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8" r:id="rId5"/>
    <p:sldId id="269" r:id="rId6"/>
    <p:sldId id="267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iying Jiao" userId="dad89eff-c5db-47ef-b2c9-fb1a784356ef" providerId="ADAL" clId="{76CDE68F-5B8B-4E0D-8519-C5A21E49C740}"/>
    <pc:docChg chg="undo custSel addSld modSld">
      <pc:chgData name="Yiying Jiao" userId="dad89eff-c5db-47ef-b2c9-fb1a784356ef" providerId="ADAL" clId="{76CDE68F-5B8B-4E0D-8519-C5A21E49C740}" dt="2024-01-17T14:17:41.501" v="478" actId="20577"/>
      <pc:docMkLst>
        <pc:docMk/>
      </pc:docMkLst>
      <pc:sldChg chg="modSp mod">
        <pc:chgData name="Yiying Jiao" userId="dad89eff-c5db-47ef-b2c9-fb1a784356ef" providerId="ADAL" clId="{76CDE68F-5B8B-4E0D-8519-C5A21E49C740}" dt="2024-01-17T09:29:24.665" v="0" actId="113"/>
        <pc:sldMkLst>
          <pc:docMk/>
          <pc:sldMk cId="2217353246" sldId="257"/>
        </pc:sldMkLst>
        <pc:spChg chg="mod">
          <ac:chgData name="Yiying Jiao" userId="dad89eff-c5db-47ef-b2c9-fb1a784356ef" providerId="ADAL" clId="{76CDE68F-5B8B-4E0D-8519-C5A21E49C740}" dt="2024-01-17T09:29:24.665" v="0" actId="113"/>
          <ac:spMkLst>
            <pc:docMk/>
            <pc:sldMk cId="2217353246" sldId="257"/>
            <ac:spMk id="3" creationId="{9333688E-384B-5F01-26BA-4B81C2FED23C}"/>
          </ac:spMkLst>
        </pc:spChg>
      </pc:sldChg>
      <pc:sldChg chg="modSp mod">
        <pc:chgData name="Yiying Jiao" userId="dad89eff-c5db-47ef-b2c9-fb1a784356ef" providerId="ADAL" clId="{76CDE68F-5B8B-4E0D-8519-C5A21E49C740}" dt="2024-01-17T14:17:41.501" v="478" actId="20577"/>
        <pc:sldMkLst>
          <pc:docMk/>
          <pc:sldMk cId="3401554629" sldId="267"/>
        </pc:sldMkLst>
        <pc:spChg chg="mod">
          <ac:chgData name="Yiying Jiao" userId="dad89eff-c5db-47ef-b2c9-fb1a784356ef" providerId="ADAL" clId="{76CDE68F-5B8B-4E0D-8519-C5A21E49C740}" dt="2024-01-17T09:34:40.529" v="263" actId="20577"/>
          <ac:spMkLst>
            <pc:docMk/>
            <pc:sldMk cId="3401554629" sldId="267"/>
            <ac:spMk id="2" creationId="{7EF2C447-B93D-BCC0-8EF8-08B1BF786F74}"/>
          </ac:spMkLst>
        </pc:spChg>
        <pc:spChg chg="mod">
          <ac:chgData name="Yiying Jiao" userId="dad89eff-c5db-47ef-b2c9-fb1a784356ef" providerId="ADAL" clId="{76CDE68F-5B8B-4E0D-8519-C5A21E49C740}" dt="2024-01-17T14:17:41.501" v="478" actId="20577"/>
          <ac:spMkLst>
            <pc:docMk/>
            <pc:sldMk cId="3401554629" sldId="267"/>
            <ac:spMk id="3" creationId="{9333688E-384B-5F01-26BA-4B81C2FED23C}"/>
          </ac:spMkLst>
        </pc:spChg>
      </pc:sldChg>
      <pc:sldChg chg="addSp delSp modSp new mod setBg">
        <pc:chgData name="Yiying Jiao" userId="dad89eff-c5db-47ef-b2c9-fb1a784356ef" providerId="ADAL" clId="{76CDE68F-5B8B-4E0D-8519-C5A21E49C740}" dt="2024-01-17T09:35:13.728" v="298" actId="20577"/>
        <pc:sldMkLst>
          <pc:docMk/>
          <pc:sldMk cId="2548308744" sldId="268"/>
        </pc:sldMkLst>
        <pc:spChg chg="mod">
          <ac:chgData name="Yiying Jiao" userId="dad89eff-c5db-47ef-b2c9-fb1a784356ef" providerId="ADAL" clId="{76CDE68F-5B8B-4E0D-8519-C5A21E49C740}" dt="2024-01-17T09:35:13.728" v="298" actId="20577"/>
          <ac:spMkLst>
            <pc:docMk/>
            <pc:sldMk cId="2548308744" sldId="268"/>
            <ac:spMk id="2" creationId="{1C10C7EF-6463-187E-5146-331BE2775AF5}"/>
          </ac:spMkLst>
        </pc:spChg>
        <pc:spChg chg="mod">
          <ac:chgData name="Yiying Jiao" userId="dad89eff-c5db-47ef-b2c9-fb1a784356ef" providerId="ADAL" clId="{76CDE68F-5B8B-4E0D-8519-C5A21E49C740}" dt="2024-01-17T09:33:54.595" v="222" actId="255"/>
          <ac:spMkLst>
            <pc:docMk/>
            <pc:sldMk cId="2548308744" sldId="268"/>
            <ac:spMk id="3" creationId="{BFAF703E-7A64-EDB4-122A-8A4306F58F74}"/>
          </ac:spMkLst>
        </pc:spChg>
        <pc:spChg chg="add del">
          <ac:chgData name="Yiying Jiao" userId="dad89eff-c5db-47ef-b2c9-fb1a784356ef" providerId="ADAL" clId="{76CDE68F-5B8B-4E0D-8519-C5A21E49C740}" dt="2024-01-17T09:31:42.957" v="64" actId="26606"/>
          <ac:spMkLst>
            <pc:docMk/>
            <pc:sldMk cId="2548308744" sldId="268"/>
            <ac:spMk id="8" creationId="{4BC99CB9-DDAD-44A2-8A1C-E3AF4E72DF5C}"/>
          </ac:spMkLst>
        </pc:spChg>
        <pc:spChg chg="add del">
          <ac:chgData name="Yiying Jiao" userId="dad89eff-c5db-47ef-b2c9-fb1a784356ef" providerId="ADAL" clId="{76CDE68F-5B8B-4E0D-8519-C5A21E49C740}" dt="2024-01-17T09:31:42.957" v="64" actId="26606"/>
          <ac:spMkLst>
            <pc:docMk/>
            <pc:sldMk cId="2548308744" sldId="268"/>
            <ac:spMk id="10" creationId="{64053CBF-3932-45FF-8285-EE5146085F3A}"/>
          </ac:spMkLst>
        </pc:spChg>
        <pc:spChg chg="add del">
          <ac:chgData name="Yiying Jiao" userId="dad89eff-c5db-47ef-b2c9-fb1a784356ef" providerId="ADAL" clId="{76CDE68F-5B8B-4E0D-8519-C5A21E49C740}" dt="2024-01-17T09:31:42.957" v="64" actId="26606"/>
          <ac:spMkLst>
            <pc:docMk/>
            <pc:sldMk cId="2548308744" sldId="268"/>
            <ac:spMk id="27" creationId="{4BC99CB9-DDAD-44A2-8A1C-E3AF4E72DF5C}"/>
          </ac:spMkLst>
        </pc:spChg>
        <pc:spChg chg="add del">
          <ac:chgData name="Yiying Jiao" userId="dad89eff-c5db-47ef-b2c9-fb1a784356ef" providerId="ADAL" clId="{76CDE68F-5B8B-4E0D-8519-C5A21E49C740}" dt="2024-01-17T09:31:42.957" v="64" actId="26606"/>
          <ac:spMkLst>
            <pc:docMk/>
            <pc:sldMk cId="2548308744" sldId="268"/>
            <ac:spMk id="29" creationId="{64053CBF-3932-45FF-8285-EE5146085F3A}"/>
          </ac:spMkLst>
        </pc:spChg>
        <pc:grpChg chg="add del">
          <ac:chgData name="Yiying Jiao" userId="dad89eff-c5db-47ef-b2c9-fb1a784356ef" providerId="ADAL" clId="{76CDE68F-5B8B-4E0D-8519-C5A21E49C740}" dt="2024-01-17T09:31:42.957" v="64" actId="26606"/>
          <ac:grpSpMkLst>
            <pc:docMk/>
            <pc:sldMk cId="2548308744" sldId="268"/>
            <ac:grpSpMk id="12" creationId="{2E751C04-BEA6-446B-A678-9C74819EBD4C}"/>
          </ac:grpSpMkLst>
        </pc:grpChg>
        <pc:grpChg chg="add del">
          <ac:chgData name="Yiying Jiao" userId="dad89eff-c5db-47ef-b2c9-fb1a784356ef" providerId="ADAL" clId="{76CDE68F-5B8B-4E0D-8519-C5A21E49C740}" dt="2024-01-17T09:31:42.957" v="64" actId="26606"/>
          <ac:grpSpMkLst>
            <pc:docMk/>
            <pc:sldMk cId="2548308744" sldId="268"/>
            <ac:grpSpMk id="18" creationId="{B63ACBA3-DEFD-4C6D-BBA0-64468FA99C2D}"/>
          </ac:grpSpMkLst>
        </pc:grpChg>
        <pc:grpChg chg="add del">
          <ac:chgData name="Yiying Jiao" userId="dad89eff-c5db-47ef-b2c9-fb1a784356ef" providerId="ADAL" clId="{76CDE68F-5B8B-4E0D-8519-C5A21E49C740}" dt="2024-01-17T09:31:42.957" v="64" actId="26606"/>
          <ac:grpSpMkLst>
            <pc:docMk/>
            <pc:sldMk cId="2548308744" sldId="268"/>
            <ac:grpSpMk id="31" creationId="{2E751C04-BEA6-446B-A678-9C74819EBD4C}"/>
          </ac:grpSpMkLst>
        </pc:grpChg>
        <pc:grpChg chg="add del">
          <ac:chgData name="Yiying Jiao" userId="dad89eff-c5db-47ef-b2c9-fb1a784356ef" providerId="ADAL" clId="{76CDE68F-5B8B-4E0D-8519-C5A21E49C740}" dt="2024-01-17T09:31:42.957" v="64" actId="26606"/>
          <ac:grpSpMkLst>
            <pc:docMk/>
            <pc:sldMk cId="2548308744" sldId="268"/>
            <ac:grpSpMk id="37" creationId="{B63ACBA3-DEFD-4C6D-BBA0-64468FA99C2D}"/>
          </ac:grpSpMkLst>
        </pc:grpChg>
      </pc:sldChg>
      <pc:sldChg chg="addSp delSp modSp new mod setBg">
        <pc:chgData name="Yiying Jiao" userId="dad89eff-c5db-47ef-b2c9-fb1a784356ef" providerId="ADAL" clId="{76CDE68F-5B8B-4E0D-8519-C5A21E49C740}" dt="2024-01-17T09:36:31.571" v="314" actId="255"/>
        <pc:sldMkLst>
          <pc:docMk/>
          <pc:sldMk cId="3456258738" sldId="269"/>
        </pc:sldMkLst>
        <pc:spChg chg="mod">
          <ac:chgData name="Yiying Jiao" userId="dad89eff-c5db-47ef-b2c9-fb1a784356ef" providerId="ADAL" clId="{76CDE68F-5B8B-4E0D-8519-C5A21E49C740}" dt="2024-01-17T09:36:21.191" v="312" actId="1076"/>
          <ac:spMkLst>
            <pc:docMk/>
            <pc:sldMk cId="3456258738" sldId="269"/>
            <ac:spMk id="2" creationId="{5B94DE15-D4C8-5C56-C152-F10F5A642FB4}"/>
          </ac:spMkLst>
        </pc:spChg>
        <pc:spChg chg="add del mod">
          <ac:chgData name="Yiying Jiao" userId="dad89eff-c5db-47ef-b2c9-fb1a784356ef" providerId="ADAL" clId="{76CDE68F-5B8B-4E0D-8519-C5A21E49C740}" dt="2024-01-17T09:36:31.571" v="314" actId="255"/>
          <ac:spMkLst>
            <pc:docMk/>
            <pc:sldMk cId="3456258738" sldId="269"/>
            <ac:spMk id="3" creationId="{2A565613-0403-51F2-CB13-92E5AEB6EDB8}"/>
          </ac:spMkLst>
        </pc:spChg>
        <pc:spChg chg="add del mod">
          <ac:chgData name="Yiying Jiao" userId="dad89eff-c5db-47ef-b2c9-fb1a784356ef" providerId="ADAL" clId="{76CDE68F-5B8B-4E0D-8519-C5A21E49C740}" dt="2024-01-17T09:35:55.219" v="306" actId="478"/>
          <ac:spMkLst>
            <pc:docMk/>
            <pc:sldMk cId="3456258738" sldId="269"/>
            <ac:spMk id="5" creationId="{394037EC-8E58-D337-E5EA-CAA808BC2A70}"/>
          </ac:spMkLst>
        </pc:spChg>
        <pc:spChg chg="add">
          <ac:chgData name="Yiying Jiao" userId="dad89eff-c5db-47ef-b2c9-fb1a784356ef" providerId="ADAL" clId="{76CDE68F-5B8B-4E0D-8519-C5A21E49C740}" dt="2024-01-17T09:31:44.859" v="65" actId="26606"/>
          <ac:spMkLst>
            <pc:docMk/>
            <pc:sldMk cId="3456258738" sldId="269"/>
            <ac:spMk id="8" creationId="{4BC99CB9-DDAD-44A2-8A1C-E3AF4E72DF5C}"/>
          </ac:spMkLst>
        </pc:spChg>
        <pc:spChg chg="add">
          <ac:chgData name="Yiying Jiao" userId="dad89eff-c5db-47ef-b2c9-fb1a784356ef" providerId="ADAL" clId="{76CDE68F-5B8B-4E0D-8519-C5A21E49C740}" dt="2024-01-17T09:31:44.859" v="65" actId="26606"/>
          <ac:spMkLst>
            <pc:docMk/>
            <pc:sldMk cId="3456258738" sldId="269"/>
            <ac:spMk id="10" creationId="{64053CBF-3932-45FF-8285-EE5146085F3A}"/>
          </ac:spMkLst>
        </pc:spChg>
        <pc:grpChg chg="add">
          <ac:chgData name="Yiying Jiao" userId="dad89eff-c5db-47ef-b2c9-fb1a784356ef" providerId="ADAL" clId="{76CDE68F-5B8B-4E0D-8519-C5A21E49C740}" dt="2024-01-17T09:31:44.859" v="65" actId="26606"/>
          <ac:grpSpMkLst>
            <pc:docMk/>
            <pc:sldMk cId="3456258738" sldId="269"/>
            <ac:grpSpMk id="12" creationId="{2E751C04-BEA6-446B-A678-9C74819EBD4C}"/>
          </ac:grpSpMkLst>
        </pc:grpChg>
        <pc:grpChg chg="add">
          <ac:chgData name="Yiying Jiao" userId="dad89eff-c5db-47ef-b2c9-fb1a784356ef" providerId="ADAL" clId="{76CDE68F-5B8B-4E0D-8519-C5A21E49C740}" dt="2024-01-17T09:31:44.859" v="65" actId="26606"/>
          <ac:grpSpMkLst>
            <pc:docMk/>
            <pc:sldMk cId="3456258738" sldId="269"/>
            <ac:grpSpMk id="18" creationId="{B63ACBA3-DEFD-4C6D-BBA0-64468FA99C2D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474692" TargetMode="External"/><Relationship Id="rId2" Type="http://schemas.openxmlformats.org/officeDocument/2006/relationships/hyperlink" Target="https://moodle.uwtsd.ac.uk/mod/url/view.php?id=47469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mod/url/view.php?id=474694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15729" y="1764407"/>
            <a:ext cx="5760846" cy="2310312"/>
          </a:xfrm>
        </p:spPr>
        <p:txBody>
          <a:bodyPr>
            <a:normAutofit fontScale="90000"/>
          </a:bodyPr>
          <a:lstStyle/>
          <a:p>
            <a:r>
              <a:rPr lang="en-GB" sz="5200" dirty="0">
                <a:solidFill>
                  <a:schemeClr val="tx2"/>
                </a:solidFill>
                <a:cs typeface="Calibri Light"/>
              </a:rPr>
              <a:t>ECWB7004</a:t>
            </a:r>
            <a:br>
              <a:rPr lang="en-GB" sz="5200" dirty="0">
                <a:solidFill>
                  <a:schemeClr val="tx2"/>
                </a:solidFill>
                <a:cs typeface="Calibri Light"/>
              </a:rPr>
            </a:br>
            <a:r>
              <a:rPr lang="en-GB" sz="5200" dirty="0">
                <a:solidFill>
                  <a:schemeClr val="tx2"/>
                </a:solidFill>
                <a:cs typeface="Calibri Light"/>
              </a:rPr>
              <a:t>Global Citizenship</a:t>
            </a:r>
            <a:br>
              <a:rPr lang="en-GB" sz="5200" dirty="0">
                <a:cs typeface="Calibri Light"/>
              </a:rPr>
            </a:br>
            <a:r>
              <a:rPr lang="en-GB" sz="5200" dirty="0">
                <a:solidFill>
                  <a:schemeClr val="tx2"/>
                </a:solidFill>
                <a:cs typeface="Calibri Light"/>
              </a:rPr>
              <a:t>and</a:t>
            </a:r>
            <a:br>
              <a:rPr lang="en-GB" sz="5200" dirty="0">
                <a:solidFill>
                  <a:schemeClr val="tx2"/>
                </a:solidFill>
                <a:cs typeface="Calibri Light"/>
              </a:rPr>
            </a:br>
            <a:r>
              <a:rPr lang="en-GB" sz="5200" dirty="0">
                <a:solidFill>
                  <a:schemeClr val="tx2"/>
                </a:solidFill>
                <a:cs typeface="Calibri Light"/>
              </a:rPr>
              <a:t>Sustainability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15729" y="4165152"/>
            <a:ext cx="5760846" cy="682079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2800" dirty="0">
              <a:solidFill>
                <a:schemeClr val="tx2"/>
              </a:solidFill>
              <a:cs typeface="Calibri"/>
            </a:endParaRPr>
          </a:p>
          <a:p>
            <a:r>
              <a:rPr lang="en-GB" sz="3200" b="1" dirty="0">
                <a:solidFill>
                  <a:schemeClr val="tx2"/>
                </a:solidFill>
                <a:cs typeface="Calibri"/>
              </a:rPr>
              <a:t>Workshop on Citizenship Education and Global Citizenship Education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F2C447-B93D-BCC0-8EF8-08B1BF786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189" y="472097"/>
            <a:ext cx="10845860" cy="88275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ea typeface="+mj-lt"/>
                <a:cs typeface="+mj-lt"/>
              </a:rPr>
              <a:t>Topic of This Week's Sessions</a:t>
            </a:r>
            <a:endParaRPr lang="en-GB" sz="3600" dirty="0">
              <a:solidFill>
                <a:schemeClr val="tx2"/>
              </a:solidFill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3688E-384B-5F01-26BA-4B81C2FED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303" y="1589315"/>
            <a:ext cx="10826005" cy="4792225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  <a:ea typeface="+mn-lt"/>
                <a:cs typeface="+mn-lt"/>
              </a:rPr>
              <a:t>Session 5: Citizenship Education vs Global Citizenship Education</a:t>
            </a:r>
            <a:endParaRPr lang="en-US" dirty="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b="1" dirty="0">
                <a:solidFill>
                  <a:schemeClr val="tx2"/>
                </a:solidFill>
                <a:ea typeface="+mn-lt"/>
                <a:cs typeface="+mn-lt"/>
              </a:rPr>
              <a:t>Session 6: Global Citizenship Education Curriculums</a:t>
            </a:r>
            <a:endParaRPr lang="en-GB" b="1" dirty="0">
              <a:solidFill>
                <a:schemeClr val="tx2"/>
              </a:solidFill>
              <a:cs typeface="Calibri"/>
            </a:endParaRP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217353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F2C447-B93D-BCC0-8EF8-08B1BF786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189" y="472097"/>
            <a:ext cx="10845860" cy="882755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  <a:cs typeface="Calibri Light"/>
              </a:rPr>
              <a:t>Citizenship Education VS Global Citizenship Education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3688E-384B-5F01-26BA-4B81C2FED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303" y="1589315"/>
            <a:ext cx="10826005" cy="479222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tx2"/>
                </a:solidFill>
                <a:cs typeface="Calibri"/>
              </a:rPr>
              <a:t>Some thinking questions?</a:t>
            </a:r>
            <a:endParaRPr lang="en-GB" dirty="0">
              <a:solidFill>
                <a:schemeClr val="tx2"/>
              </a:solidFill>
              <a:cs typeface="Calibri"/>
            </a:endParaRP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  <a:cs typeface="Calibri"/>
            </a:endParaRPr>
          </a:p>
          <a:p>
            <a:pPr marL="457200" indent="-457200"/>
            <a:r>
              <a:rPr lang="en-GB">
                <a:solidFill>
                  <a:schemeClr val="tx2"/>
                </a:solidFill>
                <a:cs typeface="Calibri"/>
              </a:rPr>
              <a:t>What's the difference between </a:t>
            </a:r>
            <a:r>
              <a:rPr lang="en-GB" b="1">
                <a:solidFill>
                  <a:schemeClr val="tx2"/>
                </a:solidFill>
                <a:cs typeface="Calibri"/>
              </a:rPr>
              <a:t>citizenship education</a:t>
            </a:r>
            <a:r>
              <a:rPr lang="en-GB">
                <a:solidFill>
                  <a:schemeClr val="tx2"/>
                </a:solidFill>
                <a:cs typeface="Calibri"/>
              </a:rPr>
              <a:t> and </a:t>
            </a:r>
            <a:r>
              <a:rPr lang="en-GB" b="1">
                <a:solidFill>
                  <a:schemeClr val="tx2"/>
                </a:solidFill>
                <a:cs typeface="Calibri"/>
              </a:rPr>
              <a:t>civic education</a:t>
            </a:r>
            <a:r>
              <a:rPr lang="en-GB">
                <a:solidFill>
                  <a:schemeClr val="tx2"/>
                </a:solidFill>
                <a:cs typeface="Calibri"/>
              </a:rPr>
              <a:t>?</a:t>
            </a:r>
            <a:endParaRPr lang="en-US">
              <a:solidFill>
                <a:schemeClr val="tx2"/>
              </a:solidFill>
              <a:cs typeface="Calibri"/>
            </a:endParaRPr>
          </a:p>
          <a:p>
            <a:pPr marL="457200" indent="-457200"/>
            <a:r>
              <a:rPr lang="en-GB">
                <a:solidFill>
                  <a:schemeClr val="tx2"/>
                </a:solidFill>
                <a:cs typeface="Calibri"/>
              </a:rPr>
              <a:t>What's the difference between </a:t>
            </a:r>
            <a:r>
              <a:rPr lang="en-GB" b="1">
                <a:solidFill>
                  <a:schemeClr val="tx2"/>
                </a:solidFill>
                <a:cs typeface="Calibri"/>
              </a:rPr>
              <a:t>global education</a:t>
            </a:r>
            <a:r>
              <a:rPr lang="en-GB">
                <a:solidFill>
                  <a:schemeClr val="tx2"/>
                </a:solidFill>
                <a:cs typeface="Calibri"/>
              </a:rPr>
              <a:t> and </a:t>
            </a:r>
            <a:r>
              <a:rPr lang="en-GB" b="1">
                <a:solidFill>
                  <a:schemeClr val="tx2"/>
                </a:solidFill>
                <a:cs typeface="Calibri"/>
              </a:rPr>
              <a:t>global citizenship education</a:t>
            </a:r>
            <a:r>
              <a:rPr lang="en-GB">
                <a:solidFill>
                  <a:schemeClr val="tx2"/>
                </a:solidFill>
                <a:cs typeface="Calibri"/>
              </a:rPr>
              <a:t>?</a:t>
            </a:r>
          </a:p>
          <a:p>
            <a:pPr marL="457200" indent="-457200"/>
            <a:r>
              <a:rPr lang="en-GB">
                <a:solidFill>
                  <a:schemeClr val="tx2"/>
                </a:solidFill>
                <a:cs typeface="Calibri"/>
              </a:rPr>
              <a:t>Do you see any </a:t>
            </a:r>
            <a:r>
              <a:rPr lang="en-GB" b="1">
                <a:solidFill>
                  <a:schemeClr val="tx2"/>
                </a:solidFill>
                <a:cs typeface="Calibri"/>
              </a:rPr>
              <a:t>conflicts</a:t>
            </a:r>
            <a:r>
              <a:rPr lang="en-GB">
                <a:solidFill>
                  <a:schemeClr val="tx2"/>
                </a:solidFill>
                <a:cs typeface="Calibri"/>
              </a:rPr>
              <a:t> between citizenship education and global citizenship education?</a:t>
            </a:r>
            <a:endParaRPr lang="en-GB" dirty="0">
              <a:solidFill>
                <a:schemeClr val="tx2"/>
              </a:solidFill>
              <a:cs typeface="Calibri"/>
            </a:endParaRPr>
          </a:p>
          <a:p>
            <a:pPr marL="457200" indent="-457200"/>
            <a:r>
              <a:rPr lang="en-GB">
                <a:solidFill>
                  <a:schemeClr val="tx2"/>
                </a:solidFill>
                <a:cs typeface="Calibri"/>
              </a:rPr>
              <a:t>How do we consolidate common grounds and reconcile the conflicts?</a:t>
            </a:r>
            <a:endParaRPr lang="en-GB" dirty="0">
              <a:solidFill>
                <a:schemeClr val="tx2"/>
              </a:solidFill>
              <a:cs typeface="Calibri"/>
            </a:endParaRPr>
          </a:p>
          <a:p>
            <a:endParaRPr lang="en-GB" dirty="0">
              <a:solidFill>
                <a:schemeClr val="tx2"/>
              </a:solidFill>
              <a:cs typeface="Calibri"/>
            </a:endParaRP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996857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10C7EF-6463-187E-5146-331BE2775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In-Class Workshop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F703E-7A64-EDB4-122A-8A4306F58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22" y="2828610"/>
            <a:ext cx="11243388" cy="3730810"/>
          </a:xfrm>
        </p:spPr>
        <p:txBody>
          <a:bodyPr anchor="t">
            <a:normAutofit/>
          </a:bodyPr>
          <a:lstStyle/>
          <a:p>
            <a:pPr marL="0" indent="0" algn="l" rtl="0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Task: Search for sources for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ideas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(in bullet points) for the following three questions: </a:t>
            </a:r>
            <a:endParaRPr lang="en-GB" sz="2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endParaRPr lang="en-GB" sz="2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How far are we from achieving 2030 SD Goal 4: Quality Education (Target 4.1)? </a:t>
            </a:r>
          </a:p>
          <a:p>
            <a:pPr algn="l" rtl="0" fontAlgn="base">
              <a:buFont typeface="+mj-lt"/>
              <a:buAutoNum type="arabicPeriod" startAt="2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As an educator, what do you need to do to achieve Target 4.1? </a:t>
            </a:r>
          </a:p>
          <a:p>
            <a:pPr algn="l" rtl="0" fontAlgn="base">
              <a:buFont typeface="+mj-lt"/>
              <a:buAutoNum type="arabicPeriod" startAt="3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Why did UN use value words within the goals and targets? </a:t>
            </a:r>
          </a:p>
          <a:p>
            <a:pPr algn="l" rtl="0" fontAlgn="base"/>
            <a:endParaRPr lang="en-GB" sz="2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l" rtl="0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Note: Include citations for sources you used. </a:t>
            </a:r>
            <a:endParaRPr lang="en-GB" sz="2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48308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94DE15-D4C8-5C56-C152-F10F5A642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7255" y="361444"/>
            <a:ext cx="5754696" cy="921515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In-Class Workshop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65613-0403-51F2-CB13-92E5AEB6E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258" y="1529703"/>
            <a:ext cx="11681926" cy="5096589"/>
          </a:xfrm>
        </p:spPr>
        <p:txBody>
          <a:bodyPr anchor="t">
            <a:noAutofit/>
          </a:bodyPr>
          <a:lstStyle/>
          <a:p>
            <a:pPr marL="0" indent="0" algn="l" rtl="0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Topic: Global Citizenship Education </a:t>
            </a:r>
          </a:p>
          <a:p>
            <a:pPr marL="0" indent="0" algn="l" rtl="0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Key articles: </a:t>
            </a:r>
          </a:p>
          <a:p>
            <a:pPr algn="l" rtl="0" fontAlgn="base">
              <a:buFont typeface="+mj-lt"/>
              <a:buAutoNum type="arabicPeriod"/>
            </a:pPr>
            <a:r>
              <a:rPr lang="en-GB" sz="2400" b="0" i="0" u="sng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hlinkClick r:id="rId2"/>
              </a:rPr>
              <a:t>UNESCO Education 2030 Agenda and Framework for </a:t>
            </a:r>
            <a:r>
              <a:rPr lang="en-GB" sz="2400" b="0" i="0" u="sng" strike="noStrike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hlinkClick r:id="rId2"/>
              </a:rPr>
              <a:t>ActionURL</a:t>
            </a:r>
            <a:r>
              <a:rPr lang="en-GB" sz="2400" b="0" i="0" dirty="0">
                <a:solidFill>
                  <a:srgbClr val="373A3C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 </a:t>
            </a:r>
          </a:p>
          <a:p>
            <a:pPr algn="l" rtl="0" fontAlgn="base">
              <a:buFont typeface="+mj-lt"/>
              <a:buAutoNum type="arabicPeriod" startAt="2"/>
            </a:pPr>
            <a:r>
              <a:rPr lang="en-GB" sz="2400" b="0" i="0" u="sng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hlinkClick r:id="rId3"/>
              </a:rPr>
              <a:t>Global Citizenship Education: Citizenship Education for Globalizing </a:t>
            </a:r>
            <a:r>
              <a:rPr lang="en-GB" sz="2400" b="0" i="0" u="sng" strike="noStrike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hlinkClick r:id="rId3"/>
              </a:rPr>
              <a:t>SocietiesFile</a:t>
            </a:r>
            <a:r>
              <a:rPr lang="en-GB" sz="2400" b="0" i="0" dirty="0">
                <a:solidFill>
                  <a:srgbClr val="373A3C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 </a:t>
            </a:r>
          </a:p>
          <a:p>
            <a:pPr algn="l" rtl="0" fontAlgn="base">
              <a:buFont typeface="+mj-lt"/>
              <a:buAutoNum type="arabicPeriod" startAt="3"/>
            </a:pPr>
            <a:r>
              <a:rPr lang="en-GB" sz="2400" b="0" i="0" u="sng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hlinkClick r:id="rId4"/>
              </a:rPr>
              <a:t>OXFAM Global Citizenship </a:t>
            </a:r>
            <a:r>
              <a:rPr lang="en-GB" sz="2400" b="0" i="0" u="sng" strike="noStrike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hlinkClick r:id="rId4"/>
              </a:rPr>
              <a:t>GuidesURL</a:t>
            </a:r>
            <a:r>
              <a:rPr lang="en-GB" sz="2400" b="0" i="0" dirty="0">
                <a:solidFill>
                  <a:srgbClr val="373A3C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 </a:t>
            </a:r>
          </a:p>
          <a:p>
            <a:pPr marL="0" indent="0" algn="l" rtl="0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0" indent="0" algn="l" rtl="0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Tasks: </a:t>
            </a:r>
          </a:p>
          <a:p>
            <a:pPr algn="l" rtl="0" fontAlgn="base">
              <a:buFont typeface="+mj-lt"/>
              <a:buAutoNum type="arabicPeriod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Highlight key ideas, proposals, curriculum etc. Suggested in the above articles. </a:t>
            </a:r>
          </a:p>
          <a:p>
            <a:pPr algn="l" rtl="0" fontAlgn="base">
              <a:buFont typeface="+mj-lt"/>
              <a:buAutoNum type="arabicPeriod" startAt="2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Look critically at these documents, try to identify issues, challenges, problems within the articles. </a:t>
            </a:r>
          </a:p>
          <a:p>
            <a:pPr algn="l" rtl="0" fontAlgn="base">
              <a:buFont typeface="+mj-lt"/>
              <a:buAutoNum type="arabicPeriod" startAt="3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Link to your own example/experience - link these documents to critically reflect on your example/ experience. </a:t>
            </a:r>
          </a:p>
          <a:p>
            <a:endParaRPr lang="en-GB" sz="24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456258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F2C447-B93D-BCC0-8EF8-08B1BF786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189" y="472097"/>
            <a:ext cx="10845860" cy="88275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cs typeface="Calibri Light"/>
              </a:rPr>
              <a:t>Group Presentation for Monday 22</a:t>
            </a:r>
            <a:r>
              <a:rPr lang="en-GB" sz="3600" b="1" baseline="30000" dirty="0">
                <a:solidFill>
                  <a:schemeClr val="tx2"/>
                </a:solidFill>
                <a:cs typeface="Calibri Light"/>
              </a:rPr>
              <a:t>nd</a:t>
            </a:r>
            <a:r>
              <a:rPr lang="en-GB" sz="3600" b="1" dirty="0">
                <a:solidFill>
                  <a:schemeClr val="tx2"/>
                </a:solidFill>
                <a:cs typeface="Calibri Light"/>
              </a:rPr>
              <a:t> Jan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3688E-384B-5F01-26BA-4B81C2FED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303" y="1589315"/>
            <a:ext cx="10826005" cy="4792225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  <a:cs typeface="Calibri" panose="020F0502020204030204"/>
              </a:rPr>
              <a:t>Divide into three/four groups, each group investigate one of the following bullet points, present key ideas in PowerPoint slides and report back to class on Monday 22</a:t>
            </a:r>
            <a:r>
              <a:rPr lang="en-GB" b="1" baseline="30000" dirty="0">
                <a:solidFill>
                  <a:schemeClr val="tx2"/>
                </a:solidFill>
                <a:cs typeface="Calibri" panose="020F0502020204030204"/>
              </a:rPr>
              <a:t>nd</a:t>
            </a:r>
            <a:r>
              <a:rPr lang="en-GB" b="1" dirty="0">
                <a:solidFill>
                  <a:schemeClr val="tx2"/>
                </a:solidFill>
                <a:cs typeface="Calibri" panose="020F0502020204030204"/>
              </a:rPr>
              <a:t> Jan:</a:t>
            </a:r>
            <a:endParaRPr lang="en-US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  <a:cs typeface="Calibri"/>
            </a:endParaRP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tx2"/>
                </a:solidFill>
                <a:cs typeface="Calibri"/>
              </a:rPr>
              <a:t>Origin of citizenship education in the UK/China/Nigeria, and its development. Also discuss whether it addresses ESD/GC and if so, in which ways? If not, explore the reasons behind it.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tx2"/>
                </a:solidFill>
                <a:cs typeface="Calibri"/>
              </a:rPr>
              <a:t>The development of global citizenship education concept and framework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tx2"/>
                </a:solidFill>
                <a:cs typeface="Calibri"/>
              </a:rPr>
              <a:t>Investigate in which ways the chosen definition of the GCE curriculum of your choice shape its aims and objects.</a:t>
            </a:r>
          </a:p>
          <a:p>
            <a:pPr marL="514350" indent="-514350">
              <a:buAutoNum type="arabicPeriod"/>
            </a:pPr>
            <a:endParaRPr lang="en-GB" dirty="0">
              <a:solidFill>
                <a:schemeClr val="tx2"/>
              </a:solidFill>
              <a:cs typeface="Calibri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  <a:cs typeface="Calibri"/>
              </a:rPr>
              <a:t>*Give explanations, key dates, events examples, and link them to relevant documents.</a:t>
            </a:r>
          </a:p>
          <a:p>
            <a:pPr marL="514350" indent="-514350">
              <a:buAutoNum type="arabicPeriod"/>
            </a:pPr>
            <a:endParaRPr lang="en-GB" dirty="0">
              <a:solidFill>
                <a:schemeClr val="tx2"/>
              </a:solidFill>
              <a:cs typeface="Calibri"/>
            </a:endParaRPr>
          </a:p>
          <a:p>
            <a:pPr marL="514350" indent="-514350">
              <a:buAutoNum type="arabicPeriod"/>
            </a:pPr>
            <a:endParaRPr lang="en-GB" b="1" dirty="0">
              <a:solidFill>
                <a:schemeClr val="tx2"/>
              </a:solidFill>
              <a:cs typeface="Calibri"/>
            </a:endParaRPr>
          </a:p>
          <a:p>
            <a:pPr marL="0" indent="0">
              <a:buNone/>
            </a:pPr>
            <a:endParaRPr lang="en-GB" b="1" dirty="0">
              <a:solidFill>
                <a:schemeClr val="tx2"/>
              </a:solidFill>
              <a:cs typeface="Calibri"/>
            </a:endParaRPr>
          </a:p>
          <a:p>
            <a:pPr marL="514350" indent="-514350">
              <a:buAutoNum type="arabicPeriod"/>
            </a:pPr>
            <a:endParaRPr lang="en-GB" dirty="0">
              <a:solidFill>
                <a:schemeClr val="tx2"/>
              </a:solidFill>
              <a:cs typeface="Calibri"/>
            </a:endParaRPr>
          </a:p>
          <a:p>
            <a:pPr marL="514350" indent="-514350">
              <a:buAutoNum type="arabicPeriod"/>
            </a:pPr>
            <a:endParaRPr lang="en-GB" dirty="0">
              <a:solidFill>
                <a:schemeClr val="tx2"/>
              </a:solidFill>
              <a:cs typeface="Calibri"/>
            </a:endParaRP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01554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380</Words>
  <Application>Microsoft Office PowerPoint</Application>
  <PresentationFormat>Widescreen</PresentationFormat>
  <Paragraphs>44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Segoe UI</vt:lpstr>
      <vt:lpstr>office theme</vt:lpstr>
      <vt:lpstr>ECWB7004 Global Citizenship and Sustainability</vt:lpstr>
      <vt:lpstr>Topic of This Week's Sessions</vt:lpstr>
      <vt:lpstr>Citizenship Education VS Global Citizenship Education</vt:lpstr>
      <vt:lpstr>In-Class Workshop 1</vt:lpstr>
      <vt:lpstr>In-Class Workshop 2</vt:lpstr>
      <vt:lpstr>Group Presentation for Monday 22nd Jan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Yiying Jiao</cp:lastModifiedBy>
  <cp:revision>147</cp:revision>
  <dcterms:created xsi:type="dcterms:W3CDTF">2022-10-13T09:26:48Z</dcterms:created>
  <dcterms:modified xsi:type="dcterms:W3CDTF">2024-01-17T14:17:45Z</dcterms:modified>
</cp:coreProperties>
</file>