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533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129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485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437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752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995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076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180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63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754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70E964-954E-4C40-9AF0-8640BFA833A9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13DDD-BA72-4278-89B8-512768D7A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241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/>
            </a:r>
            <a:br>
              <a:rPr lang="en-GB" b="1" dirty="0" smtClean="0">
                <a:solidFill>
                  <a:srgbClr val="00B0F0"/>
                </a:solidFill>
                <a:latin typeface="+mn-lt"/>
              </a:rPr>
            </a:b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solidFill>
                  <a:srgbClr val="00B0F0"/>
                </a:solidFill>
              </a:rPr>
              <a:t>Carbon offsetting Exercise</a:t>
            </a:r>
            <a:endParaRPr lang="en-GB" sz="6000" dirty="0">
              <a:solidFill>
                <a:srgbClr val="00B0F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765589" y="1552668"/>
            <a:ext cx="90409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Label the following examples of carbon offsetting in one of the 3 main Kyoto Protocol accepted mechanisms:</a:t>
            </a:r>
          </a:p>
          <a:p>
            <a:endParaRPr lang="en-GB" sz="3600" dirty="0"/>
          </a:p>
          <a:p>
            <a:r>
              <a:rPr lang="en-GB" sz="3600" dirty="0" smtClean="0"/>
              <a:t>A: Emissions trading</a:t>
            </a:r>
          </a:p>
          <a:p>
            <a:r>
              <a:rPr lang="en-GB" sz="3600" dirty="0" smtClean="0"/>
              <a:t>B: Clean Development</a:t>
            </a:r>
          </a:p>
          <a:p>
            <a:r>
              <a:rPr lang="en-GB" sz="3600" dirty="0" smtClean="0"/>
              <a:t>C: Joint Implementation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58450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1. Providing people in Indonesia with solar cookers and heat retention containers for cooking, heating and sterilising water and preserving food.</a:t>
            </a:r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7044" y="3134168"/>
            <a:ext cx="2897688" cy="35329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669" y="2417196"/>
            <a:ext cx="3418051" cy="248342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27057" y="2284712"/>
            <a:ext cx="3822336" cy="2615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013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/>
              <a:t>2</a:t>
            </a:r>
            <a:r>
              <a:rPr lang="en-GB" sz="3600" dirty="0" smtClean="0"/>
              <a:t>.  Introducing energy efficient measures at hotels at Indian resorts.</a:t>
            </a:r>
            <a:endParaRPr lang="en-GB" sz="3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6349" y="1204479"/>
            <a:ext cx="4036711" cy="277523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044" y="2592098"/>
            <a:ext cx="3038475" cy="19621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5519" y="3001971"/>
            <a:ext cx="3607777" cy="3821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357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3. Harnessing hydroelectric power from rivers in Fiji</a:t>
            </a:r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790" y="2233589"/>
            <a:ext cx="4622501" cy="308046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5664" y="2233589"/>
            <a:ext cx="4245552" cy="307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851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4. Wind power plants in Cyprus.</a:t>
            </a:r>
            <a:endParaRPr lang="en-GB" sz="3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754" y="1632239"/>
            <a:ext cx="5471680" cy="365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784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5. Collecting methane from landfill for electricity generation, Durban, South Africa.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504" y="2121854"/>
            <a:ext cx="6371359" cy="3515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74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6. Generating electricity from residue produced by a sugar mill in Ecuador.</a:t>
            </a:r>
            <a:endParaRPr lang="en-GB" sz="3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/>
          <a:srcRect l="3548" t="6053" r="3169" b="7752"/>
          <a:stretch/>
        </p:blipFill>
        <p:spPr>
          <a:xfrm>
            <a:off x="2586454" y="1644683"/>
            <a:ext cx="7908364" cy="4111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797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36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216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5647028"/>
            <a:ext cx="2520280" cy="10049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65589" y="444353"/>
            <a:ext cx="9768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7. Planting trees.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41168"/>
            <a:ext cx="5572125" cy="3619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4068" y="3437011"/>
            <a:ext cx="2781300" cy="20859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09352" y="1259727"/>
            <a:ext cx="436408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Tree offset calculation is based on a tree planted in the humid tropics absorbing on average </a:t>
            </a:r>
            <a:r>
              <a:rPr lang="en-GB" b="1" dirty="0"/>
              <a:t>50 pounds (22 kg)</a:t>
            </a:r>
            <a:r>
              <a:rPr lang="en-GB" dirty="0"/>
              <a:t> of carbon dioxide annually over 40 years 2 - each tree will absorb 1 ton of CO2 over its lifetime; but as trees grow, they compete for resources and some may die or be </a:t>
            </a:r>
            <a:r>
              <a:rPr lang="en-GB" dirty="0" smtClean="0"/>
              <a:t>destroyed.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202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7" ma:contentTypeDescription="Create a new document." ma:contentTypeScope="" ma:versionID="d18e4d8dd599d7a78829fded4bcc387f">
  <xsd:schema xmlns:xsd="http://www.w3.org/2001/XMLSchema" xmlns:xs="http://www.w3.org/2001/XMLSchema" xmlns:p="http://schemas.microsoft.com/office/2006/metadata/properties" xmlns:ns3="bf13d2f1-3fb4-4d24-806f-713eb38c1b0e" targetNamespace="http://schemas.microsoft.com/office/2006/metadata/properties" ma:root="true" ma:fieldsID="4373eb01b435993cb224a7a1aa289464" ns3:_=""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0895623-A7AC-4394-80F1-27358115B0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A63302-8828-475A-BF94-7DE222DCD1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2B330C-A1C4-40CA-883F-08B943F60890}">
  <ds:schemaRefs>
    <ds:schemaRef ds:uri="bf13d2f1-3fb4-4d24-806f-713eb38c1b0e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180</Words>
  <Application>Microsoft Office PowerPoint</Application>
  <PresentationFormat>Widescreen</PresentationFormat>
  <Paragraphs>15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Abi Summerfield</dc:creator>
  <cp:lastModifiedBy>Abi Summerfield</cp:lastModifiedBy>
  <cp:revision>4</cp:revision>
  <dcterms:created xsi:type="dcterms:W3CDTF">2019-10-02T13:20:48Z</dcterms:created>
  <dcterms:modified xsi:type="dcterms:W3CDTF">2019-10-02T13:43:31Z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