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8" r:id="rId2"/>
    <p:sldId id="272" r:id="rId3"/>
    <p:sldId id="264" r:id="rId4"/>
    <p:sldId id="263" r:id="rId5"/>
    <p:sldId id="259" r:id="rId6"/>
    <p:sldId id="260" r:id="rId7"/>
    <p:sldId id="265" r:id="rId8"/>
    <p:sldId id="266" r:id="rId9"/>
    <p:sldId id="267" r:id="rId10"/>
    <p:sldId id="268" r:id="rId11"/>
    <p:sldId id="269" r:id="rId12"/>
    <p:sldId id="274" r:id="rId13"/>
    <p:sldId id="275" r:id="rId14"/>
    <p:sldId id="276" r:id="rId15"/>
    <p:sldId id="278" r:id="rId16"/>
    <p:sldId id="270" r:id="rId17"/>
    <p:sldId id="262" r:id="rId18"/>
    <p:sldId id="26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649E12-3333-49FB-B0DF-E0B2F29EF434}" type="datetimeFigureOut">
              <a:rPr lang="en-GB" smtClean="0"/>
              <a:t>27/02/2013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999EAE-7C96-41FB-95DC-12ADABF0A8C1}" type="slidenum">
              <a:rPr lang="en-GB" smtClean="0"/>
              <a:t>‹#›</a:t>
            </a:fld>
            <a:endParaRPr lang="en-GB"/>
          </a:p>
        </p:txBody>
      </p:sp>
    </p:spTree>
    <p:extLst>
      <p:ext uri="{BB962C8B-B14F-4D97-AF65-F5344CB8AC3E}">
        <p14:creationId xmlns:p14="http://schemas.microsoft.com/office/powerpoint/2010/main" val="1385489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7"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209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
        <p:nvSpPr>
          <p:cNvPr id="4" name="Slide Number Placeholder 3"/>
          <p:cNvSpPr>
            <a:spLocks noGrp="1"/>
          </p:cNvSpPr>
          <p:nvPr>
            <p:ph type="sldNum" sz="quarter" idx="5"/>
          </p:nvPr>
        </p:nvSpPr>
        <p:spPr/>
        <p:txBody>
          <a:bodyPr/>
          <a:lstStyle/>
          <a:p>
            <a:pPr>
              <a:defRPr/>
            </a:pPr>
            <a:fld id="{C31703EF-E7ED-4ABE-875A-F6FDDA3FCB9D}" type="slidenum">
              <a:rPr lang="en-GB" smtClean="0"/>
              <a:pPr>
                <a:defRPr/>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9AECF83-7403-431B-BDA0-2FC8AE328862}" type="datetimeFigureOut">
              <a:rPr lang="en-GB" smtClean="0"/>
              <a:t>27/02/2013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3631622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AECF83-7403-431B-BDA0-2FC8AE328862}" type="datetimeFigureOut">
              <a:rPr lang="en-GB" smtClean="0"/>
              <a:t>27/02/2013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1377894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9AECF83-7403-431B-BDA0-2FC8AE328862}" type="datetimeFigureOut">
              <a:rPr lang="en-GB" smtClean="0"/>
              <a:t>27/02/2013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1934652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9AECF83-7403-431B-BDA0-2FC8AE328862}" type="datetimeFigureOut">
              <a:rPr lang="en-GB" smtClean="0"/>
              <a:t>27/02/2013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1614436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9AECF83-7403-431B-BDA0-2FC8AE328862}" type="datetimeFigureOut">
              <a:rPr lang="en-GB" smtClean="0"/>
              <a:t>27/02/2013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522889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9AECF83-7403-431B-BDA0-2FC8AE328862}" type="datetimeFigureOut">
              <a:rPr lang="en-GB" smtClean="0"/>
              <a:t>27/02/2013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1006433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AECF83-7403-431B-BDA0-2FC8AE328862}" type="datetimeFigureOut">
              <a:rPr lang="en-GB" smtClean="0"/>
              <a:t>27/02/2013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2765668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AECF83-7403-431B-BDA0-2FC8AE328862}" type="datetimeFigureOut">
              <a:rPr lang="en-GB" smtClean="0"/>
              <a:t>27/02/2013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3956008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AECF83-7403-431B-BDA0-2FC8AE328862}" type="datetimeFigureOut">
              <a:rPr lang="en-GB" smtClean="0"/>
              <a:t>27/02/2013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1080230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AECF83-7403-431B-BDA0-2FC8AE328862}" type="datetimeFigureOut">
              <a:rPr lang="en-GB" smtClean="0"/>
              <a:t>27/02/2013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178611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AECF83-7403-431B-BDA0-2FC8AE328862}" type="datetimeFigureOut">
              <a:rPr lang="en-GB" smtClean="0"/>
              <a:t>27/02/2013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BE543E-DF6A-4D25-B210-7A272A6FB36F}" type="slidenum">
              <a:rPr lang="en-GB" smtClean="0"/>
              <a:t>‹#›</a:t>
            </a:fld>
            <a:endParaRPr lang="en-GB"/>
          </a:p>
        </p:txBody>
      </p:sp>
    </p:spTree>
    <p:extLst>
      <p:ext uri="{BB962C8B-B14F-4D97-AF65-F5344CB8AC3E}">
        <p14:creationId xmlns:p14="http://schemas.microsoft.com/office/powerpoint/2010/main" val="1591349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AECF83-7403-431B-BDA0-2FC8AE328862}" type="datetimeFigureOut">
              <a:rPr lang="en-GB" smtClean="0"/>
              <a:t>27/02/2013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BE543E-DF6A-4D25-B210-7A272A6FB36F}" type="slidenum">
              <a:rPr lang="en-GB" smtClean="0"/>
              <a:t>‹#›</a:t>
            </a:fld>
            <a:endParaRPr lang="en-GB"/>
          </a:p>
        </p:txBody>
      </p:sp>
    </p:spTree>
    <p:extLst>
      <p:ext uri="{BB962C8B-B14F-4D97-AF65-F5344CB8AC3E}">
        <p14:creationId xmlns:p14="http://schemas.microsoft.com/office/powerpoint/2010/main" val="7691538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amazon.co.uk/review/R2YI1ME11U1E5A/ref=cm_cr_dp_title?ie=UTF8&amp;ASIN=B007TSJB92&amp;channel=detail-glance&amp;nodeID=283926&amp;store=dvd"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www.amazon.co.uk/gp/pdp/profile/A74TA8X5YQ7NE/ref=cm_cr_dp_pdp"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18" Type="http://schemas.openxmlformats.org/officeDocument/2006/relationships/image" Target="../media/image24.png"/><Relationship Id="rId3" Type="http://schemas.openxmlformats.org/officeDocument/2006/relationships/image" Target="../media/image9.png"/><Relationship Id="rId21" Type="http://schemas.openxmlformats.org/officeDocument/2006/relationships/image" Target="../media/image27.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png"/><Relationship Id="rId2" Type="http://schemas.openxmlformats.org/officeDocument/2006/relationships/notesSlide" Target="../notesSlides/notesSlide1.xml"/><Relationship Id="rId16" Type="http://schemas.openxmlformats.org/officeDocument/2006/relationships/image" Target="../media/image22.png"/><Relationship Id="rId20"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jpeg"/><Relationship Id="rId23" Type="http://schemas.openxmlformats.org/officeDocument/2006/relationships/image" Target="../media/image8.png"/><Relationship Id="rId10" Type="http://schemas.openxmlformats.org/officeDocument/2006/relationships/image" Target="../media/image16.png"/><Relationship Id="rId19" Type="http://schemas.openxmlformats.org/officeDocument/2006/relationships/image" Target="../media/image25.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jpeg"/><Relationship Id="rId22" Type="http://schemas.openxmlformats.org/officeDocument/2006/relationships/image" Target="../media/image28.png"/></Relationships>
</file>

<file path=ppt/slides/_rels/slide6.xml.rels><?xml version="1.0" encoding="UTF-8" standalone="yes"?>
<Relationships xmlns="http://schemas.openxmlformats.org/package/2006/relationships"><Relationship Id="rId2" Type="http://schemas.openxmlformats.org/officeDocument/2006/relationships/hyperlink" Target="http://www.linkedin.com/profile/view?id=7507746"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1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eng10213.wordpress.com/2012/03/05/reality-shows-bad-lazy-television-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bc.co.uk/newsbeat/21116262" TargetMode="External"/><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www.nap.edu/"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bbc.co.uk/news/health-2094496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3" Type="http://schemas.openxmlformats.org/officeDocument/2006/relationships/hyperlink" Target="http://www.linkedin.com/company/easywebrecruitment/free-linkedin-recruitment-webinar-153458/product"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46.png"/></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ecx.images-amazon.com/images/I/816FCBBTjBL._AA1500_.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552" y="260648"/>
            <a:ext cx="5731510" cy="5731510"/>
          </a:xfrm>
          <a:prstGeom prst="rect">
            <a:avLst/>
          </a:prstGeom>
          <a:noFill/>
          <a:ln>
            <a:noFill/>
          </a:ln>
        </p:spPr>
      </p:pic>
    </p:spTree>
    <p:extLst>
      <p:ext uri="{BB962C8B-B14F-4D97-AF65-F5344CB8AC3E}">
        <p14:creationId xmlns:p14="http://schemas.microsoft.com/office/powerpoint/2010/main" val="42666068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http://ecx.images-amazon.com/images/I/816FCBBTjBL._AA1500_.jpg"/>
          <p:cNvPicPr>
            <a:picLock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544" y="404664"/>
            <a:ext cx="4820344" cy="5477817"/>
          </a:xfrm>
          <a:prstGeom prst="rect">
            <a:avLst/>
          </a:prstGeom>
          <a:noFill/>
          <a:ln>
            <a:noFill/>
          </a:ln>
        </p:spPr>
      </p:pic>
      <p:sp>
        <p:nvSpPr>
          <p:cNvPr id="3" name="Rectangle 2"/>
          <p:cNvSpPr/>
          <p:nvPr/>
        </p:nvSpPr>
        <p:spPr>
          <a:xfrm>
            <a:off x="4211960" y="188640"/>
            <a:ext cx="4752528" cy="6771084"/>
          </a:xfrm>
          <a:prstGeom prst="rect">
            <a:avLst/>
          </a:prstGeom>
        </p:spPr>
        <p:txBody>
          <a:bodyPr wrap="square">
            <a:spAutoFit/>
          </a:bodyPr>
          <a:lstStyle/>
          <a:p>
            <a:r>
              <a:rPr lang="en-GB" sz="1400" b="1" dirty="0" smtClean="0">
                <a:latin typeface="Arial" pitchFamily="34" charset="0"/>
                <a:cs typeface="Arial" pitchFamily="34" charset="0"/>
                <a:hlinkClick r:id="rId3"/>
              </a:rPr>
              <a:t>A </a:t>
            </a:r>
            <a:r>
              <a:rPr lang="en-GB" sz="1400" b="1" dirty="0">
                <a:latin typeface="Arial" pitchFamily="34" charset="0"/>
                <a:cs typeface="Arial" pitchFamily="34" charset="0"/>
                <a:hlinkClick r:id="rId3"/>
              </a:rPr>
              <a:t>CAROUSEL OF NOSTALGIA</a:t>
            </a:r>
            <a:r>
              <a:rPr lang="en-GB" sz="1400" dirty="0">
                <a:latin typeface="Arial" pitchFamily="34" charset="0"/>
                <a:cs typeface="Arial" pitchFamily="34" charset="0"/>
              </a:rPr>
              <a:t> 24 Nov 2012 By </a:t>
            </a:r>
            <a:r>
              <a:rPr lang="en-GB" sz="1400" dirty="0" err="1">
                <a:latin typeface="Arial" pitchFamily="34" charset="0"/>
                <a:cs typeface="Arial" pitchFamily="34" charset="0"/>
                <a:hlinkClick r:id="rId4"/>
              </a:rPr>
              <a:t>NeuroSplicer</a:t>
            </a:r>
            <a:r>
              <a:rPr lang="en-GB" sz="1400" dirty="0">
                <a:latin typeface="Arial" pitchFamily="34" charset="0"/>
                <a:cs typeface="Arial" pitchFamily="34" charset="0"/>
              </a:rPr>
              <a:t> </a:t>
            </a:r>
            <a:r>
              <a:rPr lang="en-GB" sz="1400" dirty="0" smtClean="0">
                <a:latin typeface="Arial" pitchFamily="34" charset="0"/>
                <a:cs typeface="Arial" pitchFamily="34" charset="0"/>
              </a:rPr>
              <a:t> TOP </a:t>
            </a:r>
            <a:r>
              <a:rPr lang="en-GB" sz="1400" dirty="0">
                <a:latin typeface="Arial" pitchFamily="34" charset="0"/>
                <a:cs typeface="Arial" pitchFamily="34" charset="0"/>
              </a:rPr>
              <a:t>100 REVIEWER </a:t>
            </a:r>
            <a:endParaRPr lang="en-GB" sz="1400" dirty="0" smtClean="0">
              <a:latin typeface="Arial" pitchFamily="34" charset="0"/>
              <a:cs typeface="Arial" pitchFamily="34" charset="0"/>
            </a:endParaRPr>
          </a:p>
          <a:p>
            <a:endParaRPr lang="en-GB" sz="1400" dirty="0">
              <a:latin typeface="Arial" pitchFamily="34" charset="0"/>
              <a:cs typeface="Arial" pitchFamily="34" charset="0"/>
            </a:endParaRPr>
          </a:p>
          <a:p>
            <a:r>
              <a:rPr lang="en-GB" sz="1400" dirty="0">
                <a:latin typeface="Arial" pitchFamily="34" charset="0"/>
                <a:cs typeface="Arial" pitchFamily="34" charset="0"/>
              </a:rPr>
              <a:t>When things get bad, we tend to look to the past. And the bleaker the future looks, the further back we search for comfort. As the new millennium keeps disappointing us, TV shows set on the 50's and the 60's (once a rarity) keep growing in numbers. Many have tried and failed. MAD MEN tried and closed the deal. And have been doing so for 5 seasons now.…He is an enigma wrapped in a mystery….(Draper)…. has it all. And he always wants more ……the writing is brilliant, reproducing the tastes and smells and nuisances of the era around Camelot, while drawing you in to the personal stories of characters polished yet inevitably flawed.</a:t>
            </a:r>
            <a:br>
              <a:rPr lang="en-GB" sz="1400" dirty="0">
                <a:latin typeface="Arial" pitchFamily="34" charset="0"/>
                <a:cs typeface="Arial" pitchFamily="34" charset="0"/>
              </a:rPr>
            </a:br>
            <a:r>
              <a:rPr lang="en-GB" sz="1400" dirty="0">
                <a:latin typeface="Arial" pitchFamily="34" charset="0"/>
                <a:cs typeface="Arial" pitchFamily="34" charset="0"/>
              </a:rPr>
              <a:t>The 50's and the 60's were before my time so it is not nostalgia that makes me love the show. Yes, I find the era mesmerizing and (probably undeservingly) less complicated. If nothing else, though, back then they knew how to dress. Women looked feminine and men looked manly. You see January Jones on the red carpet, for example, all dressed up and groomed for a Hollywood function - and that modern image cannot hold a candle to herself dressed for everyday(!) life in the 50's. When did we loose it? When did we decide men should stop wearing suits and hats and women should start wearing sweat-suits outside the house? I, for one, blame the hippies!</a:t>
            </a:r>
          </a:p>
          <a:p>
            <a:endParaRPr lang="en-GB" sz="1400" dirty="0">
              <a:latin typeface="Arial" pitchFamily="34" charset="0"/>
              <a:cs typeface="Arial" pitchFamily="34" charset="0"/>
            </a:endParaRPr>
          </a:p>
          <a:p>
            <a:r>
              <a:rPr lang="en-GB" sz="1400" dirty="0">
                <a:latin typeface="Arial" pitchFamily="34" charset="0"/>
                <a:cs typeface="Arial" pitchFamily="34" charset="0"/>
              </a:rPr>
              <a:t>Amazon </a:t>
            </a:r>
            <a:r>
              <a:rPr lang="en-GB" sz="1400" dirty="0"/>
              <a:t>Review</a:t>
            </a:r>
            <a:endParaRPr lang="en-GB" sz="1400" dirty="0"/>
          </a:p>
        </p:txBody>
      </p:sp>
    </p:spTree>
    <p:extLst>
      <p:ext uri="{BB962C8B-B14F-4D97-AF65-F5344CB8AC3E}">
        <p14:creationId xmlns:p14="http://schemas.microsoft.com/office/powerpoint/2010/main" val="38879189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913" y="6308725"/>
            <a:ext cx="3455987" cy="43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extBox 4"/>
          <p:cNvSpPr txBox="1">
            <a:spLocks noChangeArrowheads="1"/>
          </p:cNvSpPr>
          <p:nvPr/>
        </p:nvSpPr>
        <p:spPr bwMode="auto">
          <a:xfrm>
            <a:off x="0" y="333375"/>
            <a:ext cx="9144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otham Narrow Black" pitchFamily="50" charset="0"/>
                <a:cs typeface="Arial" pitchFamily="34" charset="0"/>
              </a:defRPr>
            </a:lvl1pPr>
            <a:lvl2pPr marL="742950" indent="-285750" eaLnBrk="0" hangingPunct="0">
              <a:defRPr>
                <a:solidFill>
                  <a:schemeClr val="tx1"/>
                </a:solidFill>
                <a:latin typeface="Gotham Narrow Black" pitchFamily="50" charset="0"/>
                <a:cs typeface="Arial" pitchFamily="34" charset="0"/>
              </a:defRPr>
            </a:lvl2pPr>
            <a:lvl3pPr marL="1143000" indent="-228600" eaLnBrk="0" hangingPunct="0">
              <a:defRPr>
                <a:solidFill>
                  <a:schemeClr val="tx1"/>
                </a:solidFill>
                <a:latin typeface="Gotham Narrow Black" pitchFamily="50" charset="0"/>
                <a:cs typeface="Arial" pitchFamily="34" charset="0"/>
              </a:defRPr>
            </a:lvl3pPr>
            <a:lvl4pPr marL="1600200" indent="-228600" eaLnBrk="0" hangingPunct="0">
              <a:defRPr>
                <a:solidFill>
                  <a:schemeClr val="tx1"/>
                </a:solidFill>
                <a:latin typeface="Gotham Narrow Black" pitchFamily="50" charset="0"/>
                <a:cs typeface="Arial" pitchFamily="34" charset="0"/>
              </a:defRPr>
            </a:lvl4pPr>
            <a:lvl5pPr marL="2057400" indent="-228600" eaLnBrk="0" hangingPunct="0">
              <a:defRPr>
                <a:solidFill>
                  <a:schemeClr val="tx1"/>
                </a:solidFill>
                <a:latin typeface="Gotham Narrow Black" pitchFamily="50" charset="0"/>
                <a:cs typeface="Arial" pitchFamily="34" charset="0"/>
              </a:defRPr>
            </a:lvl5pPr>
            <a:lvl6pPr marL="2514600" indent="-228600" eaLnBrk="0" fontAlgn="base" hangingPunct="0">
              <a:spcBef>
                <a:spcPct val="0"/>
              </a:spcBef>
              <a:spcAft>
                <a:spcPct val="0"/>
              </a:spcAft>
              <a:defRPr>
                <a:solidFill>
                  <a:schemeClr val="tx1"/>
                </a:solidFill>
                <a:latin typeface="Gotham Narrow Black" pitchFamily="50" charset="0"/>
                <a:cs typeface="Arial" pitchFamily="34" charset="0"/>
              </a:defRPr>
            </a:lvl6pPr>
            <a:lvl7pPr marL="2971800" indent="-228600" eaLnBrk="0" fontAlgn="base" hangingPunct="0">
              <a:spcBef>
                <a:spcPct val="0"/>
              </a:spcBef>
              <a:spcAft>
                <a:spcPct val="0"/>
              </a:spcAft>
              <a:defRPr>
                <a:solidFill>
                  <a:schemeClr val="tx1"/>
                </a:solidFill>
                <a:latin typeface="Gotham Narrow Black" pitchFamily="50" charset="0"/>
                <a:cs typeface="Arial" pitchFamily="34" charset="0"/>
              </a:defRPr>
            </a:lvl7pPr>
            <a:lvl8pPr marL="3429000" indent="-228600" eaLnBrk="0" fontAlgn="base" hangingPunct="0">
              <a:spcBef>
                <a:spcPct val="0"/>
              </a:spcBef>
              <a:spcAft>
                <a:spcPct val="0"/>
              </a:spcAft>
              <a:defRPr>
                <a:solidFill>
                  <a:schemeClr val="tx1"/>
                </a:solidFill>
                <a:latin typeface="Gotham Narrow Black" pitchFamily="50" charset="0"/>
                <a:cs typeface="Arial" pitchFamily="34" charset="0"/>
              </a:defRPr>
            </a:lvl8pPr>
            <a:lvl9pPr marL="3886200" indent="-228600" eaLnBrk="0" fontAlgn="base" hangingPunct="0">
              <a:spcBef>
                <a:spcPct val="0"/>
              </a:spcBef>
              <a:spcAft>
                <a:spcPct val="0"/>
              </a:spcAft>
              <a:defRPr>
                <a:solidFill>
                  <a:schemeClr val="tx1"/>
                </a:solidFill>
                <a:latin typeface="Gotham Narrow Black" pitchFamily="50" charset="0"/>
                <a:cs typeface="Arial" pitchFamily="34" charset="0"/>
              </a:defRPr>
            </a:lvl9pPr>
          </a:lstStyle>
          <a:p>
            <a:pPr algn="ctr" eaLnBrk="1" hangingPunct="1"/>
            <a:r>
              <a:rPr lang="en-GB" sz="3200">
                <a:solidFill>
                  <a:schemeClr val="bg1"/>
                </a:solidFill>
                <a:latin typeface="Arial" pitchFamily="34" charset="0"/>
              </a:rPr>
              <a:t>Careers at Easy Web Recruitment</a:t>
            </a:r>
          </a:p>
        </p:txBody>
      </p:sp>
      <p:pic>
        <p:nvPicPr>
          <p:cNvPr id="133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125538"/>
            <a:ext cx="3241675" cy="223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3644900"/>
            <a:ext cx="3168650" cy="233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0563" y="1052513"/>
            <a:ext cx="3286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0563" y="3573463"/>
            <a:ext cx="3240087" cy="239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79735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Box 4"/>
          <p:cNvSpPr txBox="1">
            <a:spLocks noChangeArrowheads="1"/>
          </p:cNvSpPr>
          <p:nvPr/>
        </p:nvSpPr>
        <p:spPr bwMode="auto">
          <a:xfrm>
            <a:off x="0" y="765175"/>
            <a:ext cx="9144000" cy="641350"/>
          </a:xfrm>
          <a:prstGeom prst="rect">
            <a:avLst/>
          </a:prstGeom>
          <a:noFill/>
          <a:ln w="9525">
            <a:noFill/>
            <a:miter lim="800000"/>
            <a:headEnd/>
            <a:tailEnd/>
          </a:ln>
        </p:spPr>
        <p:txBody>
          <a:bodyPr>
            <a:spAutoFit/>
          </a:bodyPr>
          <a:lstStyle/>
          <a:p>
            <a:pPr algn="ctr">
              <a:defRPr/>
            </a:pPr>
            <a:r>
              <a:rPr lang="en-GB" sz="3600" dirty="0">
                <a:solidFill>
                  <a:schemeClr val="bg1">
                    <a:lumMod val="50000"/>
                  </a:schemeClr>
                </a:solidFill>
                <a:latin typeface="Arial" charset="0"/>
                <a:cs typeface="Arial" charset="0"/>
              </a:rPr>
              <a:t>Introduction</a:t>
            </a:r>
            <a:endParaRPr lang="en-GB" dirty="0">
              <a:solidFill>
                <a:schemeClr val="bg1">
                  <a:lumMod val="50000"/>
                </a:schemeClr>
              </a:solidFill>
              <a:latin typeface="Arial" charset="0"/>
              <a:cs typeface="Arial" charset="0"/>
            </a:endParaRPr>
          </a:p>
        </p:txBody>
      </p:sp>
      <p:sp>
        <p:nvSpPr>
          <p:cNvPr id="15363" name="TextBox 2"/>
          <p:cNvSpPr txBox="1">
            <a:spLocks noChangeArrowheads="1"/>
          </p:cNvSpPr>
          <p:nvPr/>
        </p:nvSpPr>
        <p:spPr bwMode="auto">
          <a:xfrm>
            <a:off x="188913" y="1989138"/>
            <a:ext cx="8775700" cy="3694112"/>
          </a:xfrm>
          <a:prstGeom prst="rect">
            <a:avLst/>
          </a:prstGeom>
          <a:noFill/>
          <a:ln w="9525">
            <a:noFill/>
            <a:miter lim="800000"/>
            <a:headEnd/>
            <a:tailEnd/>
          </a:ln>
        </p:spPr>
        <p:txBody>
          <a:bodyPr>
            <a:spAutoFit/>
          </a:bodyPr>
          <a:lstStyle/>
          <a:p>
            <a:pPr marL="285750" indent="-285750">
              <a:buFont typeface="Wingdings" pitchFamily="2" charset="2"/>
              <a:buChar char="§"/>
              <a:defRPr/>
            </a:pPr>
            <a:endParaRPr lang="en-GB" dirty="0">
              <a:latin typeface="VAG Rounded Thin"/>
              <a:cs typeface="Arial" charset="0"/>
            </a:endParaRPr>
          </a:p>
          <a:p>
            <a:pPr marL="285750" indent="-285750">
              <a:buFont typeface="Wingdings" pitchFamily="2" charset="2"/>
              <a:buChar char="§"/>
              <a:defRPr/>
            </a:pPr>
            <a:endParaRPr lang="en-GB" dirty="0">
              <a:latin typeface="VAG Rounded Thin"/>
              <a:cs typeface="Arial" charset="0"/>
            </a:endParaRPr>
          </a:p>
          <a:p>
            <a:pPr marL="285750" indent="-285750">
              <a:buFont typeface="Wingdings" pitchFamily="2" charset="2"/>
              <a:buChar char="§"/>
              <a:defRPr/>
            </a:pPr>
            <a:endParaRPr lang="en-GB" dirty="0">
              <a:solidFill>
                <a:schemeClr val="bg1">
                  <a:lumMod val="50000"/>
                </a:schemeClr>
              </a:solidFill>
              <a:latin typeface="VAG Rounded Thin"/>
              <a:cs typeface="Arial" charset="0"/>
            </a:endParaRPr>
          </a:p>
          <a:p>
            <a:pPr marL="285750" indent="-285750">
              <a:buFont typeface="Wingdings" pitchFamily="2" charset="2"/>
              <a:buChar char="§"/>
              <a:defRPr/>
            </a:pPr>
            <a:endParaRPr lang="en-GB" dirty="0">
              <a:solidFill>
                <a:schemeClr val="bg1">
                  <a:lumMod val="50000"/>
                </a:schemeClr>
              </a:solidFill>
              <a:latin typeface="VAG Rounded Thin"/>
              <a:cs typeface="Arial" charset="0"/>
            </a:endParaRPr>
          </a:p>
          <a:p>
            <a:pPr marL="285750" indent="-285750">
              <a:buFont typeface="Wingdings" pitchFamily="2" charset="2"/>
              <a:buChar char="§"/>
              <a:defRPr/>
            </a:pPr>
            <a:endParaRPr lang="en-GB" dirty="0">
              <a:solidFill>
                <a:schemeClr val="bg1">
                  <a:lumMod val="50000"/>
                </a:schemeClr>
              </a:solidFill>
              <a:latin typeface="VAG Rounded Thin"/>
              <a:cs typeface="Arial" charset="0"/>
            </a:endParaRPr>
          </a:p>
          <a:p>
            <a:pPr marL="285750" indent="-285750">
              <a:buFont typeface="Wingdings" pitchFamily="2" charset="2"/>
              <a:buChar char="§"/>
              <a:defRPr/>
            </a:pPr>
            <a:endParaRPr lang="en-GB" dirty="0">
              <a:solidFill>
                <a:schemeClr val="bg1">
                  <a:lumMod val="50000"/>
                </a:schemeClr>
              </a:solidFill>
              <a:latin typeface="VAG Rounded Thin"/>
              <a:cs typeface="Arial" charset="0"/>
            </a:endParaRPr>
          </a:p>
          <a:p>
            <a:pPr marL="285750" indent="-285750">
              <a:buFont typeface="Wingdings" pitchFamily="2" charset="2"/>
              <a:buChar char="§"/>
              <a:defRPr/>
            </a:pPr>
            <a:endParaRPr lang="en-GB" dirty="0">
              <a:solidFill>
                <a:schemeClr val="bg1">
                  <a:lumMod val="50000"/>
                </a:schemeClr>
              </a:solidFill>
              <a:latin typeface="VAG Rounded Thin"/>
              <a:cs typeface="Arial" charset="0"/>
            </a:endParaRPr>
          </a:p>
          <a:p>
            <a:pPr marL="285750" indent="-285750">
              <a:buFont typeface="Wingdings" pitchFamily="2" charset="2"/>
              <a:buChar char="§"/>
              <a:defRPr/>
            </a:pPr>
            <a:r>
              <a:rPr lang="en-GB" dirty="0">
                <a:solidFill>
                  <a:schemeClr val="bg1">
                    <a:lumMod val="50000"/>
                  </a:schemeClr>
                </a:solidFill>
                <a:latin typeface="VAG Rounded Thin"/>
                <a:cs typeface="Arial" charset="0"/>
              </a:rPr>
              <a:t>Director / Founder of Easy Web Recruitment (est. 2005)</a:t>
            </a:r>
          </a:p>
          <a:p>
            <a:pPr marL="285750" indent="-285750">
              <a:defRPr/>
            </a:pPr>
            <a:endParaRPr lang="en-GB" dirty="0">
              <a:solidFill>
                <a:schemeClr val="bg1">
                  <a:lumMod val="50000"/>
                </a:schemeClr>
              </a:solidFill>
              <a:latin typeface="VAG Rounded Thin"/>
              <a:cs typeface="Arial" charset="0"/>
            </a:endParaRPr>
          </a:p>
          <a:p>
            <a:pPr marL="285750" indent="-285750">
              <a:buFont typeface="Wingdings" pitchFamily="2" charset="2"/>
              <a:buChar char="§"/>
              <a:defRPr/>
            </a:pPr>
            <a:r>
              <a:rPr lang="en-GB" dirty="0">
                <a:solidFill>
                  <a:schemeClr val="bg1">
                    <a:lumMod val="50000"/>
                  </a:schemeClr>
                </a:solidFill>
                <a:latin typeface="VAG Rounded Thin"/>
                <a:cs typeface="Arial" charset="0"/>
              </a:rPr>
              <a:t>Since 2005 we have been designing and implementing online recruitment campaigns for large (Tesco, Next, Nike etc) and hundreds of SMEs &amp; NFPs</a:t>
            </a:r>
          </a:p>
          <a:p>
            <a:pPr marL="285750" indent="-285750">
              <a:buFont typeface="Wingdings" pitchFamily="2" charset="2"/>
              <a:buChar char="§"/>
              <a:defRPr/>
            </a:pPr>
            <a:endParaRPr lang="en-GB" dirty="0">
              <a:solidFill>
                <a:schemeClr val="bg1">
                  <a:lumMod val="50000"/>
                </a:schemeClr>
              </a:solidFill>
              <a:latin typeface="VAG Rounded Thin"/>
              <a:cs typeface="Arial" charset="0"/>
            </a:endParaRPr>
          </a:p>
          <a:p>
            <a:pPr marL="285750" indent="-285750">
              <a:buFont typeface="Wingdings" pitchFamily="2" charset="2"/>
              <a:buChar char="§"/>
              <a:defRPr/>
            </a:pPr>
            <a:r>
              <a:rPr lang="en-GB" dirty="0">
                <a:solidFill>
                  <a:schemeClr val="bg1">
                    <a:lumMod val="50000"/>
                  </a:schemeClr>
                </a:solidFill>
                <a:latin typeface="VAG Rounded Thin"/>
                <a:cs typeface="Arial" charset="0"/>
              </a:rPr>
              <a:t>Aim to reduce costs and admin burden – essentially vacancy outsourcing </a:t>
            </a:r>
          </a:p>
        </p:txBody>
      </p:sp>
      <p:pic>
        <p:nvPicPr>
          <p:cNvPr id="307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613" y="1628775"/>
            <a:ext cx="520065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1835150" y="1557338"/>
            <a:ext cx="5545138" cy="2087562"/>
          </a:xfrm>
          <a:prstGeom prst="rect">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pic>
        <p:nvPicPr>
          <p:cNvPr id="3078" name="Picture 9" descr="padded ewr logo 2012.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26010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42875" y="142875"/>
            <a:ext cx="4500563" cy="857250"/>
          </a:xfrm>
          <a:prstGeom prst="roundRect">
            <a:avLst/>
          </a:prstGeom>
          <a:solidFill>
            <a:srgbClr val="5E6262">
              <a:alpha val="50000"/>
            </a:srgb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Partnerships</a:t>
            </a:r>
            <a:endParaRPr lang="en-GB" b="1" dirty="0"/>
          </a:p>
        </p:txBody>
      </p:sp>
      <p:sp>
        <p:nvSpPr>
          <p:cNvPr id="7" name="TextBox 6"/>
          <p:cNvSpPr txBox="1"/>
          <p:nvPr/>
        </p:nvSpPr>
        <p:spPr>
          <a:xfrm>
            <a:off x="214313" y="1285875"/>
            <a:ext cx="4706937" cy="461963"/>
          </a:xfrm>
          <a:prstGeom prst="rect">
            <a:avLst/>
          </a:prstGeom>
          <a:noFill/>
        </p:spPr>
        <p:txBody>
          <a:bodyPr wrap="none">
            <a:spAutoFit/>
          </a:bodyPr>
          <a:lstStyle/>
          <a:p>
            <a:pPr>
              <a:defRPr/>
            </a:pPr>
            <a:r>
              <a:rPr lang="en-GB" sz="2400" b="1" dirty="0">
                <a:solidFill>
                  <a:schemeClr val="bg1">
                    <a:lumMod val="65000"/>
                  </a:schemeClr>
                </a:solidFill>
                <a:latin typeface="+mn-lt"/>
                <a:cs typeface="Arial" charset="0"/>
              </a:rPr>
              <a:t>Clients who choose to work with us</a:t>
            </a:r>
          </a:p>
        </p:txBody>
      </p:sp>
      <p:grpSp>
        <p:nvGrpSpPr>
          <p:cNvPr id="6148" name="Group 36"/>
          <p:cNvGrpSpPr>
            <a:grpSpLocks/>
          </p:cNvGrpSpPr>
          <p:nvPr/>
        </p:nvGrpSpPr>
        <p:grpSpPr bwMode="auto">
          <a:xfrm>
            <a:off x="323850" y="1844675"/>
            <a:ext cx="8501063" cy="4464050"/>
            <a:chOff x="357158" y="2071678"/>
            <a:chExt cx="8501122" cy="4164729"/>
          </a:xfrm>
        </p:grpSpPr>
        <p:sp>
          <p:nvSpPr>
            <p:cNvPr id="21" name="Rounded Rectangle 20"/>
            <p:cNvSpPr/>
            <p:nvPr/>
          </p:nvSpPr>
          <p:spPr>
            <a:xfrm>
              <a:off x="357158" y="2071678"/>
              <a:ext cx="8501122" cy="4164729"/>
            </a:xfrm>
            <a:prstGeom prst="roundRect">
              <a:avLst/>
            </a:prstGeom>
            <a:solidFill>
              <a:schemeClr val="bg1"/>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nvGrpSpPr>
            <p:cNvPr id="6158" name="Group 21"/>
            <p:cNvGrpSpPr>
              <a:grpSpLocks/>
            </p:cNvGrpSpPr>
            <p:nvPr/>
          </p:nvGrpSpPr>
          <p:grpSpPr bwMode="auto">
            <a:xfrm>
              <a:off x="717201" y="2273197"/>
              <a:ext cx="7809698" cy="2879197"/>
              <a:chOff x="645791" y="1916015"/>
              <a:chExt cx="7809698" cy="2879197"/>
            </a:xfrm>
          </p:grpSpPr>
          <p:pic>
            <p:nvPicPr>
              <p:cNvPr id="6159" name="Picture 20" descr="amazon.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800" y="1916016"/>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0" name="Picture 22" descr="burgrerking.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30191" y="1916015"/>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1" name="Picture 23" descr="communisis.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06472" y="1916015"/>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2" name="Picture 24" descr="hitachi.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45791" y="2587745"/>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3" name="Picture 25" descr="Marstons.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518012" y="2587745"/>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4" name="Picture 26" descr="May gurney.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390234" y="2654919"/>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5" name="Picture 27" descr="moneysupermarket.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406472" y="2587745"/>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6" name="Picture 28" descr="scottishpower.pn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45791" y="3259476"/>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7" name="Picture 29" descr="Scouts.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2518012" y="3259476"/>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8" name="Picture 30" descr="tatelyle.png"/>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4534250" y="3259476"/>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9" name="Picture 31" descr="ticketmaster.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550489" y="3259476"/>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70" name="Picture 32" descr="next.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2446004" y="4199899"/>
                <a:ext cx="1785937" cy="59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71" name="Picture 33" descr="Tesco.jpg"/>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4390233" y="4132725"/>
                <a:ext cx="190500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pic>
        <p:nvPicPr>
          <p:cNvPr id="6149" name="Picture 22" descr="cocacola.jpg"/>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6372225" y="5229225"/>
            <a:ext cx="2162175"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23" descr="barclaycard.png"/>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611188" y="5373688"/>
            <a:ext cx="1990725"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24" descr="aa.jpg"/>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2627313" y="5300663"/>
            <a:ext cx="1727200"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2" name="Picture 25" descr="matalan.jpg"/>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6588125" y="4437063"/>
            <a:ext cx="18288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3" name="Picture 23"/>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827088" y="4365625"/>
            <a:ext cx="1522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4" name="Picture 24"/>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2771775" y="1916113"/>
            <a:ext cx="11525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5" name="Picture 25"/>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4356100" y="5373688"/>
            <a:ext cx="1955800"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6" name="Picture 27" descr="padded ewr logo 2012.gif"/>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502513"/>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linds(horizont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3105835"/>
            <a:ext cx="4572000" cy="1477328"/>
          </a:xfrm>
          <a:prstGeom prst="rect">
            <a:avLst/>
          </a:prstGeom>
        </p:spPr>
        <p:txBody>
          <a:bodyPr>
            <a:spAutoFit/>
          </a:bodyPr>
          <a:lstStyle/>
          <a:p>
            <a:r>
              <a:rPr lang="en-GB" dirty="0">
                <a:latin typeface="Arial" pitchFamily="34" charset="0"/>
                <a:hlinkClick r:id="rId2"/>
              </a:rPr>
              <a:t>http://</a:t>
            </a:r>
            <a:r>
              <a:rPr lang="en-GB" dirty="0" smtClean="0">
                <a:latin typeface="Arial" pitchFamily="34" charset="0"/>
                <a:hlinkClick r:id="rId2"/>
              </a:rPr>
              <a:t>www.linkedin.com/profile/view?id=7507746</a:t>
            </a:r>
            <a:endParaRPr lang="en-GB" dirty="0" smtClean="0">
              <a:latin typeface="Arial" pitchFamily="34" charset="0"/>
            </a:endParaRPr>
          </a:p>
          <a:p>
            <a:endParaRPr lang="en-GB" dirty="0">
              <a:latin typeface="Arial" pitchFamily="34" charset="0"/>
            </a:endParaRPr>
          </a:p>
          <a:p>
            <a:r>
              <a:rPr lang="en-GB" dirty="0" smtClean="0">
                <a:latin typeface="Arial" pitchFamily="34" charset="0"/>
              </a:rPr>
              <a:t>Good example of a recruiter with his own slides on LinkedIn</a:t>
            </a:r>
            <a:endParaRPr lang="en-GB" dirty="0">
              <a:latin typeface="Arial" pitchFamily="34" charset="0"/>
            </a:endParaRPr>
          </a:p>
        </p:txBody>
      </p:sp>
    </p:spTree>
    <p:extLst>
      <p:ext uri="{BB962C8B-B14F-4D97-AF65-F5344CB8AC3E}">
        <p14:creationId xmlns:p14="http://schemas.microsoft.com/office/powerpoint/2010/main" val="15347021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560" y="-315416"/>
            <a:ext cx="12660560" cy="10069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080481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4313" y="1285875"/>
            <a:ext cx="2687637" cy="461963"/>
          </a:xfrm>
          <a:prstGeom prst="rect">
            <a:avLst/>
          </a:prstGeom>
          <a:noFill/>
        </p:spPr>
        <p:txBody>
          <a:bodyPr wrap="none">
            <a:spAutoFit/>
          </a:bodyPr>
          <a:lstStyle/>
          <a:p>
            <a:pPr>
              <a:defRPr/>
            </a:pPr>
            <a:r>
              <a:rPr lang="en-GB" sz="2400" b="1" dirty="0">
                <a:solidFill>
                  <a:schemeClr val="bg1">
                    <a:lumMod val="65000"/>
                  </a:schemeClr>
                </a:solidFill>
                <a:latin typeface="+mn-lt"/>
                <a:cs typeface="Arial" charset="0"/>
              </a:rPr>
              <a:t>Proactive Searching</a:t>
            </a:r>
          </a:p>
        </p:txBody>
      </p:sp>
      <p:sp>
        <p:nvSpPr>
          <p:cNvPr id="6" name="Rounded Rectangle 5"/>
          <p:cNvSpPr/>
          <p:nvPr/>
        </p:nvSpPr>
        <p:spPr>
          <a:xfrm>
            <a:off x="142875" y="142875"/>
            <a:ext cx="5437188" cy="857250"/>
          </a:xfrm>
          <a:prstGeom prst="roundRect">
            <a:avLst/>
          </a:prstGeom>
          <a:solidFill>
            <a:srgbClr val="5E6262">
              <a:alpha val="50000"/>
            </a:srgb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Typical Engagement – Step 3/4</a:t>
            </a:r>
            <a:endParaRPr lang="en-GB" b="1" dirty="0"/>
          </a:p>
        </p:txBody>
      </p:sp>
      <p:pic>
        <p:nvPicPr>
          <p:cNvPr id="9220" name="Picture 7" descr="CVDatabase Searching4.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133600"/>
            <a:ext cx="9144000"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7" descr="padded ewr logo 2012.gif"/>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3067163"/>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airbornegamer.com/wp-content/uploads/2010/12/reality-sucks-bad-gam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548680"/>
            <a:ext cx="7488832" cy="5256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9688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a:spLocks noChangeArrowheads="1"/>
          </p:cNvSpPr>
          <p:nvPr/>
        </p:nvSpPr>
        <p:spPr bwMode="auto">
          <a:xfrm>
            <a:off x="500063" y="1643063"/>
            <a:ext cx="8135937" cy="3416300"/>
          </a:xfrm>
          <a:prstGeom prst="rect">
            <a:avLst/>
          </a:prstGeom>
          <a:noFill/>
          <a:ln w="9525">
            <a:noFill/>
            <a:miter lim="800000"/>
            <a:headEnd/>
            <a:tailEnd/>
          </a:ln>
        </p:spPr>
        <p:txBody>
          <a:bodyPr>
            <a:spAutoFit/>
          </a:bodyPr>
          <a:lstStyle/>
          <a:p>
            <a:pPr marL="342900" indent="-342900">
              <a:buFont typeface="Arial" charset="0"/>
              <a:buNone/>
              <a:defRPr/>
            </a:pPr>
            <a:r>
              <a:rPr lang="en-GB" b="1" dirty="0">
                <a:solidFill>
                  <a:schemeClr val="bg1">
                    <a:lumMod val="50000"/>
                  </a:schemeClr>
                </a:solidFill>
                <a:latin typeface="Calibri" pitchFamily="34" charset="0"/>
                <a:cs typeface="Arial" charset="0"/>
              </a:rPr>
              <a:t>There are two main ways a job board will deliver results after a keyword search: </a:t>
            </a:r>
          </a:p>
          <a:p>
            <a:pPr marL="342900" indent="-342900">
              <a:buFont typeface="Arial" charset="0"/>
              <a:buAutoNum type="arabicPeriod"/>
              <a:defRPr/>
            </a:pPr>
            <a:endParaRPr lang="en-GB" b="1" dirty="0">
              <a:solidFill>
                <a:schemeClr val="bg1">
                  <a:lumMod val="50000"/>
                </a:schemeClr>
              </a:solidFill>
              <a:latin typeface="Calibri" pitchFamily="34" charset="0"/>
              <a:cs typeface="Arial" charset="0"/>
            </a:endParaRPr>
          </a:p>
          <a:p>
            <a:pPr marL="342900" indent="-342900">
              <a:buFont typeface="Arial" charset="0"/>
              <a:buAutoNum type="arabicPeriod"/>
              <a:defRPr/>
            </a:pPr>
            <a:r>
              <a:rPr lang="en-GB" b="1" dirty="0">
                <a:solidFill>
                  <a:schemeClr val="bg1">
                    <a:lumMod val="50000"/>
                  </a:schemeClr>
                </a:solidFill>
                <a:latin typeface="Calibri" pitchFamily="34" charset="0"/>
                <a:cs typeface="Arial" charset="0"/>
              </a:rPr>
              <a:t>Keyword match then chronological order.  </a:t>
            </a:r>
          </a:p>
          <a:p>
            <a:pPr marL="800100" lvl="1" indent="-342900">
              <a:buFont typeface="Arial" charset="0"/>
              <a:buChar char="•"/>
              <a:defRPr/>
            </a:pPr>
            <a:r>
              <a:rPr lang="en-GB" b="1" dirty="0">
                <a:solidFill>
                  <a:schemeClr val="bg1">
                    <a:lumMod val="50000"/>
                  </a:schemeClr>
                </a:solidFill>
                <a:latin typeface="Calibri" pitchFamily="34" charset="0"/>
                <a:cs typeface="Arial" charset="0"/>
              </a:rPr>
              <a:t>Tends to produce more revenue for the job board. </a:t>
            </a:r>
          </a:p>
          <a:p>
            <a:pPr marL="800100" lvl="1" indent="-342900">
              <a:buFont typeface="Arial" charset="0"/>
              <a:buChar char="•"/>
              <a:defRPr/>
            </a:pPr>
            <a:r>
              <a:rPr lang="en-GB" b="1" dirty="0">
                <a:solidFill>
                  <a:schemeClr val="bg1">
                    <a:lumMod val="50000"/>
                  </a:schemeClr>
                </a:solidFill>
                <a:latin typeface="Calibri" pitchFamily="34" charset="0"/>
                <a:cs typeface="Arial" charset="0"/>
              </a:rPr>
              <a:t>Effort put into designing a well optimised advert will deliver minimal results. </a:t>
            </a:r>
          </a:p>
          <a:p>
            <a:pPr marL="800100" lvl="1" indent="-342900">
              <a:buFont typeface="Arial" charset="0"/>
              <a:buChar char="•"/>
              <a:defRPr/>
            </a:pPr>
            <a:endParaRPr lang="en-GB" b="1" dirty="0">
              <a:solidFill>
                <a:schemeClr val="bg1">
                  <a:lumMod val="50000"/>
                </a:schemeClr>
              </a:solidFill>
              <a:latin typeface="Calibri" pitchFamily="34" charset="0"/>
              <a:cs typeface="Arial" charset="0"/>
            </a:endParaRPr>
          </a:p>
          <a:p>
            <a:pPr marL="800100" lvl="1" indent="-342900">
              <a:buFont typeface="Arial" charset="0"/>
              <a:buNone/>
              <a:defRPr/>
            </a:pPr>
            <a:r>
              <a:rPr lang="en-GB" b="1" dirty="0">
                <a:solidFill>
                  <a:schemeClr val="bg1">
                    <a:lumMod val="50000"/>
                  </a:schemeClr>
                </a:solidFill>
                <a:latin typeface="Calibri" pitchFamily="34" charset="0"/>
                <a:cs typeface="Arial" charset="0"/>
              </a:rPr>
              <a:t>Examples:</a:t>
            </a:r>
          </a:p>
          <a:p>
            <a:pPr marL="800100" lvl="1" indent="-342900">
              <a:buFont typeface="Arial" charset="0"/>
              <a:buNone/>
              <a:defRPr/>
            </a:pPr>
            <a:endParaRPr lang="en-GB" b="1" dirty="0">
              <a:solidFill>
                <a:srgbClr val="9BBB59"/>
              </a:solidFill>
              <a:latin typeface="Calibri" pitchFamily="34" charset="0"/>
              <a:cs typeface="Arial" charset="0"/>
            </a:endParaRPr>
          </a:p>
          <a:p>
            <a:pPr marL="800100" lvl="1" indent="-342900">
              <a:buFont typeface="Arial" charset="0"/>
              <a:buNone/>
              <a:defRPr/>
            </a:pPr>
            <a:endParaRPr lang="en-GB" b="1" dirty="0">
              <a:solidFill>
                <a:srgbClr val="9BBB59"/>
              </a:solidFill>
              <a:latin typeface="Calibri" pitchFamily="34" charset="0"/>
              <a:cs typeface="Arial" charset="0"/>
            </a:endParaRPr>
          </a:p>
          <a:p>
            <a:pPr marL="800100" lvl="1" indent="-342900">
              <a:buFont typeface="Arial" charset="0"/>
              <a:buNone/>
              <a:defRPr/>
            </a:pPr>
            <a:endParaRPr lang="en-GB" b="1" dirty="0">
              <a:solidFill>
                <a:srgbClr val="9BBB59"/>
              </a:solidFill>
              <a:latin typeface="Calibri" pitchFamily="34" charset="0"/>
              <a:cs typeface="Arial" charset="0"/>
            </a:endParaRPr>
          </a:p>
          <a:p>
            <a:pPr marL="342900" indent="-342900">
              <a:buFont typeface="Arial" charset="0"/>
              <a:buNone/>
              <a:defRPr/>
            </a:pPr>
            <a:endParaRPr lang="en-GB" b="1" dirty="0">
              <a:solidFill>
                <a:srgbClr val="9BBB59"/>
              </a:solidFill>
              <a:latin typeface="Calibri" pitchFamily="34" charset="0"/>
              <a:cs typeface="Arial" charset="0"/>
            </a:endParaRPr>
          </a:p>
        </p:txBody>
      </p:sp>
      <p:sp>
        <p:nvSpPr>
          <p:cNvPr id="13" name="TextBox 12"/>
          <p:cNvSpPr txBox="1">
            <a:spLocks noChangeArrowheads="1"/>
          </p:cNvSpPr>
          <p:nvPr/>
        </p:nvSpPr>
        <p:spPr bwMode="auto">
          <a:xfrm>
            <a:off x="500063" y="1214438"/>
            <a:ext cx="7489825" cy="461962"/>
          </a:xfrm>
          <a:prstGeom prst="rect">
            <a:avLst/>
          </a:prstGeom>
          <a:noFill/>
          <a:ln w="9525">
            <a:noFill/>
            <a:miter lim="800000"/>
            <a:headEnd/>
            <a:tailEnd/>
          </a:ln>
        </p:spPr>
        <p:txBody>
          <a:bodyPr>
            <a:spAutoFit/>
          </a:bodyPr>
          <a:lstStyle/>
          <a:p>
            <a:pPr>
              <a:defRPr/>
            </a:pPr>
            <a:r>
              <a:rPr lang="en-GB" sz="2400" b="1" dirty="0">
                <a:solidFill>
                  <a:schemeClr val="bg1">
                    <a:lumMod val="50000"/>
                  </a:schemeClr>
                </a:solidFill>
                <a:latin typeface="Arial" charset="0"/>
                <a:cs typeface="Arial" charset="0"/>
              </a:rPr>
              <a:t>How Job Boards list results</a:t>
            </a:r>
            <a:endParaRPr lang="en-US" sz="2400" b="1" dirty="0">
              <a:solidFill>
                <a:schemeClr val="bg1">
                  <a:lumMod val="50000"/>
                </a:schemeClr>
              </a:solidFill>
              <a:latin typeface="Arial" charset="0"/>
              <a:cs typeface="Arial" charset="0"/>
            </a:endParaRPr>
          </a:p>
        </p:txBody>
      </p:sp>
      <p:sp>
        <p:nvSpPr>
          <p:cNvPr id="6" name="Rounded Rectangle 5"/>
          <p:cNvSpPr/>
          <p:nvPr/>
        </p:nvSpPr>
        <p:spPr>
          <a:xfrm>
            <a:off x="214313" y="214313"/>
            <a:ext cx="4786312" cy="857250"/>
          </a:xfrm>
          <a:prstGeom prst="roundRect">
            <a:avLst/>
          </a:prstGeom>
          <a:solidFill>
            <a:srgbClr val="5E6262">
              <a:alpha val="50000"/>
            </a:srgb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Results - Chronological</a:t>
            </a:r>
            <a:endParaRPr lang="en-GB" b="1" dirty="0"/>
          </a:p>
        </p:txBody>
      </p:sp>
      <p:pic>
        <p:nvPicPr>
          <p:cNvPr id="2867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5013325"/>
            <a:ext cx="2746375"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8"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313" y="4076700"/>
            <a:ext cx="31242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9"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51500" y="5876925"/>
            <a:ext cx="2849563"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0" name="Picture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48038" y="5013325"/>
            <a:ext cx="1809750"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1" name="Picture 1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40425" y="5084763"/>
            <a:ext cx="2303463"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2" name="Picture 1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0825" y="5949950"/>
            <a:ext cx="246380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3" name="Picture 11" descr="padded ewr logo 2012.gif"/>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7895746"/>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linds(horizontal)">
                                      <p:cBhvr>
                                        <p:cTn id="10" dur="500"/>
                                        <p:tgtEl>
                                          <p:spTgt spid="13"/>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3" grpId="0"/>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t2.gstatic.com/images?q=tbn:ANd9GcQQlxhHvAQtQgoClgQZwtKFGs0FNPk6GwoGtqyF9ODDWF3xX2WkPQNzj6Y5L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692696"/>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http://www.cartoonstock.com/lowres/shr0771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04664"/>
            <a:ext cx="3810000" cy="3209926"/>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Roy -Chris Taylor- Carto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6" y="4005064"/>
            <a:ext cx="2880320" cy="2016224"/>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demotivational poster BAD PHOTOSHO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16016" y="3366863"/>
            <a:ext cx="3799309" cy="3292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3445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Reality TV: Good or </a:t>
            </a:r>
            <a:r>
              <a:rPr lang="en-GB" sz="3600" dirty="0">
                <a:latin typeface="Arial" pitchFamily="34" charset="0"/>
                <a:cs typeface="Arial" pitchFamily="34" charset="0"/>
              </a:rPr>
              <a:t>Bad?</a:t>
            </a:r>
            <a:br>
              <a:rPr lang="en-GB" sz="3600" dirty="0">
                <a:latin typeface="Arial" pitchFamily="34" charset="0"/>
                <a:cs typeface="Arial" pitchFamily="34" charset="0"/>
              </a:rPr>
            </a:br>
            <a:r>
              <a:rPr lang="en-GB" sz="1600" dirty="0">
                <a:latin typeface="Arial" pitchFamily="34" charset="0"/>
                <a:cs typeface="Arial" pitchFamily="34" charset="0"/>
                <a:hlinkClick r:id="rId2"/>
              </a:rPr>
              <a:t>http://eng10213.wordpress.com/2012/03/05/reality-shows-bad-lazy-television-7</a:t>
            </a:r>
            <a:r>
              <a:rPr lang="en-GB" sz="1600" dirty="0" smtClean="0">
                <a:latin typeface="Arial" pitchFamily="34" charset="0"/>
                <a:cs typeface="Arial" pitchFamily="34" charset="0"/>
                <a:hlinkClick r:id="rId2"/>
              </a:rPr>
              <a:t>/</a:t>
            </a:r>
            <a:r>
              <a:rPr lang="en-GB" sz="1600" dirty="0" smtClean="0">
                <a:latin typeface="Arial" pitchFamily="34" charset="0"/>
                <a:cs typeface="Arial" pitchFamily="34" charset="0"/>
              </a:rPr>
              <a:t> Accessed 19-02-13</a:t>
            </a:r>
            <a:endParaRPr lang="en-GB" sz="1600" dirty="0">
              <a:latin typeface="Arial" pitchFamily="34" charset="0"/>
              <a:cs typeface="Arial" pitchFamily="34" charset="0"/>
            </a:endParaRPr>
          </a:p>
        </p:txBody>
      </p:sp>
      <p:pic>
        <p:nvPicPr>
          <p:cNvPr id="4" name="Picture 2" descr="http://eng10213.files.wordpress.com/2012/03/tv7.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1560" y="1412776"/>
            <a:ext cx="7560840"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8833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news.bbcimg.co.uk/media/images/65403000/jpg/_65403660_simoncowellgett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76672"/>
            <a:ext cx="4419600" cy="248602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59160" y="3212976"/>
            <a:ext cx="4572000" cy="1354217"/>
          </a:xfrm>
          <a:prstGeom prst="rect">
            <a:avLst/>
          </a:prstGeom>
        </p:spPr>
        <p:txBody>
          <a:bodyPr>
            <a:spAutoFit/>
          </a:bodyPr>
          <a:lstStyle/>
          <a:p>
            <a:r>
              <a:rPr lang="en-GB" dirty="0">
                <a:latin typeface="Arial" pitchFamily="34" charset="0"/>
                <a:cs typeface="Arial" pitchFamily="34" charset="0"/>
              </a:rPr>
              <a:t>Simon Cowell, the man behind The X Factor, says he thinks reality TV shows still have a future</a:t>
            </a:r>
            <a:r>
              <a:rPr lang="en-GB" dirty="0" smtClean="0">
                <a:latin typeface="Arial" pitchFamily="34" charset="0"/>
                <a:cs typeface="Arial" pitchFamily="34" charset="0"/>
              </a:rPr>
              <a:t>.</a:t>
            </a:r>
          </a:p>
          <a:p>
            <a:r>
              <a:rPr lang="en-GB" sz="1400" dirty="0">
                <a:latin typeface="Arial" pitchFamily="34" charset="0"/>
                <a:cs typeface="Arial" pitchFamily="34" charset="0"/>
                <a:hlinkClick r:id="rId3"/>
              </a:rPr>
              <a:t>http://</a:t>
            </a:r>
            <a:r>
              <a:rPr lang="en-GB" sz="1400" dirty="0" smtClean="0">
                <a:latin typeface="Arial" pitchFamily="34" charset="0"/>
                <a:cs typeface="Arial" pitchFamily="34" charset="0"/>
                <a:hlinkClick r:id="rId3"/>
              </a:rPr>
              <a:t>www.bbc.co.uk/newsbeat/21116262</a:t>
            </a:r>
            <a:r>
              <a:rPr lang="en-GB" sz="1400" dirty="0" smtClean="0">
                <a:latin typeface="Arial" pitchFamily="34" charset="0"/>
                <a:cs typeface="Arial" pitchFamily="34" charset="0"/>
              </a:rPr>
              <a:t> (Accessed 12-2-13</a:t>
            </a:r>
            <a:endParaRPr lang="en-GB" sz="1400" dirty="0">
              <a:effectLst/>
              <a:latin typeface="Arial" pitchFamily="34" charset="0"/>
              <a:cs typeface="Arial" pitchFamily="34" charset="0"/>
            </a:endParaRPr>
          </a:p>
        </p:txBody>
      </p:sp>
    </p:spTree>
    <p:extLst>
      <p:ext uri="{BB962C8B-B14F-4D97-AF65-F5344CB8AC3E}">
        <p14:creationId xmlns:p14="http://schemas.microsoft.com/office/powerpoint/2010/main" val="25062549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smtClean="0">
                <a:latin typeface="Arial" pitchFamily="34" charset="0"/>
                <a:cs typeface="Arial" pitchFamily="34" charset="0"/>
              </a:rPr>
              <a:t>Construction of human genome for individuals to identify health problems and alert to future conditions</a:t>
            </a:r>
            <a:endParaRPr lang="en-GB" sz="2000" dirty="0">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latin typeface="Arial" pitchFamily="34" charset="0"/>
                <a:cs typeface="Arial" pitchFamily="34" charset="0"/>
              </a:rPr>
              <a:t>GENERATING EVIDENCE FOR GENOMIC DIAGNOSTIC TEST DEVELOPMENT</a:t>
            </a:r>
          </a:p>
          <a:p>
            <a:pPr marL="0" indent="0">
              <a:buNone/>
            </a:pPr>
            <a:r>
              <a:rPr lang="en-GB" dirty="0">
                <a:latin typeface="Arial" pitchFamily="34" charset="0"/>
                <a:cs typeface="Arial" pitchFamily="34" charset="0"/>
              </a:rPr>
              <a:t>WORKSHOP </a:t>
            </a:r>
            <a:r>
              <a:rPr lang="en-GB" dirty="0" smtClean="0">
                <a:latin typeface="Arial" pitchFamily="34" charset="0"/>
                <a:cs typeface="Arial" pitchFamily="34" charset="0"/>
              </a:rPr>
              <a:t>SUMMARY</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Theresa </a:t>
            </a:r>
            <a:r>
              <a:rPr lang="en-GB" dirty="0" err="1">
                <a:latin typeface="Arial" pitchFamily="34" charset="0"/>
                <a:cs typeface="Arial" pitchFamily="34" charset="0"/>
              </a:rPr>
              <a:t>Wizemann</a:t>
            </a:r>
            <a:r>
              <a:rPr lang="en-GB" dirty="0">
                <a:latin typeface="Arial" pitchFamily="34" charset="0"/>
                <a:cs typeface="Arial" pitchFamily="34" charset="0"/>
              </a:rPr>
              <a:t> and Adam C. Berger, </a:t>
            </a:r>
            <a:r>
              <a:rPr lang="en-GB" i="1" dirty="0">
                <a:latin typeface="Arial" pitchFamily="34" charset="0"/>
                <a:cs typeface="Arial" pitchFamily="34" charset="0"/>
              </a:rPr>
              <a:t>Rapporteurs</a:t>
            </a: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Roundtable on Translating Genomic-Based Research for Health</a:t>
            </a:r>
          </a:p>
          <a:p>
            <a:pPr marL="0" indent="0">
              <a:buNone/>
            </a:pPr>
            <a:r>
              <a:rPr lang="en-GB" dirty="0">
                <a:latin typeface="Arial" pitchFamily="34" charset="0"/>
                <a:cs typeface="Arial" pitchFamily="34" charset="0"/>
              </a:rPr>
              <a:t>Board on Health Sciences </a:t>
            </a:r>
            <a:r>
              <a:rPr lang="en-GB" dirty="0" smtClean="0">
                <a:latin typeface="Arial" pitchFamily="34" charset="0"/>
                <a:cs typeface="Arial" pitchFamily="34" charset="0"/>
              </a:rPr>
              <a:t>Policy (2011)</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INSTITUTE OF MEDICINE</a:t>
            </a:r>
            <a:br>
              <a:rPr lang="en-GB" dirty="0">
                <a:latin typeface="Arial" pitchFamily="34" charset="0"/>
                <a:cs typeface="Arial" pitchFamily="34" charset="0"/>
              </a:rPr>
            </a:br>
            <a:r>
              <a:rPr lang="en-GB" i="1" dirty="0">
                <a:latin typeface="Arial" pitchFamily="34" charset="0"/>
                <a:cs typeface="Arial" pitchFamily="34" charset="0"/>
              </a:rPr>
              <a:t>OF THE NATIONAL ACADEMIES</a:t>
            </a: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THE NATIONAL ACADEMIES PRESS</a:t>
            </a:r>
          </a:p>
          <a:p>
            <a:pPr marL="0" indent="0">
              <a:buNone/>
            </a:pPr>
            <a:r>
              <a:rPr lang="en-GB" dirty="0">
                <a:latin typeface="Arial" pitchFamily="34" charset="0"/>
                <a:cs typeface="Arial" pitchFamily="34" charset="0"/>
              </a:rPr>
              <a:t>Washington, D.C.</a:t>
            </a:r>
            <a:br>
              <a:rPr lang="en-GB" dirty="0">
                <a:latin typeface="Arial" pitchFamily="34" charset="0"/>
                <a:cs typeface="Arial" pitchFamily="34" charset="0"/>
              </a:rPr>
            </a:br>
            <a:r>
              <a:rPr lang="en-GB" b="1" dirty="0">
                <a:latin typeface="Arial" pitchFamily="34" charset="0"/>
                <a:cs typeface="Arial" pitchFamily="34" charset="0"/>
                <a:hlinkClick r:id="rId2"/>
              </a:rPr>
              <a:t>www.nap.edu</a:t>
            </a: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http://books.nap.edu/openbook.php?record_id=13133</a:t>
            </a:r>
          </a:p>
          <a:p>
            <a:pPr marL="0" indent="0">
              <a:buNone/>
            </a:pPr>
            <a:endParaRPr lang="en-GB" dirty="0"/>
          </a:p>
        </p:txBody>
      </p:sp>
    </p:spTree>
    <p:extLst>
      <p:ext uri="{BB962C8B-B14F-4D97-AF65-F5344CB8AC3E}">
        <p14:creationId xmlns:p14="http://schemas.microsoft.com/office/powerpoint/2010/main" val="23313655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latin typeface="Arial" pitchFamily="34" charset="0"/>
                <a:cs typeface="Arial" pitchFamily="34" charset="0"/>
              </a:rPr>
              <a:t>Construction of human genome for individuals to identify health problems and alert to future conditions</a:t>
            </a:r>
            <a:br>
              <a:rPr lang="en-GB" sz="2400" dirty="0">
                <a:latin typeface="Arial" pitchFamily="34" charset="0"/>
                <a:cs typeface="Arial" pitchFamily="34" charset="0"/>
              </a:rPr>
            </a:br>
            <a:r>
              <a:rPr lang="en-GB" sz="2400" dirty="0">
                <a:latin typeface="Arial" pitchFamily="34" charset="0"/>
                <a:cs typeface="Arial" pitchFamily="34" charset="0"/>
                <a:hlinkClick r:id="rId2"/>
              </a:rPr>
              <a:t>http://</a:t>
            </a:r>
            <a:r>
              <a:rPr lang="en-GB" sz="2400" dirty="0" smtClean="0">
                <a:latin typeface="Arial" pitchFamily="34" charset="0"/>
                <a:cs typeface="Arial" pitchFamily="34" charset="0"/>
                <a:hlinkClick r:id="rId2"/>
              </a:rPr>
              <a:t>www.bbc.co.uk/news/health-20944960</a:t>
            </a:r>
            <a:r>
              <a:rPr lang="en-GB" sz="2400" dirty="0" smtClean="0">
                <a:latin typeface="Arial" pitchFamily="34" charset="0"/>
                <a:cs typeface="Arial" pitchFamily="34" charset="0"/>
              </a:rPr>
              <a:t> 12-1-13</a:t>
            </a:r>
            <a:endParaRPr lang="en-GB" sz="2400" dirty="0">
              <a:latin typeface="Arial" pitchFamily="34" charset="0"/>
              <a:cs typeface="Arial" pitchFamily="34" charset="0"/>
            </a:endParaRPr>
          </a:p>
        </p:txBody>
      </p:sp>
      <p:pic>
        <p:nvPicPr>
          <p:cNvPr id="4" name="Content Placeholder 3"/>
          <p:cNvPicPr>
            <a:picLocks noGrp="1"/>
          </p:cNvPicPr>
          <p:nvPr>
            <p:ph idx="1"/>
          </p:nvPr>
        </p:nvPicPr>
        <p:blipFill>
          <a:blip r:embed="rId3"/>
          <a:stretch>
            <a:fillRect/>
          </a:stretch>
        </p:blipFill>
        <p:spPr>
          <a:xfrm>
            <a:off x="467544" y="1600200"/>
            <a:ext cx="8352927" cy="5069160"/>
          </a:xfrm>
          <a:prstGeom prst="rect">
            <a:avLst/>
          </a:prstGeom>
        </p:spPr>
      </p:pic>
    </p:spTree>
    <p:extLst>
      <p:ext uri="{BB962C8B-B14F-4D97-AF65-F5344CB8AC3E}">
        <p14:creationId xmlns:p14="http://schemas.microsoft.com/office/powerpoint/2010/main" val="12807085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a:spLocks noChangeArrowheads="1"/>
          </p:cNvSpPr>
          <p:nvPr/>
        </p:nvSpPr>
        <p:spPr bwMode="auto">
          <a:xfrm>
            <a:off x="500063" y="1214438"/>
            <a:ext cx="7489825" cy="461962"/>
          </a:xfrm>
          <a:prstGeom prst="rect">
            <a:avLst/>
          </a:prstGeom>
          <a:noFill/>
          <a:ln w="9525">
            <a:noFill/>
            <a:miter lim="800000"/>
            <a:headEnd/>
            <a:tailEnd/>
          </a:ln>
        </p:spPr>
        <p:txBody>
          <a:bodyPr>
            <a:spAutoFit/>
          </a:bodyPr>
          <a:lstStyle/>
          <a:p>
            <a:pPr>
              <a:defRPr/>
            </a:pPr>
            <a:r>
              <a:rPr lang="en-GB" sz="2400" b="1" dirty="0">
                <a:solidFill>
                  <a:schemeClr val="bg1">
                    <a:lumMod val="50000"/>
                  </a:schemeClr>
                </a:solidFill>
                <a:latin typeface="Arial" charset="0"/>
                <a:cs typeface="Arial" charset="0"/>
              </a:rPr>
              <a:t>Use creative job titles that stand out and intrigue*</a:t>
            </a:r>
            <a:endParaRPr lang="en-US" sz="2400" b="1" dirty="0">
              <a:solidFill>
                <a:schemeClr val="bg1">
                  <a:lumMod val="50000"/>
                </a:schemeClr>
              </a:solidFill>
              <a:latin typeface="Arial" charset="0"/>
              <a:cs typeface="Arial" charset="0"/>
            </a:endParaRPr>
          </a:p>
        </p:txBody>
      </p:sp>
      <p:sp>
        <p:nvSpPr>
          <p:cNvPr id="6" name="Rounded Rectangle 5"/>
          <p:cNvSpPr/>
          <p:nvPr/>
        </p:nvSpPr>
        <p:spPr>
          <a:xfrm>
            <a:off x="214313" y="214313"/>
            <a:ext cx="5437187" cy="857250"/>
          </a:xfrm>
          <a:prstGeom prst="roundRect">
            <a:avLst/>
          </a:prstGeom>
          <a:solidFill>
            <a:srgbClr val="5E6262">
              <a:alpha val="50000"/>
            </a:srgb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Getting clicked on - Examples</a:t>
            </a:r>
            <a:endParaRPr lang="en-GB" b="1" dirty="0"/>
          </a:p>
        </p:txBody>
      </p:sp>
      <p:pic>
        <p:nvPicPr>
          <p:cNvPr id="37892" name="Picture 14" descr="padded ewr logo 2012.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7813" y="1700213"/>
            <a:ext cx="5761037"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250825" y="6308725"/>
            <a:ext cx="8569325" cy="339725"/>
          </a:xfrm>
          <a:prstGeom prst="rect">
            <a:avLst/>
          </a:prstGeom>
          <a:noFill/>
          <a:ln w="9525">
            <a:noFill/>
            <a:miter lim="800000"/>
            <a:headEnd/>
            <a:tailEnd/>
          </a:ln>
        </p:spPr>
        <p:txBody>
          <a:bodyPr>
            <a:spAutoFit/>
          </a:bodyPr>
          <a:lstStyle/>
          <a:p>
            <a:pPr>
              <a:defRPr/>
            </a:pPr>
            <a:r>
              <a:rPr lang="en-GB" sz="1600" b="1" dirty="0">
                <a:solidFill>
                  <a:schemeClr val="bg1">
                    <a:lumMod val="50000"/>
                  </a:schemeClr>
                </a:solidFill>
                <a:latin typeface="Arial" charset="0"/>
                <a:cs typeface="Arial" charset="0"/>
              </a:rPr>
              <a:t>*Make sure you also use keywords in the title and aim to intrigue rather than confuse.</a:t>
            </a:r>
            <a:endParaRPr lang="en-US" sz="1600" b="1" dirty="0">
              <a:solidFill>
                <a:schemeClr val="bg1">
                  <a:lumMod val="50000"/>
                </a:schemeClr>
              </a:solidFill>
              <a:latin typeface="Arial" charset="0"/>
              <a:cs typeface="Arial" charset="0"/>
            </a:endParaRPr>
          </a:p>
        </p:txBody>
      </p:sp>
    </p:spTree>
    <p:extLst>
      <p:ext uri="{BB962C8B-B14F-4D97-AF65-F5344CB8AC3E}">
        <p14:creationId xmlns:p14="http://schemas.microsoft.com/office/powerpoint/2010/main" val="1412378850"/>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linds(horizont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6" grpId="0" animBg="1"/>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a:spLocks noChangeArrowheads="1"/>
          </p:cNvSpPr>
          <p:nvPr/>
        </p:nvSpPr>
        <p:spPr bwMode="auto">
          <a:xfrm>
            <a:off x="395288" y="1412875"/>
            <a:ext cx="7704137"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buFont typeface="Arial" pitchFamily="34" charset="0"/>
              <a:buNone/>
            </a:pPr>
            <a:r>
              <a:rPr lang="en-GB" sz="2400" b="1">
                <a:solidFill>
                  <a:srgbClr val="9BBB59"/>
                </a:solidFill>
                <a:latin typeface="Calibri" pitchFamily="34" charset="0"/>
              </a:rPr>
              <a:t> </a:t>
            </a:r>
          </a:p>
          <a:p>
            <a:pPr eaLnBrk="1" hangingPunct="1">
              <a:buFont typeface="Arial" pitchFamily="34" charset="0"/>
              <a:buNone/>
            </a:pPr>
            <a:endParaRPr lang="en-GB" sz="2400" b="1">
              <a:solidFill>
                <a:srgbClr val="9BBB59"/>
              </a:solidFill>
              <a:latin typeface="Calibri" pitchFamily="34" charset="0"/>
            </a:endParaRPr>
          </a:p>
        </p:txBody>
      </p:sp>
      <p:sp>
        <p:nvSpPr>
          <p:cNvPr id="9" name="Rounded Rectangle 8"/>
          <p:cNvSpPr/>
          <p:nvPr/>
        </p:nvSpPr>
        <p:spPr>
          <a:xfrm>
            <a:off x="285750" y="214313"/>
            <a:ext cx="5078413" cy="857250"/>
          </a:xfrm>
          <a:prstGeom prst="roundRect">
            <a:avLst/>
          </a:prstGeom>
          <a:solidFill>
            <a:schemeClr val="bg1">
              <a:lumMod val="50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Recommend this Webinar</a:t>
            </a:r>
          </a:p>
        </p:txBody>
      </p:sp>
      <p:sp>
        <p:nvSpPr>
          <p:cNvPr id="36868" name="Rectangle 5"/>
          <p:cNvSpPr>
            <a:spLocks noChangeArrowheads="1"/>
          </p:cNvSpPr>
          <p:nvPr/>
        </p:nvSpPr>
        <p:spPr bwMode="auto">
          <a:xfrm>
            <a:off x="1547813" y="6021388"/>
            <a:ext cx="61737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hlinkClick r:id="rId3"/>
              </a:rPr>
              <a:t>http://www.linkedin.com/company/easywebrecruitment/free-linkedin-recruitment-webinar-153458/product</a:t>
            </a:r>
            <a:endParaRPr lang="en-GB"/>
          </a:p>
        </p:txBody>
      </p:sp>
      <p:pic>
        <p:nvPicPr>
          <p:cNvPr id="3686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2275" y="1125538"/>
            <a:ext cx="5594350" cy="466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0" name="Picture 5" descr="padded ewr logo 2012.gif"/>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2756808"/>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linds(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3"/>
          <p:cNvSpPr txBox="1">
            <a:spLocks noChangeArrowheads="1"/>
          </p:cNvSpPr>
          <p:nvPr/>
        </p:nvSpPr>
        <p:spPr bwMode="auto">
          <a:xfrm>
            <a:off x="250825" y="1268413"/>
            <a:ext cx="80645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sz="2400" b="1">
                <a:solidFill>
                  <a:srgbClr val="9BBB59"/>
                </a:solidFill>
                <a:latin typeface="Calibri" pitchFamily="34" charset="0"/>
              </a:rPr>
              <a:t>Users can Like/Unlike, Comment or Share on your Status </a:t>
            </a:r>
          </a:p>
          <a:p>
            <a:pPr eaLnBrk="1" hangingPunct="1"/>
            <a:r>
              <a:rPr lang="en-GB" sz="2400" b="1">
                <a:solidFill>
                  <a:srgbClr val="9BBB59"/>
                </a:solidFill>
                <a:latin typeface="Calibri" pitchFamily="34" charset="0"/>
              </a:rPr>
              <a:t>Update. This means they will share this link with their </a:t>
            </a:r>
          </a:p>
          <a:p>
            <a:pPr eaLnBrk="1" hangingPunct="1"/>
            <a:r>
              <a:rPr lang="en-GB" sz="2400" b="1">
                <a:solidFill>
                  <a:srgbClr val="9BBB59"/>
                </a:solidFill>
                <a:latin typeface="Calibri" pitchFamily="34" charset="0"/>
              </a:rPr>
              <a:t>network and your update has gone viral. </a:t>
            </a:r>
          </a:p>
        </p:txBody>
      </p:sp>
      <p:pic>
        <p:nvPicPr>
          <p:cNvPr id="1331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2565400"/>
            <a:ext cx="8748712"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ounded Rectangle 6"/>
          <p:cNvSpPr/>
          <p:nvPr/>
        </p:nvSpPr>
        <p:spPr>
          <a:xfrm>
            <a:off x="142875" y="142875"/>
            <a:ext cx="5221288" cy="857250"/>
          </a:xfrm>
          <a:prstGeom prst="roundRect">
            <a:avLst/>
          </a:prstGeom>
          <a:solidFill>
            <a:schemeClr val="bg1">
              <a:lumMod val="50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1b. Broadcasting vacancies</a:t>
            </a:r>
            <a:endParaRPr lang="en-GB" b="1" dirty="0"/>
          </a:p>
        </p:txBody>
      </p:sp>
      <p:pic>
        <p:nvPicPr>
          <p:cNvPr id="13317" name="Picture 5" descr="padded ewr logo 2012.gif"/>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7940895"/>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linds(horizont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517</TotalTime>
  <Words>459</Words>
  <Application>Microsoft Office PowerPoint</Application>
  <PresentationFormat>On-screen Show (4:3)</PresentationFormat>
  <Paragraphs>64</Paragraphs>
  <Slides>18</Slides>
  <Notes>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Reality TV: Good or Bad? http://eng10213.wordpress.com/2012/03/05/reality-shows-bad-lazy-television-7/ Accessed 19-02-13</vt:lpstr>
      <vt:lpstr>PowerPoint Presentation</vt:lpstr>
      <vt:lpstr>Construction of human genome for individuals to identify health problems and alert to future conditions</vt:lpstr>
      <vt:lpstr>Construction of human genome for individuals to identify health problems and alert to future conditions http://www.bbc.co.uk/news/health-20944960 12-1-13</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 Griffiths</dc:creator>
  <cp:lastModifiedBy>Steve Griffiths</cp:lastModifiedBy>
  <cp:revision>12</cp:revision>
  <dcterms:created xsi:type="dcterms:W3CDTF">2013-02-27T09:15:23Z</dcterms:created>
  <dcterms:modified xsi:type="dcterms:W3CDTF">2013-02-27T17:59:50Z</dcterms:modified>
</cp:coreProperties>
</file>