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6"/>
  </p:notesMasterIdLst>
  <p:sldIdLst>
    <p:sldId id="256" r:id="rId2"/>
    <p:sldId id="257" r:id="rId3"/>
    <p:sldId id="365" r:id="rId4"/>
    <p:sldId id="260" r:id="rId5"/>
    <p:sldId id="336" r:id="rId6"/>
    <p:sldId id="337" r:id="rId7"/>
    <p:sldId id="338" r:id="rId8"/>
    <p:sldId id="339" r:id="rId9"/>
    <p:sldId id="340" r:id="rId10"/>
    <p:sldId id="357" r:id="rId11"/>
    <p:sldId id="341" r:id="rId12"/>
    <p:sldId id="342" r:id="rId13"/>
    <p:sldId id="343" r:id="rId14"/>
    <p:sldId id="345" r:id="rId15"/>
    <p:sldId id="344" r:id="rId16"/>
    <p:sldId id="364" r:id="rId17"/>
    <p:sldId id="363" r:id="rId18"/>
    <p:sldId id="362" r:id="rId19"/>
    <p:sldId id="361" r:id="rId20"/>
    <p:sldId id="360" r:id="rId21"/>
    <p:sldId id="359" r:id="rId22"/>
    <p:sldId id="358" r:id="rId23"/>
    <p:sldId id="322" r:id="rId24"/>
    <p:sldId id="321" r:id="rId25"/>
    <p:sldId id="323" r:id="rId26"/>
    <p:sldId id="390" r:id="rId27"/>
    <p:sldId id="387" r:id="rId28"/>
    <p:sldId id="379" r:id="rId29"/>
    <p:sldId id="378" r:id="rId30"/>
    <p:sldId id="366" r:id="rId31"/>
    <p:sldId id="367" r:id="rId32"/>
    <p:sldId id="368" r:id="rId33"/>
    <p:sldId id="369" r:id="rId34"/>
    <p:sldId id="370" r:id="rId35"/>
    <p:sldId id="371" r:id="rId36"/>
    <p:sldId id="372" r:id="rId37"/>
    <p:sldId id="373" r:id="rId38"/>
    <p:sldId id="374" r:id="rId39"/>
    <p:sldId id="375" r:id="rId40"/>
    <p:sldId id="376" r:id="rId41"/>
    <p:sldId id="377" r:id="rId42"/>
    <p:sldId id="380" r:id="rId43"/>
    <p:sldId id="381" r:id="rId44"/>
    <p:sldId id="382" r:id="rId45"/>
    <p:sldId id="383" r:id="rId46"/>
    <p:sldId id="384" r:id="rId47"/>
    <p:sldId id="385" r:id="rId48"/>
    <p:sldId id="386" r:id="rId49"/>
    <p:sldId id="388" r:id="rId50"/>
    <p:sldId id="389" r:id="rId51"/>
    <p:sldId id="391" r:id="rId52"/>
    <p:sldId id="392" r:id="rId53"/>
    <p:sldId id="298" r:id="rId54"/>
    <p:sldId id="299" r:id="rId55"/>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257"/>
            <p14:sldId id="365"/>
            <p14:sldId id="260"/>
            <p14:sldId id="336"/>
            <p14:sldId id="337"/>
            <p14:sldId id="338"/>
            <p14:sldId id="339"/>
            <p14:sldId id="340"/>
            <p14:sldId id="357"/>
            <p14:sldId id="341"/>
            <p14:sldId id="342"/>
            <p14:sldId id="343"/>
            <p14:sldId id="345"/>
            <p14:sldId id="344"/>
            <p14:sldId id="364"/>
            <p14:sldId id="363"/>
            <p14:sldId id="362"/>
            <p14:sldId id="361"/>
            <p14:sldId id="360"/>
            <p14:sldId id="359"/>
            <p14:sldId id="358"/>
            <p14:sldId id="322"/>
            <p14:sldId id="321"/>
            <p14:sldId id="323"/>
            <p14:sldId id="390"/>
            <p14:sldId id="387"/>
            <p14:sldId id="379"/>
            <p14:sldId id="378"/>
            <p14:sldId id="366"/>
            <p14:sldId id="367"/>
            <p14:sldId id="368"/>
            <p14:sldId id="369"/>
            <p14:sldId id="370"/>
            <p14:sldId id="371"/>
            <p14:sldId id="372"/>
            <p14:sldId id="373"/>
            <p14:sldId id="374"/>
            <p14:sldId id="375"/>
            <p14:sldId id="376"/>
            <p14:sldId id="377"/>
            <p14:sldId id="380"/>
            <p14:sldId id="381"/>
            <p14:sldId id="382"/>
            <p14:sldId id="383"/>
            <p14:sldId id="384"/>
            <p14:sldId id="385"/>
            <p14:sldId id="386"/>
            <p14:sldId id="388"/>
            <p14:sldId id="389"/>
          </p14:sldIdLst>
        </p14:section>
        <p14:section name="Untitled Section" id="{FBA9ED2F-54F1-4A74-B6C4-CF000303B1BB}">
          <p14:sldIdLst>
            <p14:sldId id="391"/>
            <p14:sldId id="392"/>
            <p14:sldId id="29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150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1058516" y="2565080"/>
            <a:ext cx="7772401" cy="3454368"/>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r>
              <a:rPr lang="en-GB" dirty="0"/>
              <a:t>LCLM 5004</a:t>
            </a:r>
            <a:br>
              <a:rPr dirty="0"/>
            </a:br>
            <a:r>
              <a:rPr dirty="0">
                <a:solidFill>
                  <a:srgbClr val="000000"/>
                </a:solidFill>
              </a:rPr>
              <a:t> </a:t>
            </a:r>
            <a:r>
              <a:rPr lang="en-GB" dirty="0"/>
              <a:t>Managing Business Information</a:t>
            </a:r>
            <a:r>
              <a:rPr lang="en-GB" sz="1800" b="1" dirty="0">
                <a:solidFill>
                  <a:srgbClr val="000000"/>
                </a:solidFill>
                <a:effectLst/>
                <a:latin typeface="Arial" panose="020B0604020202020204" pitchFamily="34" charset="0"/>
                <a:ea typeface="Arial" panose="020B0604020202020204" pitchFamily="34" charset="0"/>
              </a:rPr>
              <a:t> </a:t>
            </a:r>
            <a:endParaRPr dirty="0"/>
          </a:p>
          <a:p>
            <a:pPr defTabSz="562355">
              <a:defRPr sz="2624" b="1">
                <a:solidFill>
                  <a:schemeClr val="accent2"/>
                </a:solidFill>
                <a:effectLst>
                  <a:outerShdw blurRad="31242" dist="31242" dir="2700000" rotWithShape="0">
                    <a:srgbClr val="000000">
                      <a:alpha val="43137"/>
                    </a:srgbClr>
                  </a:outerShdw>
                </a:effectLst>
              </a:defRPr>
            </a:pPr>
            <a:r>
              <a:rPr lang="en-GB" sz="3100" b="1" dirty="0">
                <a:effectLst/>
                <a:ea typeface="Calibri" panose="020F0502020204030204" pitchFamily="34" charset="0"/>
                <a:cs typeface="Times New Roman" panose="02020603050405020304" pitchFamily="18" charset="0"/>
              </a:rPr>
              <a:t>Week 2</a:t>
            </a:r>
            <a:r>
              <a:rPr lang="en-GB" sz="3100" b="1" dirty="0">
                <a:ea typeface="Calibri" panose="020F0502020204030204" pitchFamily="34" charset="0"/>
                <a:cs typeface="Times New Roman" panose="02020603050405020304" pitchFamily="18" charset="0"/>
              </a:rPr>
              <a:t>:</a:t>
            </a:r>
            <a:r>
              <a:rPr lang="en-GB" sz="3100" dirty="0">
                <a:effectLst/>
                <a:ea typeface="Calibri" panose="020F0502020204030204" pitchFamily="34" charset="0"/>
                <a:cs typeface="Times New Roman" panose="02020603050405020304" pitchFamily="18" charset="0"/>
              </a:rPr>
              <a:t> </a:t>
            </a:r>
            <a:br>
              <a:rPr lang="en-GB" sz="3100" dirty="0">
                <a:effectLst/>
                <a:ea typeface="Calibri" panose="020F0502020204030204" pitchFamily="34" charset="0"/>
                <a:cs typeface="Times New Roman" panose="02020603050405020304" pitchFamily="18" charset="0"/>
              </a:rPr>
            </a:br>
            <a:r>
              <a:rPr lang="en-GB" sz="3100" b="1" dirty="0">
                <a:effectLst/>
                <a:ea typeface="Calibri" panose="020F0502020204030204" pitchFamily="34" charset="0"/>
                <a:cs typeface="Times New Roman" panose="02020603050405020304" pitchFamily="18" charset="0"/>
              </a:rPr>
              <a:t>Information Systems and Technologies</a:t>
            </a:r>
            <a:br>
              <a:rPr lang="en-GB" sz="3100" dirty="0"/>
            </a:br>
            <a:br>
              <a:rPr lang="en-GB" sz="3100" dirty="0"/>
            </a:br>
            <a:r>
              <a:rPr lang="en-GB" sz="3034" dirty="0"/>
              <a:t>Prepared by:</a:t>
            </a:r>
            <a:br>
              <a:rPr lang="en-GB" sz="3034" dirty="0"/>
            </a:br>
            <a:r>
              <a:rPr lang="en-GB" sz="3034" dirty="0"/>
              <a:t>Oluwaseun (Olu) Adegbite, PhD.</a:t>
            </a:r>
            <a:br>
              <a:rPr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3" y="965771"/>
            <a:ext cx="8235017" cy="120032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barn(inVertical)">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normAutofit lnSpcReduction="10000"/>
          </a:bodyPr>
          <a:lstStyle/>
          <a:p>
            <a:pPr algn="just"/>
            <a:r>
              <a:rPr lang="en-GB" sz="3200" dirty="0"/>
              <a:t>Introduction to the module – LCLM 5004</a:t>
            </a:r>
          </a:p>
          <a:p>
            <a:pPr algn="just"/>
            <a:r>
              <a:rPr lang="en-GB" sz="3200" dirty="0"/>
              <a:t>Introduction to business information management.</a:t>
            </a:r>
          </a:p>
          <a:p>
            <a:pPr algn="just"/>
            <a:r>
              <a:rPr lang="en-GB" sz="3200" dirty="0"/>
              <a:t>The role of information management in business.</a:t>
            </a:r>
          </a:p>
          <a:p>
            <a:pPr algn="just"/>
            <a:r>
              <a:rPr lang="en-GB" sz="3200" dirty="0"/>
              <a:t>The historical development of information technology in business.</a:t>
            </a:r>
            <a:endParaRPr sz="3200"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8"/>
            <a:ext cx="6172201"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dirty="0"/>
              <a:t>L</a:t>
            </a:r>
            <a:r>
              <a:rPr lang="en-GB" dirty="0" err="1"/>
              <a:t>ast</a:t>
            </a:r>
            <a:r>
              <a:rPr lang="en-GB" dirty="0"/>
              <a:t> Week (i.e., W</a:t>
            </a:r>
            <a:r>
              <a:rPr dirty="0"/>
              <a:t>eek 1</a:t>
            </a:r>
            <a:r>
              <a:rPr lang="en-GB" dirty="0"/>
              <a:t>)</a:t>
            </a:r>
            <a:endParaRPr dirty="0"/>
          </a:p>
        </p:txBody>
      </p:sp>
      <p:sp>
        <p:nvSpPr>
          <p:cNvPr id="118" name="TextBox 7"/>
          <p:cNvSpPr txBox="1"/>
          <p:nvPr/>
        </p:nvSpPr>
        <p:spPr>
          <a:xfrm>
            <a:off x="174661" y="1300158"/>
            <a:ext cx="8172159"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3200" dirty="0"/>
              <a:t>We examined ……………</a:t>
            </a:r>
            <a:endParaRPr sz="3200"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barn(inVertical)">
                                      <p:cBhvr>
                                        <p:cTn id="7" dur="500"/>
                                        <p:tgtEl>
                                          <p:spTgt spid="11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7"/>
                                        </p:tgtEl>
                                        <p:attrNameLst>
                                          <p:attrName>style.visibility</p:attrName>
                                        </p:attrNameLst>
                                      </p:cBhvr>
                                      <p:to>
                                        <p:strVal val="visible"/>
                                      </p:to>
                                    </p:set>
                                    <p:animEffect transition="in" filter="fade">
                                      <p:cBhvr>
                                        <p:cTn id="12" dur="1000"/>
                                        <p:tgtEl>
                                          <p:spTgt spid="117"/>
                                        </p:tgtEl>
                                      </p:cBhvr>
                                    </p:animEffect>
                                    <p:anim calcmode="lin" valueType="num">
                                      <p:cBhvr>
                                        <p:cTn id="13" dur="1000" fill="hold"/>
                                        <p:tgtEl>
                                          <p:spTgt spid="117"/>
                                        </p:tgtEl>
                                        <p:attrNameLst>
                                          <p:attrName>ppt_x</p:attrName>
                                        </p:attrNameLst>
                                      </p:cBhvr>
                                      <p:tavLst>
                                        <p:tav tm="0">
                                          <p:val>
                                            <p:strVal val="#ppt_x"/>
                                          </p:val>
                                        </p:tav>
                                        <p:tav tm="100000">
                                          <p:val>
                                            <p:strVal val="#ppt_x"/>
                                          </p:val>
                                        </p:tav>
                                      </p:tavLst>
                                    </p:anim>
                                    <p:anim calcmode="lin" valueType="num">
                                      <p:cBhvr>
                                        <p:cTn id="14"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barn(inVertical)">
                                      <p:cBhvr>
                                        <p:cTn id="19" dur="500"/>
                                        <p:tgtEl>
                                          <p:spTgt spid="115">
                                            <p:bg/>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115">
                                            <p:txEl>
                                              <p:pRg st="0" end="0"/>
                                            </p:txEl>
                                          </p:spTgt>
                                        </p:tgtEl>
                                        <p:attrNameLst>
                                          <p:attrName>style.visibility</p:attrName>
                                        </p:attrNameLst>
                                      </p:cBhvr>
                                      <p:to>
                                        <p:strVal val="visible"/>
                                      </p:to>
                                    </p:set>
                                    <p:animEffect transition="in" filter="barn(inVertical)">
                                      <p:cBhvr>
                                        <p:cTn id="24" dur="500"/>
                                        <p:tgtEl>
                                          <p:spTgt spid="115">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15">
                                            <p:txEl>
                                              <p:pRg st="1" end="1"/>
                                            </p:txEl>
                                          </p:spTgt>
                                        </p:tgtEl>
                                        <p:attrNameLst>
                                          <p:attrName>style.visibility</p:attrName>
                                        </p:attrNameLst>
                                      </p:cBhvr>
                                      <p:to>
                                        <p:strVal val="visible"/>
                                      </p:to>
                                    </p:set>
                                    <p:animEffect transition="in" filter="barn(inVertical)">
                                      <p:cBhvr>
                                        <p:cTn id="29" dur="500"/>
                                        <p:tgtEl>
                                          <p:spTgt spid="115">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115">
                                            <p:txEl>
                                              <p:pRg st="2" end="2"/>
                                            </p:txEl>
                                          </p:spTgt>
                                        </p:tgtEl>
                                        <p:attrNameLst>
                                          <p:attrName>style.visibility</p:attrName>
                                        </p:attrNameLst>
                                      </p:cBhvr>
                                      <p:to>
                                        <p:strVal val="visible"/>
                                      </p:to>
                                    </p:set>
                                    <p:animEffect transition="in" filter="barn(inVertical)">
                                      <p:cBhvr>
                                        <p:cTn id="34" dur="500"/>
                                        <p:tgtEl>
                                          <p:spTgt spid="115">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115">
                                            <p:txEl>
                                              <p:pRg st="3" end="3"/>
                                            </p:txEl>
                                          </p:spTgt>
                                        </p:tgtEl>
                                        <p:attrNameLst>
                                          <p:attrName>style.visibility</p:attrName>
                                        </p:attrNameLst>
                                      </p:cBhvr>
                                      <p:to>
                                        <p:strVal val="visible"/>
                                      </p:to>
                                    </p:set>
                                    <p:animEffect transition="in" filter="barn(inVertical)">
                                      <p:cBhvr>
                                        <p:cTn id="39" dur="500"/>
                                        <p:tgtEl>
                                          <p:spTgt spid="1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Information Systems and Technologies.</a:t>
            </a:r>
          </a:p>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Overview of Information Systems (IS) and their components. </a:t>
            </a:r>
          </a:p>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Introduction to Enterprise Resource Planning (ERP) systems.</a:t>
            </a:r>
          </a:p>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Integration of information technologies for efficient business operations.</a:t>
            </a:r>
          </a:p>
          <a:p>
            <a:pPr>
              <a:lnSpc>
                <a:spcPct val="107000"/>
              </a:lnSpc>
              <a:spcAft>
                <a:spcPts val="800"/>
              </a:spcAft>
            </a:pPr>
            <a:r>
              <a:rPr lang="en-GB" sz="2800" kern="100" dirty="0">
                <a:ea typeface="Calibri" panose="020F0502020204030204" pitchFamily="34" charset="0"/>
                <a:cs typeface="Times New Roman" panose="02020603050405020304" pitchFamily="18" charset="0"/>
              </a:rPr>
              <a:t>Discussion on the assessment.</a:t>
            </a:r>
            <a:endParaRPr lang="en-GB" sz="28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Week (i.e., W</a:t>
            </a:r>
            <a:r>
              <a:rPr dirty="0"/>
              <a:t>eek </a:t>
            </a:r>
            <a:r>
              <a:rPr lang="en-GB" dirty="0"/>
              <a:t>2)</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3200" dirty="0"/>
              <a:t>We will examine ……………</a:t>
            </a:r>
            <a:endParaRPr sz="3200" dirty="0"/>
          </a:p>
        </p:txBody>
      </p:sp>
    </p:spTree>
    <p:extLst>
      <p:ext uri="{BB962C8B-B14F-4D97-AF65-F5344CB8AC3E}">
        <p14:creationId xmlns:p14="http://schemas.microsoft.com/office/powerpoint/2010/main" val="3740442994"/>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4</a:t>
            </a:fld>
            <a:endParaRPr/>
          </a:p>
        </p:txBody>
      </p:sp>
      <p:sp>
        <p:nvSpPr>
          <p:cNvPr id="127" name="Rectangle 7"/>
          <p:cNvSpPr txBox="1"/>
          <p:nvPr/>
        </p:nvSpPr>
        <p:spPr>
          <a:xfrm>
            <a:off x="431514" y="233784"/>
            <a:ext cx="8255285" cy="102993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8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431514" y="1592493"/>
            <a:ext cx="8465905" cy="32316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257175" indent="-257175" defTabSz="685800">
              <a:buSzPct val="100000"/>
              <a:buFont typeface="Arial"/>
              <a:buChar char="•"/>
              <a:defRPr sz="2400"/>
            </a:pPr>
            <a:endParaRPr lang="en-GB" sz="3600" dirty="0"/>
          </a:p>
          <a:p>
            <a:pPr marL="257175" indent="-257175" defTabSz="685800">
              <a:buSzPct val="100000"/>
              <a:buFont typeface="Arial"/>
              <a:buChar char="•"/>
              <a:defRPr sz="2400"/>
            </a:pPr>
            <a:r>
              <a:rPr lang="en-GB" sz="3600" dirty="0"/>
              <a:t>Information systems/management helps in the stability, growth and in guaranteeing the future of business entity.</a:t>
            </a:r>
          </a:p>
          <a:p>
            <a:pPr marL="257175" indent="-257175" defTabSz="685800">
              <a:buSzPct val="100000"/>
              <a:buFont typeface="Arial"/>
              <a:buChar char="•"/>
              <a:defRPr sz="2400"/>
            </a:pPr>
            <a:endParaRPr lang="en-GB"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5</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133564" y="977879"/>
            <a:ext cx="8763855" cy="45243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marL="257175" indent="-257175" algn="just" defTabSz="685800">
              <a:buSzPct val="100000"/>
              <a:buFont typeface="Arial"/>
              <a:buChar char="•"/>
              <a:defRPr sz="2400"/>
            </a:pPr>
            <a:r>
              <a:rPr lang="en-GB" sz="3200" b="0" i="0" u="none" strike="noStrike" baseline="0" dirty="0">
                <a:solidFill>
                  <a:srgbClr val="000000"/>
                </a:solidFill>
              </a:rPr>
              <a:t>Information systems surround you almost every day. </a:t>
            </a:r>
          </a:p>
          <a:p>
            <a:pPr marL="257175" indent="-257175" algn="just" defTabSz="685800">
              <a:buSzPct val="100000"/>
              <a:buFont typeface="Arial"/>
              <a:buChar char="•"/>
              <a:defRPr sz="2400"/>
            </a:pPr>
            <a:r>
              <a:rPr lang="en-GB" sz="3200" b="0" i="0" u="none" strike="noStrike" baseline="0" dirty="0">
                <a:solidFill>
                  <a:srgbClr val="000000"/>
                </a:solidFill>
              </a:rPr>
              <a:t>Wi-fi networks on your university campus, database search services in the learning resource </a:t>
            </a:r>
            <a:r>
              <a:rPr lang="en-GB" sz="3200" b="0" i="0" u="none" strike="noStrike" baseline="0" dirty="0" err="1">
                <a:solidFill>
                  <a:srgbClr val="000000"/>
                </a:solidFill>
              </a:rPr>
              <a:t>center</a:t>
            </a:r>
            <a:r>
              <a:rPr lang="en-GB" sz="3200" b="0" i="0" u="none" strike="noStrike" baseline="0" dirty="0">
                <a:solidFill>
                  <a:srgbClr val="000000"/>
                </a:solidFill>
              </a:rPr>
              <a:t>, and printers in computer labs are good examples. </a:t>
            </a:r>
          </a:p>
          <a:p>
            <a:pPr marL="257175" indent="-257175" algn="just" defTabSz="685800">
              <a:buSzPct val="100000"/>
              <a:buFont typeface="Arial"/>
              <a:buChar char="•"/>
              <a:defRPr sz="2400"/>
            </a:pPr>
            <a:r>
              <a:rPr lang="en-GB" sz="3200" b="0" i="0" u="none" strike="noStrike" baseline="0" dirty="0">
                <a:solidFill>
                  <a:srgbClr val="000000"/>
                </a:solidFill>
              </a:rPr>
              <a:t>Every time you go shopping you are interacting with an information system that manages inventory and sales. </a:t>
            </a:r>
            <a:endParaRPr lang="en-GB" sz="3200" dirty="0"/>
          </a:p>
        </p:txBody>
      </p:sp>
    </p:spTree>
    <p:extLst>
      <p:ext uri="{BB962C8B-B14F-4D97-AF65-F5344CB8AC3E}">
        <p14:creationId xmlns:p14="http://schemas.microsoft.com/office/powerpoint/2010/main" val="117360447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6</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318498" y="977879"/>
            <a:ext cx="8681664" cy="49552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257175" indent="-257175" algn="just" defTabSz="685800">
              <a:buSzPct val="100000"/>
              <a:buFont typeface="Arial"/>
              <a:buChar char="•"/>
              <a:defRPr sz="2400"/>
            </a:pPr>
            <a:r>
              <a:rPr lang="en-GB" sz="3600" b="0" i="0" u="none" strike="noStrike" baseline="0" dirty="0">
                <a:solidFill>
                  <a:srgbClr val="000000"/>
                </a:solidFill>
              </a:rPr>
              <a:t>Even driving to school or work results in an interaction with the transportation information system, impacting traffic lights, cameras, etc.</a:t>
            </a:r>
          </a:p>
          <a:p>
            <a:pPr marL="257175" indent="-257175" algn="just" defTabSz="685800">
              <a:buSzPct val="100000"/>
              <a:buFont typeface="Arial"/>
              <a:buChar char="•"/>
              <a:defRPr sz="2400"/>
            </a:pPr>
            <a:endParaRPr lang="en-GB" sz="3600" b="0" i="0" u="none" strike="noStrike" baseline="0" dirty="0">
              <a:solidFill>
                <a:srgbClr val="000000"/>
              </a:solidFill>
            </a:endParaRPr>
          </a:p>
          <a:p>
            <a:pPr marL="257175" indent="-257175" algn="just" defTabSz="685800">
              <a:buSzPct val="100000"/>
              <a:buFont typeface="Arial"/>
              <a:buChar char="•"/>
              <a:defRPr sz="2400"/>
            </a:pPr>
            <a:r>
              <a:rPr lang="en-GB" sz="3600" b="0" i="0" u="none" strike="noStrike" baseline="0" dirty="0">
                <a:solidFill>
                  <a:srgbClr val="000000"/>
                </a:solidFill>
              </a:rPr>
              <a:t> Vending machines connect and communicate using the Internet of Things (IoT). </a:t>
            </a:r>
          </a:p>
          <a:p>
            <a:pPr marL="257175" indent="-257175" defTabSz="685800">
              <a:buSzPct val="100000"/>
              <a:buFont typeface="Arial"/>
              <a:buChar char="•"/>
              <a:defRPr sz="2400"/>
            </a:pPr>
            <a:endParaRPr lang="en-GB" sz="2800" dirty="0"/>
          </a:p>
        </p:txBody>
      </p:sp>
    </p:spTree>
    <p:extLst>
      <p:ext uri="{BB962C8B-B14F-4D97-AF65-F5344CB8AC3E}">
        <p14:creationId xmlns:p14="http://schemas.microsoft.com/office/powerpoint/2010/main" val="120930579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7</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318498" y="977879"/>
            <a:ext cx="8578921" cy="40318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marL="257175" indent="-257175" algn="just" defTabSz="685800">
              <a:buSzPct val="100000"/>
              <a:buFont typeface="Arial"/>
              <a:buChar char="•"/>
              <a:defRPr sz="2400"/>
            </a:pPr>
            <a:r>
              <a:rPr lang="en-GB" sz="3200" b="0" i="0" u="none" strike="noStrike" baseline="0" dirty="0">
                <a:solidFill>
                  <a:srgbClr val="000000"/>
                </a:solidFill>
              </a:rPr>
              <a:t>Your car’s computer system does more than just control the engine – acceleration, shifting, and braking data is always recorded. </a:t>
            </a:r>
          </a:p>
          <a:p>
            <a:pPr marL="257175" indent="-257175" algn="just" defTabSz="685800">
              <a:buSzPct val="100000"/>
              <a:buFont typeface="Arial"/>
              <a:buChar char="•"/>
              <a:defRPr sz="2400"/>
            </a:pPr>
            <a:endParaRPr lang="en-GB" sz="3200" dirty="0"/>
          </a:p>
          <a:p>
            <a:pPr marL="257175" indent="-257175" algn="just" defTabSz="685800">
              <a:buSzPct val="100000"/>
              <a:buFont typeface="Arial"/>
              <a:buChar char="•"/>
              <a:defRPr sz="2400"/>
            </a:pPr>
            <a:r>
              <a:rPr lang="en-GB" sz="3200" b="0" i="0" u="none" strike="noStrike" baseline="0" dirty="0">
                <a:solidFill>
                  <a:srgbClr val="000000"/>
                </a:solidFill>
              </a:rPr>
              <a:t>And, of course, everyone’s smartphone is constantly connecting to available networks via Wi-fi, recording your location and other data. </a:t>
            </a:r>
            <a:endParaRPr lang="en-GB" sz="3200" dirty="0"/>
          </a:p>
        </p:txBody>
      </p:sp>
    </p:spTree>
    <p:extLst>
      <p:ext uri="{BB962C8B-B14F-4D97-AF65-F5344CB8AC3E}">
        <p14:creationId xmlns:p14="http://schemas.microsoft.com/office/powerpoint/2010/main" val="239780682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8</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318498" y="977879"/>
            <a:ext cx="8578921" cy="37240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l"/>
            <a:r>
              <a:rPr lang="en-GB" sz="3600" b="0" i="0" u="none" strike="noStrike" baseline="0" dirty="0">
                <a:solidFill>
                  <a:srgbClr val="000000"/>
                </a:solidFill>
              </a:rPr>
              <a:t>According to Laudon, and Laudon (2012),</a:t>
            </a:r>
          </a:p>
          <a:p>
            <a:pPr algn="just"/>
            <a:endParaRPr lang="en-GB" sz="3600" b="0" i="1" u="none" strike="noStrike" baseline="0" dirty="0">
              <a:solidFill>
                <a:srgbClr val="000000"/>
              </a:solidFill>
            </a:endParaRPr>
          </a:p>
          <a:p>
            <a:pPr algn="just"/>
            <a:r>
              <a:rPr lang="en-GB" sz="3600" b="0" i="1" u="none" strike="noStrike" baseline="0" dirty="0">
                <a:solidFill>
                  <a:srgbClr val="000000"/>
                </a:solidFill>
              </a:rPr>
              <a:t>“</a:t>
            </a:r>
            <a:r>
              <a:rPr lang="en-GB" sz="3200" b="0" i="1" u="none" strike="noStrike" baseline="0" dirty="0">
                <a:solidFill>
                  <a:srgbClr val="000000"/>
                </a:solidFill>
              </a:rPr>
              <a:t>Information systems are interrelated components working together to collect, process, store, and disseminate information to support decision making, coordination, control, analysis, and visualization in an organization.” </a:t>
            </a:r>
            <a:endParaRPr lang="en-GB" sz="3200" i="1" dirty="0"/>
          </a:p>
        </p:txBody>
      </p:sp>
    </p:spTree>
    <p:extLst>
      <p:ext uri="{BB962C8B-B14F-4D97-AF65-F5344CB8AC3E}">
        <p14:creationId xmlns:p14="http://schemas.microsoft.com/office/powerpoint/2010/main" val="76813637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9</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318498" y="977879"/>
            <a:ext cx="8578921" cy="56323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l"/>
            <a:r>
              <a:rPr lang="en-GB" sz="4400" dirty="0"/>
              <a:t>Information systems can be viewed from :</a:t>
            </a:r>
          </a:p>
          <a:p>
            <a:pPr marL="571500" indent="-571500">
              <a:buFont typeface="Wingdings" panose="05000000000000000000" pitchFamily="2" charset="2"/>
              <a:buChar char="q"/>
            </a:pPr>
            <a:r>
              <a:rPr lang="en-US" altLang="en-US" sz="4000" dirty="0"/>
              <a:t>Input-process-output perspective.</a:t>
            </a:r>
          </a:p>
          <a:p>
            <a:pPr marL="571500" indent="-571500">
              <a:buFont typeface="Wingdings" panose="05000000000000000000" pitchFamily="2" charset="2"/>
              <a:buChar char="q"/>
            </a:pPr>
            <a:r>
              <a:rPr lang="en-US" altLang="en-US" sz="4000" dirty="0"/>
              <a:t>People-organization-technology perspective.</a:t>
            </a:r>
          </a:p>
          <a:p>
            <a:pPr marL="571500" indent="-571500">
              <a:buFont typeface="Wingdings" panose="05000000000000000000" pitchFamily="2" charset="2"/>
              <a:buChar char="q"/>
            </a:pPr>
            <a:r>
              <a:rPr lang="en-US" altLang="en-US" sz="4000" dirty="0"/>
              <a:t>Business perspective on information systems.</a:t>
            </a:r>
          </a:p>
          <a:p>
            <a:pPr algn="l"/>
            <a:endParaRPr lang="en-GB" sz="3600" dirty="0"/>
          </a:p>
          <a:p>
            <a:pPr algn="l"/>
            <a:endParaRPr lang="en-GB" sz="3600" b="0" i="0" u="none" strike="noStrike" baseline="0" dirty="0">
              <a:solidFill>
                <a:srgbClr val="000000"/>
              </a:solidFill>
            </a:endParaRPr>
          </a:p>
        </p:txBody>
      </p:sp>
    </p:spTree>
    <p:extLst>
      <p:ext uri="{BB962C8B-B14F-4D97-AF65-F5344CB8AC3E}">
        <p14:creationId xmlns:p14="http://schemas.microsoft.com/office/powerpoint/2010/main" val="114205393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10</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318498" y="977879"/>
            <a:ext cx="8578921" cy="50783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571500" indent="-571500">
              <a:buFont typeface="Wingdings" panose="05000000000000000000" pitchFamily="2" charset="2"/>
              <a:buChar char="q"/>
            </a:pPr>
            <a:r>
              <a:rPr lang="en-US" altLang="en-US" sz="3600" b="1" dirty="0">
                <a:solidFill>
                  <a:srgbClr val="FF0000"/>
                </a:solidFill>
              </a:rPr>
              <a:t>Input-process-output perspective</a:t>
            </a:r>
          </a:p>
          <a:p>
            <a:pPr eaLnBrk="1" hangingPunct="1">
              <a:spcBef>
                <a:spcPct val="25000"/>
              </a:spcBef>
            </a:pPr>
            <a:r>
              <a:rPr lang="en-US" altLang="en-US" sz="2800" b="1" dirty="0"/>
              <a:t>Views information system (IS) as </a:t>
            </a:r>
            <a:r>
              <a:rPr lang="en-US" altLang="en-US" sz="2800" dirty="0"/>
              <a:t>three (3) activities that produce information organizations need.</a:t>
            </a:r>
          </a:p>
          <a:p>
            <a:pPr eaLnBrk="1" hangingPunct="1">
              <a:spcBef>
                <a:spcPct val="25000"/>
              </a:spcBef>
            </a:pPr>
            <a:r>
              <a:rPr lang="en-US" altLang="en-US" sz="2800" b="1" dirty="0"/>
              <a:t>Input</a:t>
            </a:r>
            <a:r>
              <a:rPr lang="en-US" altLang="en-US" sz="2800" dirty="0"/>
              <a:t>: Captures raw data from organization or external environment.</a:t>
            </a:r>
          </a:p>
          <a:p>
            <a:pPr eaLnBrk="1" hangingPunct="1">
              <a:spcBef>
                <a:spcPct val="25000"/>
              </a:spcBef>
            </a:pPr>
            <a:r>
              <a:rPr lang="en-US" altLang="en-US" sz="2800" b="1" dirty="0"/>
              <a:t>Processing</a:t>
            </a:r>
            <a:r>
              <a:rPr lang="en-US" altLang="en-US" sz="2800" dirty="0"/>
              <a:t>: Converts raw data into meaningful forms.</a:t>
            </a:r>
          </a:p>
          <a:p>
            <a:pPr eaLnBrk="1" hangingPunct="1">
              <a:spcBef>
                <a:spcPct val="25000"/>
              </a:spcBef>
            </a:pPr>
            <a:r>
              <a:rPr lang="en-US" altLang="en-US" sz="2800" b="1" dirty="0"/>
              <a:t>Output</a:t>
            </a:r>
            <a:r>
              <a:rPr lang="en-US" altLang="en-US" sz="2800" dirty="0"/>
              <a:t>: Transfers processed information to people or activities that use it.</a:t>
            </a:r>
          </a:p>
          <a:p>
            <a:pPr algn="l"/>
            <a:endParaRPr lang="en-GB" sz="2800" dirty="0"/>
          </a:p>
          <a:p>
            <a:pPr algn="l"/>
            <a:endParaRPr lang="en-GB" sz="3600" b="0" i="0" u="none" strike="noStrike" baseline="0" dirty="0">
              <a:solidFill>
                <a:srgbClr val="000000"/>
              </a:solidFill>
            </a:endParaRPr>
          </a:p>
        </p:txBody>
      </p:sp>
    </p:spTree>
    <p:extLst>
      <p:ext uri="{BB962C8B-B14F-4D97-AF65-F5344CB8AC3E}">
        <p14:creationId xmlns:p14="http://schemas.microsoft.com/office/powerpoint/2010/main" val="10702002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11</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318498" y="977879"/>
            <a:ext cx="8578921" cy="34163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US" altLang="en-US" sz="3600" dirty="0"/>
              <a:t>Input-process-output perspective takes the form of</a:t>
            </a:r>
            <a:r>
              <a:rPr lang="en-GB" sz="3600" dirty="0"/>
              <a:t>:</a:t>
            </a:r>
          </a:p>
          <a:p>
            <a:endParaRPr lang="en-GB" sz="3600" dirty="0"/>
          </a:p>
          <a:p>
            <a:endParaRPr lang="en-GB" sz="3600" dirty="0"/>
          </a:p>
          <a:p>
            <a:endParaRPr lang="en-GB" sz="3600" dirty="0"/>
          </a:p>
          <a:p>
            <a:pPr algn="l"/>
            <a:endParaRPr lang="en-GB" sz="3600" b="0" i="0" u="none" strike="noStrike" baseline="0" dirty="0">
              <a:solidFill>
                <a:srgbClr val="000000"/>
              </a:solidFill>
            </a:endParaRPr>
          </a:p>
        </p:txBody>
      </p:sp>
      <p:graphicFrame>
        <p:nvGraphicFramePr>
          <p:cNvPr id="3" name="Object 8">
            <a:extLst>
              <a:ext uri="{FF2B5EF4-FFF2-40B4-BE49-F238E27FC236}">
                <a16:creationId xmlns:a16="http://schemas.microsoft.com/office/drawing/2014/main" id="{A23325F9-5297-85BF-0403-3D2C6F66C859}"/>
              </a:ext>
            </a:extLst>
          </p:cNvPr>
          <p:cNvGraphicFramePr>
            <a:graphicFrameLocks noChangeAspect="1"/>
          </p:cNvGraphicFramePr>
          <p:nvPr>
            <p:extLst>
              <p:ext uri="{D42A27DB-BD31-4B8C-83A1-F6EECF244321}">
                <p14:modId xmlns:p14="http://schemas.microsoft.com/office/powerpoint/2010/main" val="1440831097"/>
              </p:ext>
            </p:extLst>
          </p:nvPr>
        </p:nvGraphicFramePr>
        <p:xfrm>
          <a:off x="976045" y="2172822"/>
          <a:ext cx="7253555" cy="3416319"/>
        </p:xfrm>
        <a:graphic>
          <a:graphicData uri="http://schemas.openxmlformats.org/presentationml/2006/ole">
            <mc:AlternateContent xmlns:mc="http://schemas.openxmlformats.org/markup-compatibility/2006">
              <mc:Choice xmlns:v="urn:schemas-microsoft-com:vml" Requires="v">
                <p:oleObj name="Image" r:id="rId2" imgW="9142857" imgH="6501587" progId="Photoshop.Image.7">
                  <p:embed/>
                </p:oleObj>
              </mc:Choice>
              <mc:Fallback>
                <p:oleObj name="Image" r:id="rId2" imgW="9142857" imgH="6501587" progId="Photoshop.Image.7">
                  <p:embed/>
                  <p:pic>
                    <p:nvPicPr>
                      <p:cNvPr id="49159" name="Object 8">
                        <a:extLst>
                          <a:ext uri="{FF2B5EF4-FFF2-40B4-BE49-F238E27FC236}">
                            <a16:creationId xmlns:a16="http://schemas.microsoft.com/office/drawing/2014/main" id="{B9C6BE04-7F7C-004E-E7E2-0EE0468E89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6045" y="2172822"/>
                        <a:ext cx="7253555" cy="3416319"/>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2306082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12</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318498" y="977879"/>
            <a:ext cx="8578921" cy="11387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US" altLang="en-US" sz="3600" b="1" dirty="0"/>
              <a:t>Example of Input-process-output</a:t>
            </a:r>
            <a:r>
              <a:rPr lang="en-GB" sz="3600" b="1" dirty="0"/>
              <a:t>:</a:t>
            </a:r>
          </a:p>
          <a:p>
            <a:r>
              <a:rPr lang="en-US" altLang="en-US" sz="3200" b="1" dirty="0">
                <a:solidFill>
                  <a:srgbClr val="FF0000"/>
                </a:solidFill>
              </a:rPr>
              <a:t>Choice Hotels Reservation System</a:t>
            </a:r>
            <a:endParaRPr lang="en-GB" sz="3200" b="0" i="0" u="none" strike="noStrike" baseline="0" dirty="0">
              <a:solidFill>
                <a:srgbClr val="FF0000"/>
              </a:solidFill>
            </a:endParaRPr>
          </a:p>
        </p:txBody>
      </p:sp>
      <p:graphicFrame>
        <p:nvGraphicFramePr>
          <p:cNvPr id="2" name="Object 3">
            <a:extLst>
              <a:ext uri="{FF2B5EF4-FFF2-40B4-BE49-F238E27FC236}">
                <a16:creationId xmlns:a16="http://schemas.microsoft.com/office/drawing/2014/main" id="{9713EC0C-5FCA-4DCE-4FE2-DA104A95AD3D}"/>
              </a:ext>
            </a:extLst>
          </p:cNvPr>
          <p:cNvGraphicFramePr>
            <a:graphicFrameLocks noGrp="1" noChangeAspect="1"/>
          </p:cNvGraphicFramePr>
          <p:nvPr>
            <p:ph type="body" idx="1"/>
            <p:extLst>
              <p:ext uri="{D42A27DB-BD31-4B8C-83A1-F6EECF244321}">
                <p14:modId xmlns:p14="http://schemas.microsoft.com/office/powerpoint/2010/main" val="146442274"/>
              </p:ext>
            </p:extLst>
          </p:nvPr>
        </p:nvGraphicFramePr>
        <p:xfrm>
          <a:off x="760288" y="2116652"/>
          <a:ext cx="7613150" cy="3328651"/>
        </p:xfrm>
        <a:graphic>
          <a:graphicData uri="http://schemas.openxmlformats.org/presentationml/2006/ole">
            <mc:AlternateContent xmlns:mc="http://schemas.openxmlformats.org/markup-compatibility/2006">
              <mc:Choice xmlns:v="urn:schemas-microsoft-com:vml" Requires="v">
                <p:oleObj name="Photo Editor Photo" r:id="rId2" imgW="7666667" imgH="7314286" progId="MSPhotoEd.3">
                  <p:embed/>
                </p:oleObj>
              </mc:Choice>
              <mc:Fallback>
                <p:oleObj name="Photo Editor Photo" r:id="rId2" imgW="7666667" imgH="7314286" progId="MSPhotoEd.3">
                  <p:embed/>
                  <p:pic>
                    <p:nvPicPr>
                      <p:cNvPr id="7171" name="Object 3">
                        <a:extLst>
                          <a:ext uri="{FF2B5EF4-FFF2-40B4-BE49-F238E27FC236}">
                            <a16:creationId xmlns:a16="http://schemas.microsoft.com/office/drawing/2014/main" id="{76FC4F11-5990-C5E0-CA44-46BC7219DB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288" y="2116652"/>
                        <a:ext cx="7613150" cy="3328651"/>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07292492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13</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318498" y="977879"/>
            <a:ext cx="8578921" cy="28623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US" altLang="en-US" sz="3600" b="1" dirty="0"/>
              <a:t>People-organization-technology perspective reflects:</a:t>
            </a:r>
          </a:p>
          <a:p>
            <a:endParaRPr lang="en-US" altLang="en-US" sz="3600" b="1" dirty="0"/>
          </a:p>
          <a:p>
            <a:endParaRPr lang="en-US" altLang="en-US" sz="3600" b="1" dirty="0"/>
          </a:p>
          <a:p>
            <a:pPr algn="l"/>
            <a:endParaRPr lang="en-GB" sz="3600" b="0" i="0" u="none" strike="noStrike" baseline="0" dirty="0">
              <a:solidFill>
                <a:srgbClr val="000000"/>
              </a:solidFill>
            </a:endParaRPr>
          </a:p>
        </p:txBody>
      </p:sp>
      <p:pic>
        <p:nvPicPr>
          <p:cNvPr id="2" name="Picture 1">
            <a:extLst>
              <a:ext uri="{FF2B5EF4-FFF2-40B4-BE49-F238E27FC236}">
                <a16:creationId xmlns:a16="http://schemas.microsoft.com/office/drawing/2014/main" id="{C48003B6-66B0-8484-368E-8BE57F2F9786}"/>
              </a:ext>
            </a:extLst>
          </p:cNvPr>
          <p:cNvPicPr>
            <a:picLocks noChangeAspect="1"/>
          </p:cNvPicPr>
          <p:nvPr/>
        </p:nvPicPr>
        <p:blipFill>
          <a:blip r:embed="rId2"/>
          <a:stretch>
            <a:fillRect/>
          </a:stretch>
        </p:blipFill>
        <p:spPr>
          <a:xfrm>
            <a:off x="1869897" y="2188395"/>
            <a:ext cx="5589141" cy="3462391"/>
          </a:xfrm>
          <a:prstGeom prst="rect">
            <a:avLst/>
          </a:prstGeom>
        </p:spPr>
      </p:pic>
    </p:spTree>
    <p:extLst>
      <p:ext uri="{BB962C8B-B14F-4D97-AF65-F5344CB8AC3E}">
        <p14:creationId xmlns:p14="http://schemas.microsoft.com/office/powerpoint/2010/main" val="160144723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14</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318498" y="977879"/>
            <a:ext cx="8578921" cy="56692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US" altLang="en-US" sz="3200" b="1" dirty="0">
                <a:solidFill>
                  <a:srgbClr val="FF0000"/>
                </a:solidFill>
              </a:rPr>
              <a:t>A typical people-organization-technology involves:</a:t>
            </a:r>
            <a:endParaRPr lang="en-GB" sz="3200" b="1" dirty="0">
              <a:solidFill>
                <a:srgbClr val="FF0000"/>
              </a:solidFill>
            </a:endParaRPr>
          </a:p>
          <a:p>
            <a:pPr>
              <a:spcAft>
                <a:spcPct val="50000"/>
              </a:spcAft>
              <a:buFont typeface="Monotype Sorts" pitchFamily="2" charset="2"/>
              <a:buChar char="y"/>
            </a:pPr>
            <a:r>
              <a:rPr lang="en-US" altLang="en-US" sz="2400" dirty="0"/>
              <a:t>Technology – the means by which data is transformed and organized for business use:</a:t>
            </a:r>
          </a:p>
          <a:p>
            <a:pPr lvl="1">
              <a:lnSpc>
                <a:spcPct val="40000"/>
              </a:lnSpc>
              <a:spcAft>
                <a:spcPct val="50000"/>
              </a:spcAft>
            </a:pPr>
            <a:r>
              <a:rPr lang="en-US" altLang="en-US" sz="2400" dirty="0"/>
              <a:t>Hardware</a:t>
            </a:r>
          </a:p>
          <a:p>
            <a:pPr lvl="1">
              <a:lnSpc>
                <a:spcPct val="40000"/>
              </a:lnSpc>
              <a:spcAft>
                <a:spcPct val="50000"/>
              </a:spcAft>
            </a:pPr>
            <a:r>
              <a:rPr lang="en-US" altLang="en-US" sz="2400" dirty="0"/>
              <a:t>Software</a:t>
            </a:r>
          </a:p>
          <a:p>
            <a:pPr lvl="1">
              <a:lnSpc>
                <a:spcPct val="40000"/>
              </a:lnSpc>
              <a:spcAft>
                <a:spcPct val="50000"/>
              </a:spcAft>
            </a:pPr>
            <a:r>
              <a:rPr lang="en-US" altLang="en-US" sz="2400" dirty="0"/>
              <a:t>Database</a:t>
            </a:r>
          </a:p>
          <a:p>
            <a:pPr lvl="1">
              <a:lnSpc>
                <a:spcPct val="40000"/>
              </a:lnSpc>
              <a:spcAft>
                <a:spcPct val="50000"/>
              </a:spcAft>
            </a:pPr>
            <a:r>
              <a:rPr lang="en-US" altLang="en-US" sz="2400" dirty="0"/>
              <a:t>Telecommunication</a:t>
            </a:r>
          </a:p>
          <a:p>
            <a:pPr>
              <a:buFont typeface="Monotype Sorts" pitchFamily="2" charset="2"/>
              <a:buChar char="y"/>
            </a:pPr>
            <a:r>
              <a:rPr lang="en-US" altLang="en-US" sz="2400" dirty="0"/>
              <a:t>People – the users of IS</a:t>
            </a:r>
          </a:p>
          <a:p>
            <a:pPr>
              <a:buFont typeface="Monotype Sorts" pitchFamily="2" charset="2"/>
              <a:buChar char="y"/>
            </a:pPr>
            <a:r>
              <a:rPr lang="en-US" altLang="en-US" sz="2400" dirty="0"/>
              <a:t>Organization/Business -  a collection of functional units working together to achieve a common goal</a:t>
            </a:r>
          </a:p>
          <a:p>
            <a:endParaRPr lang="en-GB" sz="3600" dirty="0"/>
          </a:p>
          <a:p>
            <a:pPr algn="l"/>
            <a:endParaRPr lang="en-GB" sz="3600" b="0" i="0" u="none" strike="noStrike" baseline="0" dirty="0">
              <a:solidFill>
                <a:srgbClr val="000000"/>
              </a:solidFill>
            </a:endParaRPr>
          </a:p>
        </p:txBody>
      </p:sp>
    </p:spTree>
    <p:extLst>
      <p:ext uri="{BB962C8B-B14F-4D97-AF65-F5344CB8AC3E}">
        <p14:creationId xmlns:p14="http://schemas.microsoft.com/office/powerpoint/2010/main" val="18323282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15</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102742" y="893852"/>
            <a:ext cx="8917968" cy="443506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spcBef>
                <a:spcPct val="15000"/>
              </a:spcBef>
            </a:pPr>
            <a:r>
              <a:rPr lang="en-US" altLang="en-US" sz="3200" b="1" dirty="0"/>
              <a:t>Technology</a:t>
            </a:r>
          </a:p>
          <a:p>
            <a:pPr algn="just" eaLnBrk="1" hangingPunct="1"/>
            <a:r>
              <a:rPr lang="en-US" altLang="en-US" sz="2800" dirty="0"/>
              <a:t>Information technology is at the heart of information systems.  </a:t>
            </a:r>
          </a:p>
          <a:p>
            <a:pPr algn="just" eaLnBrk="1" hangingPunct="1"/>
            <a:endParaRPr lang="en-US" altLang="en-US" sz="2800" dirty="0"/>
          </a:p>
          <a:p>
            <a:pPr algn="just" eaLnBrk="1" hangingPunct="1"/>
            <a:r>
              <a:rPr lang="en-US" altLang="en-US" sz="2800" dirty="0"/>
              <a:t>While organization and management are important too, it’s the technology that enables the systems and the organizations and managers who use the technology in a timely manner to meet customer demands.  </a:t>
            </a:r>
          </a:p>
          <a:p>
            <a:pPr eaLnBrk="1" hangingPunct="1"/>
            <a:endParaRPr lang="en-US" altLang="en-US" sz="2200" dirty="0"/>
          </a:p>
          <a:p>
            <a:pPr lvl="2" indent="0" eaLnBrk="1" hangingPunct="1">
              <a:spcBef>
                <a:spcPct val="15000"/>
              </a:spcBef>
            </a:pPr>
            <a:endParaRPr lang="en-US" altLang="en-US" sz="2800" b="1" dirty="0"/>
          </a:p>
        </p:txBody>
      </p:sp>
    </p:spTree>
    <p:extLst>
      <p:ext uri="{BB962C8B-B14F-4D97-AF65-F5344CB8AC3E}">
        <p14:creationId xmlns:p14="http://schemas.microsoft.com/office/powerpoint/2010/main" val="14117975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16</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102742" y="893852"/>
            <a:ext cx="8917968" cy="48936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spcBef>
                <a:spcPct val="15000"/>
              </a:spcBef>
            </a:pPr>
            <a:r>
              <a:rPr lang="en-US" altLang="en-US" sz="3200" b="1" dirty="0"/>
              <a:t>Technology </a:t>
            </a:r>
            <a:r>
              <a:rPr lang="en-US" altLang="en-US" sz="3200" dirty="0"/>
              <a:t>can take distinctive forms…</a:t>
            </a:r>
            <a:endParaRPr lang="en-US" altLang="en-US" sz="2200" dirty="0"/>
          </a:p>
          <a:p>
            <a:pPr algn="just" eaLnBrk="1" hangingPunct="1"/>
            <a:endParaRPr lang="en-US" altLang="en-US" sz="2800" dirty="0"/>
          </a:p>
          <a:p>
            <a:pPr algn="just" eaLnBrk="1" hangingPunct="1"/>
            <a:r>
              <a:rPr lang="en-US" altLang="en-US" sz="2800" dirty="0"/>
              <a:t>For instance, the distinction between the Internet and intranets &amp; extranets has to do with their scope. </a:t>
            </a:r>
          </a:p>
          <a:p>
            <a:pPr algn="just" eaLnBrk="1" hangingPunct="1"/>
            <a:endParaRPr lang="en-US" altLang="en-US" sz="2800" dirty="0"/>
          </a:p>
          <a:p>
            <a:pPr algn="just" eaLnBrk="1" hangingPunct="1"/>
            <a:r>
              <a:rPr lang="en-US" altLang="en-US" sz="2800" dirty="0"/>
              <a:t>Intranets are private networks used by corporations and extranets are similar except that they are directed at external users (like customers and suppliers). </a:t>
            </a:r>
          </a:p>
          <a:p>
            <a:pPr algn="just" eaLnBrk="1" hangingPunct="1"/>
            <a:endParaRPr lang="en-US" altLang="en-US" sz="2800" dirty="0"/>
          </a:p>
          <a:p>
            <a:pPr algn="just" eaLnBrk="1" hangingPunct="1"/>
            <a:r>
              <a:rPr lang="en-US" altLang="en-US" sz="2800" dirty="0"/>
              <a:t>In contrast, the Internet connects millions of different networks across the globe. </a:t>
            </a:r>
            <a:endParaRPr lang="en-US" altLang="en-US" sz="2800" b="1" dirty="0"/>
          </a:p>
        </p:txBody>
      </p:sp>
    </p:spTree>
    <p:extLst>
      <p:ext uri="{BB962C8B-B14F-4D97-AF65-F5344CB8AC3E}">
        <p14:creationId xmlns:p14="http://schemas.microsoft.com/office/powerpoint/2010/main" val="294726494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17</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102742" y="893852"/>
            <a:ext cx="8917968" cy="454586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spcBef>
                <a:spcPct val="15000"/>
              </a:spcBef>
            </a:pPr>
            <a:r>
              <a:rPr lang="en-US" altLang="en-US" sz="3200" b="1" dirty="0"/>
              <a:t>Organizational dimension of information systems</a:t>
            </a:r>
          </a:p>
          <a:p>
            <a:pPr lvl="1" eaLnBrk="1" hangingPunct="1">
              <a:spcBef>
                <a:spcPct val="15000"/>
              </a:spcBef>
            </a:pPr>
            <a:r>
              <a:rPr lang="en-US" altLang="en-US" sz="2800" dirty="0"/>
              <a:t>Hierarchy of authority, responsibility</a:t>
            </a:r>
          </a:p>
          <a:p>
            <a:pPr marL="457200" lvl="2" indent="-457200" eaLnBrk="1" hangingPunct="1">
              <a:spcBef>
                <a:spcPct val="15000"/>
              </a:spcBef>
              <a:buFont typeface="Wingdings" panose="05000000000000000000" pitchFamily="2" charset="2"/>
              <a:buChar char="ü"/>
            </a:pPr>
            <a:r>
              <a:rPr lang="en-US" altLang="en-US" sz="2800" dirty="0"/>
              <a:t>Senior management</a:t>
            </a:r>
          </a:p>
          <a:p>
            <a:pPr marL="457200" lvl="2" indent="-457200" eaLnBrk="1" hangingPunct="1">
              <a:spcBef>
                <a:spcPct val="15000"/>
              </a:spcBef>
              <a:buFont typeface="Wingdings" panose="05000000000000000000" pitchFamily="2" charset="2"/>
              <a:buChar char="ü"/>
            </a:pPr>
            <a:r>
              <a:rPr lang="en-US" altLang="en-US" sz="2800" dirty="0"/>
              <a:t>Middle management</a:t>
            </a:r>
          </a:p>
          <a:p>
            <a:pPr marL="457200" lvl="2" indent="-457200" eaLnBrk="1" hangingPunct="1">
              <a:spcBef>
                <a:spcPct val="15000"/>
              </a:spcBef>
              <a:buFont typeface="Wingdings" panose="05000000000000000000" pitchFamily="2" charset="2"/>
              <a:buChar char="ü"/>
            </a:pPr>
            <a:r>
              <a:rPr lang="en-US" altLang="en-US" sz="2800" dirty="0"/>
              <a:t>Operational management</a:t>
            </a:r>
          </a:p>
          <a:p>
            <a:pPr marL="457200" lvl="2" indent="-457200" eaLnBrk="1" hangingPunct="1">
              <a:spcBef>
                <a:spcPct val="15000"/>
              </a:spcBef>
              <a:buFont typeface="Wingdings" panose="05000000000000000000" pitchFamily="2" charset="2"/>
              <a:buChar char="ü"/>
            </a:pPr>
            <a:r>
              <a:rPr lang="en-US" altLang="en-US" sz="2800" dirty="0"/>
              <a:t>Knowledge workers</a:t>
            </a:r>
          </a:p>
          <a:p>
            <a:pPr marL="457200" lvl="2" indent="-457200" eaLnBrk="1" hangingPunct="1">
              <a:spcBef>
                <a:spcPct val="15000"/>
              </a:spcBef>
              <a:buFont typeface="Wingdings" panose="05000000000000000000" pitchFamily="2" charset="2"/>
              <a:buChar char="ü"/>
            </a:pPr>
            <a:r>
              <a:rPr lang="en-US" altLang="en-US" sz="2800" dirty="0"/>
              <a:t>Data workers</a:t>
            </a:r>
          </a:p>
          <a:p>
            <a:pPr marL="457200" lvl="2" indent="-457200" eaLnBrk="1" hangingPunct="1">
              <a:spcBef>
                <a:spcPct val="15000"/>
              </a:spcBef>
              <a:buFont typeface="Wingdings" panose="05000000000000000000" pitchFamily="2" charset="2"/>
              <a:buChar char="ü"/>
            </a:pPr>
            <a:r>
              <a:rPr lang="en-US" altLang="en-US" sz="2800" dirty="0"/>
              <a:t>Production or service workers</a:t>
            </a:r>
            <a:endParaRPr lang="en-US" altLang="en-US" sz="2800" b="1" dirty="0"/>
          </a:p>
        </p:txBody>
      </p:sp>
    </p:spTree>
    <p:extLst>
      <p:ext uri="{BB962C8B-B14F-4D97-AF65-F5344CB8AC3E}">
        <p14:creationId xmlns:p14="http://schemas.microsoft.com/office/powerpoint/2010/main" val="135569734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18</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102742" y="893852"/>
            <a:ext cx="8917968" cy="41765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spcBef>
                <a:spcPct val="15000"/>
              </a:spcBef>
            </a:pPr>
            <a:r>
              <a:rPr lang="en-US" altLang="en-US" sz="2800" b="1" dirty="0"/>
              <a:t>Organizational dimension of information systems (cont.)</a:t>
            </a:r>
          </a:p>
          <a:p>
            <a:pPr lvl="1" eaLnBrk="1" hangingPunct="1">
              <a:spcBef>
                <a:spcPct val="15000"/>
              </a:spcBef>
            </a:pPr>
            <a:r>
              <a:rPr lang="en-US" altLang="en-US" sz="2400" dirty="0"/>
              <a:t>Separation of business functions</a:t>
            </a:r>
          </a:p>
          <a:p>
            <a:pPr lvl="2" eaLnBrk="1" hangingPunct="1">
              <a:spcBef>
                <a:spcPct val="15000"/>
              </a:spcBef>
            </a:pPr>
            <a:r>
              <a:rPr lang="en-US" altLang="en-US" sz="2000" dirty="0"/>
              <a:t>- Sales and marketing</a:t>
            </a:r>
          </a:p>
          <a:p>
            <a:pPr lvl="2" eaLnBrk="1" hangingPunct="1">
              <a:spcBef>
                <a:spcPct val="15000"/>
              </a:spcBef>
            </a:pPr>
            <a:r>
              <a:rPr lang="en-US" altLang="en-US" sz="2000" dirty="0"/>
              <a:t>- Human resources</a:t>
            </a:r>
          </a:p>
          <a:p>
            <a:pPr lvl="2" eaLnBrk="1" hangingPunct="1">
              <a:spcBef>
                <a:spcPct val="15000"/>
              </a:spcBef>
            </a:pPr>
            <a:r>
              <a:rPr lang="en-US" altLang="en-US" sz="2000" dirty="0"/>
              <a:t>- Finance and accounting</a:t>
            </a:r>
          </a:p>
          <a:p>
            <a:pPr lvl="2" eaLnBrk="1" hangingPunct="1">
              <a:spcBef>
                <a:spcPct val="15000"/>
              </a:spcBef>
            </a:pPr>
            <a:r>
              <a:rPr lang="en-US" altLang="en-US" sz="2000" dirty="0"/>
              <a:t>- Manufacturing and production</a:t>
            </a:r>
          </a:p>
          <a:p>
            <a:pPr lvl="1" eaLnBrk="1" hangingPunct="1">
              <a:spcBef>
                <a:spcPct val="15000"/>
              </a:spcBef>
            </a:pPr>
            <a:r>
              <a:rPr lang="en-US" altLang="en-US" sz="2400" dirty="0"/>
              <a:t>Unique business processes</a:t>
            </a:r>
          </a:p>
          <a:p>
            <a:pPr lvl="1" eaLnBrk="1" hangingPunct="1">
              <a:spcBef>
                <a:spcPct val="15000"/>
              </a:spcBef>
            </a:pPr>
            <a:r>
              <a:rPr lang="en-US" altLang="en-US" sz="2400" dirty="0"/>
              <a:t>Unique business culture</a:t>
            </a:r>
          </a:p>
          <a:p>
            <a:pPr lvl="1" eaLnBrk="1" hangingPunct="1">
              <a:spcBef>
                <a:spcPct val="15000"/>
              </a:spcBef>
            </a:pPr>
            <a:r>
              <a:rPr lang="en-US" altLang="en-US" sz="2400" dirty="0"/>
              <a:t>Organizational politics</a:t>
            </a:r>
            <a:endParaRPr lang="en-US" altLang="en-US" sz="2800" b="1" dirty="0"/>
          </a:p>
        </p:txBody>
      </p:sp>
    </p:spTree>
    <p:extLst>
      <p:ext uri="{BB962C8B-B14F-4D97-AF65-F5344CB8AC3E}">
        <p14:creationId xmlns:p14="http://schemas.microsoft.com/office/powerpoint/2010/main" val="72591307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19</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102742" y="893852"/>
            <a:ext cx="8917968" cy="479515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ctr" hangingPunct="1">
              <a:defRPr/>
            </a:pPr>
            <a:r>
              <a:rPr lang="en-US" altLang="en-US" sz="2400" b="1" dirty="0"/>
              <a:t>Organizational dimension of information systems (cont.)</a:t>
            </a:r>
          </a:p>
          <a:p>
            <a:pPr algn="ctr" eaLnBrk="1" hangingPunct="1">
              <a:defRPr/>
            </a:pPr>
            <a:r>
              <a:rPr lang="en-US" sz="2400" b="1" dirty="0">
                <a:solidFill>
                  <a:srgbClr val="9F0F10"/>
                </a:solidFill>
                <a:effectLst>
                  <a:outerShdw blurRad="38100" dist="38100" dir="2700000" algn="tl">
                    <a:srgbClr val="C0C0C0"/>
                  </a:outerShdw>
                </a:effectLst>
                <a:cs typeface="Times New Roman" pitchFamily="18" charset="0"/>
              </a:rPr>
              <a:t>Levels in a Firm</a:t>
            </a:r>
          </a:p>
          <a:p>
            <a:pPr lvl="1" eaLnBrk="1" hangingPunct="1">
              <a:spcBef>
                <a:spcPct val="15000"/>
              </a:spcBef>
            </a:pPr>
            <a:endParaRPr lang="en-US" altLang="en-US" sz="2800" b="1" dirty="0"/>
          </a:p>
          <a:p>
            <a:pPr lvl="1" eaLnBrk="1" hangingPunct="1">
              <a:spcBef>
                <a:spcPct val="15000"/>
              </a:spcBef>
            </a:pPr>
            <a:endParaRPr lang="en-US" altLang="en-US" sz="2800" b="1" dirty="0"/>
          </a:p>
          <a:p>
            <a:pPr lvl="1" eaLnBrk="1" hangingPunct="1">
              <a:spcBef>
                <a:spcPct val="15000"/>
              </a:spcBef>
            </a:pPr>
            <a:endParaRPr lang="en-US" altLang="en-US" sz="2800" b="1" dirty="0"/>
          </a:p>
          <a:p>
            <a:pPr lvl="1" eaLnBrk="1" hangingPunct="1">
              <a:spcBef>
                <a:spcPct val="15000"/>
              </a:spcBef>
            </a:pPr>
            <a:endParaRPr lang="en-US" altLang="en-US" sz="2800" b="1" dirty="0"/>
          </a:p>
          <a:p>
            <a:pPr lvl="1" eaLnBrk="1" hangingPunct="1">
              <a:spcBef>
                <a:spcPct val="15000"/>
              </a:spcBef>
            </a:pPr>
            <a:endParaRPr lang="en-US" altLang="en-US" sz="2800" b="1" dirty="0"/>
          </a:p>
          <a:p>
            <a:pPr lvl="1" eaLnBrk="1" hangingPunct="1">
              <a:spcBef>
                <a:spcPct val="15000"/>
              </a:spcBef>
            </a:pPr>
            <a:endParaRPr lang="en-US" altLang="en-US" sz="2800" b="1" dirty="0"/>
          </a:p>
          <a:p>
            <a:pPr lvl="1" eaLnBrk="1" hangingPunct="1">
              <a:spcBef>
                <a:spcPct val="15000"/>
              </a:spcBef>
            </a:pPr>
            <a:endParaRPr lang="en-US" altLang="en-US" sz="2800" b="1" dirty="0"/>
          </a:p>
          <a:p>
            <a:pPr lvl="1" eaLnBrk="1" hangingPunct="1">
              <a:spcBef>
                <a:spcPct val="15000"/>
              </a:spcBef>
            </a:pPr>
            <a:endParaRPr lang="en-US" altLang="en-US" sz="2800" b="1" dirty="0"/>
          </a:p>
        </p:txBody>
      </p:sp>
      <p:sp>
        <p:nvSpPr>
          <p:cNvPr id="2" name="Text Box 4">
            <a:extLst>
              <a:ext uri="{FF2B5EF4-FFF2-40B4-BE49-F238E27FC236}">
                <a16:creationId xmlns:a16="http://schemas.microsoft.com/office/drawing/2014/main" id="{75EC03CC-09C0-5BBB-48E6-26AF368EF42B}"/>
              </a:ext>
            </a:extLst>
          </p:cNvPr>
          <p:cNvSpPr txBox="1">
            <a:spLocks noChangeArrowheads="1"/>
          </p:cNvSpPr>
          <p:nvPr/>
        </p:nvSpPr>
        <p:spPr bwMode="auto">
          <a:xfrm>
            <a:off x="1890445" y="5139180"/>
            <a:ext cx="5348555"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900" b="1" dirty="0"/>
              <a:t>Business organizations are hierarchies consisting of three principal levels: senior management, middle management, and operational management. Information systems serve each of these levels. Scientists and knowledge workers often work with middle management.</a:t>
            </a:r>
          </a:p>
        </p:txBody>
      </p:sp>
      <p:pic>
        <p:nvPicPr>
          <p:cNvPr id="3" name="Picture 2">
            <a:extLst>
              <a:ext uri="{FF2B5EF4-FFF2-40B4-BE49-F238E27FC236}">
                <a16:creationId xmlns:a16="http://schemas.microsoft.com/office/drawing/2014/main" id="{DC4DB687-F560-5BC8-0B1A-3AA3C0477DD8}"/>
              </a:ext>
            </a:extLst>
          </p:cNvPr>
          <p:cNvPicPr>
            <a:picLocks noChangeAspect="1"/>
          </p:cNvPicPr>
          <p:nvPr/>
        </p:nvPicPr>
        <p:blipFill>
          <a:blip r:embed="rId2"/>
          <a:stretch>
            <a:fillRect/>
          </a:stretch>
        </p:blipFill>
        <p:spPr>
          <a:xfrm>
            <a:off x="2139592" y="1718820"/>
            <a:ext cx="5024061" cy="3420361"/>
          </a:xfrm>
          <a:prstGeom prst="rect">
            <a:avLst/>
          </a:prstGeom>
        </p:spPr>
      </p:pic>
    </p:spTree>
    <p:extLst>
      <p:ext uri="{BB962C8B-B14F-4D97-AF65-F5344CB8AC3E}">
        <p14:creationId xmlns:p14="http://schemas.microsoft.com/office/powerpoint/2010/main" val="318410178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fade">
                                      <p:cBhvr>
                                        <p:cTn id="26" dur="1000"/>
                                        <p:tgtEl>
                                          <p:spTgt spid="2"/>
                                        </p:tgtEl>
                                      </p:cBhvr>
                                    </p:animEffect>
                                    <p:anim calcmode="lin" valueType="num">
                                      <p:cBhvr>
                                        <p:cTn id="27" dur="1000" fill="hold"/>
                                        <p:tgtEl>
                                          <p:spTgt spid="2"/>
                                        </p:tgtEl>
                                        <p:attrNameLst>
                                          <p:attrName>ppt_x</p:attrName>
                                        </p:attrNameLst>
                                      </p:cBhvr>
                                      <p:tavLst>
                                        <p:tav tm="0">
                                          <p:val>
                                            <p:strVal val="#ppt_x"/>
                                          </p:val>
                                        </p:tav>
                                        <p:tav tm="100000">
                                          <p:val>
                                            <p:strVal val="#ppt_x"/>
                                          </p:val>
                                        </p:tav>
                                      </p:tavLst>
                                    </p:anim>
                                    <p:anim calcmode="lin" valueType="num">
                                      <p:cBhvr>
                                        <p:cTn id="2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20</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102742" y="893852"/>
            <a:ext cx="8917968" cy="363791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lnSpc>
                <a:spcPct val="90000"/>
              </a:lnSpc>
            </a:pPr>
            <a:r>
              <a:rPr lang="en-US" altLang="en-US" sz="3200" b="1" dirty="0"/>
              <a:t>Business perspective on information systems:</a:t>
            </a:r>
          </a:p>
          <a:p>
            <a:pPr eaLnBrk="1" hangingPunct="1">
              <a:lnSpc>
                <a:spcPct val="90000"/>
              </a:lnSpc>
            </a:pPr>
            <a:r>
              <a:rPr lang="en-US" altLang="en-US" sz="3200" dirty="0"/>
              <a:t>Information system as an instrument for creating </a:t>
            </a:r>
            <a:r>
              <a:rPr lang="en-US" altLang="en-US" sz="3200" b="1" dirty="0">
                <a:solidFill>
                  <a:srgbClr val="FF0000"/>
                </a:solidFill>
              </a:rPr>
              <a:t>value</a:t>
            </a:r>
            <a:r>
              <a:rPr lang="en-US" altLang="en-US" sz="3200" dirty="0">
                <a:solidFill>
                  <a:srgbClr val="FF0000"/>
                </a:solidFill>
              </a:rPr>
              <a:t>.</a:t>
            </a:r>
          </a:p>
          <a:p>
            <a:pPr eaLnBrk="1" hangingPunct="1">
              <a:lnSpc>
                <a:spcPct val="90000"/>
              </a:lnSpc>
            </a:pPr>
            <a:r>
              <a:rPr lang="en-US" altLang="en-US" sz="3200" dirty="0"/>
              <a:t>Investments in information technology will result in superior returns: </a:t>
            </a:r>
            <a:r>
              <a:rPr lang="en-US" altLang="en-US" sz="3200" b="1" dirty="0">
                <a:solidFill>
                  <a:srgbClr val="FF0000"/>
                </a:solidFill>
              </a:rPr>
              <a:t>(short, long strategic run)</a:t>
            </a:r>
          </a:p>
          <a:p>
            <a:pPr marL="457200" lvl="2" indent="-457200" eaLnBrk="1" hangingPunct="1">
              <a:lnSpc>
                <a:spcPct val="90000"/>
              </a:lnSpc>
              <a:buFont typeface="Wingdings" panose="05000000000000000000" pitchFamily="2" charset="2"/>
              <a:buChar char="§"/>
            </a:pPr>
            <a:r>
              <a:rPr lang="en-US" altLang="en-US" sz="3200" dirty="0"/>
              <a:t>Productivity increases</a:t>
            </a:r>
          </a:p>
          <a:p>
            <a:pPr marL="457200" lvl="2" indent="-457200" eaLnBrk="1" hangingPunct="1">
              <a:lnSpc>
                <a:spcPct val="90000"/>
              </a:lnSpc>
              <a:buFont typeface="Wingdings" panose="05000000000000000000" pitchFamily="2" charset="2"/>
              <a:buChar char="§"/>
            </a:pPr>
            <a:r>
              <a:rPr lang="en-US" altLang="en-US" sz="3200" dirty="0"/>
              <a:t>Revenue increases</a:t>
            </a:r>
          </a:p>
          <a:p>
            <a:pPr marL="457200" lvl="2" indent="-457200" eaLnBrk="1" hangingPunct="1">
              <a:lnSpc>
                <a:spcPct val="90000"/>
              </a:lnSpc>
              <a:buFont typeface="Wingdings" panose="05000000000000000000" pitchFamily="2" charset="2"/>
              <a:buChar char="§"/>
            </a:pPr>
            <a:r>
              <a:rPr lang="en-US" altLang="en-US" sz="3200" dirty="0"/>
              <a:t>Superior long-term strategic positioning</a:t>
            </a:r>
            <a:endParaRPr lang="en-GB" sz="3200" b="0" i="0" u="none" strike="noStrike" baseline="0" dirty="0">
              <a:solidFill>
                <a:srgbClr val="000000"/>
              </a:solidFill>
            </a:endParaRPr>
          </a:p>
        </p:txBody>
      </p:sp>
    </p:spTree>
    <p:extLst>
      <p:ext uri="{BB962C8B-B14F-4D97-AF65-F5344CB8AC3E}">
        <p14:creationId xmlns:p14="http://schemas.microsoft.com/office/powerpoint/2010/main" val="96420932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21</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102742" y="893852"/>
            <a:ext cx="8917968" cy="5410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lnSpc>
                <a:spcPct val="90000"/>
              </a:lnSpc>
            </a:pPr>
            <a:r>
              <a:rPr lang="en-US" altLang="en-US" sz="3200" b="1" dirty="0"/>
              <a:t>Business information value chain</a:t>
            </a:r>
          </a:p>
          <a:p>
            <a:pPr lvl="1" eaLnBrk="1" hangingPunct="1">
              <a:lnSpc>
                <a:spcPct val="90000"/>
              </a:lnSpc>
            </a:pPr>
            <a:r>
              <a:rPr lang="en-US" altLang="en-US" sz="3200" dirty="0"/>
              <a:t>Raw data acquired and transformed through stages that add value to that information</a:t>
            </a:r>
          </a:p>
          <a:p>
            <a:pPr lvl="1" eaLnBrk="1" hangingPunct="1">
              <a:lnSpc>
                <a:spcPct val="90000"/>
              </a:lnSpc>
            </a:pPr>
            <a:r>
              <a:rPr lang="en-US" altLang="en-US" sz="3200" dirty="0"/>
              <a:t>Value of information system determined in part by extent to which it leads to better:</a:t>
            </a:r>
          </a:p>
          <a:p>
            <a:pPr lvl="1" eaLnBrk="1" hangingPunct="1">
              <a:lnSpc>
                <a:spcPct val="90000"/>
              </a:lnSpc>
              <a:buFontTx/>
              <a:buNone/>
            </a:pPr>
            <a:r>
              <a:rPr lang="en-US" altLang="en-US" sz="3200" dirty="0"/>
              <a:t> 1- </a:t>
            </a:r>
            <a:r>
              <a:rPr lang="en-US" altLang="en-US" sz="3200" b="1" dirty="0">
                <a:solidFill>
                  <a:srgbClr val="FF0000"/>
                </a:solidFill>
              </a:rPr>
              <a:t>decisions</a:t>
            </a:r>
            <a:r>
              <a:rPr lang="en-US" altLang="en-US" sz="3200" dirty="0"/>
              <a:t>, 2- </a:t>
            </a:r>
            <a:r>
              <a:rPr lang="en-US" altLang="en-US" sz="3200" b="1" dirty="0">
                <a:solidFill>
                  <a:srgbClr val="FF0000"/>
                </a:solidFill>
              </a:rPr>
              <a:t>greater efficiency</a:t>
            </a:r>
            <a:r>
              <a:rPr lang="en-US" altLang="en-US" sz="3200" dirty="0"/>
              <a:t>, 3- </a:t>
            </a:r>
            <a:r>
              <a:rPr lang="en-US" altLang="en-US" sz="3200" b="1" dirty="0">
                <a:solidFill>
                  <a:srgbClr val="FF0000"/>
                </a:solidFill>
              </a:rPr>
              <a:t>higher profits</a:t>
            </a:r>
          </a:p>
          <a:p>
            <a:pPr lvl="1" eaLnBrk="1" hangingPunct="1">
              <a:lnSpc>
                <a:spcPct val="90000"/>
              </a:lnSpc>
              <a:buFontTx/>
              <a:buNone/>
            </a:pPr>
            <a:endParaRPr lang="en-US" altLang="en-US" sz="3200" dirty="0"/>
          </a:p>
          <a:p>
            <a:pPr eaLnBrk="1" hangingPunct="1">
              <a:lnSpc>
                <a:spcPct val="90000"/>
              </a:lnSpc>
            </a:pPr>
            <a:r>
              <a:rPr lang="en-US" altLang="en-US" sz="3200" b="1" dirty="0"/>
              <a:t>Business perspective</a:t>
            </a:r>
            <a:r>
              <a:rPr lang="en-US" altLang="en-US" sz="3200" dirty="0"/>
              <a:t>: Calls attention to organizational and managerial nature of information systems.</a:t>
            </a:r>
          </a:p>
          <a:p>
            <a:pPr lvl="2" indent="0" eaLnBrk="1" hangingPunct="1">
              <a:lnSpc>
                <a:spcPct val="90000"/>
              </a:lnSpc>
            </a:pPr>
            <a:endParaRPr lang="en-GB" sz="3200" b="0" i="0" u="none" strike="noStrike" baseline="0" dirty="0">
              <a:solidFill>
                <a:srgbClr val="000000"/>
              </a:solidFill>
            </a:endParaRPr>
          </a:p>
        </p:txBody>
      </p:sp>
    </p:spTree>
    <p:extLst>
      <p:ext uri="{BB962C8B-B14F-4D97-AF65-F5344CB8AC3E}">
        <p14:creationId xmlns:p14="http://schemas.microsoft.com/office/powerpoint/2010/main" val="22834574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22</a:t>
            </a:fld>
            <a:endParaRPr/>
          </a:p>
        </p:txBody>
      </p:sp>
      <p:sp>
        <p:nvSpPr>
          <p:cNvPr id="127" name="Rectangle 7"/>
          <p:cNvSpPr txBox="1"/>
          <p:nvPr/>
        </p:nvSpPr>
        <p:spPr>
          <a:xfrm>
            <a:off x="431514" y="233784"/>
            <a:ext cx="8255285" cy="74409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600" dirty="0"/>
              <a:t>Business Information Management</a:t>
            </a:r>
            <a:endParaRPr sz="4600" dirty="0"/>
          </a:p>
        </p:txBody>
      </p:sp>
      <p:sp>
        <p:nvSpPr>
          <p:cNvPr id="128" name="Content Placeholder 2"/>
          <p:cNvSpPr txBox="1"/>
          <p:nvPr/>
        </p:nvSpPr>
        <p:spPr>
          <a:xfrm>
            <a:off x="297952" y="893852"/>
            <a:ext cx="8568646" cy="470898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US" altLang="en-US" sz="3600" b="1" dirty="0"/>
              <a:t>Business perspective also covers….. </a:t>
            </a:r>
            <a:r>
              <a:rPr lang="en-US" altLang="en-US" sz="3600" b="1" dirty="0">
                <a:solidFill>
                  <a:schemeClr val="tx1"/>
                </a:solidFill>
              </a:rPr>
              <a:t>Functional units of business organizations:</a:t>
            </a:r>
          </a:p>
          <a:p>
            <a:pPr marL="457200" lvl="1" indent="-457200">
              <a:buFont typeface="Wingdings" panose="05000000000000000000" pitchFamily="2" charset="2"/>
              <a:buChar char="§"/>
            </a:pPr>
            <a:r>
              <a:rPr lang="en-US" altLang="en-US" sz="3200" dirty="0"/>
              <a:t>production</a:t>
            </a:r>
          </a:p>
          <a:p>
            <a:pPr marL="457200" lvl="1" indent="-457200">
              <a:buFont typeface="Wingdings" panose="05000000000000000000" pitchFamily="2" charset="2"/>
              <a:buChar char="§"/>
            </a:pPr>
            <a:r>
              <a:rPr lang="en-US" altLang="en-US" sz="3200" dirty="0"/>
              <a:t>sales/marketing </a:t>
            </a:r>
          </a:p>
          <a:p>
            <a:pPr marL="457200" lvl="1" indent="-457200">
              <a:buFont typeface="Wingdings" panose="05000000000000000000" pitchFamily="2" charset="2"/>
              <a:buChar char="§"/>
            </a:pPr>
            <a:r>
              <a:rPr lang="en-US" altLang="en-US" sz="3200" dirty="0"/>
              <a:t>finance/accounting</a:t>
            </a:r>
          </a:p>
          <a:p>
            <a:pPr marL="457200" lvl="1" indent="-457200">
              <a:buFont typeface="Wingdings" panose="05000000000000000000" pitchFamily="2" charset="2"/>
              <a:buChar char="§"/>
            </a:pPr>
            <a:r>
              <a:rPr lang="en-US" altLang="en-US" sz="3200" dirty="0"/>
              <a:t>human resources.</a:t>
            </a:r>
            <a:br>
              <a:rPr lang="en-US" altLang="en-US" sz="3200" dirty="0"/>
            </a:br>
            <a:r>
              <a:rPr lang="en-US" altLang="en-US" sz="3200" dirty="0">
                <a:sym typeface="Wingdings" panose="05000000000000000000" pitchFamily="2" charset="2"/>
              </a:rPr>
              <a:t> maximize profit by producing goods and/or services.</a:t>
            </a:r>
            <a:endParaRPr lang="en-GB" sz="3600" b="0" i="0" u="none" strike="noStrike" baseline="0" dirty="0">
              <a:solidFill>
                <a:srgbClr val="000000"/>
              </a:solidFill>
            </a:endParaRPr>
          </a:p>
        </p:txBody>
      </p:sp>
    </p:spTree>
    <p:extLst>
      <p:ext uri="{BB962C8B-B14F-4D97-AF65-F5344CB8AC3E}">
        <p14:creationId xmlns:p14="http://schemas.microsoft.com/office/powerpoint/2010/main" val="325999092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102742"/>
            <a:ext cx="8229600" cy="1037691"/>
          </a:xfrm>
          <a:prstGeom prst="rect">
            <a:avLst/>
          </a:prstGeom>
        </p:spPr>
        <p:txBody>
          <a:bodyPr/>
          <a:lstStyle>
            <a:lvl1pPr>
              <a:defRPr b="1"/>
            </a:lvl1pPr>
          </a:lstStyle>
          <a:p>
            <a:r>
              <a:rPr lang="en-GB" dirty="0"/>
              <a:t>Class Exercise</a:t>
            </a:r>
          </a:p>
        </p:txBody>
      </p:sp>
      <p:sp>
        <p:nvSpPr>
          <p:cNvPr id="200" name="Double-click to edit"/>
          <p:cNvSpPr txBox="1">
            <a:spLocks noGrp="1"/>
          </p:cNvSpPr>
          <p:nvPr>
            <p:ph type="body" idx="1"/>
          </p:nvPr>
        </p:nvSpPr>
        <p:spPr>
          <a:xfrm>
            <a:off x="184935" y="986319"/>
            <a:ext cx="8856323" cy="4530915"/>
          </a:xfrm>
          <a:prstGeom prst="rect">
            <a:avLst/>
          </a:prstGeom>
        </p:spPr>
        <p:txBody>
          <a:bodyPr>
            <a:normAutofit/>
          </a:bodyPr>
          <a:lstStyle/>
          <a:p>
            <a:pPr marL="0" indent="0" algn="just">
              <a:buNone/>
            </a:pPr>
            <a:r>
              <a:rPr lang="en-GB" sz="2800" b="1" dirty="0"/>
              <a:t>Task To do:</a:t>
            </a:r>
          </a:p>
          <a:p>
            <a:pPr marL="0" indent="0" algn="just">
              <a:buNone/>
            </a:pPr>
            <a:r>
              <a:rPr lang="en-GB" sz="2800" dirty="0"/>
              <a:t>Considering what you learned today, read the UPS case study on week 2 folder on LCLM 5004 Moodle page.</a:t>
            </a:r>
          </a:p>
          <a:p>
            <a:pPr marL="0" indent="0" algn="just">
              <a:buNone/>
            </a:pPr>
            <a:endParaRPr lang="en-GB" sz="2800" dirty="0"/>
          </a:p>
          <a:p>
            <a:pPr marL="0" indent="0" algn="just">
              <a:buNone/>
            </a:pPr>
            <a:r>
              <a:rPr lang="en-GB" sz="2800" dirty="0"/>
              <a:t>In your own words, how important is information management to UPS business?</a:t>
            </a:r>
          </a:p>
          <a:p>
            <a:pPr marL="0" indent="0">
              <a:buNone/>
            </a:pPr>
            <a:endParaRPr lang="en-GB" sz="2800" dirty="0"/>
          </a:p>
          <a:p>
            <a:pPr marL="0" indent="0">
              <a:buNone/>
            </a:pPr>
            <a:r>
              <a:rPr lang="en-GB" sz="2800" b="1" dirty="0">
                <a:solidFill>
                  <a:srgbClr val="FF0000"/>
                </a:solidFill>
              </a:rPr>
              <a:t>Task duration = 20 minutes</a:t>
            </a:r>
          </a:p>
        </p:txBody>
      </p:sp>
    </p:spTree>
    <p:extLst>
      <p:ext uri="{BB962C8B-B14F-4D97-AF65-F5344CB8AC3E}">
        <p14:creationId xmlns:p14="http://schemas.microsoft.com/office/powerpoint/2010/main" val="51145051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3" end="3"/>
                                            </p:txEl>
                                          </p:spTgt>
                                        </p:tgtEl>
                                        <p:attrNameLst>
                                          <p:attrName>style.visibility</p:attrName>
                                        </p:attrNameLst>
                                      </p:cBhvr>
                                      <p:to>
                                        <p:strVal val="visible"/>
                                      </p:to>
                                    </p:set>
                                    <p:animEffect transition="in" filter="fade">
                                      <p:cBhvr>
                                        <p:cTn id="33" dur="1000"/>
                                        <p:tgtEl>
                                          <p:spTgt spid="200">
                                            <p:txEl>
                                              <p:pRg st="3" end="3"/>
                                            </p:txEl>
                                          </p:spTgt>
                                        </p:tgtEl>
                                      </p:cBhvr>
                                    </p:animEffect>
                                    <p:anim calcmode="lin" valueType="num">
                                      <p:cBhvr>
                                        <p:cTn id="34"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5" end="5"/>
                                            </p:txEl>
                                          </p:spTgt>
                                        </p:tgtEl>
                                        <p:attrNameLst>
                                          <p:attrName>style.visibility</p:attrName>
                                        </p:attrNameLst>
                                      </p:cBhvr>
                                      <p:to>
                                        <p:strVal val="visible"/>
                                      </p:to>
                                    </p:set>
                                    <p:animEffect transition="in" filter="fade">
                                      <p:cBhvr>
                                        <p:cTn id="40" dur="1000"/>
                                        <p:tgtEl>
                                          <p:spTgt spid="200">
                                            <p:txEl>
                                              <p:pRg st="5" end="5"/>
                                            </p:txEl>
                                          </p:spTgt>
                                        </p:tgtEl>
                                      </p:cBhvr>
                                    </p:animEffect>
                                    <p:anim calcmode="lin" valueType="num">
                                      <p:cBhvr>
                                        <p:cTn id="41"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102743"/>
            <a:ext cx="8229600" cy="1037690"/>
          </a:xfrm>
          <a:prstGeom prst="rect">
            <a:avLst/>
          </a:prstGeom>
        </p:spPr>
        <p:txBody>
          <a:bodyPr>
            <a:normAutofit fontScale="90000"/>
          </a:bodyPr>
          <a:lstStyle>
            <a:lvl1pPr>
              <a:defRPr b="1"/>
            </a:lvl1pPr>
          </a:lstStyle>
          <a:p>
            <a:r>
              <a:rPr lang="en-GB" dirty="0"/>
              <a:t>Key Highlights from the Case Study - Information Management in Business.</a:t>
            </a:r>
          </a:p>
        </p:txBody>
      </p:sp>
      <p:sp>
        <p:nvSpPr>
          <p:cNvPr id="200" name="Double-click to edit"/>
          <p:cNvSpPr txBox="1">
            <a:spLocks noGrp="1"/>
          </p:cNvSpPr>
          <p:nvPr>
            <p:ph type="body" idx="1"/>
          </p:nvPr>
        </p:nvSpPr>
        <p:spPr>
          <a:xfrm>
            <a:off x="184935" y="1140432"/>
            <a:ext cx="8804953" cy="4376802"/>
          </a:xfrm>
          <a:prstGeom prst="rect">
            <a:avLst/>
          </a:prstGeom>
        </p:spPr>
        <p:txBody>
          <a:bodyPr>
            <a:normAutofit lnSpcReduction="10000"/>
          </a:bodyPr>
          <a:lstStyle/>
          <a:p>
            <a:pPr marL="0" indent="0" algn="just">
              <a:buNone/>
            </a:pPr>
            <a:r>
              <a:rPr lang="en-GB" sz="2800" b="1" dirty="0"/>
              <a:t>Dimensions of UPS tracking system</a:t>
            </a:r>
          </a:p>
          <a:p>
            <a:pPr algn="just"/>
            <a:r>
              <a:rPr lang="en-GB" sz="2800" b="1" dirty="0"/>
              <a:t>Organizational: </a:t>
            </a:r>
          </a:p>
          <a:p>
            <a:pPr marL="0" indent="0" algn="just">
              <a:buNone/>
            </a:pPr>
            <a:r>
              <a:rPr lang="en-GB" sz="2800" dirty="0"/>
              <a:t>   - Procedures for tracking packages and managing</a:t>
            </a:r>
          </a:p>
          <a:p>
            <a:pPr marL="0" indent="0" algn="just">
              <a:buNone/>
            </a:pPr>
            <a:r>
              <a:rPr lang="en-GB" sz="2800" dirty="0"/>
              <a:t>      inventory and provide information.</a:t>
            </a:r>
          </a:p>
          <a:p>
            <a:pPr algn="just"/>
            <a:r>
              <a:rPr lang="en-GB" sz="2800" b="1" dirty="0"/>
              <a:t>Management: </a:t>
            </a:r>
          </a:p>
          <a:p>
            <a:pPr marL="0" indent="0" algn="just">
              <a:buNone/>
            </a:pPr>
            <a:r>
              <a:rPr lang="en-GB" sz="2800" dirty="0"/>
              <a:t> - Monitor service levels and costs.</a:t>
            </a:r>
          </a:p>
          <a:p>
            <a:pPr algn="just"/>
            <a:r>
              <a:rPr lang="en-GB" sz="2800" b="1" dirty="0"/>
              <a:t>Technology: </a:t>
            </a:r>
          </a:p>
          <a:p>
            <a:pPr marL="0" indent="0" algn="just">
              <a:buNone/>
            </a:pPr>
            <a:r>
              <a:rPr lang="en-GB" sz="2800" dirty="0"/>
              <a:t>  -Handheld computers, bar-code scanners, networks,</a:t>
            </a:r>
          </a:p>
          <a:p>
            <a:pPr marL="0" indent="0" algn="just">
              <a:buNone/>
            </a:pPr>
            <a:r>
              <a:rPr lang="en-GB" sz="2800" dirty="0"/>
              <a:t>   desktop computers, etc.</a:t>
            </a:r>
          </a:p>
          <a:p>
            <a:endParaRPr dirty="0"/>
          </a:p>
        </p:txBody>
      </p:sp>
    </p:spTree>
    <p:extLst>
      <p:ext uri="{BB962C8B-B14F-4D97-AF65-F5344CB8AC3E}">
        <p14:creationId xmlns:p14="http://schemas.microsoft.com/office/powerpoint/2010/main" val="221873518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3" end="3"/>
                                            </p:txEl>
                                          </p:spTgt>
                                        </p:tgtEl>
                                        <p:attrNameLst>
                                          <p:attrName>style.visibility</p:attrName>
                                        </p:attrNameLst>
                                      </p:cBhvr>
                                      <p:to>
                                        <p:strVal val="visible"/>
                                      </p:to>
                                    </p:set>
                                    <p:animEffect transition="in" filter="fade">
                                      <p:cBhvr>
                                        <p:cTn id="40" dur="1000"/>
                                        <p:tgtEl>
                                          <p:spTgt spid="200">
                                            <p:txEl>
                                              <p:pRg st="3" end="3"/>
                                            </p:txEl>
                                          </p:spTgt>
                                        </p:tgtEl>
                                      </p:cBhvr>
                                    </p:animEffect>
                                    <p:anim calcmode="lin" valueType="num">
                                      <p:cBhvr>
                                        <p:cTn id="41"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4" end="4"/>
                                            </p:txEl>
                                          </p:spTgt>
                                        </p:tgtEl>
                                        <p:attrNameLst>
                                          <p:attrName>style.visibility</p:attrName>
                                        </p:attrNameLst>
                                      </p:cBhvr>
                                      <p:to>
                                        <p:strVal val="visible"/>
                                      </p:to>
                                    </p:set>
                                    <p:animEffect transition="in" filter="fade">
                                      <p:cBhvr>
                                        <p:cTn id="47" dur="1000"/>
                                        <p:tgtEl>
                                          <p:spTgt spid="200">
                                            <p:txEl>
                                              <p:pRg st="4" end="4"/>
                                            </p:txEl>
                                          </p:spTgt>
                                        </p:tgtEl>
                                      </p:cBhvr>
                                    </p:animEffect>
                                    <p:anim calcmode="lin" valueType="num">
                                      <p:cBhvr>
                                        <p:cTn id="48"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00">
                                            <p:txEl>
                                              <p:pRg st="5" end="5"/>
                                            </p:txEl>
                                          </p:spTgt>
                                        </p:tgtEl>
                                        <p:attrNameLst>
                                          <p:attrName>style.visibility</p:attrName>
                                        </p:attrNameLst>
                                      </p:cBhvr>
                                      <p:to>
                                        <p:strVal val="visible"/>
                                      </p:to>
                                    </p:set>
                                    <p:animEffect transition="in" filter="fade">
                                      <p:cBhvr>
                                        <p:cTn id="54" dur="1000"/>
                                        <p:tgtEl>
                                          <p:spTgt spid="200">
                                            <p:txEl>
                                              <p:pRg st="5" end="5"/>
                                            </p:txEl>
                                          </p:spTgt>
                                        </p:tgtEl>
                                      </p:cBhvr>
                                    </p:animEffect>
                                    <p:anim calcmode="lin" valueType="num">
                                      <p:cBhvr>
                                        <p:cTn id="55"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0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00">
                                            <p:txEl>
                                              <p:pRg st="6" end="6"/>
                                            </p:txEl>
                                          </p:spTgt>
                                        </p:tgtEl>
                                        <p:attrNameLst>
                                          <p:attrName>style.visibility</p:attrName>
                                        </p:attrNameLst>
                                      </p:cBhvr>
                                      <p:to>
                                        <p:strVal val="visible"/>
                                      </p:to>
                                    </p:set>
                                    <p:animEffect transition="in" filter="fade">
                                      <p:cBhvr>
                                        <p:cTn id="61" dur="1000"/>
                                        <p:tgtEl>
                                          <p:spTgt spid="200">
                                            <p:txEl>
                                              <p:pRg st="6" end="6"/>
                                            </p:txEl>
                                          </p:spTgt>
                                        </p:tgtEl>
                                      </p:cBhvr>
                                    </p:animEffect>
                                    <p:anim calcmode="lin" valueType="num">
                                      <p:cBhvr>
                                        <p:cTn id="62" dur="1000" fill="hold"/>
                                        <p:tgtEl>
                                          <p:spTgt spid="200">
                                            <p:txEl>
                                              <p:pRg st="6" end="6"/>
                                            </p:txEl>
                                          </p:spTgt>
                                        </p:tgtEl>
                                        <p:attrNameLst>
                                          <p:attrName>ppt_x</p:attrName>
                                        </p:attrNameLst>
                                      </p:cBhvr>
                                      <p:tavLst>
                                        <p:tav tm="0">
                                          <p:val>
                                            <p:strVal val="#ppt_x"/>
                                          </p:val>
                                        </p:tav>
                                        <p:tav tm="100000">
                                          <p:val>
                                            <p:strVal val="#ppt_x"/>
                                          </p:val>
                                        </p:tav>
                                      </p:tavLst>
                                    </p:anim>
                                    <p:anim calcmode="lin" valueType="num">
                                      <p:cBhvr>
                                        <p:cTn id="63" dur="1000" fill="hold"/>
                                        <p:tgtEl>
                                          <p:spTgt spid="20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200">
                                            <p:txEl>
                                              <p:pRg st="7" end="7"/>
                                            </p:txEl>
                                          </p:spTgt>
                                        </p:tgtEl>
                                        <p:attrNameLst>
                                          <p:attrName>style.visibility</p:attrName>
                                        </p:attrNameLst>
                                      </p:cBhvr>
                                      <p:to>
                                        <p:strVal val="visible"/>
                                      </p:to>
                                    </p:set>
                                    <p:animEffect transition="in" filter="fade">
                                      <p:cBhvr>
                                        <p:cTn id="68" dur="1000"/>
                                        <p:tgtEl>
                                          <p:spTgt spid="200">
                                            <p:txEl>
                                              <p:pRg st="7" end="7"/>
                                            </p:txEl>
                                          </p:spTgt>
                                        </p:tgtEl>
                                      </p:cBhvr>
                                    </p:animEffect>
                                    <p:anim calcmode="lin" valueType="num">
                                      <p:cBhvr>
                                        <p:cTn id="69" dur="1000" fill="hold"/>
                                        <p:tgtEl>
                                          <p:spTgt spid="200">
                                            <p:txEl>
                                              <p:pRg st="7" end="7"/>
                                            </p:txEl>
                                          </p:spTgt>
                                        </p:tgtEl>
                                        <p:attrNameLst>
                                          <p:attrName>ppt_x</p:attrName>
                                        </p:attrNameLst>
                                      </p:cBhvr>
                                      <p:tavLst>
                                        <p:tav tm="0">
                                          <p:val>
                                            <p:strVal val="#ppt_x"/>
                                          </p:val>
                                        </p:tav>
                                        <p:tav tm="100000">
                                          <p:val>
                                            <p:strVal val="#ppt_x"/>
                                          </p:val>
                                        </p:tav>
                                      </p:tavLst>
                                    </p:anim>
                                    <p:anim calcmode="lin" valueType="num">
                                      <p:cBhvr>
                                        <p:cTn id="70" dur="1000" fill="hold"/>
                                        <p:tgtEl>
                                          <p:spTgt spid="200">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200">
                                            <p:txEl>
                                              <p:pRg st="8" end="8"/>
                                            </p:txEl>
                                          </p:spTgt>
                                        </p:tgtEl>
                                        <p:attrNameLst>
                                          <p:attrName>style.visibility</p:attrName>
                                        </p:attrNameLst>
                                      </p:cBhvr>
                                      <p:to>
                                        <p:strVal val="visible"/>
                                      </p:to>
                                    </p:set>
                                    <p:animEffect transition="in" filter="fade">
                                      <p:cBhvr>
                                        <p:cTn id="75" dur="1000"/>
                                        <p:tgtEl>
                                          <p:spTgt spid="200">
                                            <p:txEl>
                                              <p:pRg st="8" end="8"/>
                                            </p:txEl>
                                          </p:spTgt>
                                        </p:tgtEl>
                                      </p:cBhvr>
                                    </p:animEffect>
                                    <p:anim calcmode="lin" valueType="num">
                                      <p:cBhvr>
                                        <p:cTn id="76" dur="1000" fill="hold"/>
                                        <p:tgtEl>
                                          <p:spTgt spid="200">
                                            <p:txEl>
                                              <p:pRg st="8" end="8"/>
                                            </p:txEl>
                                          </p:spTgt>
                                        </p:tgtEl>
                                        <p:attrNameLst>
                                          <p:attrName>ppt_x</p:attrName>
                                        </p:attrNameLst>
                                      </p:cBhvr>
                                      <p:tavLst>
                                        <p:tav tm="0">
                                          <p:val>
                                            <p:strVal val="#ppt_x"/>
                                          </p:val>
                                        </p:tav>
                                        <p:tav tm="100000">
                                          <p:val>
                                            <p:strVal val="#ppt_x"/>
                                          </p:val>
                                        </p:tav>
                                      </p:tavLst>
                                    </p:anim>
                                    <p:anim calcmode="lin" valueType="num">
                                      <p:cBhvr>
                                        <p:cTn id="77" dur="1000" fill="hold"/>
                                        <p:tgtEl>
                                          <p:spTgt spid="200">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184934" y="986318"/>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ffectLst/>
                <a:ea typeface="Calibri" panose="020F0502020204030204" pitchFamily="34" charset="0"/>
                <a:cs typeface="Times New Roman" panose="02020603050405020304" pitchFamily="18" charset="0"/>
              </a:rPr>
              <a:t>Break Time!</a:t>
            </a:r>
          </a:p>
          <a:p>
            <a:pPr marL="0" indent="0" algn="ctr">
              <a:lnSpc>
                <a:spcPct val="125000"/>
              </a:lnSpc>
              <a:buNone/>
            </a:pPr>
            <a:endParaRPr sz="4400" b="1" dirty="0">
              <a:solidFill>
                <a:srgbClr val="FF0000"/>
              </a:solidFill>
            </a:endParaRPr>
          </a:p>
        </p:txBody>
      </p:sp>
      <p:pic>
        <p:nvPicPr>
          <p:cNvPr id="1026" name="Picture 2" descr="Break Time Images – Browse 199,151 Stock Photos, Vectors, and Video | Adobe  Stock">
            <a:extLst>
              <a:ext uri="{FF2B5EF4-FFF2-40B4-BE49-F238E27FC236}">
                <a16:creationId xmlns:a16="http://schemas.microsoft.com/office/drawing/2014/main" id="{B62AFB69-D520-24E6-2131-5F8515125B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2234" y="2875961"/>
            <a:ext cx="4726111" cy="2404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4955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6"/>
                                        </p:tgtEl>
                                        <p:attrNameLst>
                                          <p:attrName>style.visibility</p:attrName>
                                        </p:attrNameLst>
                                      </p:cBhvr>
                                      <p:to>
                                        <p:strVal val="visible"/>
                                      </p:to>
                                    </p:set>
                                    <p:animEffect transition="in" filter="fade">
                                      <p:cBhvr>
                                        <p:cTn id="26" dur="1000"/>
                                        <p:tgtEl>
                                          <p:spTgt spid="1026"/>
                                        </p:tgtEl>
                                      </p:cBhvr>
                                    </p:animEffect>
                                    <p:anim calcmode="lin" valueType="num">
                                      <p:cBhvr>
                                        <p:cTn id="27" dur="1000" fill="hold"/>
                                        <p:tgtEl>
                                          <p:spTgt spid="1026"/>
                                        </p:tgtEl>
                                        <p:attrNameLst>
                                          <p:attrName>ppt_x</p:attrName>
                                        </p:attrNameLst>
                                      </p:cBhvr>
                                      <p:tavLst>
                                        <p:tav tm="0">
                                          <p:val>
                                            <p:strVal val="#ppt_x"/>
                                          </p:val>
                                        </p:tav>
                                        <p:tav tm="100000">
                                          <p:val>
                                            <p:strVal val="#ppt_x"/>
                                          </p:val>
                                        </p:tav>
                                      </p:tavLst>
                                    </p:anim>
                                    <p:anim calcmode="lin" valueType="num">
                                      <p:cBhvr>
                                        <p:cTn id="28"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635310" y="1119412"/>
            <a:ext cx="8178230" cy="4345978"/>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a typeface="Calibri" panose="020F0502020204030204" pitchFamily="34" charset="0"/>
                <a:cs typeface="Times New Roman" panose="02020603050405020304" pitchFamily="18" charset="0"/>
              </a:rPr>
              <a:t>Welcome Back</a:t>
            </a:r>
            <a:r>
              <a:rPr lang="en-GB" sz="4400" b="1" dirty="0">
                <a:solidFill>
                  <a:srgbClr val="FF0000"/>
                </a:solidFill>
                <a:effectLst/>
                <a:ea typeface="Calibri" panose="020F0502020204030204" pitchFamily="34" charset="0"/>
                <a:cs typeface="Times New Roman" panose="02020603050405020304" pitchFamily="18" charset="0"/>
              </a:rPr>
              <a:t>!</a:t>
            </a:r>
          </a:p>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endParaRPr sz="4400" b="1" dirty="0">
              <a:solidFill>
                <a:srgbClr val="FF0000"/>
              </a:solidFill>
            </a:endParaRPr>
          </a:p>
        </p:txBody>
      </p:sp>
      <p:pic>
        <p:nvPicPr>
          <p:cNvPr id="2052" name="Picture 4" descr="Welcome Back Star - Logo Kit - WINDOW-KIT">
            <a:extLst>
              <a:ext uri="{FF2B5EF4-FFF2-40B4-BE49-F238E27FC236}">
                <a16:creationId xmlns:a16="http://schemas.microsoft.com/office/drawing/2014/main" id="{CF924CAA-17A8-AD18-81D1-873BF25800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1008" y="2891694"/>
            <a:ext cx="4274048" cy="234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0751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1000"/>
                                        <p:tgtEl>
                                          <p:spTgt spid="2052"/>
                                        </p:tgtEl>
                                      </p:cBhvr>
                                    </p:animEffect>
                                    <p:anim calcmode="lin" valueType="num">
                                      <p:cBhvr>
                                        <p:cTn id="27" dur="1000" fill="hold"/>
                                        <p:tgtEl>
                                          <p:spTgt spid="2052"/>
                                        </p:tgtEl>
                                        <p:attrNameLst>
                                          <p:attrName>ppt_x</p:attrName>
                                        </p:attrNameLst>
                                      </p:cBhvr>
                                      <p:tavLst>
                                        <p:tav tm="0">
                                          <p:val>
                                            <p:strVal val="#ppt_x"/>
                                          </p:val>
                                        </p:tav>
                                        <p:tav tm="100000">
                                          <p:val>
                                            <p:strVal val="#ppt_x"/>
                                          </p:val>
                                        </p:tav>
                                      </p:tavLst>
                                    </p:anim>
                                    <p:anim calcmode="lin" valueType="num">
                                      <p:cBhvr>
                                        <p:cTn id="28"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We Consider…..</a:t>
            </a:r>
            <a:endParaRPr lang="en-GB" sz="4000" dirty="0"/>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ffectLst/>
                <a:ea typeface="Calibri" panose="020F0502020204030204" pitchFamily="34" charset="0"/>
                <a:cs typeface="Times New Roman" panose="02020603050405020304" pitchFamily="18" charset="0"/>
              </a:rPr>
              <a:t>Introduction to Enterprise Resource Planning (ERP) Systems.</a:t>
            </a:r>
            <a:endParaRPr sz="4400" b="1" dirty="0">
              <a:solidFill>
                <a:srgbClr val="FF0000"/>
              </a:solidFill>
            </a:endParaRPr>
          </a:p>
        </p:txBody>
      </p:sp>
    </p:spTree>
    <p:extLst>
      <p:ext uri="{BB962C8B-B14F-4D97-AF65-F5344CB8AC3E}">
        <p14:creationId xmlns:p14="http://schemas.microsoft.com/office/powerpoint/2010/main" val="233814535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657546"/>
          </a:xfrm>
          <a:prstGeom prst="rect">
            <a:avLst/>
          </a:prstGeom>
        </p:spPr>
        <p:txBody>
          <a:bodyPr>
            <a:normAutofit fontScale="90000"/>
          </a:bodyPr>
          <a:lstStyle>
            <a:lvl1pPr>
              <a:defRPr b="1"/>
            </a:lvl1pPr>
          </a:lstStyle>
          <a:p>
            <a:pPr marL="0" indent="0" algn="ctr">
              <a:buNone/>
            </a:pPr>
            <a:r>
              <a:rPr lang="en-GB" sz="4000" b="1" dirty="0">
                <a:solidFill>
                  <a:srgbClr val="FF0000"/>
                </a:solidFill>
                <a:effectLst/>
                <a:ea typeface="Calibri" panose="020F0502020204030204" pitchFamily="34" charset="0"/>
                <a:cs typeface="Times New Roman" panose="02020603050405020304" pitchFamily="18" charset="0"/>
              </a:rPr>
              <a:t>Introduction to Enterprise Resource Planning (ERP) Systems.</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fontScale="77500" lnSpcReduction="20000"/>
          </a:bodyPr>
          <a:lstStyle/>
          <a:p>
            <a:pPr algn="just">
              <a:lnSpc>
                <a:spcPct val="160000"/>
              </a:lnSpc>
            </a:pPr>
            <a:r>
              <a:rPr lang="en-US" dirty="0"/>
              <a:t>Sengupta (2015) defines “Enterprise Resource Planning is a corporate business analysis and planning software which is typically a module of integrated applications that a company can use to collect, store, manage and interpret data.</a:t>
            </a:r>
          </a:p>
          <a:p>
            <a:pPr algn="just">
              <a:lnSpc>
                <a:spcPct val="160000"/>
              </a:lnSpc>
            </a:pPr>
            <a:r>
              <a:rPr lang="en-US" dirty="0"/>
              <a:t>Some of the business activities that can use ERP includes:</a:t>
            </a:r>
          </a:p>
          <a:p>
            <a:pPr lvl="1" algn="just">
              <a:lnSpc>
                <a:spcPct val="160000"/>
              </a:lnSpc>
              <a:buFont typeface="Wingdings" panose="05000000000000000000" pitchFamily="2" charset="2"/>
              <a:buChar char="Ø"/>
            </a:pPr>
            <a:r>
              <a:rPr lang="en-US" dirty="0"/>
              <a:t>Production   </a:t>
            </a:r>
          </a:p>
          <a:p>
            <a:pPr lvl="1" algn="just">
              <a:lnSpc>
                <a:spcPct val="160000"/>
              </a:lnSpc>
              <a:buFont typeface="Wingdings" panose="05000000000000000000" pitchFamily="2" charset="2"/>
              <a:buChar char="Ø"/>
            </a:pPr>
            <a:r>
              <a:rPr lang="en-US" dirty="0"/>
              <a:t>Supply chain planning</a:t>
            </a:r>
          </a:p>
          <a:p>
            <a:pPr lvl="1" algn="just">
              <a:lnSpc>
                <a:spcPct val="160000"/>
              </a:lnSpc>
              <a:buFont typeface="Wingdings" panose="05000000000000000000" pitchFamily="2" charset="2"/>
              <a:buChar char="Ø"/>
            </a:pPr>
            <a:r>
              <a:rPr lang="en-US" dirty="0"/>
              <a:t>Human resources</a:t>
            </a:r>
          </a:p>
          <a:p>
            <a:pPr lvl="1" algn="just">
              <a:lnSpc>
                <a:spcPct val="160000"/>
              </a:lnSpc>
              <a:buFont typeface="Wingdings" panose="05000000000000000000" pitchFamily="2" charset="2"/>
              <a:buChar char="Ø"/>
            </a:pPr>
            <a:r>
              <a:rPr lang="en-US" dirty="0"/>
              <a:t>Manufacturing </a:t>
            </a:r>
          </a:p>
          <a:p>
            <a:pPr lvl="1" algn="just">
              <a:lnSpc>
                <a:spcPct val="160000"/>
              </a:lnSpc>
              <a:buFont typeface="Wingdings" panose="05000000000000000000" pitchFamily="2" charset="2"/>
              <a:buChar char="Ø"/>
            </a:pPr>
            <a:r>
              <a:rPr lang="en-US" dirty="0"/>
              <a:t>Customer Services, etc.”.</a:t>
            </a:r>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44442978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00">
                                            <p:txEl>
                                              <p:pRg st="2" end="2"/>
                                            </p:txEl>
                                          </p:spTgt>
                                        </p:tgtEl>
                                        <p:attrNameLst>
                                          <p:attrName>style.visibility</p:attrName>
                                        </p:attrNameLst>
                                      </p:cBhvr>
                                      <p:to>
                                        <p:strVal val="visible"/>
                                      </p:to>
                                    </p:set>
                                    <p:animEffect transition="in" filter="fade">
                                      <p:cBhvr>
                                        <p:cTn id="31" dur="1000"/>
                                        <p:tgtEl>
                                          <p:spTgt spid="200">
                                            <p:txEl>
                                              <p:pRg st="2" end="2"/>
                                            </p:txEl>
                                          </p:spTgt>
                                        </p:tgtEl>
                                      </p:cBhvr>
                                    </p:animEffect>
                                    <p:anim calcmode="lin" valueType="num">
                                      <p:cBhvr>
                                        <p:cTn id="32"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200">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00">
                                            <p:txEl>
                                              <p:pRg st="3" end="3"/>
                                            </p:txEl>
                                          </p:spTgt>
                                        </p:tgtEl>
                                        <p:attrNameLst>
                                          <p:attrName>style.visibility</p:attrName>
                                        </p:attrNameLst>
                                      </p:cBhvr>
                                      <p:to>
                                        <p:strVal val="visible"/>
                                      </p:to>
                                    </p:set>
                                    <p:animEffect transition="in" filter="fade">
                                      <p:cBhvr>
                                        <p:cTn id="36" dur="1000"/>
                                        <p:tgtEl>
                                          <p:spTgt spid="200">
                                            <p:txEl>
                                              <p:pRg st="3" end="3"/>
                                            </p:txEl>
                                          </p:spTgt>
                                        </p:tgtEl>
                                      </p:cBhvr>
                                    </p:animEffect>
                                    <p:anim calcmode="lin" valueType="num">
                                      <p:cBhvr>
                                        <p:cTn id="37"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200">
                                            <p:txEl>
                                              <p:pRg st="3" end="3"/>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200">
                                            <p:txEl>
                                              <p:pRg st="4" end="4"/>
                                            </p:txEl>
                                          </p:spTgt>
                                        </p:tgtEl>
                                        <p:attrNameLst>
                                          <p:attrName>style.visibility</p:attrName>
                                        </p:attrNameLst>
                                      </p:cBhvr>
                                      <p:to>
                                        <p:strVal val="visible"/>
                                      </p:to>
                                    </p:set>
                                    <p:animEffect transition="in" filter="fade">
                                      <p:cBhvr>
                                        <p:cTn id="41" dur="1000"/>
                                        <p:tgtEl>
                                          <p:spTgt spid="200">
                                            <p:txEl>
                                              <p:pRg st="4" end="4"/>
                                            </p:txEl>
                                          </p:spTgt>
                                        </p:tgtEl>
                                      </p:cBhvr>
                                    </p:animEffect>
                                    <p:anim calcmode="lin" valueType="num">
                                      <p:cBhvr>
                                        <p:cTn id="42"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200">
                                            <p:txEl>
                                              <p:pRg st="4" end="4"/>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200">
                                            <p:txEl>
                                              <p:pRg st="5" end="5"/>
                                            </p:txEl>
                                          </p:spTgt>
                                        </p:tgtEl>
                                        <p:attrNameLst>
                                          <p:attrName>style.visibility</p:attrName>
                                        </p:attrNameLst>
                                      </p:cBhvr>
                                      <p:to>
                                        <p:strVal val="visible"/>
                                      </p:to>
                                    </p:set>
                                    <p:animEffect transition="in" filter="fade">
                                      <p:cBhvr>
                                        <p:cTn id="46" dur="1000"/>
                                        <p:tgtEl>
                                          <p:spTgt spid="200">
                                            <p:txEl>
                                              <p:pRg st="5" end="5"/>
                                            </p:txEl>
                                          </p:spTgt>
                                        </p:tgtEl>
                                      </p:cBhvr>
                                    </p:animEffect>
                                    <p:anim calcmode="lin" valueType="num">
                                      <p:cBhvr>
                                        <p:cTn id="47"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200">
                                            <p:txEl>
                                              <p:pRg st="5" end="5"/>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200">
                                            <p:txEl>
                                              <p:pRg st="6" end="6"/>
                                            </p:txEl>
                                          </p:spTgt>
                                        </p:tgtEl>
                                        <p:attrNameLst>
                                          <p:attrName>style.visibility</p:attrName>
                                        </p:attrNameLst>
                                      </p:cBhvr>
                                      <p:to>
                                        <p:strVal val="visible"/>
                                      </p:to>
                                    </p:set>
                                    <p:animEffect transition="in" filter="fade">
                                      <p:cBhvr>
                                        <p:cTn id="51" dur="1000"/>
                                        <p:tgtEl>
                                          <p:spTgt spid="200">
                                            <p:txEl>
                                              <p:pRg st="6" end="6"/>
                                            </p:txEl>
                                          </p:spTgt>
                                        </p:tgtEl>
                                      </p:cBhvr>
                                    </p:animEffect>
                                    <p:anim calcmode="lin" valueType="num">
                                      <p:cBhvr>
                                        <p:cTn id="52" dur="1000" fill="hold"/>
                                        <p:tgtEl>
                                          <p:spTgt spid="200">
                                            <p:txEl>
                                              <p:pRg st="6" end="6"/>
                                            </p:txEl>
                                          </p:spTgt>
                                        </p:tgtEl>
                                        <p:attrNameLst>
                                          <p:attrName>ppt_x</p:attrName>
                                        </p:attrNameLst>
                                      </p:cBhvr>
                                      <p:tavLst>
                                        <p:tav tm="0">
                                          <p:val>
                                            <p:strVal val="#ppt_x"/>
                                          </p:val>
                                        </p:tav>
                                        <p:tav tm="100000">
                                          <p:val>
                                            <p:strVal val="#ppt_x"/>
                                          </p:val>
                                        </p:tav>
                                      </p:tavLst>
                                    </p:anim>
                                    <p:anim calcmode="lin" valueType="num">
                                      <p:cBhvr>
                                        <p:cTn id="53" dur="1000" fill="hold"/>
                                        <p:tgtEl>
                                          <p:spTgt spid="200">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 y="102742"/>
            <a:ext cx="8959065" cy="1037691"/>
          </a:xfrm>
          <a:prstGeom prst="rect">
            <a:avLst/>
          </a:prstGeom>
        </p:spPr>
        <p:txBody>
          <a:bodyPr>
            <a:normAutofit/>
          </a:bodyPr>
          <a:lstStyle>
            <a:lvl1pPr>
              <a:defRPr b="1"/>
            </a:lvl1pPr>
          </a:lstStyle>
          <a:p>
            <a:r>
              <a:rPr lang="en-GB" sz="2800" dirty="0">
                <a:effectLst/>
                <a:ea typeface="Calibri" panose="020F0502020204030204" pitchFamily="34" charset="0"/>
                <a:cs typeface="Times New Roman" panose="02020603050405020304" pitchFamily="18" charset="0"/>
              </a:rPr>
              <a:t>Introduction to Enterprise Resource Planning (ERP) Systems.</a:t>
            </a:r>
            <a:endParaRPr lang="en-GB" sz="2800" dirty="0"/>
          </a:p>
        </p:txBody>
      </p:sp>
      <p:sp>
        <p:nvSpPr>
          <p:cNvPr id="200" name="Double-click to edit"/>
          <p:cNvSpPr txBox="1">
            <a:spLocks noGrp="1"/>
          </p:cNvSpPr>
          <p:nvPr>
            <p:ph type="body" idx="1"/>
          </p:nvPr>
        </p:nvSpPr>
        <p:spPr>
          <a:xfrm>
            <a:off x="184935" y="986319"/>
            <a:ext cx="8501865" cy="4530915"/>
          </a:xfrm>
          <a:prstGeom prst="rect">
            <a:avLst/>
          </a:prstGeom>
        </p:spPr>
        <p:txBody>
          <a:bodyPr>
            <a:normAutofit/>
          </a:bodyPr>
          <a:lstStyle/>
          <a:p>
            <a:pPr marL="0" indent="0">
              <a:lnSpc>
                <a:spcPct val="125000"/>
              </a:lnSpc>
              <a:buNone/>
            </a:pPr>
            <a:r>
              <a:rPr lang="en-US" altLang="en-US" sz="3200" dirty="0"/>
              <a:t>This means…..</a:t>
            </a:r>
          </a:p>
          <a:p>
            <a:pPr>
              <a:lnSpc>
                <a:spcPct val="125000"/>
              </a:lnSpc>
            </a:pPr>
            <a:r>
              <a:rPr lang="en-US" altLang="en-US" sz="3200" dirty="0"/>
              <a:t>An ERP system is an attempt to </a:t>
            </a:r>
            <a:r>
              <a:rPr lang="en-US" altLang="en-US" sz="3200" b="1" i="1" dirty="0"/>
              <a:t>integrate</a:t>
            </a:r>
            <a:r>
              <a:rPr lang="en-US" altLang="en-US" sz="3200" dirty="0"/>
              <a:t> </a:t>
            </a:r>
            <a:r>
              <a:rPr lang="en-US" altLang="en-US" sz="3200" b="1" dirty="0">
                <a:solidFill>
                  <a:srgbClr val="FF0000"/>
                </a:solidFill>
              </a:rPr>
              <a:t>all functions </a:t>
            </a:r>
            <a:r>
              <a:rPr lang="en-US" altLang="en-US" sz="3200" dirty="0"/>
              <a:t>across a company to a single computer system that can serve all those functions’ specific needs. </a:t>
            </a:r>
          </a:p>
          <a:p>
            <a:pPr>
              <a:lnSpc>
                <a:spcPct val="125000"/>
              </a:lnSpc>
            </a:pPr>
            <a:r>
              <a:rPr lang="en-US" altLang="en-US" sz="3200" dirty="0"/>
              <a:t>“</a:t>
            </a:r>
            <a:r>
              <a:rPr lang="en-US" altLang="en-US" sz="3200" dirty="0">
                <a:solidFill>
                  <a:schemeClr val="tx1"/>
                </a:solidFill>
              </a:rPr>
              <a:t>Integration</a:t>
            </a:r>
            <a:r>
              <a:rPr lang="en-US" altLang="en-US" sz="3200" dirty="0"/>
              <a:t>” is the key word for ERP implementation.</a:t>
            </a:r>
          </a:p>
          <a:p>
            <a:endParaRPr dirty="0"/>
          </a:p>
        </p:txBody>
      </p:sp>
    </p:spTree>
    <p:extLst>
      <p:ext uri="{BB962C8B-B14F-4D97-AF65-F5344CB8AC3E}">
        <p14:creationId xmlns:p14="http://schemas.microsoft.com/office/powerpoint/2010/main" val="21413322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 y="102742"/>
            <a:ext cx="8959065" cy="1037691"/>
          </a:xfrm>
          <a:prstGeom prst="rect">
            <a:avLst/>
          </a:prstGeom>
        </p:spPr>
        <p:txBody>
          <a:bodyPr>
            <a:noAutofit/>
          </a:bodyPr>
          <a:lstStyle>
            <a:lvl1pPr>
              <a:defRPr b="1"/>
            </a:lvl1pPr>
          </a:lstStyle>
          <a:p>
            <a:r>
              <a:rPr lang="en-GB" sz="3200" dirty="0">
                <a:effectLst/>
                <a:ea typeface="Calibri" panose="020F0502020204030204" pitchFamily="34" charset="0"/>
                <a:cs typeface="Times New Roman" panose="02020603050405020304" pitchFamily="18" charset="0"/>
              </a:rPr>
              <a:t>Introduction to Enterprise Resource Planning (ERP) Systems</a:t>
            </a:r>
            <a:endParaRPr lang="en-GB" sz="3200" dirty="0"/>
          </a:p>
        </p:txBody>
      </p:sp>
      <p:sp>
        <p:nvSpPr>
          <p:cNvPr id="200" name="Double-click to edit"/>
          <p:cNvSpPr txBox="1">
            <a:spLocks noGrp="1"/>
          </p:cNvSpPr>
          <p:nvPr>
            <p:ph type="body" idx="1"/>
          </p:nvPr>
        </p:nvSpPr>
        <p:spPr>
          <a:xfrm>
            <a:off x="184935" y="1140433"/>
            <a:ext cx="8774129" cy="4376801"/>
          </a:xfrm>
          <a:prstGeom prst="rect">
            <a:avLst/>
          </a:prstGeom>
        </p:spPr>
        <p:txBody>
          <a:bodyPr>
            <a:normAutofit fontScale="92500" lnSpcReduction="20000"/>
          </a:bodyPr>
          <a:lstStyle/>
          <a:p>
            <a:pPr>
              <a:lnSpc>
                <a:spcPct val="120000"/>
              </a:lnSpc>
            </a:pPr>
            <a:r>
              <a:rPr lang="en-US" altLang="en-US" sz="4000" dirty="0"/>
              <a:t>It may also </a:t>
            </a:r>
            <a:r>
              <a:rPr lang="en-US" altLang="en-US" sz="4000" i="1" dirty="0"/>
              <a:t>integrate</a:t>
            </a:r>
            <a:r>
              <a:rPr lang="en-US" altLang="en-US" sz="4000" dirty="0"/>
              <a:t> key </a:t>
            </a:r>
            <a:r>
              <a:rPr lang="en-US" altLang="en-US" sz="4000" b="1" dirty="0">
                <a:solidFill>
                  <a:srgbClr val="FF0000"/>
                </a:solidFill>
              </a:rPr>
              <a:t>customers</a:t>
            </a:r>
            <a:r>
              <a:rPr lang="en-US" altLang="en-US" sz="4000" dirty="0"/>
              <a:t> and </a:t>
            </a:r>
            <a:r>
              <a:rPr lang="en-US" altLang="en-US" sz="4000" b="1" dirty="0">
                <a:solidFill>
                  <a:srgbClr val="FF0000"/>
                </a:solidFill>
              </a:rPr>
              <a:t>suppliers</a:t>
            </a:r>
            <a:r>
              <a:rPr lang="en-US" altLang="en-US" sz="4000" dirty="0"/>
              <a:t> as part of the enterprise’s operation. </a:t>
            </a:r>
          </a:p>
          <a:p>
            <a:pPr>
              <a:lnSpc>
                <a:spcPct val="120000"/>
              </a:lnSpc>
            </a:pPr>
            <a:r>
              <a:rPr lang="en-US" altLang="en-US" sz="4000" dirty="0"/>
              <a:t>It provides integrated database and custom-designed report systems.</a:t>
            </a:r>
          </a:p>
          <a:p>
            <a:pPr>
              <a:lnSpc>
                <a:spcPct val="120000"/>
              </a:lnSpc>
            </a:pPr>
            <a:r>
              <a:rPr lang="en-US" altLang="en-US" sz="4000" dirty="0"/>
              <a:t>It adopts a set of “best practices” for carrying out all business processes.</a:t>
            </a:r>
          </a:p>
          <a:p>
            <a:endParaRPr dirty="0"/>
          </a:p>
        </p:txBody>
      </p:sp>
    </p:spTree>
    <p:extLst>
      <p:ext uri="{BB962C8B-B14F-4D97-AF65-F5344CB8AC3E}">
        <p14:creationId xmlns:p14="http://schemas.microsoft.com/office/powerpoint/2010/main" val="382247445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Autofit/>
          </a:bodyPr>
          <a:lstStyle>
            <a:lvl1pPr>
              <a:defRPr b="1"/>
            </a:lvl1pPr>
          </a:lstStyle>
          <a:p>
            <a:r>
              <a:rPr lang="en-US" altLang="en-US" sz="4000" dirty="0"/>
              <a:t>Major Reasons for Adopting ERP</a:t>
            </a:r>
            <a:endParaRPr lang="en-GB" sz="4000" dirty="0"/>
          </a:p>
        </p:txBody>
      </p:sp>
      <p:sp>
        <p:nvSpPr>
          <p:cNvPr id="200" name="Double-click to edit"/>
          <p:cNvSpPr txBox="1">
            <a:spLocks noGrp="1"/>
          </p:cNvSpPr>
          <p:nvPr>
            <p:ph type="body" idx="1"/>
          </p:nvPr>
        </p:nvSpPr>
        <p:spPr>
          <a:xfrm>
            <a:off x="184935" y="1140433"/>
            <a:ext cx="8501865" cy="4376801"/>
          </a:xfrm>
          <a:prstGeom prst="rect">
            <a:avLst/>
          </a:prstGeom>
        </p:spPr>
        <p:txBody>
          <a:bodyPr>
            <a:normAutofit fontScale="62500" lnSpcReduction="20000"/>
          </a:bodyPr>
          <a:lstStyle/>
          <a:p>
            <a:pPr>
              <a:lnSpc>
                <a:spcPct val="110000"/>
              </a:lnSpc>
            </a:pPr>
            <a:r>
              <a:rPr lang="en-US" altLang="en-US" sz="4800" dirty="0"/>
              <a:t>Integrate financial information.</a:t>
            </a:r>
          </a:p>
          <a:p>
            <a:pPr>
              <a:lnSpc>
                <a:spcPct val="110000"/>
              </a:lnSpc>
            </a:pPr>
            <a:endParaRPr lang="en-US" altLang="en-US" sz="4800" dirty="0"/>
          </a:p>
          <a:p>
            <a:pPr>
              <a:lnSpc>
                <a:spcPct val="110000"/>
              </a:lnSpc>
            </a:pPr>
            <a:r>
              <a:rPr lang="en-US" altLang="en-US" sz="4800" dirty="0"/>
              <a:t>Integrate customer order information.</a:t>
            </a:r>
          </a:p>
          <a:p>
            <a:pPr>
              <a:lnSpc>
                <a:spcPct val="110000"/>
              </a:lnSpc>
            </a:pPr>
            <a:endParaRPr lang="en-US" altLang="en-US" sz="4800" dirty="0"/>
          </a:p>
          <a:p>
            <a:pPr>
              <a:lnSpc>
                <a:spcPct val="110000"/>
              </a:lnSpc>
            </a:pPr>
            <a:r>
              <a:rPr lang="en-US" altLang="en-US" sz="4800" dirty="0"/>
              <a:t>Standardize and speed up operations processes.</a:t>
            </a:r>
          </a:p>
          <a:p>
            <a:pPr>
              <a:lnSpc>
                <a:spcPct val="110000"/>
              </a:lnSpc>
            </a:pPr>
            <a:r>
              <a:rPr lang="en-US" altLang="en-US" sz="4800" dirty="0"/>
              <a:t>Reduce inventory.</a:t>
            </a:r>
          </a:p>
          <a:p>
            <a:pPr>
              <a:lnSpc>
                <a:spcPct val="110000"/>
              </a:lnSpc>
            </a:pPr>
            <a:endParaRPr lang="en-US" altLang="en-US" sz="4800" dirty="0"/>
          </a:p>
          <a:p>
            <a:pPr>
              <a:lnSpc>
                <a:spcPct val="110000"/>
              </a:lnSpc>
            </a:pPr>
            <a:r>
              <a:rPr lang="en-US" altLang="en-US" sz="4800" dirty="0"/>
              <a:t>Standardize Human Resources information.</a:t>
            </a:r>
          </a:p>
          <a:p>
            <a:endParaRPr dirty="0"/>
          </a:p>
        </p:txBody>
      </p:sp>
    </p:spTree>
    <p:extLst>
      <p:ext uri="{BB962C8B-B14F-4D97-AF65-F5344CB8AC3E}">
        <p14:creationId xmlns:p14="http://schemas.microsoft.com/office/powerpoint/2010/main" val="15398281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4" end="4"/>
                                            </p:txEl>
                                          </p:spTgt>
                                        </p:tgtEl>
                                        <p:attrNameLst>
                                          <p:attrName>style.visibility</p:attrName>
                                        </p:attrNameLst>
                                      </p:cBhvr>
                                      <p:to>
                                        <p:strVal val="visible"/>
                                      </p:to>
                                    </p:set>
                                    <p:animEffect transition="in" filter="fade">
                                      <p:cBhvr>
                                        <p:cTn id="33" dur="1000"/>
                                        <p:tgtEl>
                                          <p:spTgt spid="200">
                                            <p:txEl>
                                              <p:pRg st="4" end="4"/>
                                            </p:txEl>
                                          </p:spTgt>
                                        </p:tgtEl>
                                      </p:cBhvr>
                                    </p:animEffect>
                                    <p:anim calcmode="lin" valueType="num">
                                      <p:cBhvr>
                                        <p:cTn id="3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5" end="5"/>
                                            </p:txEl>
                                          </p:spTgt>
                                        </p:tgtEl>
                                        <p:attrNameLst>
                                          <p:attrName>style.visibility</p:attrName>
                                        </p:attrNameLst>
                                      </p:cBhvr>
                                      <p:to>
                                        <p:strVal val="visible"/>
                                      </p:to>
                                    </p:set>
                                    <p:animEffect transition="in" filter="fade">
                                      <p:cBhvr>
                                        <p:cTn id="40" dur="1000"/>
                                        <p:tgtEl>
                                          <p:spTgt spid="200">
                                            <p:txEl>
                                              <p:pRg st="5" end="5"/>
                                            </p:txEl>
                                          </p:spTgt>
                                        </p:tgtEl>
                                      </p:cBhvr>
                                    </p:animEffect>
                                    <p:anim calcmode="lin" valueType="num">
                                      <p:cBhvr>
                                        <p:cTn id="41"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7" end="7"/>
                                            </p:txEl>
                                          </p:spTgt>
                                        </p:tgtEl>
                                        <p:attrNameLst>
                                          <p:attrName>style.visibility</p:attrName>
                                        </p:attrNameLst>
                                      </p:cBhvr>
                                      <p:to>
                                        <p:strVal val="visible"/>
                                      </p:to>
                                    </p:set>
                                    <p:animEffect transition="in" filter="fade">
                                      <p:cBhvr>
                                        <p:cTn id="47" dur="1000"/>
                                        <p:tgtEl>
                                          <p:spTgt spid="200">
                                            <p:txEl>
                                              <p:pRg st="7" end="7"/>
                                            </p:txEl>
                                          </p:spTgt>
                                        </p:tgtEl>
                                      </p:cBhvr>
                                    </p:animEffect>
                                    <p:anim calcmode="lin" valueType="num">
                                      <p:cBhvr>
                                        <p:cTn id="48" dur="1000" fill="hold"/>
                                        <p:tgtEl>
                                          <p:spTgt spid="200">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32206"/>
          </a:xfrm>
          <a:prstGeom prst="rect">
            <a:avLst/>
          </a:prstGeom>
        </p:spPr>
        <p:txBody>
          <a:bodyPr>
            <a:noAutofit/>
          </a:bodyPr>
          <a:lstStyle>
            <a:lvl1pPr>
              <a:defRPr b="1"/>
            </a:lvl1pPr>
          </a:lstStyle>
          <a:p>
            <a:r>
              <a:rPr lang="en-US" altLang="en-US" sz="4000" dirty="0"/>
              <a:t>Potential Benefits of ERP</a:t>
            </a:r>
            <a:endParaRPr lang="en-GB" sz="4000" dirty="0"/>
          </a:p>
        </p:txBody>
      </p:sp>
      <p:sp>
        <p:nvSpPr>
          <p:cNvPr id="200" name="Double-click to edit"/>
          <p:cNvSpPr txBox="1">
            <a:spLocks noGrp="1"/>
          </p:cNvSpPr>
          <p:nvPr>
            <p:ph type="body" idx="1"/>
          </p:nvPr>
        </p:nvSpPr>
        <p:spPr>
          <a:xfrm>
            <a:off x="184935" y="1140433"/>
            <a:ext cx="8501865" cy="4376801"/>
          </a:xfrm>
          <a:prstGeom prst="rect">
            <a:avLst/>
          </a:prstGeom>
        </p:spPr>
        <p:txBody>
          <a:bodyPr>
            <a:normAutofit/>
          </a:bodyPr>
          <a:lstStyle/>
          <a:p>
            <a:pPr>
              <a:lnSpc>
                <a:spcPct val="105000"/>
              </a:lnSpc>
            </a:pPr>
            <a:r>
              <a:rPr lang="en-US" altLang="en-US" sz="3600" b="1" dirty="0"/>
              <a:t>Internal Benefits</a:t>
            </a:r>
          </a:p>
          <a:p>
            <a:pPr lvl="1">
              <a:lnSpc>
                <a:spcPct val="105000"/>
              </a:lnSpc>
            </a:pPr>
            <a:r>
              <a:rPr lang="en-US" altLang="en-US" sz="2800" dirty="0"/>
              <a:t>Integration of a single source of data</a:t>
            </a:r>
          </a:p>
          <a:p>
            <a:pPr lvl="1">
              <a:lnSpc>
                <a:spcPct val="105000"/>
              </a:lnSpc>
            </a:pPr>
            <a:r>
              <a:rPr lang="en-US" altLang="en-US" sz="2800" dirty="0"/>
              <a:t>Common data definition</a:t>
            </a:r>
          </a:p>
          <a:p>
            <a:pPr lvl="1">
              <a:lnSpc>
                <a:spcPct val="105000"/>
              </a:lnSpc>
            </a:pPr>
            <a:r>
              <a:rPr lang="en-US" altLang="en-US" sz="2800" dirty="0"/>
              <a:t>A real-time system</a:t>
            </a:r>
          </a:p>
          <a:p>
            <a:pPr lvl="1">
              <a:lnSpc>
                <a:spcPct val="105000"/>
              </a:lnSpc>
            </a:pPr>
            <a:r>
              <a:rPr lang="en-US" altLang="en-US" dirty="0"/>
              <a:t>Increased productivity</a:t>
            </a:r>
            <a:r>
              <a:rPr lang="en-US" altLang="en-US" sz="2800" dirty="0"/>
              <a:t> </a:t>
            </a:r>
          </a:p>
          <a:p>
            <a:pPr lvl="1">
              <a:lnSpc>
                <a:spcPct val="105000"/>
              </a:lnSpc>
            </a:pPr>
            <a:r>
              <a:rPr lang="en-US" altLang="en-US" sz="2800" dirty="0"/>
              <a:t>Reduced operating costs</a:t>
            </a:r>
          </a:p>
          <a:p>
            <a:pPr lvl="1">
              <a:lnSpc>
                <a:spcPct val="105000"/>
              </a:lnSpc>
            </a:pPr>
            <a:r>
              <a:rPr lang="en-US" altLang="en-US" sz="2800" dirty="0"/>
              <a:t>Improved internal communication</a:t>
            </a:r>
          </a:p>
          <a:p>
            <a:pPr lvl="1">
              <a:lnSpc>
                <a:spcPct val="105000"/>
              </a:lnSpc>
            </a:pPr>
            <a:r>
              <a:rPr lang="en-US" altLang="en-US" sz="2800" dirty="0"/>
              <a:t>Foundation for future improvement</a:t>
            </a:r>
            <a:endParaRPr lang="en-US" altLang="en-US" dirty="0"/>
          </a:p>
          <a:p>
            <a:endParaRPr dirty="0"/>
          </a:p>
        </p:txBody>
      </p:sp>
    </p:spTree>
    <p:extLst>
      <p:ext uri="{BB962C8B-B14F-4D97-AF65-F5344CB8AC3E}">
        <p14:creationId xmlns:p14="http://schemas.microsoft.com/office/powerpoint/2010/main" val="103638978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00">
                                            <p:txEl>
                                              <p:pRg st="1" end="1"/>
                                            </p:txEl>
                                          </p:spTgt>
                                        </p:tgtEl>
                                        <p:attrNameLst>
                                          <p:attrName>style.visibility</p:attrName>
                                        </p:attrNameLst>
                                      </p:cBhvr>
                                      <p:to>
                                        <p:strVal val="visible"/>
                                      </p:to>
                                    </p:set>
                                    <p:animEffect transition="in" filter="fade">
                                      <p:cBhvr>
                                        <p:cTn id="24" dur="1000"/>
                                        <p:tgtEl>
                                          <p:spTgt spid="200">
                                            <p:txEl>
                                              <p:pRg st="1" end="1"/>
                                            </p:txEl>
                                          </p:spTgt>
                                        </p:tgtEl>
                                      </p:cBhvr>
                                    </p:animEffect>
                                    <p:anim calcmode="lin" valueType="num">
                                      <p:cBhvr>
                                        <p:cTn id="25"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200">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200">
                                            <p:txEl>
                                              <p:pRg st="2" end="2"/>
                                            </p:txEl>
                                          </p:spTgt>
                                        </p:tgtEl>
                                        <p:attrNameLst>
                                          <p:attrName>style.visibility</p:attrName>
                                        </p:attrNameLst>
                                      </p:cBhvr>
                                      <p:to>
                                        <p:strVal val="visible"/>
                                      </p:to>
                                    </p:set>
                                    <p:animEffect transition="in" filter="fade">
                                      <p:cBhvr>
                                        <p:cTn id="29" dur="1000"/>
                                        <p:tgtEl>
                                          <p:spTgt spid="200">
                                            <p:txEl>
                                              <p:pRg st="2" end="2"/>
                                            </p:txEl>
                                          </p:spTgt>
                                        </p:tgtEl>
                                      </p:cBhvr>
                                    </p:animEffect>
                                    <p:anim calcmode="lin" valueType="num">
                                      <p:cBhvr>
                                        <p:cTn id="30"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200">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200">
                                            <p:txEl>
                                              <p:pRg st="3" end="3"/>
                                            </p:txEl>
                                          </p:spTgt>
                                        </p:tgtEl>
                                        <p:attrNameLst>
                                          <p:attrName>style.visibility</p:attrName>
                                        </p:attrNameLst>
                                      </p:cBhvr>
                                      <p:to>
                                        <p:strVal val="visible"/>
                                      </p:to>
                                    </p:set>
                                    <p:animEffect transition="in" filter="fade">
                                      <p:cBhvr>
                                        <p:cTn id="34" dur="1000"/>
                                        <p:tgtEl>
                                          <p:spTgt spid="200">
                                            <p:txEl>
                                              <p:pRg st="3" end="3"/>
                                            </p:txEl>
                                          </p:spTgt>
                                        </p:tgtEl>
                                      </p:cBhvr>
                                    </p:animEffect>
                                    <p:anim calcmode="lin" valueType="num">
                                      <p:cBhvr>
                                        <p:cTn id="35"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200">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200">
                                            <p:txEl>
                                              <p:pRg st="4" end="4"/>
                                            </p:txEl>
                                          </p:spTgt>
                                        </p:tgtEl>
                                        <p:attrNameLst>
                                          <p:attrName>style.visibility</p:attrName>
                                        </p:attrNameLst>
                                      </p:cBhvr>
                                      <p:to>
                                        <p:strVal val="visible"/>
                                      </p:to>
                                    </p:set>
                                    <p:animEffect transition="in" filter="fade">
                                      <p:cBhvr>
                                        <p:cTn id="39" dur="1000"/>
                                        <p:tgtEl>
                                          <p:spTgt spid="200">
                                            <p:txEl>
                                              <p:pRg st="4" end="4"/>
                                            </p:txEl>
                                          </p:spTgt>
                                        </p:tgtEl>
                                      </p:cBhvr>
                                    </p:animEffect>
                                    <p:anim calcmode="lin" valueType="num">
                                      <p:cBhvr>
                                        <p:cTn id="40"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200">
                                            <p:txEl>
                                              <p:pRg st="4" end="4"/>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200">
                                            <p:txEl>
                                              <p:pRg st="5" end="5"/>
                                            </p:txEl>
                                          </p:spTgt>
                                        </p:tgtEl>
                                        <p:attrNameLst>
                                          <p:attrName>style.visibility</p:attrName>
                                        </p:attrNameLst>
                                      </p:cBhvr>
                                      <p:to>
                                        <p:strVal val="visible"/>
                                      </p:to>
                                    </p:set>
                                    <p:animEffect transition="in" filter="fade">
                                      <p:cBhvr>
                                        <p:cTn id="44" dur="1000"/>
                                        <p:tgtEl>
                                          <p:spTgt spid="200">
                                            <p:txEl>
                                              <p:pRg st="5" end="5"/>
                                            </p:txEl>
                                          </p:spTgt>
                                        </p:tgtEl>
                                      </p:cBhvr>
                                    </p:animEffect>
                                    <p:anim calcmode="lin" valueType="num">
                                      <p:cBhvr>
                                        <p:cTn id="45"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46" dur="1000" fill="hold"/>
                                        <p:tgtEl>
                                          <p:spTgt spid="200">
                                            <p:txEl>
                                              <p:pRg st="5" end="5"/>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200">
                                            <p:txEl>
                                              <p:pRg st="6" end="6"/>
                                            </p:txEl>
                                          </p:spTgt>
                                        </p:tgtEl>
                                        <p:attrNameLst>
                                          <p:attrName>style.visibility</p:attrName>
                                        </p:attrNameLst>
                                      </p:cBhvr>
                                      <p:to>
                                        <p:strVal val="visible"/>
                                      </p:to>
                                    </p:set>
                                    <p:animEffect transition="in" filter="fade">
                                      <p:cBhvr>
                                        <p:cTn id="49" dur="1000"/>
                                        <p:tgtEl>
                                          <p:spTgt spid="200">
                                            <p:txEl>
                                              <p:pRg st="6" end="6"/>
                                            </p:txEl>
                                          </p:spTgt>
                                        </p:tgtEl>
                                      </p:cBhvr>
                                    </p:animEffect>
                                    <p:anim calcmode="lin" valueType="num">
                                      <p:cBhvr>
                                        <p:cTn id="50" dur="1000" fill="hold"/>
                                        <p:tgtEl>
                                          <p:spTgt spid="200">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00">
                                            <p:txEl>
                                              <p:pRg st="6" end="6"/>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200">
                                            <p:txEl>
                                              <p:pRg st="7" end="7"/>
                                            </p:txEl>
                                          </p:spTgt>
                                        </p:tgtEl>
                                        <p:attrNameLst>
                                          <p:attrName>style.visibility</p:attrName>
                                        </p:attrNameLst>
                                      </p:cBhvr>
                                      <p:to>
                                        <p:strVal val="visible"/>
                                      </p:to>
                                    </p:set>
                                    <p:animEffect transition="in" filter="fade">
                                      <p:cBhvr>
                                        <p:cTn id="54" dur="1000"/>
                                        <p:tgtEl>
                                          <p:spTgt spid="200">
                                            <p:txEl>
                                              <p:pRg st="7" end="7"/>
                                            </p:txEl>
                                          </p:spTgt>
                                        </p:tgtEl>
                                      </p:cBhvr>
                                    </p:animEffect>
                                    <p:anim calcmode="lin" valueType="num">
                                      <p:cBhvr>
                                        <p:cTn id="55" dur="1000" fill="hold"/>
                                        <p:tgtEl>
                                          <p:spTgt spid="200">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200">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739739"/>
          </a:xfrm>
          <a:prstGeom prst="rect">
            <a:avLst/>
          </a:prstGeom>
        </p:spPr>
        <p:txBody>
          <a:bodyPr>
            <a:noAutofit/>
          </a:bodyPr>
          <a:lstStyle>
            <a:lvl1pPr>
              <a:defRPr b="1"/>
            </a:lvl1pPr>
          </a:lstStyle>
          <a:p>
            <a:r>
              <a:rPr lang="en-US" altLang="en-US" sz="4000" dirty="0"/>
              <a:t>Potential Benefits of ERP</a:t>
            </a:r>
            <a:endParaRPr lang="en-GB" sz="4000" dirty="0"/>
          </a:p>
        </p:txBody>
      </p:sp>
      <p:sp>
        <p:nvSpPr>
          <p:cNvPr id="200" name="Double-click to edit"/>
          <p:cNvSpPr txBox="1">
            <a:spLocks noGrp="1"/>
          </p:cNvSpPr>
          <p:nvPr>
            <p:ph type="body" idx="1"/>
          </p:nvPr>
        </p:nvSpPr>
        <p:spPr>
          <a:xfrm>
            <a:off x="184935" y="934949"/>
            <a:ext cx="8774129" cy="4582286"/>
          </a:xfrm>
          <a:prstGeom prst="rect">
            <a:avLst/>
          </a:prstGeom>
        </p:spPr>
        <p:txBody>
          <a:bodyPr>
            <a:normAutofit/>
          </a:bodyPr>
          <a:lstStyle/>
          <a:p>
            <a:pPr>
              <a:lnSpc>
                <a:spcPct val="120000"/>
              </a:lnSpc>
            </a:pPr>
            <a:r>
              <a:rPr lang="en-US" altLang="en-US" sz="3200" b="1" dirty="0"/>
              <a:t>External Benefits</a:t>
            </a:r>
          </a:p>
          <a:p>
            <a:pPr lvl="1">
              <a:lnSpc>
                <a:spcPct val="120000"/>
              </a:lnSpc>
            </a:pPr>
            <a:r>
              <a:rPr lang="en-US" altLang="en-US" sz="2800" dirty="0"/>
              <a:t>Improved customer service and order fulfillment</a:t>
            </a:r>
          </a:p>
          <a:p>
            <a:pPr lvl="1">
              <a:lnSpc>
                <a:spcPct val="120000"/>
              </a:lnSpc>
            </a:pPr>
            <a:r>
              <a:rPr lang="en-US" altLang="en-US" sz="2800" dirty="0"/>
              <a:t>Improved communication with suppliers and customers</a:t>
            </a:r>
          </a:p>
          <a:p>
            <a:pPr lvl="1">
              <a:lnSpc>
                <a:spcPct val="120000"/>
              </a:lnSpc>
            </a:pPr>
            <a:r>
              <a:rPr lang="en-US" altLang="en-US" sz="2800" dirty="0"/>
              <a:t>Enhanced competitive position</a:t>
            </a:r>
          </a:p>
          <a:p>
            <a:pPr lvl="1">
              <a:lnSpc>
                <a:spcPct val="120000"/>
              </a:lnSpc>
            </a:pPr>
            <a:r>
              <a:rPr lang="en-US" altLang="en-US" sz="2800" dirty="0"/>
              <a:t>Increased sales and profits</a:t>
            </a:r>
            <a:endParaRPr dirty="0"/>
          </a:p>
        </p:txBody>
      </p:sp>
    </p:spTree>
    <p:extLst>
      <p:ext uri="{BB962C8B-B14F-4D97-AF65-F5344CB8AC3E}">
        <p14:creationId xmlns:p14="http://schemas.microsoft.com/office/powerpoint/2010/main" val="80550270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00">
                                            <p:txEl>
                                              <p:pRg st="1" end="1"/>
                                            </p:txEl>
                                          </p:spTgt>
                                        </p:tgtEl>
                                        <p:attrNameLst>
                                          <p:attrName>style.visibility</p:attrName>
                                        </p:attrNameLst>
                                      </p:cBhvr>
                                      <p:to>
                                        <p:strVal val="visible"/>
                                      </p:to>
                                    </p:set>
                                    <p:animEffect transition="in" filter="fade">
                                      <p:cBhvr>
                                        <p:cTn id="24" dur="1000"/>
                                        <p:tgtEl>
                                          <p:spTgt spid="200">
                                            <p:txEl>
                                              <p:pRg st="1" end="1"/>
                                            </p:txEl>
                                          </p:spTgt>
                                        </p:tgtEl>
                                      </p:cBhvr>
                                    </p:animEffect>
                                    <p:anim calcmode="lin" valueType="num">
                                      <p:cBhvr>
                                        <p:cTn id="25"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200">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200">
                                            <p:txEl>
                                              <p:pRg st="2" end="2"/>
                                            </p:txEl>
                                          </p:spTgt>
                                        </p:tgtEl>
                                        <p:attrNameLst>
                                          <p:attrName>style.visibility</p:attrName>
                                        </p:attrNameLst>
                                      </p:cBhvr>
                                      <p:to>
                                        <p:strVal val="visible"/>
                                      </p:to>
                                    </p:set>
                                    <p:animEffect transition="in" filter="fade">
                                      <p:cBhvr>
                                        <p:cTn id="29" dur="1000"/>
                                        <p:tgtEl>
                                          <p:spTgt spid="200">
                                            <p:txEl>
                                              <p:pRg st="2" end="2"/>
                                            </p:txEl>
                                          </p:spTgt>
                                        </p:tgtEl>
                                      </p:cBhvr>
                                    </p:animEffect>
                                    <p:anim calcmode="lin" valueType="num">
                                      <p:cBhvr>
                                        <p:cTn id="30"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200">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200">
                                            <p:txEl>
                                              <p:pRg st="3" end="3"/>
                                            </p:txEl>
                                          </p:spTgt>
                                        </p:tgtEl>
                                        <p:attrNameLst>
                                          <p:attrName>style.visibility</p:attrName>
                                        </p:attrNameLst>
                                      </p:cBhvr>
                                      <p:to>
                                        <p:strVal val="visible"/>
                                      </p:to>
                                    </p:set>
                                    <p:animEffect transition="in" filter="fade">
                                      <p:cBhvr>
                                        <p:cTn id="34" dur="1000"/>
                                        <p:tgtEl>
                                          <p:spTgt spid="200">
                                            <p:txEl>
                                              <p:pRg st="3" end="3"/>
                                            </p:txEl>
                                          </p:spTgt>
                                        </p:tgtEl>
                                      </p:cBhvr>
                                    </p:animEffect>
                                    <p:anim calcmode="lin" valueType="num">
                                      <p:cBhvr>
                                        <p:cTn id="35"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200">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200">
                                            <p:txEl>
                                              <p:pRg st="4" end="4"/>
                                            </p:txEl>
                                          </p:spTgt>
                                        </p:tgtEl>
                                        <p:attrNameLst>
                                          <p:attrName>style.visibility</p:attrName>
                                        </p:attrNameLst>
                                      </p:cBhvr>
                                      <p:to>
                                        <p:strVal val="visible"/>
                                      </p:to>
                                    </p:set>
                                    <p:animEffect transition="in" filter="fade">
                                      <p:cBhvr>
                                        <p:cTn id="39" dur="1000"/>
                                        <p:tgtEl>
                                          <p:spTgt spid="200">
                                            <p:txEl>
                                              <p:pRg st="4" end="4"/>
                                            </p:txEl>
                                          </p:spTgt>
                                        </p:tgtEl>
                                      </p:cBhvr>
                                    </p:animEffect>
                                    <p:anim calcmode="lin" valueType="num">
                                      <p:cBhvr>
                                        <p:cTn id="40"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750013"/>
          </a:xfrm>
          <a:prstGeom prst="rect">
            <a:avLst/>
          </a:prstGeom>
        </p:spPr>
        <p:txBody>
          <a:bodyPr>
            <a:noAutofit/>
          </a:bodyPr>
          <a:lstStyle>
            <a:lvl1pPr>
              <a:defRPr b="1"/>
            </a:lvl1pPr>
          </a:lstStyle>
          <a:p>
            <a:r>
              <a:rPr lang="en-US" altLang="en-US" sz="4000" dirty="0"/>
              <a:t>ERP Implementation Approaches</a:t>
            </a:r>
            <a:endParaRPr lang="en-GB" sz="4000" dirty="0"/>
          </a:p>
        </p:txBody>
      </p:sp>
      <p:sp>
        <p:nvSpPr>
          <p:cNvPr id="200" name="Double-click to edit"/>
          <p:cNvSpPr txBox="1">
            <a:spLocks noGrp="1"/>
          </p:cNvSpPr>
          <p:nvPr>
            <p:ph type="body" idx="1"/>
          </p:nvPr>
        </p:nvSpPr>
        <p:spPr>
          <a:xfrm>
            <a:off x="184935" y="955497"/>
            <a:ext cx="8774129" cy="4561737"/>
          </a:xfrm>
          <a:prstGeom prst="rect">
            <a:avLst/>
          </a:prstGeom>
        </p:spPr>
        <p:txBody>
          <a:bodyPr>
            <a:normAutofit fontScale="77500" lnSpcReduction="20000"/>
          </a:bodyPr>
          <a:lstStyle/>
          <a:p>
            <a:pPr>
              <a:lnSpc>
                <a:spcPct val="105000"/>
              </a:lnSpc>
            </a:pPr>
            <a:r>
              <a:rPr lang="en-US" altLang="en-US" sz="4000" dirty="0"/>
              <a:t>The big bang – install a single ERP system across the entire organization.</a:t>
            </a:r>
          </a:p>
          <a:p>
            <a:pPr>
              <a:lnSpc>
                <a:spcPct val="105000"/>
              </a:lnSpc>
            </a:pPr>
            <a:endParaRPr lang="en-US" altLang="en-US" sz="4000" dirty="0"/>
          </a:p>
          <a:p>
            <a:pPr>
              <a:lnSpc>
                <a:spcPct val="105000"/>
              </a:lnSpc>
            </a:pPr>
            <a:r>
              <a:rPr lang="en-US" altLang="en-US" sz="4000" dirty="0"/>
              <a:t>Franchising – Independent ERP systems are installed in different units linked by common processes, e.g., bookkeeping.</a:t>
            </a:r>
          </a:p>
          <a:p>
            <a:pPr>
              <a:lnSpc>
                <a:spcPct val="105000"/>
              </a:lnSpc>
            </a:pPr>
            <a:endParaRPr lang="en-US" altLang="en-US" sz="4000" dirty="0"/>
          </a:p>
          <a:p>
            <a:pPr>
              <a:lnSpc>
                <a:spcPct val="105000"/>
              </a:lnSpc>
            </a:pPr>
            <a:r>
              <a:rPr lang="en-US" altLang="en-US" sz="4000" dirty="0"/>
              <a:t>Slam dunk – install one or several ERP modules for phased implementation of key business processes.</a:t>
            </a:r>
          </a:p>
        </p:txBody>
      </p:sp>
    </p:spTree>
    <p:extLst>
      <p:ext uri="{BB962C8B-B14F-4D97-AF65-F5344CB8AC3E}">
        <p14:creationId xmlns:p14="http://schemas.microsoft.com/office/powerpoint/2010/main" val="41117172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4" end="4"/>
                                            </p:txEl>
                                          </p:spTgt>
                                        </p:tgtEl>
                                        <p:attrNameLst>
                                          <p:attrName>style.visibility</p:attrName>
                                        </p:attrNameLst>
                                      </p:cBhvr>
                                      <p:to>
                                        <p:strVal val="visible"/>
                                      </p:to>
                                    </p:set>
                                    <p:animEffect transition="in" filter="fade">
                                      <p:cBhvr>
                                        <p:cTn id="33" dur="1000"/>
                                        <p:tgtEl>
                                          <p:spTgt spid="200">
                                            <p:txEl>
                                              <p:pRg st="4" end="4"/>
                                            </p:txEl>
                                          </p:spTgt>
                                        </p:tgtEl>
                                      </p:cBhvr>
                                    </p:animEffect>
                                    <p:anim calcmode="lin" valueType="num">
                                      <p:cBhvr>
                                        <p:cTn id="3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39738"/>
          </a:xfrm>
          <a:prstGeom prst="rect">
            <a:avLst/>
          </a:prstGeom>
        </p:spPr>
        <p:txBody>
          <a:bodyPr>
            <a:noAutofit/>
          </a:bodyPr>
          <a:lstStyle>
            <a:lvl1pPr>
              <a:defRPr b="1"/>
            </a:lvl1pPr>
          </a:lstStyle>
          <a:p>
            <a:br>
              <a:rPr lang="en-US" altLang="en-US" sz="3200" dirty="0"/>
            </a:br>
            <a:r>
              <a:rPr lang="en-US" altLang="en-US" sz="3600" dirty="0"/>
              <a:t>Major Phases of ERP Implementation </a:t>
            </a:r>
            <a:br>
              <a:rPr lang="en-US" altLang="en-US" sz="3200" dirty="0"/>
            </a:br>
            <a:endParaRPr lang="en-GB" sz="3200" dirty="0"/>
          </a:p>
        </p:txBody>
      </p:sp>
      <p:sp>
        <p:nvSpPr>
          <p:cNvPr id="200" name="Double-click to edit"/>
          <p:cNvSpPr txBox="1">
            <a:spLocks noGrp="1"/>
          </p:cNvSpPr>
          <p:nvPr>
            <p:ph type="body" idx="1"/>
          </p:nvPr>
        </p:nvSpPr>
        <p:spPr>
          <a:xfrm>
            <a:off x="184935" y="1140433"/>
            <a:ext cx="8501865" cy="4376801"/>
          </a:xfrm>
          <a:prstGeom prst="rect">
            <a:avLst/>
          </a:prstGeom>
        </p:spPr>
        <p:txBody>
          <a:bodyPr>
            <a:normAutofit fontScale="62500" lnSpcReduction="20000"/>
          </a:bodyPr>
          <a:lstStyle/>
          <a:p>
            <a:r>
              <a:rPr lang="en-US" altLang="en-US" sz="4800" dirty="0"/>
              <a:t>Initiation – develop business case, project scope, and implementation strategy.</a:t>
            </a:r>
          </a:p>
          <a:p>
            <a:endParaRPr lang="en-US" altLang="en-US" sz="4800" dirty="0"/>
          </a:p>
          <a:p>
            <a:r>
              <a:rPr lang="en-US" altLang="en-US" sz="4800" dirty="0"/>
              <a:t>Planning – establish implementation team, determine goals and objectives, establish metrics.</a:t>
            </a:r>
          </a:p>
          <a:p>
            <a:endParaRPr lang="en-US" altLang="en-US" sz="4800" dirty="0"/>
          </a:p>
          <a:p>
            <a:r>
              <a:rPr lang="en-US" altLang="en-US" sz="4800" dirty="0"/>
              <a:t>Analysis and process design – analyze and improve existing processes, map new processes to be adopted by the system</a:t>
            </a:r>
          </a:p>
        </p:txBody>
      </p:sp>
    </p:spTree>
    <p:extLst>
      <p:ext uri="{BB962C8B-B14F-4D97-AF65-F5344CB8AC3E}">
        <p14:creationId xmlns:p14="http://schemas.microsoft.com/office/powerpoint/2010/main" val="216588049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4" end="4"/>
                                            </p:txEl>
                                          </p:spTgt>
                                        </p:tgtEl>
                                        <p:attrNameLst>
                                          <p:attrName>style.visibility</p:attrName>
                                        </p:attrNameLst>
                                      </p:cBhvr>
                                      <p:to>
                                        <p:strVal val="visible"/>
                                      </p:to>
                                    </p:set>
                                    <p:animEffect transition="in" filter="fade">
                                      <p:cBhvr>
                                        <p:cTn id="33" dur="1000"/>
                                        <p:tgtEl>
                                          <p:spTgt spid="200">
                                            <p:txEl>
                                              <p:pRg st="4" end="4"/>
                                            </p:txEl>
                                          </p:spTgt>
                                        </p:tgtEl>
                                      </p:cBhvr>
                                    </p:animEffect>
                                    <p:anim calcmode="lin" valueType="num">
                                      <p:cBhvr>
                                        <p:cTn id="3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80836"/>
          </a:xfrm>
          <a:prstGeom prst="rect">
            <a:avLst/>
          </a:prstGeom>
        </p:spPr>
        <p:txBody>
          <a:bodyPr>
            <a:noAutofit/>
          </a:bodyPr>
          <a:lstStyle>
            <a:lvl1pPr>
              <a:defRPr b="1"/>
            </a:lvl1pPr>
          </a:lstStyle>
          <a:p>
            <a:br>
              <a:rPr lang="en-US" altLang="en-US" sz="3200" dirty="0"/>
            </a:br>
            <a:r>
              <a:rPr lang="en-US" altLang="en-US" sz="3600" dirty="0"/>
              <a:t>Major Phases of ERP Implementation </a:t>
            </a:r>
            <a:br>
              <a:rPr lang="en-US" altLang="en-US" sz="3200" dirty="0"/>
            </a:br>
            <a:endParaRPr lang="en-GB" sz="3200" dirty="0"/>
          </a:p>
        </p:txBody>
      </p:sp>
      <p:sp>
        <p:nvSpPr>
          <p:cNvPr id="200" name="Double-click to edit"/>
          <p:cNvSpPr txBox="1">
            <a:spLocks noGrp="1"/>
          </p:cNvSpPr>
          <p:nvPr>
            <p:ph type="body" idx="1"/>
          </p:nvPr>
        </p:nvSpPr>
        <p:spPr>
          <a:xfrm>
            <a:off x="184935" y="1140433"/>
            <a:ext cx="8501865" cy="4376801"/>
          </a:xfrm>
          <a:prstGeom prst="rect">
            <a:avLst/>
          </a:prstGeom>
        </p:spPr>
        <p:txBody>
          <a:bodyPr>
            <a:normAutofit fontScale="92500" lnSpcReduction="20000"/>
          </a:bodyPr>
          <a:lstStyle/>
          <a:p>
            <a:r>
              <a:rPr lang="en-US" altLang="en-US" sz="3600" dirty="0"/>
              <a:t>Realization – install a base system, customization, and test the system.</a:t>
            </a:r>
          </a:p>
          <a:p>
            <a:endParaRPr lang="en-US" altLang="en-US" sz="3600" dirty="0"/>
          </a:p>
          <a:p>
            <a:r>
              <a:rPr lang="en-US" altLang="en-US" sz="3600" dirty="0"/>
              <a:t>Transition – replace the formal system with the new system, data conversion.</a:t>
            </a:r>
          </a:p>
          <a:p>
            <a:endParaRPr lang="en-US" altLang="en-US" sz="3600" dirty="0"/>
          </a:p>
          <a:p>
            <a:r>
              <a:rPr lang="en-US" altLang="en-US" sz="3600" dirty="0"/>
              <a:t>Operation – monitor and improve system performance, provide continued training and technical support.</a:t>
            </a:r>
          </a:p>
        </p:txBody>
      </p:sp>
    </p:spTree>
    <p:extLst>
      <p:ext uri="{BB962C8B-B14F-4D97-AF65-F5344CB8AC3E}">
        <p14:creationId xmlns:p14="http://schemas.microsoft.com/office/powerpoint/2010/main" val="13774615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4" end="4"/>
                                            </p:txEl>
                                          </p:spTgt>
                                        </p:tgtEl>
                                        <p:attrNameLst>
                                          <p:attrName>style.visibility</p:attrName>
                                        </p:attrNameLst>
                                      </p:cBhvr>
                                      <p:to>
                                        <p:strVal val="visible"/>
                                      </p:to>
                                    </p:set>
                                    <p:animEffect transition="in" filter="fade">
                                      <p:cBhvr>
                                        <p:cTn id="33" dur="1000"/>
                                        <p:tgtEl>
                                          <p:spTgt spid="200">
                                            <p:txEl>
                                              <p:pRg st="4" end="4"/>
                                            </p:txEl>
                                          </p:spTgt>
                                        </p:tgtEl>
                                      </p:cBhvr>
                                    </p:animEffect>
                                    <p:anim calcmode="lin" valueType="num">
                                      <p:cBhvr>
                                        <p:cTn id="3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739739"/>
          </a:xfrm>
          <a:prstGeom prst="rect">
            <a:avLst/>
          </a:prstGeom>
        </p:spPr>
        <p:txBody>
          <a:bodyPr>
            <a:noAutofit/>
          </a:bodyPr>
          <a:lstStyle>
            <a:lvl1pPr>
              <a:defRPr b="1"/>
            </a:lvl1pPr>
          </a:lstStyle>
          <a:p>
            <a:r>
              <a:rPr lang="en-US" altLang="en-US" sz="3200" dirty="0"/>
              <a:t>Major Challenges to ERP Implementation</a:t>
            </a:r>
            <a:endParaRPr lang="en-GB" sz="3200" dirty="0"/>
          </a:p>
        </p:txBody>
      </p:sp>
      <p:sp>
        <p:nvSpPr>
          <p:cNvPr id="200" name="Double-click to edit"/>
          <p:cNvSpPr txBox="1">
            <a:spLocks noGrp="1"/>
          </p:cNvSpPr>
          <p:nvPr>
            <p:ph type="body" idx="1"/>
          </p:nvPr>
        </p:nvSpPr>
        <p:spPr>
          <a:xfrm>
            <a:off x="184935" y="842481"/>
            <a:ext cx="8501865" cy="4839128"/>
          </a:xfrm>
          <a:prstGeom prst="rect">
            <a:avLst/>
          </a:prstGeom>
        </p:spPr>
        <p:txBody>
          <a:bodyPr>
            <a:noAutofit/>
          </a:bodyPr>
          <a:lstStyle/>
          <a:p>
            <a:pPr>
              <a:lnSpc>
                <a:spcPct val="105000"/>
              </a:lnSpc>
            </a:pPr>
            <a:r>
              <a:rPr lang="en-US" altLang="en-US" sz="2500" dirty="0"/>
              <a:t>Limitations of ERP technical capabilities.</a:t>
            </a:r>
          </a:p>
          <a:p>
            <a:pPr>
              <a:lnSpc>
                <a:spcPct val="105000"/>
              </a:lnSpc>
            </a:pPr>
            <a:endParaRPr lang="en-US" altLang="en-US" sz="2500" dirty="0"/>
          </a:p>
          <a:p>
            <a:pPr>
              <a:lnSpc>
                <a:spcPct val="105000"/>
              </a:lnSpc>
            </a:pPr>
            <a:r>
              <a:rPr lang="en-US" altLang="en-US" sz="2500" dirty="0"/>
              <a:t>Inconsistency with existing business processes.</a:t>
            </a:r>
          </a:p>
          <a:p>
            <a:pPr>
              <a:lnSpc>
                <a:spcPct val="105000"/>
              </a:lnSpc>
            </a:pPr>
            <a:endParaRPr lang="en-US" altLang="en-US" sz="2500" dirty="0"/>
          </a:p>
          <a:p>
            <a:pPr>
              <a:lnSpc>
                <a:spcPct val="105000"/>
              </a:lnSpc>
            </a:pPr>
            <a:r>
              <a:rPr lang="en-US" altLang="en-US" sz="2500" dirty="0"/>
              <a:t>Costs - implementation (hardware, software, training, consulting) and maintenance.</a:t>
            </a:r>
          </a:p>
          <a:p>
            <a:pPr>
              <a:lnSpc>
                <a:spcPct val="105000"/>
              </a:lnSpc>
            </a:pPr>
            <a:endParaRPr lang="en-US" altLang="en-US" sz="2500" dirty="0"/>
          </a:p>
          <a:p>
            <a:pPr>
              <a:lnSpc>
                <a:spcPct val="105000"/>
              </a:lnSpc>
            </a:pPr>
            <a:r>
              <a:rPr lang="en-US" altLang="en-US" sz="2500" dirty="0"/>
              <a:t>Impact on organizational structure (front office vs. back office, product lines, etc.)</a:t>
            </a:r>
          </a:p>
          <a:p>
            <a:pPr>
              <a:lnSpc>
                <a:spcPct val="105000"/>
              </a:lnSpc>
            </a:pPr>
            <a:endParaRPr lang="en-US" altLang="en-US" sz="2500" dirty="0"/>
          </a:p>
          <a:p>
            <a:pPr>
              <a:lnSpc>
                <a:spcPct val="105000"/>
              </a:lnSpc>
            </a:pPr>
            <a:r>
              <a:rPr lang="en-US" altLang="en-US" sz="2500" dirty="0"/>
              <a:t>Changes in employee responsibilities.</a:t>
            </a:r>
          </a:p>
        </p:txBody>
      </p:sp>
    </p:spTree>
    <p:extLst>
      <p:ext uri="{BB962C8B-B14F-4D97-AF65-F5344CB8AC3E}">
        <p14:creationId xmlns:p14="http://schemas.microsoft.com/office/powerpoint/2010/main" val="162858073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4" end="4"/>
                                            </p:txEl>
                                          </p:spTgt>
                                        </p:tgtEl>
                                        <p:attrNameLst>
                                          <p:attrName>style.visibility</p:attrName>
                                        </p:attrNameLst>
                                      </p:cBhvr>
                                      <p:to>
                                        <p:strVal val="visible"/>
                                      </p:to>
                                    </p:set>
                                    <p:animEffect transition="in" filter="fade">
                                      <p:cBhvr>
                                        <p:cTn id="33" dur="1000"/>
                                        <p:tgtEl>
                                          <p:spTgt spid="200">
                                            <p:txEl>
                                              <p:pRg st="4" end="4"/>
                                            </p:txEl>
                                          </p:spTgt>
                                        </p:tgtEl>
                                      </p:cBhvr>
                                    </p:animEffect>
                                    <p:anim calcmode="lin" valueType="num">
                                      <p:cBhvr>
                                        <p:cTn id="3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6" end="6"/>
                                            </p:txEl>
                                          </p:spTgt>
                                        </p:tgtEl>
                                        <p:attrNameLst>
                                          <p:attrName>style.visibility</p:attrName>
                                        </p:attrNameLst>
                                      </p:cBhvr>
                                      <p:to>
                                        <p:strVal val="visible"/>
                                      </p:to>
                                    </p:set>
                                    <p:animEffect transition="in" filter="fade">
                                      <p:cBhvr>
                                        <p:cTn id="40" dur="1000"/>
                                        <p:tgtEl>
                                          <p:spTgt spid="200">
                                            <p:txEl>
                                              <p:pRg st="6" end="6"/>
                                            </p:txEl>
                                          </p:spTgt>
                                        </p:tgtEl>
                                      </p:cBhvr>
                                    </p:animEffect>
                                    <p:anim calcmode="lin" valueType="num">
                                      <p:cBhvr>
                                        <p:cTn id="41" dur="1000" fill="hold"/>
                                        <p:tgtEl>
                                          <p:spTgt spid="200">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8" end="8"/>
                                            </p:txEl>
                                          </p:spTgt>
                                        </p:tgtEl>
                                        <p:attrNameLst>
                                          <p:attrName>style.visibility</p:attrName>
                                        </p:attrNameLst>
                                      </p:cBhvr>
                                      <p:to>
                                        <p:strVal val="visible"/>
                                      </p:to>
                                    </p:set>
                                    <p:animEffect transition="in" filter="fade">
                                      <p:cBhvr>
                                        <p:cTn id="47" dur="1000"/>
                                        <p:tgtEl>
                                          <p:spTgt spid="200">
                                            <p:txEl>
                                              <p:pRg st="8" end="8"/>
                                            </p:txEl>
                                          </p:spTgt>
                                        </p:tgtEl>
                                      </p:cBhvr>
                                    </p:animEffect>
                                    <p:anim calcmode="lin" valueType="num">
                                      <p:cBhvr>
                                        <p:cTn id="48" dur="1000" fill="hold"/>
                                        <p:tgtEl>
                                          <p:spTgt spid="200">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657546"/>
          </a:xfrm>
          <a:prstGeom prst="rect">
            <a:avLst/>
          </a:prstGeom>
        </p:spPr>
        <p:txBody>
          <a:bodyPr>
            <a:noAutofit/>
          </a:bodyPr>
          <a:lstStyle>
            <a:lvl1pPr>
              <a:defRPr b="1"/>
            </a:lvl1pPr>
          </a:lstStyle>
          <a:p>
            <a:r>
              <a:rPr lang="en-US" altLang="en-US" sz="3200" dirty="0"/>
              <a:t>Major Challenges to ERP Implementation</a:t>
            </a:r>
            <a:endParaRPr lang="en-GB" sz="3200" dirty="0"/>
          </a:p>
        </p:txBody>
      </p:sp>
      <p:sp>
        <p:nvSpPr>
          <p:cNvPr id="200" name="Double-click to edit"/>
          <p:cNvSpPr txBox="1">
            <a:spLocks noGrp="1"/>
          </p:cNvSpPr>
          <p:nvPr>
            <p:ph type="body" idx="1"/>
          </p:nvPr>
        </p:nvSpPr>
        <p:spPr>
          <a:xfrm>
            <a:off x="184935" y="760289"/>
            <a:ext cx="8501866" cy="5085706"/>
          </a:xfrm>
          <a:prstGeom prst="rect">
            <a:avLst/>
          </a:prstGeom>
        </p:spPr>
        <p:txBody>
          <a:bodyPr>
            <a:noAutofit/>
          </a:bodyPr>
          <a:lstStyle/>
          <a:p>
            <a:pPr>
              <a:lnSpc>
                <a:spcPct val="110000"/>
              </a:lnSpc>
            </a:pPr>
            <a:r>
              <a:rPr lang="en-US" altLang="en-US" dirty="0"/>
              <a:t>Flexibility of software system upgrades.</a:t>
            </a:r>
          </a:p>
          <a:p>
            <a:pPr>
              <a:lnSpc>
                <a:spcPct val="110000"/>
              </a:lnSpc>
            </a:pPr>
            <a:endParaRPr lang="en-US" altLang="en-US" dirty="0"/>
          </a:p>
          <a:p>
            <a:pPr>
              <a:lnSpc>
                <a:spcPct val="110000"/>
              </a:lnSpc>
            </a:pPr>
            <a:r>
              <a:rPr lang="en-US" altLang="en-US" dirty="0"/>
              <a:t>Implementation timelines.</a:t>
            </a:r>
          </a:p>
          <a:p>
            <a:pPr>
              <a:lnSpc>
                <a:spcPct val="110000"/>
              </a:lnSpc>
            </a:pPr>
            <a:endParaRPr lang="en-US" altLang="en-US" dirty="0"/>
          </a:p>
          <a:p>
            <a:pPr>
              <a:lnSpc>
                <a:spcPct val="110000"/>
              </a:lnSpc>
            </a:pPr>
            <a:r>
              <a:rPr lang="en-US" altLang="en-US" dirty="0"/>
              <a:t>Availability of internal technical knowledge and resources.</a:t>
            </a:r>
          </a:p>
          <a:p>
            <a:pPr>
              <a:lnSpc>
                <a:spcPct val="110000"/>
              </a:lnSpc>
            </a:pPr>
            <a:endParaRPr lang="en-US" altLang="en-US" dirty="0"/>
          </a:p>
          <a:p>
            <a:pPr>
              <a:lnSpc>
                <a:spcPct val="110000"/>
              </a:lnSpc>
            </a:pPr>
            <a:r>
              <a:rPr lang="en-US" altLang="en-US" dirty="0"/>
              <a:t>Education and training.</a:t>
            </a:r>
          </a:p>
          <a:p>
            <a:pPr>
              <a:lnSpc>
                <a:spcPct val="110000"/>
              </a:lnSpc>
            </a:pPr>
            <a:endParaRPr lang="en-US" altLang="en-US" dirty="0"/>
          </a:p>
          <a:p>
            <a:pPr>
              <a:lnSpc>
                <a:spcPct val="110000"/>
              </a:lnSpc>
            </a:pPr>
            <a:r>
              <a:rPr lang="en-US" altLang="en-US" dirty="0"/>
              <a:t>Implementation strategy and execution.</a:t>
            </a:r>
          </a:p>
          <a:p>
            <a:pPr>
              <a:lnSpc>
                <a:spcPct val="110000"/>
              </a:lnSpc>
            </a:pPr>
            <a:r>
              <a:rPr lang="en-US" altLang="en-US" b="1" dirty="0">
                <a:solidFill>
                  <a:srgbClr val="FF0066"/>
                </a:solidFill>
              </a:rPr>
              <a:t>Resistance to change.</a:t>
            </a:r>
          </a:p>
        </p:txBody>
      </p:sp>
    </p:spTree>
    <p:extLst>
      <p:ext uri="{BB962C8B-B14F-4D97-AF65-F5344CB8AC3E}">
        <p14:creationId xmlns:p14="http://schemas.microsoft.com/office/powerpoint/2010/main" val="401610584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4" end="4"/>
                                            </p:txEl>
                                          </p:spTgt>
                                        </p:tgtEl>
                                        <p:attrNameLst>
                                          <p:attrName>style.visibility</p:attrName>
                                        </p:attrNameLst>
                                      </p:cBhvr>
                                      <p:to>
                                        <p:strVal val="visible"/>
                                      </p:to>
                                    </p:set>
                                    <p:animEffect transition="in" filter="fade">
                                      <p:cBhvr>
                                        <p:cTn id="33" dur="1000"/>
                                        <p:tgtEl>
                                          <p:spTgt spid="200">
                                            <p:txEl>
                                              <p:pRg st="4" end="4"/>
                                            </p:txEl>
                                          </p:spTgt>
                                        </p:tgtEl>
                                      </p:cBhvr>
                                    </p:animEffect>
                                    <p:anim calcmode="lin" valueType="num">
                                      <p:cBhvr>
                                        <p:cTn id="3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6" end="6"/>
                                            </p:txEl>
                                          </p:spTgt>
                                        </p:tgtEl>
                                        <p:attrNameLst>
                                          <p:attrName>style.visibility</p:attrName>
                                        </p:attrNameLst>
                                      </p:cBhvr>
                                      <p:to>
                                        <p:strVal val="visible"/>
                                      </p:to>
                                    </p:set>
                                    <p:animEffect transition="in" filter="fade">
                                      <p:cBhvr>
                                        <p:cTn id="40" dur="1000"/>
                                        <p:tgtEl>
                                          <p:spTgt spid="200">
                                            <p:txEl>
                                              <p:pRg st="6" end="6"/>
                                            </p:txEl>
                                          </p:spTgt>
                                        </p:tgtEl>
                                      </p:cBhvr>
                                    </p:animEffect>
                                    <p:anim calcmode="lin" valueType="num">
                                      <p:cBhvr>
                                        <p:cTn id="41" dur="1000" fill="hold"/>
                                        <p:tgtEl>
                                          <p:spTgt spid="200">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8" end="8"/>
                                            </p:txEl>
                                          </p:spTgt>
                                        </p:tgtEl>
                                        <p:attrNameLst>
                                          <p:attrName>style.visibility</p:attrName>
                                        </p:attrNameLst>
                                      </p:cBhvr>
                                      <p:to>
                                        <p:strVal val="visible"/>
                                      </p:to>
                                    </p:set>
                                    <p:animEffect transition="in" filter="fade">
                                      <p:cBhvr>
                                        <p:cTn id="47" dur="1000"/>
                                        <p:tgtEl>
                                          <p:spTgt spid="200">
                                            <p:txEl>
                                              <p:pRg st="8" end="8"/>
                                            </p:txEl>
                                          </p:spTgt>
                                        </p:tgtEl>
                                      </p:cBhvr>
                                    </p:animEffect>
                                    <p:anim calcmode="lin" valueType="num">
                                      <p:cBhvr>
                                        <p:cTn id="48" dur="1000" fill="hold"/>
                                        <p:tgtEl>
                                          <p:spTgt spid="200">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00">
                                            <p:txEl>
                                              <p:pRg st="9" end="9"/>
                                            </p:txEl>
                                          </p:spTgt>
                                        </p:tgtEl>
                                        <p:attrNameLst>
                                          <p:attrName>style.visibility</p:attrName>
                                        </p:attrNameLst>
                                      </p:cBhvr>
                                      <p:to>
                                        <p:strVal val="visible"/>
                                      </p:to>
                                    </p:set>
                                    <p:animEffect transition="in" filter="fade">
                                      <p:cBhvr>
                                        <p:cTn id="54" dur="1000"/>
                                        <p:tgtEl>
                                          <p:spTgt spid="200">
                                            <p:txEl>
                                              <p:pRg st="9" end="9"/>
                                            </p:txEl>
                                          </p:spTgt>
                                        </p:tgtEl>
                                      </p:cBhvr>
                                    </p:animEffect>
                                    <p:anim calcmode="lin" valueType="num">
                                      <p:cBhvr>
                                        <p:cTn id="55" dur="1000" fill="hold"/>
                                        <p:tgtEl>
                                          <p:spTgt spid="200">
                                            <p:txEl>
                                              <p:pRg st="9" end="9"/>
                                            </p:txEl>
                                          </p:spTgt>
                                        </p:tgtEl>
                                        <p:attrNameLst>
                                          <p:attrName>ppt_x</p:attrName>
                                        </p:attrNameLst>
                                      </p:cBhvr>
                                      <p:tavLst>
                                        <p:tav tm="0">
                                          <p:val>
                                            <p:strVal val="#ppt_x"/>
                                          </p:val>
                                        </p:tav>
                                        <p:tav tm="100000">
                                          <p:val>
                                            <p:strVal val="#ppt_x"/>
                                          </p:val>
                                        </p:tav>
                                      </p:tavLst>
                                    </p:anim>
                                    <p:anim calcmode="lin" valueType="num">
                                      <p:cBhvr>
                                        <p:cTn id="56" dur="1000" fill="hold"/>
                                        <p:tgtEl>
                                          <p:spTgt spid="200">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80836"/>
          </a:xfrm>
          <a:prstGeom prst="rect">
            <a:avLst/>
          </a:prstGeom>
        </p:spPr>
        <p:txBody>
          <a:bodyPr>
            <a:noAutofit/>
          </a:bodyPr>
          <a:lstStyle>
            <a:lvl1pPr>
              <a:defRPr b="1"/>
            </a:lvl1pPr>
          </a:lstStyle>
          <a:p>
            <a:r>
              <a:rPr lang="en-US" altLang="en-US" sz="3200" dirty="0"/>
              <a:t>Benefits of ERP Systems</a:t>
            </a:r>
            <a:endParaRPr lang="en-GB" sz="3200" dirty="0"/>
          </a:p>
        </p:txBody>
      </p:sp>
      <p:sp>
        <p:nvSpPr>
          <p:cNvPr id="200" name="Double-click to edit"/>
          <p:cNvSpPr txBox="1">
            <a:spLocks noGrp="1"/>
          </p:cNvSpPr>
          <p:nvPr>
            <p:ph type="body" idx="1"/>
          </p:nvPr>
        </p:nvSpPr>
        <p:spPr>
          <a:xfrm>
            <a:off x="184935" y="986319"/>
            <a:ext cx="8774129" cy="4530915"/>
          </a:xfrm>
          <a:prstGeom prst="rect">
            <a:avLst/>
          </a:prstGeom>
        </p:spPr>
        <p:txBody>
          <a:bodyPr>
            <a:normAutofit fontScale="40000" lnSpcReduction="20000"/>
          </a:bodyPr>
          <a:lstStyle/>
          <a:p>
            <a:r>
              <a:rPr lang="en-US" altLang="en-US" sz="5400" dirty="0">
                <a:cs typeface="Times New Roman" panose="02020603050405020304" pitchFamily="18" charset="0"/>
              </a:rPr>
              <a:t>Improving integration, flexibility.</a:t>
            </a:r>
          </a:p>
          <a:p>
            <a:endParaRPr lang="en-US" altLang="en-US" sz="5400" dirty="0"/>
          </a:p>
          <a:p>
            <a:r>
              <a:rPr lang="en-US" altLang="en-US" sz="5400" dirty="0">
                <a:cs typeface="Times New Roman" panose="02020603050405020304" pitchFamily="18" charset="0"/>
              </a:rPr>
              <a:t>Fewer errors.</a:t>
            </a:r>
          </a:p>
          <a:p>
            <a:endParaRPr lang="en-US" altLang="en-US" sz="5400" dirty="0"/>
          </a:p>
          <a:p>
            <a:r>
              <a:rPr lang="en-US" altLang="en-US" sz="5400" dirty="0">
                <a:cs typeface="Times New Roman" panose="02020603050405020304" pitchFamily="18" charset="0"/>
              </a:rPr>
              <a:t>Improved speed and efficiency.</a:t>
            </a:r>
          </a:p>
          <a:p>
            <a:endParaRPr lang="en-US" altLang="en-US" sz="5400" dirty="0"/>
          </a:p>
          <a:p>
            <a:r>
              <a:rPr lang="en-US" altLang="en-US" sz="5400" dirty="0">
                <a:cs typeface="Times New Roman" panose="02020603050405020304" pitchFamily="18" charset="0"/>
              </a:rPr>
              <a:t>More complete access to information.</a:t>
            </a:r>
          </a:p>
          <a:p>
            <a:endParaRPr lang="en-US" altLang="en-US" sz="5400" dirty="0"/>
          </a:p>
          <a:p>
            <a:r>
              <a:rPr lang="en-US" altLang="en-US" sz="5400" dirty="0"/>
              <a:t>Lower total costs in the complete supply chain.</a:t>
            </a:r>
          </a:p>
          <a:p>
            <a:endParaRPr lang="en-US" altLang="en-US" sz="5400" dirty="0"/>
          </a:p>
          <a:p>
            <a:r>
              <a:rPr lang="en-US" altLang="en-US" sz="5400" dirty="0"/>
              <a:t>Shorten throughput times.</a:t>
            </a:r>
          </a:p>
          <a:p>
            <a:endParaRPr lang="en-US" altLang="en-US" sz="5400" dirty="0"/>
          </a:p>
          <a:p>
            <a:r>
              <a:rPr lang="en-US" altLang="en-US" sz="5400" dirty="0"/>
              <a:t>Sustained involvement and commitment of the top management.</a:t>
            </a:r>
          </a:p>
        </p:txBody>
      </p:sp>
    </p:spTree>
    <p:extLst>
      <p:ext uri="{BB962C8B-B14F-4D97-AF65-F5344CB8AC3E}">
        <p14:creationId xmlns:p14="http://schemas.microsoft.com/office/powerpoint/2010/main" val="37494261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4" end="4"/>
                                            </p:txEl>
                                          </p:spTgt>
                                        </p:tgtEl>
                                        <p:attrNameLst>
                                          <p:attrName>style.visibility</p:attrName>
                                        </p:attrNameLst>
                                      </p:cBhvr>
                                      <p:to>
                                        <p:strVal val="visible"/>
                                      </p:to>
                                    </p:set>
                                    <p:animEffect transition="in" filter="fade">
                                      <p:cBhvr>
                                        <p:cTn id="33" dur="1000"/>
                                        <p:tgtEl>
                                          <p:spTgt spid="200">
                                            <p:txEl>
                                              <p:pRg st="4" end="4"/>
                                            </p:txEl>
                                          </p:spTgt>
                                        </p:tgtEl>
                                      </p:cBhvr>
                                    </p:animEffect>
                                    <p:anim calcmode="lin" valueType="num">
                                      <p:cBhvr>
                                        <p:cTn id="3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6" end="6"/>
                                            </p:txEl>
                                          </p:spTgt>
                                        </p:tgtEl>
                                        <p:attrNameLst>
                                          <p:attrName>style.visibility</p:attrName>
                                        </p:attrNameLst>
                                      </p:cBhvr>
                                      <p:to>
                                        <p:strVal val="visible"/>
                                      </p:to>
                                    </p:set>
                                    <p:animEffect transition="in" filter="fade">
                                      <p:cBhvr>
                                        <p:cTn id="40" dur="1000"/>
                                        <p:tgtEl>
                                          <p:spTgt spid="200">
                                            <p:txEl>
                                              <p:pRg st="6" end="6"/>
                                            </p:txEl>
                                          </p:spTgt>
                                        </p:tgtEl>
                                      </p:cBhvr>
                                    </p:animEffect>
                                    <p:anim calcmode="lin" valueType="num">
                                      <p:cBhvr>
                                        <p:cTn id="41" dur="1000" fill="hold"/>
                                        <p:tgtEl>
                                          <p:spTgt spid="200">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8" end="8"/>
                                            </p:txEl>
                                          </p:spTgt>
                                        </p:tgtEl>
                                        <p:attrNameLst>
                                          <p:attrName>style.visibility</p:attrName>
                                        </p:attrNameLst>
                                      </p:cBhvr>
                                      <p:to>
                                        <p:strVal val="visible"/>
                                      </p:to>
                                    </p:set>
                                    <p:animEffect transition="in" filter="fade">
                                      <p:cBhvr>
                                        <p:cTn id="47" dur="1000"/>
                                        <p:tgtEl>
                                          <p:spTgt spid="200">
                                            <p:txEl>
                                              <p:pRg st="8" end="8"/>
                                            </p:txEl>
                                          </p:spTgt>
                                        </p:tgtEl>
                                      </p:cBhvr>
                                    </p:animEffect>
                                    <p:anim calcmode="lin" valueType="num">
                                      <p:cBhvr>
                                        <p:cTn id="48" dur="1000" fill="hold"/>
                                        <p:tgtEl>
                                          <p:spTgt spid="200">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00">
                                            <p:txEl>
                                              <p:pRg st="10" end="10"/>
                                            </p:txEl>
                                          </p:spTgt>
                                        </p:tgtEl>
                                        <p:attrNameLst>
                                          <p:attrName>style.visibility</p:attrName>
                                        </p:attrNameLst>
                                      </p:cBhvr>
                                      <p:to>
                                        <p:strVal val="visible"/>
                                      </p:to>
                                    </p:set>
                                    <p:animEffect transition="in" filter="fade">
                                      <p:cBhvr>
                                        <p:cTn id="54" dur="1000"/>
                                        <p:tgtEl>
                                          <p:spTgt spid="200">
                                            <p:txEl>
                                              <p:pRg st="10" end="10"/>
                                            </p:txEl>
                                          </p:spTgt>
                                        </p:tgtEl>
                                      </p:cBhvr>
                                    </p:animEffect>
                                    <p:anim calcmode="lin" valueType="num">
                                      <p:cBhvr>
                                        <p:cTn id="55" dur="1000" fill="hold"/>
                                        <p:tgtEl>
                                          <p:spTgt spid="200">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200">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00">
                                            <p:txEl>
                                              <p:pRg st="12" end="12"/>
                                            </p:txEl>
                                          </p:spTgt>
                                        </p:tgtEl>
                                        <p:attrNameLst>
                                          <p:attrName>style.visibility</p:attrName>
                                        </p:attrNameLst>
                                      </p:cBhvr>
                                      <p:to>
                                        <p:strVal val="visible"/>
                                      </p:to>
                                    </p:set>
                                    <p:animEffect transition="in" filter="fade">
                                      <p:cBhvr>
                                        <p:cTn id="61" dur="1000"/>
                                        <p:tgtEl>
                                          <p:spTgt spid="200">
                                            <p:txEl>
                                              <p:pRg st="12" end="12"/>
                                            </p:txEl>
                                          </p:spTgt>
                                        </p:tgtEl>
                                      </p:cBhvr>
                                    </p:animEffect>
                                    <p:anim calcmode="lin" valueType="num">
                                      <p:cBhvr>
                                        <p:cTn id="62" dur="1000" fill="hold"/>
                                        <p:tgtEl>
                                          <p:spTgt spid="200">
                                            <p:txEl>
                                              <p:pRg st="12" end="12"/>
                                            </p:txEl>
                                          </p:spTgt>
                                        </p:tgtEl>
                                        <p:attrNameLst>
                                          <p:attrName>ppt_x</p:attrName>
                                        </p:attrNameLst>
                                      </p:cBhvr>
                                      <p:tavLst>
                                        <p:tav tm="0">
                                          <p:val>
                                            <p:strVal val="#ppt_x"/>
                                          </p:val>
                                        </p:tav>
                                        <p:tav tm="100000">
                                          <p:val>
                                            <p:strVal val="#ppt_x"/>
                                          </p:val>
                                        </p:tav>
                                      </p:tavLst>
                                    </p:anim>
                                    <p:anim calcmode="lin" valueType="num">
                                      <p:cBhvr>
                                        <p:cTn id="63" dur="1000" fill="hold"/>
                                        <p:tgtEl>
                                          <p:spTgt spid="200">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32206"/>
          </a:xfrm>
          <a:prstGeom prst="rect">
            <a:avLst/>
          </a:prstGeom>
        </p:spPr>
        <p:txBody>
          <a:bodyPr>
            <a:noAutofit/>
          </a:bodyPr>
          <a:lstStyle>
            <a:lvl1pPr>
              <a:defRPr b="1"/>
            </a:lvl1pPr>
          </a:lstStyle>
          <a:p>
            <a:r>
              <a:rPr lang="en-US" altLang="en-US" sz="3200" dirty="0"/>
              <a:t>Benefits of ERP Systems</a:t>
            </a:r>
            <a:endParaRPr lang="en-GB" sz="3200" dirty="0"/>
          </a:p>
        </p:txBody>
      </p:sp>
      <p:sp>
        <p:nvSpPr>
          <p:cNvPr id="200" name="Double-click to edit"/>
          <p:cNvSpPr txBox="1">
            <a:spLocks noGrp="1"/>
          </p:cNvSpPr>
          <p:nvPr>
            <p:ph type="body" idx="1"/>
          </p:nvPr>
        </p:nvSpPr>
        <p:spPr>
          <a:xfrm>
            <a:off x="184935" y="1140433"/>
            <a:ext cx="8501865" cy="4376801"/>
          </a:xfrm>
          <a:prstGeom prst="rect">
            <a:avLst/>
          </a:prstGeom>
        </p:spPr>
        <p:txBody>
          <a:bodyPr>
            <a:normAutofit fontScale="40000" lnSpcReduction="20000"/>
          </a:bodyPr>
          <a:lstStyle/>
          <a:p>
            <a:r>
              <a:rPr lang="en-US" altLang="en-US" sz="6600" dirty="0"/>
              <a:t>Reduce stock to a minimum.</a:t>
            </a:r>
          </a:p>
          <a:p>
            <a:endParaRPr lang="en-US" altLang="en-US" sz="6600" dirty="0"/>
          </a:p>
          <a:p>
            <a:r>
              <a:rPr lang="en-US" altLang="en-US" sz="6600" dirty="0"/>
              <a:t>Enlarge product assortment.</a:t>
            </a:r>
          </a:p>
          <a:p>
            <a:endParaRPr lang="en-US" altLang="en-US" sz="6600" dirty="0"/>
          </a:p>
          <a:p>
            <a:r>
              <a:rPr lang="en-US" altLang="en-US" sz="6600" dirty="0"/>
              <a:t>Improve product quality.</a:t>
            </a:r>
          </a:p>
          <a:p>
            <a:endParaRPr lang="en-US" altLang="en-US" sz="6600" dirty="0"/>
          </a:p>
          <a:p>
            <a:r>
              <a:rPr lang="en-US" altLang="en-US" sz="6600" dirty="0"/>
              <a:t>Provide more reliable delivery dates and higher service to the customer.</a:t>
            </a:r>
          </a:p>
          <a:p>
            <a:endParaRPr lang="en-US" altLang="en-US" sz="6600" dirty="0"/>
          </a:p>
          <a:p>
            <a:r>
              <a:rPr lang="en-US" altLang="en-US" sz="6600" dirty="0"/>
              <a:t>Efficiently coordinate global demand, supply and production.</a:t>
            </a:r>
          </a:p>
        </p:txBody>
      </p:sp>
    </p:spTree>
    <p:extLst>
      <p:ext uri="{BB962C8B-B14F-4D97-AF65-F5344CB8AC3E}">
        <p14:creationId xmlns:p14="http://schemas.microsoft.com/office/powerpoint/2010/main" val="42955909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4" end="4"/>
                                            </p:txEl>
                                          </p:spTgt>
                                        </p:tgtEl>
                                        <p:attrNameLst>
                                          <p:attrName>style.visibility</p:attrName>
                                        </p:attrNameLst>
                                      </p:cBhvr>
                                      <p:to>
                                        <p:strVal val="visible"/>
                                      </p:to>
                                    </p:set>
                                    <p:animEffect transition="in" filter="fade">
                                      <p:cBhvr>
                                        <p:cTn id="33" dur="1000"/>
                                        <p:tgtEl>
                                          <p:spTgt spid="200">
                                            <p:txEl>
                                              <p:pRg st="4" end="4"/>
                                            </p:txEl>
                                          </p:spTgt>
                                        </p:tgtEl>
                                      </p:cBhvr>
                                    </p:animEffect>
                                    <p:anim calcmode="lin" valueType="num">
                                      <p:cBhvr>
                                        <p:cTn id="3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6" end="6"/>
                                            </p:txEl>
                                          </p:spTgt>
                                        </p:tgtEl>
                                        <p:attrNameLst>
                                          <p:attrName>style.visibility</p:attrName>
                                        </p:attrNameLst>
                                      </p:cBhvr>
                                      <p:to>
                                        <p:strVal val="visible"/>
                                      </p:to>
                                    </p:set>
                                    <p:animEffect transition="in" filter="fade">
                                      <p:cBhvr>
                                        <p:cTn id="40" dur="1000"/>
                                        <p:tgtEl>
                                          <p:spTgt spid="200">
                                            <p:txEl>
                                              <p:pRg st="6" end="6"/>
                                            </p:txEl>
                                          </p:spTgt>
                                        </p:tgtEl>
                                      </p:cBhvr>
                                    </p:animEffect>
                                    <p:anim calcmode="lin" valueType="num">
                                      <p:cBhvr>
                                        <p:cTn id="41" dur="1000" fill="hold"/>
                                        <p:tgtEl>
                                          <p:spTgt spid="200">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8" end="8"/>
                                            </p:txEl>
                                          </p:spTgt>
                                        </p:tgtEl>
                                        <p:attrNameLst>
                                          <p:attrName>style.visibility</p:attrName>
                                        </p:attrNameLst>
                                      </p:cBhvr>
                                      <p:to>
                                        <p:strVal val="visible"/>
                                      </p:to>
                                    </p:set>
                                    <p:animEffect transition="in" filter="fade">
                                      <p:cBhvr>
                                        <p:cTn id="47" dur="1000"/>
                                        <p:tgtEl>
                                          <p:spTgt spid="200">
                                            <p:txEl>
                                              <p:pRg st="8" end="8"/>
                                            </p:txEl>
                                          </p:spTgt>
                                        </p:tgtEl>
                                      </p:cBhvr>
                                    </p:animEffect>
                                    <p:anim calcmode="lin" valueType="num">
                                      <p:cBhvr>
                                        <p:cTn id="48" dur="1000" fill="hold"/>
                                        <p:tgtEl>
                                          <p:spTgt spid="200">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Autofit/>
          </a:bodyPr>
          <a:lstStyle>
            <a:lvl1pPr>
              <a:defRPr b="1"/>
            </a:lvl1pPr>
          </a:lstStyle>
          <a:p>
            <a:r>
              <a:rPr lang="en-US" altLang="en-US" sz="3200" dirty="0"/>
              <a:t>Risks with ERP Implementation</a:t>
            </a:r>
            <a:endParaRPr lang="en-GB" sz="3200" dirty="0"/>
          </a:p>
        </p:txBody>
      </p:sp>
      <p:sp>
        <p:nvSpPr>
          <p:cNvPr id="200" name="Double-click to edit"/>
          <p:cNvSpPr txBox="1">
            <a:spLocks noGrp="1"/>
          </p:cNvSpPr>
          <p:nvPr>
            <p:ph type="body" idx="1"/>
          </p:nvPr>
        </p:nvSpPr>
        <p:spPr>
          <a:xfrm>
            <a:off x="82193" y="873303"/>
            <a:ext cx="8876871" cy="4869951"/>
          </a:xfrm>
          <a:prstGeom prst="rect">
            <a:avLst/>
          </a:prstGeom>
        </p:spPr>
        <p:txBody>
          <a:bodyPr>
            <a:noAutofit/>
          </a:bodyPr>
          <a:lstStyle/>
          <a:p>
            <a:r>
              <a:rPr lang="en-US" altLang="en-US" sz="2800" dirty="0">
                <a:cs typeface="Times New Roman" panose="02020603050405020304" pitchFamily="18" charset="0"/>
              </a:rPr>
              <a:t>Expensive (can costs 100 thousands to millions of dollars).</a:t>
            </a:r>
          </a:p>
          <a:p>
            <a:endParaRPr lang="en-US" altLang="en-US" sz="2800" dirty="0"/>
          </a:p>
          <a:p>
            <a:r>
              <a:rPr lang="en-US" altLang="en-US" sz="2800" dirty="0">
                <a:cs typeface="Times New Roman" panose="02020603050405020304" pitchFamily="18" charset="0"/>
              </a:rPr>
              <a:t>Time-consuming (can take months to years).</a:t>
            </a:r>
          </a:p>
          <a:p>
            <a:endParaRPr lang="en-US" altLang="en-US" sz="2800" dirty="0"/>
          </a:p>
          <a:p>
            <a:r>
              <a:rPr lang="en-US" altLang="en-US" sz="2800" dirty="0">
                <a:cs typeface="Times New Roman" panose="02020603050405020304" pitchFamily="18" charset="0"/>
              </a:rPr>
              <a:t>Great risk for the organization.</a:t>
            </a:r>
          </a:p>
          <a:p>
            <a:endParaRPr lang="en-US" altLang="en-US" sz="2800" dirty="0"/>
          </a:p>
          <a:p>
            <a:r>
              <a:rPr lang="en-US" altLang="en-US" sz="2800" dirty="0"/>
              <a:t>Transfer of Knowledge (could be challenging).</a:t>
            </a:r>
          </a:p>
          <a:p>
            <a:endParaRPr lang="en-US" altLang="en-US" sz="2800" dirty="0"/>
          </a:p>
          <a:p>
            <a:r>
              <a:rPr lang="en-US" altLang="en-US" sz="2800" dirty="0"/>
              <a:t>Acceptance with the company(could be an issue).</a:t>
            </a:r>
            <a:endParaRPr lang="en-US" altLang="en-US" sz="2800" dirty="0">
              <a:solidFill>
                <a:srgbClr val="FF0066"/>
              </a:solidFill>
            </a:endParaRPr>
          </a:p>
        </p:txBody>
      </p:sp>
    </p:spTree>
    <p:extLst>
      <p:ext uri="{BB962C8B-B14F-4D97-AF65-F5344CB8AC3E}">
        <p14:creationId xmlns:p14="http://schemas.microsoft.com/office/powerpoint/2010/main" val="210288729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4" end="4"/>
                                            </p:txEl>
                                          </p:spTgt>
                                        </p:tgtEl>
                                        <p:attrNameLst>
                                          <p:attrName>style.visibility</p:attrName>
                                        </p:attrNameLst>
                                      </p:cBhvr>
                                      <p:to>
                                        <p:strVal val="visible"/>
                                      </p:to>
                                    </p:set>
                                    <p:animEffect transition="in" filter="fade">
                                      <p:cBhvr>
                                        <p:cTn id="33" dur="1000"/>
                                        <p:tgtEl>
                                          <p:spTgt spid="200">
                                            <p:txEl>
                                              <p:pRg st="4" end="4"/>
                                            </p:txEl>
                                          </p:spTgt>
                                        </p:tgtEl>
                                      </p:cBhvr>
                                    </p:animEffect>
                                    <p:anim calcmode="lin" valueType="num">
                                      <p:cBhvr>
                                        <p:cTn id="3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6" end="6"/>
                                            </p:txEl>
                                          </p:spTgt>
                                        </p:tgtEl>
                                        <p:attrNameLst>
                                          <p:attrName>style.visibility</p:attrName>
                                        </p:attrNameLst>
                                      </p:cBhvr>
                                      <p:to>
                                        <p:strVal val="visible"/>
                                      </p:to>
                                    </p:set>
                                    <p:animEffect transition="in" filter="fade">
                                      <p:cBhvr>
                                        <p:cTn id="40" dur="1000"/>
                                        <p:tgtEl>
                                          <p:spTgt spid="200">
                                            <p:txEl>
                                              <p:pRg st="6" end="6"/>
                                            </p:txEl>
                                          </p:spTgt>
                                        </p:tgtEl>
                                      </p:cBhvr>
                                    </p:animEffect>
                                    <p:anim calcmode="lin" valueType="num">
                                      <p:cBhvr>
                                        <p:cTn id="41" dur="1000" fill="hold"/>
                                        <p:tgtEl>
                                          <p:spTgt spid="200">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8" end="8"/>
                                            </p:txEl>
                                          </p:spTgt>
                                        </p:tgtEl>
                                        <p:attrNameLst>
                                          <p:attrName>style.visibility</p:attrName>
                                        </p:attrNameLst>
                                      </p:cBhvr>
                                      <p:to>
                                        <p:strVal val="visible"/>
                                      </p:to>
                                    </p:set>
                                    <p:animEffect transition="in" filter="fade">
                                      <p:cBhvr>
                                        <p:cTn id="47" dur="1000"/>
                                        <p:tgtEl>
                                          <p:spTgt spid="200">
                                            <p:txEl>
                                              <p:pRg st="8" end="8"/>
                                            </p:txEl>
                                          </p:spTgt>
                                        </p:tgtEl>
                                      </p:cBhvr>
                                    </p:animEffect>
                                    <p:anim calcmode="lin" valueType="num">
                                      <p:cBhvr>
                                        <p:cTn id="48" dur="1000" fill="hold"/>
                                        <p:tgtEl>
                                          <p:spTgt spid="200">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42480"/>
          </a:xfrm>
          <a:prstGeom prst="rect">
            <a:avLst/>
          </a:prstGeom>
        </p:spPr>
        <p:txBody>
          <a:bodyPr>
            <a:noAutofit/>
          </a:bodyPr>
          <a:lstStyle>
            <a:lvl1pPr>
              <a:defRPr b="1"/>
            </a:lvl1pPr>
          </a:lstStyle>
          <a:p>
            <a:r>
              <a:rPr lang="en-GB" altLang="en-US" sz="3200" dirty="0"/>
              <a:t>Integration of Information Technologies for Efficient Business Operations </a:t>
            </a:r>
            <a:endParaRPr lang="en-GB" sz="3200" dirty="0"/>
          </a:p>
        </p:txBody>
      </p:sp>
      <p:sp>
        <p:nvSpPr>
          <p:cNvPr id="200" name="Double-click to edit"/>
          <p:cNvSpPr txBox="1">
            <a:spLocks noGrp="1"/>
          </p:cNvSpPr>
          <p:nvPr>
            <p:ph type="body" idx="1"/>
          </p:nvPr>
        </p:nvSpPr>
        <p:spPr>
          <a:xfrm>
            <a:off x="82193" y="873303"/>
            <a:ext cx="8876871" cy="4869951"/>
          </a:xfrm>
          <a:prstGeom prst="rect">
            <a:avLst/>
          </a:prstGeom>
        </p:spPr>
        <p:txBody>
          <a:bodyPr>
            <a:noAutofit/>
          </a:bodyPr>
          <a:lstStyle/>
          <a:p>
            <a:r>
              <a:rPr lang="en-GB" dirty="0"/>
              <a:t>Businesses conduct integration projects in different contexts depending on the parts, objectives, and platforms that integration brings together.</a:t>
            </a:r>
          </a:p>
          <a:p>
            <a:endParaRPr lang="en-GB" altLang="en-US" b="1" dirty="0">
              <a:solidFill>
                <a:srgbClr val="FF0000"/>
              </a:solidFill>
            </a:endParaRPr>
          </a:p>
          <a:p>
            <a:r>
              <a:rPr lang="en-GB" altLang="en-US" b="1" dirty="0">
                <a:solidFill>
                  <a:srgbClr val="FF0000"/>
                </a:solidFill>
              </a:rPr>
              <a:t>There are dimensions and sub-dimensions of integration…</a:t>
            </a:r>
          </a:p>
          <a:p>
            <a:endParaRPr lang="en-US" altLang="en-US" dirty="0">
              <a:solidFill>
                <a:srgbClr val="FF0066"/>
              </a:solidFill>
            </a:endParaRPr>
          </a:p>
        </p:txBody>
      </p:sp>
      <p:pic>
        <p:nvPicPr>
          <p:cNvPr id="2" name="Picture 1" descr="A close-up of a list of questions&#10;&#10;Description automatically generated">
            <a:extLst>
              <a:ext uri="{FF2B5EF4-FFF2-40B4-BE49-F238E27FC236}">
                <a16:creationId xmlns:a16="http://schemas.microsoft.com/office/drawing/2014/main" id="{9538EC10-0367-D9E9-919E-EEF7BE0075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1933" y="3071973"/>
            <a:ext cx="7397393" cy="2229491"/>
          </a:xfrm>
          <a:prstGeom prst="rect">
            <a:avLst/>
          </a:prstGeom>
        </p:spPr>
      </p:pic>
    </p:spTree>
    <p:extLst>
      <p:ext uri="{BB962C8B-B14F-4D97-AF65-F5344CB8AC3E}">
        <p14:creationId xmlns:p14="http://schemas.microsoft.com/office/powerpoint/2010/main" val="322238604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1000"/>
                                        <p:tgtEl>
                                          <p:spTgt spid="2"/>
                                        </p:tgtEl>
                                      </p:cBhvr>
                                    </p:animEffect>
                                    <p:anim calcmode="lin" valueType="num">
                                      <p:cBhvr>
                                        <p:cTn id="34" dur="1000" fill="hold"/>
                                        <p:tgtEl>
                                          <p:spTgt spid="2"/>
                                        </p:tgtEl>
                                        <p:attrNameLst>
                                          <p:attrName>ppt_x</p:attrName>
                                        </p:attrNameLst>
                                      </p:cBhvr>
                                      <p:tavLst>
                                        <p:tav tm="0">
                                          <p:val>
                                            <p:strVal val="#ppt_x"/>
                                          </p:val>
                                        </p:tav>
                                        <p:tav tm="100000">
                                          <p:val>
                                            <p:strVal val="#ppt_x"/>
                                          </p:val>
                                        </p:tav>
                                      </p:tavLst>
                                    </p:anim>
                                    <p:anim calcmode="lin" valueType="num">
                                      <p:cBhvr>
                                        <p:cTn id="3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42480"/>
          </a:xfrm>
          <a:prstGeom prst="rect">
            <a:avLst/>
          </a:prstGeom>
        </p:spPr>
        <p:txBody>
          <a:bodyPr>
            <a:noAutofit/>
          </a:bodyPr>
          <a:lstStyle>
            <a:lvl1pPr>
              <a:defRPr b="1"/>
            </a:lvl1pPr>
          </a:lstStyle>
          <a:p>
            <a:r>
              <a:rPr lang="en-GB" altLang="en-US" sz="3200" dirty="0"/>
              <a:t>Integration of Information Technologies for Efficient Business Operations </a:t>
            </a:r>
            <a:endParaRPr lang="en-GB" sz="3200" dirty="0"/>
          </a:p>
        </p:txBody>
      </p:sp>
      <p:sp>
        <p:nvSpPr>
          <p:cNvPr id="200" name="Double-click to edit"/>
          <p:cNvSpPr txBox="1">
            <a:spLocks noGrp="1"/>
          </p:cNvSpPr>
          <p:nvPr>
            <p:ph type="body" idx="1"/>
          </p:nvPr>
        </p:nvSpPr>
        <p:spPr>
          <a:xfrm>
            <a:off x="82193" y="1068512"/>
            <a:ext cx="8876871" cy="4674742"/>
          </a:xfrm>
          <a:prstGeom prst="rect">
            <a:avLst/>
          </a:prstGeom>
        </p:spPr>
        <p:txBody>
          <a:bodyPr>
            <a:noAutofit/>
          </a:bodyPr>
          <a:lstStyle/>
          <a:p>
            <a:pPr marL="0" indent="0">
              <a:buNone/>
            </a:pPr>
            <a:r>
              <a:rPr lang="en-GB" altLang="en-US" sz="3200" b="1" dirty="0">
                <a:solidFill>
                  <a:srgbClr val="FF0000"/>
                </a:solidFill>
              </a:rPr>
              <a:t>Scope:</a:t>
            </a:r>
          </a:p>
          <a:p>
            <a:pPr algn="just"/>
            <a:r>
              <a:rPr lang="en-GB" dirty="0"/>
              <a:t>Scope defines the boundaries of integration projects. The scope has two sub-dimensions: horizontal and vertical. The horizontal scope of an integration project may have a range that may cover the whole organization, activities of a single department, or processes of a single type of functional information system. </a:t>
            </a:r>
          </a:p>
          <a:p>
            <a:pPr algn="just"/>
            <a:r>
              <a:rPr lang="en-GB" dirty="0"/>
              <a:t>The vertical scope of an integration project may span over more than one of the levels of the organizational structure, which is generally classified as top, middle, and lower. </a:t>
            </a:r>
            <a:endParaRPr lang="en-US" altLang="en-US" dirty="0">
              <a:solidFill>
                <a:srgbClr val="FF0066"/>
              </a:solidFill>
            </a:endParaRPr>
          </a:p>
        </p:txBody>
      </p:sp>
    </p:spTree>
    <p:extLst>
      <p:ext uri="{BB962C8B-B14F-4D97-AF65-F5344CB8AC3E}">
        <p14:creationId xmlns:p14="http://schemas.microsoft.com/office/powerpoint/2010/main" val="27481912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42480"/>
          </a:xfrm>
          <a:prstGeom prst="rect">
            <a:avLst/>
          </a:prstGeom>
        </p:spPr>
        <p:txBody>
          <a:bodyPr>
            <a:noAutofit/>
          </a:bodyPr>
          <a:lstStyle>
            <a:lvl1pPr>
              <a:defRPr b="1"/>
            </a:lvl1pPr>
          </a:lstStyle>
          <a:p>
            <a:r>
              <a:rPr lang="en-GB" altLang="en-US" sz="3200" dirty="0"/>
              <a:t>Integration of Information Technologies for Efficient Business Operations </a:t>
            </a:r>
            <a:endParaRPr lang="en-GB" sz="3200" dirty="0"/>
          </a:p>
        </p:txBody>
      </p:sp>
      <p:sp>
        <p:nvSpPr>
          <p:cNvPr id="200" name="Double-click to edit"/>
          <p:cNvSpPr txBox="1">
            <a:spLocks noGrp="1"/>
          </p:cNvSpPr>
          <p:nvPr>
            <p:ph type="body" idx="1"/>
          </p:nvPr>
        </p:nvSpPr>
        <p:spPr>
          <a:xfrm>
            <a:off x="82193" y="1068512"/>
            <a:ext cx="8876871" cy="4674742"/>
          </a:xfrm>
          <a:prstGeom prst="rect">
            <a:avLst/>
          </a:prstGeom>
        </p:spPr>
        <p:txBody>
          <a:bodyPr>
            <a:noAutofit/>
          </a:bodyPr>
          <a:lstStyle/>
          <a:p>
            <a:pPr marL="0" indent="0">
              <a:buNone/>
            </a:pPr>
            <a:r>
              <a:rPr lang="en-GB" altLang="en-US" sz="3200" b="1" dirty="0">
                <a:solidFill>
                  <a:srgbClr val="FF0000"/>
                </a:solidFill>
              </a:rPr>
              <a:t>Object:</a:t>
            </a:r>
          </a:p>
          <a:p>
            <a:pPr algn="just"/>
            <a:r>
              <a:rPr lang="en-GB" dirty="0"/>
              <a:t>Object defines the parts or components that integration brings together. Objects may be classified into two subdimensions: physical and logical. </a:t>
            </a:r>
          </a:p>
          <a:p>
            <a:pPr algn="just"/>
            <a:endParaRPr lang="en-GB" dirty="0"/>
          </a:p>
          <a:p>
            <a:pPr algn="just"/>
            <a:r>
              <a:rPr lang="en-GB" dirty="0"/>
              <a:t>The physical sub-dimension may include objects, such as networks, data bases, and humans. On the other hand, the logical sub-dimension may have objects such as concepts, for example Decision Support Systems (DSS) and Expert Systems (ES), and functions such as customer relations, inventory control and manufacturing. </a:t>
            </a:r>
            <a:endParaRPr lang="en-US" altLang="en-US" dirty="0">
              <a:solidFill>
                <a:srgbClr val="FF0066"/>
              </a:solidFill>
            </a:endParaRPr>
          </a:p>
        </p:txBody>
      </p:sp>
    </p:spTree>
    <p:extLst>
      <p:ext uri="{BB962C8B-B14F-4D97-AF65-F5344CB8AC3E}">
        <p14:creationId xmlns:p14="http://schemas.microsoft.com/office/powerpoint/2010/main" val="41452347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3" end="3"/>
                                            </p:txEl>
                                          </p:spTgt>
                                        </p:tgtEl>
                                        <p:attrNameLst>
                                          <p:attrName>style.visibility</p:attrName>
                                        </p:attrNameLst>
                                      </p:cBhvr>
                                      <p:to>
                                        <p:strVal val="visible"/>
                                      </p:to>
                                    </p:set>
                                    <p:animEffect transition="in" filter="fade">
                                      <p:cBhvr>
                                        <p:cTn id="33" dur="1000"/>
                                        <p:tgtEl>
                                          <p:spTgt spid="200">
                                            <p:txEl>
                                              <p:pRg st="3" end="3"/>
                                            </p:txEl>
                                          </p:spTgt>
                                        </p:tgtEl>
                                      </p:cBhvr>
                                    </p:animEffect>
                                    <p:anim calcmode="lin" valueType="num">
                                      <p:cBhvr>
                                        <p:cTn id="34"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42480"/>
          </a:xfrm>
          <a:prstGeom prst="rect">
            <a:avLst/>
          </a:prstGeom>
        </p:spPr>
        <p:txBody>
          <a:bodyPr>
            <a:noAutofit/>
          </a:bodyPr>
          <a:lstStyle>
            <a:lvl1pPr>
              <a:defRPr b="1"/>
            </a:lvl1pPr>
          </a:lstStyle>
          <a:p>
            <a:r>
              <a:rPr lang="en-GB" altLang="en-US" sz="3200" dirty="0"/>
              <a:t>Integration of Information Technologies for Efficient Business Operations </a:t>
            </a:r>
            <a:endParaRPr lang="en-GB" sz="3200" dirty="0"/>
          </a:p>
        </p:txBody>
      </p:sp>
      <p:sp>
        <p:nvSpPr>
          <p:cNvPr id="200" name="Double-click to edit"/>
          <p:cNvSpPr txBox="1">
            <a:spLocks noGrp="1"/>
          </p:cNvSpPr>
          <p:nvPr>
            <p:ph type="body" idx="1"/>
          </p:nvPr>
        </p:nvSpPr>
        <p:spPr>
          <a:xfrm>
            <a:off x="82193" y="1068512"/>
            <a:ext cx="8876871" cy="4674742"/>
          </a:xfrm>
          <a:prstGeom prst="rect">
            <a:avLst/>
          </a:prstGeom>
        </p:spPr>
        <p:txBody>
          <a:bodyPr>
            <a:noAutofit/>
          </a:bodyPr>
          <a:lstStyle/>
          <a:p>
            <a:pPr marL="0" indent="0">
              <a:buNone/>
            </a:pPr>
            <a:r>
              <a:rPr lang="en-GB" altLang="en-US" sz="3200" b="1" dirty="0">
                <a:solidFill>
                  <a:srgbClr val="FF0000"/>
                </a:solidFill>
              </a:rPr>
              <a:t>Object:</a:t>
            </a:r>
          </a:p>
          <a:p>
            <a:pPr algn="just"/>
            <a:r>
              <a:rPr lang="en-GB" sz="2800" dirty="0"/>
              <a:t>Objects are linked together by some means of either automated communication media, such as Electronic Data Interchange (EDI) or conceptual communication links, such as </a:t>
            </a:r>
            <a:r>
              <a:rPr lang="en-GB" sz="2800" dirty="0" err="1"/>
              <a:t>modeling</a:t>
            </a:r>
            <a:r>
              <a:rPr lang="en-GB" sz="2800" dirty="0"/>
              <a:t> techniques, group dynamics, walkthroughs and interviews.</a:t>
            </a:r>
            <a:endParaRPr lang="en-US" altLang="en-US" sz="2800" dirty="0">
              <a:solidFill>
                <a:srgbClr val="FF0066"/>
              </a:solidFill>
            </a:endParaRPr>
          </a:p>
        </p:txBody>
      </p:sp>
    </p:spTree>
    <p:extLst>
      <p:ext uri="{BB962C8B-B14F-4D97-AF65-F5344CB8AC3E}">
        <p14:creationId xmlns:p14="http://schemas.microsoft.com/office/powerpoint/2010/main" val="41219959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42480"/>
          </a:xfrm>
          <a:prstGeom prst="rect">
            <a:avLst/>
          </a:prstGeom>
        </p:spPr>
        <p:txBody>
          <a:bodyPr>
            <a:noAutofit/>
          </a:bodyPr>
          <a:lstStyle>
            <a:lvl1pPr>
              <a:defRPr b="1"/>
            </a:lvl1pPr>
          </a:lstStyle>
          <a:p>
            <a:r>
              <a:rPr lang="en-GB" altLang="en-US" sz="3200" dirty="0"/>
              <a:t>Integration of Information Technologies for Efficient Business Operations </a:t>
            </a:r>
            <a:endParaRPr lang="en-GB" sz="3200" dirty="0"/>
          </a:p>
        </p:txBody>
      </p:sp>
      <p:sp>
        <p:nvSpPr>
          <p:cNvPr id="200" name="Double-click to edit"/>
          <p:cNvSpPr txBox="1">
            <a:spLocks noGrp="1"/>
          </p:cNvSpPr>
          <p:nvPr>
            <p:ph type="body" idx="1"/>
          </p:nvPr>
        </p:nvSpPr>
        <p:spPr>
          <a:xfrm>
            <a:off x="82193" y="1068512"/>
            <a:ext cx="8876871" cy="4674742"/>
          </a:xfrm>
          <a:prstGeom prst="rect">
            <a:avLst/>
          </a:prstGeom>
        </p:spPr>
        <p:txBody>
          <a:bodyPr>
            <a:noAutofit/>
          </a:bodyPr>
          <a:lstStyle/>
          <a:p>
            <a:pPr marL="0" indent="0">
              <a:buNone/>
            </a:pPr>
            <a:r>
              <a:rPr lang="en-GB" altLang="en-US" sz="3200" b="1" dirty="0">
                <a:solidFill>
                  <a:srgbClr val="FF0000"/>
                </a:solidFill>
              </a:rPr>
              <a:t>Organisation:</a:t>
            </a:r>
          </a:p>
          <a:p>
            <a:pPr algn="just"/>
            <a:r>
              <a:rPr lang="en-GB" sz="2800" dirty="0"/>
              <a:t>The organizational dimension has two sub-dimensions: internal and external. Internal integration links objects within the organization, such as data and humans;</a:t>
            </a:r>
          </a:p>
          <a:p>
            <a:pPr algn="just"/>
            <a:r>
              <a:rPr lang="en-GB" sz="2800" dirty="0"/>
              <a:t>While external integration links objects outside the organization, such as customers and vendors. Figure 1 shows the relationship between the dimensions of integration and levels of management. </a:t>
            </a:r>
            <a:endParaRPr lang="en-US" altLang="en-US" sz="2800" dirty="0">
              <a:solidFill>
                <a:srgbClr val="FF0066"/>
              </a:solidFill>
            </a:endParaRPr>
          </a:p>
        </p:txBody>
      </p:sp>
    </p:spTree>
    <p:extLst>
      <p:ext uri="{BB962C8B-B14F-4D97-AF65-F5344CB8AC3E}">
        <p14:creationId xmlns:p14="http://schemas.microsoft.com/office/powerpoint/2010/main" val="14351202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42480"/>
          </a:xfrm>
          <a:prstGeom prst="rect">
            <a:avLst/>
          </a:prstGeom>
        </p:spPr>
        <p:txBody>
          <a:bodyPr>
            <a:noAutofit/>
          </a:bodyPr>
          <a:lstStyle>
            <a:lvl1pPr>
              <a:defRPr b="1"/>
            </a:lvl1pPr>
          </a:lstStyle>
          <a:p>
            <a:r>
              <a:rPr lang="en-GB" altLang="en-US" sz="3200" dirty="0"/>
              <a:t>Integration of Information Technologies for Efficient Business Operations </a:t>
            </a:r>
            <a:endParaRPr lang="en-GB" sz="3200" dirty="0"/>
          </a:p>
        </p:txBody>
      </p:sp>
      <p:sp>
        <p:nvSpPr>
          <p:cNvPr id="200" name="Double-click to edit"/>
          <p:cNvSpPr txBox="1">
            <a:spLocks noGrp="1"/>
          </p:cNvSpPr>
          <p:nvPr>
            <p:ph type="body" idx="1"/>
          </p:nvPr>
        </p:nvSpPr>
        <p:spPr>
          <a:xfrm>
            <a:off x="82193" y="1068512"/>
            <a:ext cx="8876871" cy="4674742"/>
          </a:xfrm>
          <a:prstGeom prst="rect">
            <a:avLst/>
          </a:prstGeom>
        </p:spPr>
        <p:txBody>
          <a:bodyPr>
            <a:noAutofit/>
          </a:bodyPr>
          <a:lstStyle/>
          <a:p>
            <a:pPr marL="0" indent="0">
              <a:buNone/>
            </a:pPr>
            <a:r>
              <a:rPr lang="en-GB" altLang="en-US" sz="3200" b="1" dirty="0">
                <a:solidFill>
                  <a:srgbClr val="FF0000"/>
                </a:solidFill>
              </a:rPr>
              <a:t>Organisation:</a:t>
            </a:r>
          </a:p>
          <a:p>
            <a:pPr marL="0" indent="0">
              <a:buNone/>
            </a:pPr>
            <a:endParaRPr lang="en-GB" altLang="en-US" sz="3200" b="1" dirty="0">
              <a:solidFill>
                <a:srgbClr val="FF0000"/>
              </a:solidFill>
            </a:endParaRPr>
          </a:p>
          <a:p>
            <a:pPr marL="0" indent="0">
              <a:buNone/>
            </a:pPr>
            <a:endParaRPr lang="en-GB" altLang="en-US" sz="3200" b="1" dirty="0">
              <a:solidFill>
                <a:srgbClr val="FF0000"/>
              </a:solidFill>
            </a:endParaRPr>
          </a:p>
        </p:txBody>
      </p:sp>
      <p:pic>
        <p:nvPicPr>
          <p:cNvPr id="2" name="Picture 1" descr="A diagram of a diagram&#10;&#10;Description automatically generated">
            <a:extLst>
              <a:ext uri="{FF2B5EF4-FFF2-40B4-BE49-F238E27FC236}">
                <a16:creationId xmlns:a16="http://schemas.microsoft.com/office/drawing/2014/main" id="{43153C25-E3B3-60DA-914A-ABA84FC3A3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2899" y="1839074"/>
            <a:ext cx="6380252" cy="3267182"/>
          </a:xfrm>
          <a:prstGeom prst="rect">
            <a:avLst/>
          </a:prstGeom>
        </p:spPr>
      </p:pic>
    </p:spTree>
    <p:extLst>
      <p:ext uri="{BB962C8B-B14F-4D97-AF65-F5344CB8AC3E}">
        <p14:creationId xmlns:p14="http://schemas.microsoft.com/office/powerpoint/2010/main" val="294629239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barn(inVertical)">
                                      <p:cBhvr>
                                        <p:cTn id="12" dur="500"/>
                                        <p:tgtEl>
                                          <p:spTgt spid="200">
                                            <p:bg/>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00">
                                            <p:txEl>
                                              <p:pRg st="0" end="0"/>
                                            </p:txEl>
                                          </p:spTgt>
                                        </p:tgtEl>
                                        <p:attrNameLst>
                                          <p:attrName>style.visibility</p:attrName>
                                        </p:attrNameLst>
                                      </p:cBhvr>
                                      <p:to>
                                        <p:strVal val="visible"/>
                                      </p:to>
                                    </p:set>
                                    <p:animEffect transition="in" filter="barn(inVertical)">
                                      <p:cBhvr>
                                        <p:cTn id="17" dur="500"/>
                                        <p:tgtEl>
                                          <p:spTgt spid="20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42480"/>
          </a:xfrm>
          <a:prstGeom prst="rect">
            <a:avLst/>
          </a:prstGeom>
        </p:spPr>
        <p:txBody>
          <a:bodyPr>
            <a:noAutofit/>
          </a:bodyPr>
          <a:lstStyle>
            <a:lvl1pPr>
              <a:defRPr b="1"/>
            </a:lvl1pPr>
          </a:lstStyle>
          <a:p>
            <a:r>
              <a:rPr lang="en-GB" altLang="en-US" sz="3200" dirty="0"/>
              <a:t>Integration of Information Technologies for Efficient Business Operations </a:t>
            </a:r>
            <a:endParaRPr lang="en-GB" sz="3200" dirty="0"/>
          </a:p>
        </p:txBody>
      </p:sp>
      <p:sp>
        <p:nvSpPr>
          <p:cNvPr id="200" name="Double-click to edit"/>
          <p:cNvSpPr txBox="1">
            <a:spLocks noGrp="1"/>
          </p:cNvSpPr>
          <p:nvPr>
            <p:ph type="body" idx="1"/>
          </p:nvPr>
        </p:nvSpPr>
        <p:spPr>
          <a:xfrm>
            <a:off x="82193" y="1068512"/>
            <a:ext cx="8876871" cy="4674742"/>
          </a:xfrm>
          <a:prstGeom prst="rect">
            <a:avLst/>
          </a:prstGeom>
        </p:spPr>
        <p:txBody>
          <a:bodyPr>
            <a:noAutofit/>
          </a:bodyPr>
          <a:lstStyle/>
          <a:p>
            <a:pPr marL="0" indent="0">
              <a:buNone/>
            </a:pPr>
            <a:r>
              <a:rPr lang="en-GB" altLang="en-US" sz="3200" b="1" dirty="0">
                <a:solidFill>
                  <a:srgbClr val="FF0000"/>
                </a:solidFill>
              </a:rPr>
              <a:t>Scope/Object/Organisation Dimensions:</a:t>
            </a:r>
          </a:p>
          <a:p>
            <a:pPr algn="just"/>
            <a:r>
              <a:rPr lang="en-GB" dirty="0"/>
              <a:t>The scope triangle is narrow at the top and wide at the bottom, indicating the downward increase in scope. The object dimension, on the other hand, is logical at the top and becomes more physical towards the bottom. </a:t>
            </a:r>
          </a:p>
          <a:p>
            <a:pPr algn="just"/>
            <a:endParaRPr lang="en-GB" dirty="0"/>
          </a:p>
          <a:p>
            <a:pPr algn="just"/>
            <a:r>
              <a:rPr lang="en-GB" dirty="0"/>
              <a:t>Finally, the organizational dimension is wide at the top and narrow at the bottom. This shape implies that higher level integration encompasses strategic management and external objects, while lower-level integration involves internal objects.</a:t>
            </a:r>
          </a:p>
        </p:txBody>
      </p:sp>
    </p:spTree>
    <p:extLst>
      <p:ext uri="{BB962C8B-B14F-4D97-AF65-F5344CB8AC3E}">
        <p14:creationId xmlns:p14="http://schemas.microsoft.com/office/powerpoint/2010/main" val="6747535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barn(inVertical)">
                                      <p:cBhvr>
                                        <p:cTn id="12" dur="500"/>
                                        <p:tgtEl>
                                          <p:spTgt spid="200">
                                            <p:bg/>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00">
                                            <p:txEl>
                                              <p:pRg st="0" end="0"/>
                                            </p:txEl>
                                          </p:spTgt>
                                        </p:tgtEl>
                                        <p:attrNameLst>
                                          <p:attrName>style.visibility</p:attrName>
                                        </p:attrNameLst>
                                      </p:cBhvr>
                                      <p:to>
                                        <p:strVal val="visible"/>
                                      </p:to>
                                    </p:set>
                                    <p:animEffect transition="in" filter="barn(inVertical)">
                                      <p:cBhvr>
                                        <p:cTn id="17" dur="500"/>
                                        <p:tgtEl>
                                          <p:spTgt spid="20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00">
                                            <p:txEl>
                                              <p:pRg st="1" end="1"/>
                                            </p:txEl>
                                          </p:spTgt>
                                        </p:tgtEl>
                                        <p:attrNameLst>
                                          <p:attrName>style.visibility</p:attrName>
                                        </p:attrNameLst>
                                      </p:cBhvr>
                                      <p:to>
                                        <p:strVal val="visible"/>
                                      </p:to>
                                    </p:set>
                                    <p:animEffect transition="in" filter="barn(inVertical)">
                                      <p:cBhvr>
                                        <p:cTn id="22" dur="500"/>
                                        <p:tgtEl>
                                          <p:spTgt spid="20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00">
                                            <p:txEl>
                                              <p:pRg st="3" end="3"/>
                                            </p:txEl>
                                          </p:spTgt>
                                        </p:tgtEl>
                                        <p:attrNameLst>
                                          <p:attrName>style.visibility</p:attrName>
                                        </p:attrNameLst>
                                      </p:cBhvr>
                                      <p:to>
                                        <p:strVal val="visible"/>
                                      </p:to>
                                    </p:set>
                                    <p:animEffect transition="in" filter="barn(inVertical)">
                                      <p:cBhvr>
                                        <p:cTn id="27" dur="500"/>
                                        <p:tgtEl>
                                          <p:spTgt spid="20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99333"/>
          </a:xfrm>
          <a:prstGeom prst="rect">
            <a:avLst/>
          </a:prstGeom>
        </p:spPr>
        <p:txBody>
          <a:bodyPr>
            <a:noAutofit/>
          </a:bodyPr>
          <a:lstStyle>
            <a:lvl1pPr>
              <a:defRPr b="1"/>
            </a:lvl1pPr>
          </a:lstStyle>
          <a:p>
            <a:pPr marL="0" indent="0">
              <a:buNone/>
            </a:pPr>
            <a:r>
              <a:rPr lang="en-GB" altLang="en-US" sz="3200" b="1" dirty="0">
                <a:solidFill>
                  <a:srgbClr val="FF0000"/>
                </a:solidFill>
              </a:rPr>
              <a:t>Examples of Organisations that have used integration of information technologies for efficient business operations:</a:t>
            </a:r>
          </a:p>
        </p:txBody>
      </p:sp>
      <p:sp>
        <p:nvSpPr>
          <p:cNvPr id="200" name="Double-click to edit"/>
          <p:cNvSpPr txBox="1">
            <a:spLocks noGrp="1"/>
          </p:cNvSpPr>
          <p:nvPr>
            <p:ph type="body" idx="1"/>
          </p:nvPr>
        </p:nvSpPr>
        <p:spPr>
          <a:xfrm>
            <a:off x="82193" y="1510300"/>
            <a:ext cx="8876871" cy="4232953"/>
          </a:xfrm>
          <a:prstGeom prst="rect">
            <a:avLst/>
          </a:prstGeom>
        </p:spPr>
        <p:txBody>
          <a:bodyPr>
            <a:noAutofit/>
          </a:bodyPr>
          <a:lstStyle/>
          <a:p>
            <a:pPr marL="0" indent="0" algn="just">
              <a:buNone/>
            </a:pPr>
            <a:r>
              <a:rPr lang="en-GB" sz="2400" dirty="0"/>
              <a:t>Travelers Insurance Co. achieved competitive capacity by establishing an integrated IS infrastructure to meet long-term business needs while providing the possibilities of exploiting specific medium- and short-term market opportunities. </a:t>
            </a:r>
          </a:p>
          <a:p>
            <a:pPr marL="0" indent="0" algn="just">
              <a:buNone/>
            </a:pPr>
            <a:endParaRPr lang="en-GB" dirty="0"/>
          </a:p>
          <a:p>
            <a:pPr marL="0" indent="0" algn="just">
              <a:buNone/>
            </a:pPr>
            <a:endParaRPr lang="en-GB" sz="2400" dirty="0"/>
          </a:p>
          <a:p>
            <a:pPr marL="0" indent="0" algn="just">
              <a:buNone/>
            </a:pPr>
            <a:r>
              <a:rPr lang="en-GB" sz="2400" dirty="0"/>
              <a:t>Those opportunities were exploited with the same flexibility, economies of scale, and ability to innovate as in computer-integrated factories</a:t>
            </a:r>
            <a:endParaRPr lang="en-GB" altLang="en-US" sz="3200" b="1" dirty="0">
              <a:solidFill>
                <a:srgbClr val="FF0000"/>
              </a:solidFill>
            </a:endParaRPr>
          </a:p>
        </p:txBody>
      </p:sp>
    </p:spTree>
    <p:extLst>
      <p:ext uri="{BB962C8B-B14F-4D97-AF65-F5344CB8AC3E}">
        <p14:creationId xmlns:p14="http://schemas.microsoft.com/office/powerpoint/2010/main" val="12167277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3" end="3"/>
                                            </p:txEl>
                                          </p:spTgt>
                                        </p:tgtEl>
                                        <p:attrNameLst>
                                          <p:attrName>style.visibility</p:attrName>
                                        </p:attrNameLst>
                                      </p:cBhvr>
                                      <p:to>
                                        <p:strVal val="visible"/>
                                      </p:to>
                                    </p:set>
                                    <p:animEffect transition="in" filter="fade">
                                      <p:cBhvr>
                                        <p:cTn id="26" dur="1000"/>
                                        <p:tgtEl>
                                          <p:spTgt spid="200">
                                            <p:txEl>
                                              <p:pRg st="3" end="3"/>
                                            </p:txEl>
                                          </p:spTgt>
                                        </p:tgtEl>
                                      </p:cBhvr>
                                    </p:animEffect>
                                    <p:anim calcmode="lin" valueType="num">
                                      <p:cBhvr>
                                        <p:cTn id="27"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1633590"/>
          </a:xfrm>
          <a:prstGeom prst="rect">
            <a:avLst/>
          </a:prstGeom>
        </p:spPr>
        <p:txBody>
          <a:bodyPr>
            <a:noAutofit/>
          </a:bodyPr>
          <a:lstStyle>
            <a:lvl1pPr>
              <a:defRPr b="1"/>
            </a:lvl1pPr>
          </a:lstStyle>
          <a:p>
            <a:r>
              <a:rPr lang="en-GB" altLang="en-US" sz="3200" dirty="0">
                <a:solidFill>
                  <a:srgbClr val="FF0000"/>
                </a:solidFill>
              </a:rPr>
              <a:t>Examples of Organisations that have used integration of information technologies for efficient business operations:</a:t>
            </a:r>
          </a:p>
        </p:txBody>
      </p:sp>
      <p:sp>
        <p:nvSpPr>
          <p:cNvPr id="200" name="Double-click to edit"/>
          <p:cNvSpPr txBox="1">
            <a:spLocks noGrp="1"/>
          </p:cNvSpPr>
          <p:nvPr>
            <p:ph type="body" idx="1"/>
          </p:nvPr>
        </p:nvSpPr>
        <p:spPr>
          <a:xfrm>
            <a:off x="82193" y="1900719"/>
            <a:ext cx="8969340" cy="3688423"/>
          </a:xfrm>
          <a:prstGeom prst="rect">
            <a:avLst/>
          </a:prstGeom>
        </p:spPr>
        <p:txBody>
          <a:bodyPr>
            <a:noAutofit/>
          </a:bodyPr>
          <a:lstStyle/>
          <a:p>
            <a:pPr marL="0" indent="0" algn="just">
              <a:buNone/>
            </a:pPr>
            <a:r>
              <a:rPr lang="en-GB" sz="2800" dirty="0"/>
              <a:t>General Motors Corporation used Manufacturing Automation Protocol -MAP  (as a form of business information systems) to gain a competitive edge. </a:t>
            </a:r>
          </a:p>
          <a:p>
            <a:pPr marL="0" indent="0" algn="just">
              <a:buNone/>
            </a:pPr>
            <a:endParaRPr lang="en-GB" sz="2800" dirty="0"/>
          </a:p>
          <a:p>
            <a:pPr marL="0" indent="0" algn="just">
              <a:buNone/>
            </a:pPr>
            <a:r>
              <a:rPr lang="en-GB" sz="2800" dirty="0"/>
              <a:t>MAP controls information exchange among a number of vendors' products and operating systems by linking data processing, networking, office automation, engineering and manufacturing.</a:t>
            </a:r>
            <a:endParaRPr lang="en-GB" altLang="en-US" sz="2800" b="1" dirty="0">
              <a:solidFill>
                <a:srgbClr val="FF0000"/>
              </a:solidFill>
            </a:endParaRPr>
          </a:p>
        </p:txBody>
      </p:sp>
    </p:spTree>
    <p:extLst>
      <p:ext uri="{BB962C8B-B14F-4D97-AF65-F5344CB8AC3E}">
        <p14:creationId xmlns:p14="http://schemas.microsoft.com/office/powerpoint/2010/main" val="422779904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r>
              <a:rPr lang="en-GB" dirty="0"/>
              <a:t>Discussion on the Assessment</a:t>
            </a:r>
            <a:endParaRPr dirty="0"/>
          </a:p>
        </p:txBody>
      </p:sp>
      <p:sp>
        <p:nvSpPr>
          <p:cNvPr id="278" name="Got to know each other…"/>
          <p:cNvSpPr txBox="1">
            <a:spLocks noGrp="1"/>
          </p:cNvSpPr>
          <p:nvPr>
            <p:ph type="body" idx="1"/>
          </p:nvPr>
        </p:nvSpPr>
        <p:spPr>
          <a:xfrm>
            <a:off x="174661" y="863029"/>
            <a:ext cx="8784403" cy="4818580"/>
          </a:xfrm>
          <a:prstGeom prst="rect">
            <a:avLst/>
          </a:prstGeom>
        </p:spPr>
        <p:txBody>
          <a:bodyPr>
            <a:normAutofit/>
          </a:bodyPr>
          <a:lstStyle/>
          <a:p>
            <a:pPr marL="0" indent="0">
              <a:lnSpc>
                <a:spcPct val="107000"/>
              </a:lnSpc>
              <a:spcAft>
                <a:spcPts val="800"/>
              </a:spcAft>
              <a:buNone/>
            </a:pPr>
            <a:r>
              <a:rPr lang="en-US" sz="2800" b="1" dirty="0"/>
              <a:t>2 Assessments to be completed on this module.</a:t>
            </a:r>
          </a:p>
          <a:p>
            <a:pPr marL="457200" indent="-457200">
              <a:lnSpc>
                <a:spcPct val="107000"/>
              </a:lnSpc>
              <a:spcAft>
                <a:spcPts val="800"/>
              </a:spcAft>
              <a:buFont typeface="+mj-lt"/>
              <a:buAutoNum type="arabicPeriod"/>
            </a:pPr>
            <a:r>
              <a:rPr lang="en-US" b="1" dirty="0"/>
              <a:t>The first assessment is Group Presentation explaining the features of different information systems, comparison/evaluation of different information systems, etc., (50% weightings).</a:t>
            </a:r>
          </a:p>
          <a:p>
            <a:pPr marL="457200" indent="-457200">
              <a:lnSpc>
                <a:spcPct val="107000"/>
              </a:lnSpc>
              <a:spcAft>
                <a:spcPts val="800"/>
              </a:spcAft>
              <a:buFont typeface="+mj-lt"/>
              <a:buAutoNum type="arabicPeriod"/>
            </a:pPr>
            <a:r>
              <a:rPr lang="en-US" b="1" dirty="0">
                <a:solidFill>
                  <a:srgbClr val="FF0000"/>
                </a:solidFill>
              </a:rPr>
              <a:t>Class presentation starts in week commencing </a:t>
            </a:r>
            <a:r>
              <a:rPr lang="en-US" b="1" dirty="0"/>
              <a:t>16</a:t>
            </a:r>
            <a:r>
              <a:rPr lang="en-US" b="1" baseline="30000" dirty="0"/>
              <a:t>th</a:t>
            </a:r>
            <a:r>
              <a:rPr lang="en-US" b="1" dirty="0"/>
              <a:t> June 2025</a:t>
            </a:r>
            <a:endParaRPr lang="en-GB" dirty="0"/>
          </a:p>
          <a:p>
            <a:pPr marL="457200" indent="-457200">
              <a:lnSpc>
                <a:spcPct val="107000"/>
              </a:lnSpc>
              <a:spcAft>
                <a:spcPts val="800"/>
              </a:spcAft>
              <a:buFont typeface="+mj-lt"/>
              <a:buAutoNum type="arabicPeriod"/>
            </a:pPr>
            <a:r>
              <a:rPr lang="en-US" b="1" dirty="0"/>
              <a:t>The second assessment is 2,000 (+/- 10%) words</a:t>
            </a:r>
          </a:p>
          <a:p>
            <a:pPr marL="0" indent="0">
              <a:lnSpc>
                <a:spcPct val="107000"/>
              </a:lnSpc>
              <a:spcAft>
                <a:spcPts val="800"/>
              </a:spcAft>
              <a:buNone/>
            </a:pPr>
            <a:r>
              <a:rPr lang="en-US" b="1" dirty="0"/>
              <a:t>      individual report (50% weightings).</a:t>
            </a: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6612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r>
              <a:rPr lang="en-GB" dirty="0"/>
              <a:t>Discussion on the Assessment</a:t>
            </a:r>
            <a:endParaRPr dirty="0"/>
          </a:p>
        </p:txBody>
      </p:sp>
      <p:sp>
        <p:nvSpPr>
          <p:cNvPr id="278" name="Got to know each other…"/>
          <p:cNvSpPr txBox="1">
            <a:spLocks noGrp="1"/>
          </p:cNvSpPr>
          <p:nvPr>
            <p:ph type="body" idx="1"/>
          </p:nvPr>
        </p:nvSpPr>
        <p:spPr>
          <a:xfrm>
            <a:off x="174661" y="863029"/>
            <a:ext cx="8784403" cy="4818580"/>
          </a:xfrm>
          <a:prstGeom prst="rect">
            <a:avLst/>
          </a:prstGeom>
        </p:spPr>
        <p:txBody>
          <a:bodyPr>
            <a:normAutofit/>
          </a:bodyPr>
          <a:lstStyle/>
          <a:p>
            <a:pPr marL="0" indent="0" algn="just">
              <a:lnSpc>
                <a:spcPct val="107000"/>
              </a:lnSpc>
              <a:spcAft>
                <a:spcPts val="800"/>
              </a:spcAft>
              <a:buNone/>
            </a:pPr>
            <a:r>
              <a:rPr lang="en-US" sz="3600" b="1" dirty="0">
                <a:solidFill>
                  <a:srgbClr val="FF0000"/>
                </a:solidFill>
              </a:rPr>
              <a:t>For further details about the assessments….</a:t>
            </a:r>
          </a:p>
          <a:p>
            <a:pPr marL="0" indent="0" algn="just">
              <a:lnSpc>
                <a:spcPct val="107000"/>
              </a:lnSpc>
              <a:spcAft>
                <a:spcPts val="800"/>
              </a:spcAft>
              <a:buNone/>
            </a:pPr>
            <a:endParaRPr lang="en-US" sz="3600" b="1" dirty="0">
              <a:solidFill>
                <a:srgbClr val="FF0000"/>
              </a:solidFill>
            </a:endParaRPr>
          </a:p>
          <a:p>
            <a:pPr marL="0" indent="0" algn="just">
              <a:buNone/>
            </a:pPr>
            <a:r>
              <a:rPr lang="en-US" sz="3600" b="1" dirty="0">
                <a:solidFill>
                  <a:srgbClr val="FF0000"/>
                </a:solidFill>
              </a:rPr>
              <a:t>Please see the assignment briefs in the assignment folder on the LCLM 5004 Moodle page</a:t>
            </a:r>
            <a:r>
              <a:rPr lang="en-US" sz="3600" b="1" dirty="0"/>
              <a:t>.</a:t>
            </a:r>
            <a:endParaRPr lang="en-GB" sz="3600" dirty="0"/>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5751618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2" end="2"/>
                                            </p:txEl>
                                          </p:spTgt>
                                        </p:tgtEl>
                                        <p:attrNameLst>
                                          <p:attrName>style.visibility</p:attrName>
                                        </p:attrNameLst>
                                      </p:cBhvr>
                                      <p:to>
                                        <p:strVal val="visible"/>
                                      </p:to>
                                    </p:set>
                                    <p:animEffect transition="in" filter="fade">
                                      <p:cBhvr>
                                        <p:cTn id="26" dur="1000"/>
                                        <p:tgtEl>
                                          <p:spTgt spid="278">
                                            <p:txEl>
                                              <p:pRg st="2" end="2"/>
                                            </p:txEl>
                                          </p:spTgt>
                                        </p:tgtEl>
                                      </p:cBhvr>
                                    </p:animEffect>
                                    <p:anim calcmode="lin" valueType="num">
                                      <p:cBhvr>
                                        <p:cTn id="27"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54112"/>
            <a:ext cx="8229600" cy="821933"/>
          </a:xfrm>
          <a:prstGeom prst="rect">
            <a:avLst/>
          </a:prstGeom>
        </p:spPr>
        <p:txBody>
          <a:bodyPr/>
          <a:lstStyle>
            <a:lvl1pPr>
              <a:defRPr b="1"/>
            </a:lvl1pPr>
          </a:lstStyle>
          <a:p>
            <a:r>
              <a:rPr dirty="0"/>
              <a:t>Summary</a:t>
            </a:r>
            <a:r>
              <a:rPr lang="en-GB" dirty="0"/>
              <a:t>…Today we have looked at…</a:t>
            </a:r>
            <a:endParaRPr dirty="0"/>
          </a:p>
        </p:txBody>
      </p:sp>
      <p:sp>
        <p:nvSpPr>
          <p:cNvPr id="278" name="Got to know each other…"/>
          <p:cNvSpPr txBox="1">
            <a:spLocks noGrp="1"/>
          </p:cNvSpPr>
          <p:nvPr>
            <p:ph type="body" idx="1"/>
          </p:nvPr>
        </p:nvSpPr>
        <p:spPr>
          <a:xfrm>
            <a:off x="287675" y="976045"/>
            <a:ext cx="8671389" cy="4541189"/>
          </a:xfrm>
          <a:prstGeom prst="rect">
            <a:avLst/>
          </a:prstGeom>
        </p:spPr>
        <p:txBody>
          <a:bodyPr>
            <a:normAutofit fontScale="92500"/>
          </a:bodyPr>
          <a:lstStyle/>
          <a:p>
            <a:pPr>
              <a:lnSpc>
                <a:spcPct val="107000"/>
              </a:lnSpc>
              <a:spcAft>
                <a:spcPts val="800"/>
              </a:spcAft>
            </a:pPr>
            <a:r>
              <a:rPr lang="en-GB" sz="3200" kern="100" dirty="0">
                <a:effectLst/>
                <a:ea typeface="Calibri" panose="020F0502020204030204" pitchFamily="34" charset="0"/>
                <a:cs typeface="Times New Roman" panose="02020603050405020304" pitchFamily="18" charset="0"/>
              </a:rPr>
              <a:t>Information Systems and Technologies.</a:t>
            </a:r>
          </a:p>
          <a:p>
            <a:pPr>
              <a:lnSpc>
                <a:spcPct val="107000"/>
              </a:lnSpc>
              <a:spcAft>
                <a:spcPts val="800"/>
              </a:spcAft>
            </a:pPr>
            <a:r>
              <a:rPr lang="en-GB" sz="3200" kern="100" dirty="0">
                <a:effectLst/>
                <a:ea typeface="Calibri" panose="020F0502020204030204" pitchFamily="34" charset="0"/>
                <a:cs typeface="Times New Roman" panose="02020603050405020304" pitchFamily="18" charset="0"/>
              </a:rPr>
              <a:t>Information Systems (IS) and their components. </a:t>
            </a:r>
          </a:p>
          <a:p>
            <a:pPr>
              <a:lnSpc>
                <a:spcPct val="107000"/>
              </a:lnSpc>
              <a:spcAft>
                <a:spcPts val="800"/>
              </a:spcAft>
            </a:pPr>
            <a:r>
              <a:rPr lang="en-GB" sz="3200" kern="100" dirty="0">
                <a:effectLst/>
                <a:ea typeface="Calibri" panose="020F0502020204030204" pitchFamily="34" charset="0"/>
                <a:cs typeface="Times New Roman" panose="02020603050405020304" pitchFamily="18" charset="0"/>
              </a:rPr>
              <a:t>Enterprise Resource Planning (ERP) systems.</a:t>
            </a:r>
          </a:p>
          <a:p>
            <a:pPr>
              <a:lnSpc>
                <a:spcPct val="107000"/>
              </a:lnSpc>
              <a:spcAft>
                <a:spcPts val="800"/>
              </a:spcAft>
            </a:pPr>
            <a:r>
              <a:rPr lang="en-GB" sz="3200" kern="100" dirty="0">
                <a:effectLst/>
                <a:ea typeface="Calibri" panose="020F0502020204030204" pitchFamily="34" charset="0"/>
                <a:cs typeface="Times New Roman" panose="02020603050405020304" pitchFamily="18" charset="0"/>
              </a:rPr>
              <a:t>Integration of information technologies for efficient business operations.</a:t>
            </a:r>
          </a:p>
          <a:p>
            <a:pPr>
              <a:lnSpc>
                <a:spcPct val="107000"/>
              </a:lnSpc>
              <a:spcAft>
                <a:spcPts val="800"/>
              </a:spcAft>
            </a:pPr>
            <a:r>
              <a:rPr lang="en-GB" altLang="en-US" sz="3200" dirty="0">
                <a:solidFill>
                  <a:schemeClr val="tx1"/>
                </a:solidFill>
              </a:rPr>
              <a:t>Scope/Object/Organisation Dimensions.</a:t>
            </a:r>
          </a:p>
          <a:p>
            <a:pPr>
              <a:lnSpc>
                <a:spcPct val="107000"/>
              </a:lnSpc>
              <a:spcAft>
                <a:spcPts val="800"/>
              </a:spcAft>
            </a:pPr>
            <a:r>
              <a:rPr lang="en-GB" sz="3200" kern="100" dirty="0">
                <a:solidFill>
                  <a:schemeClr val="tx1"/>
                </a:solidFill>
                <a:effectLst/>
                <a:ea typeface="Calibri" panose="020F0502020204030204" pitchFamily="34" charset="0"/>
                <a:cs typeface="Times New Roman" panose="02020603050405020304" pitchFamily="18" charset="0"/>
              </a:rPr>
              <a:t>Discussion on the assessments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78">
                                            <p:txEl>
                                              <p:pRg st="5" end="5"/>
                                            </p:txEl>
                                          </p:spTgt>
                                        </p:tgtEl>
                                        <p:attrNameLst>
                                          <p:attrName>style.visibility</p:attrName>
                                        </p:attrNameLst>
                                      </p:cBhvr>
                                      <p:to>
                                        <p:strVal val="visible"/>
                                      </p:to>
                                    </p:set>
                                    <p:animEffect transition="in" filter="fade">
                                      <p:cBhvr>
                                        <p:cTn id="54" dur="1000"/>
                                        <p:tgtEl>
                                          <p:spTgt spid="278">
                                            <p:txEl>
                                              <p:pRg st="5" end="5"/>
                                            </p:txEl>
                                          </p:spTgt>
                                        </p:tgtEl>
                                      </p:cBhvr>
                                    </p:animEffect>
                                    <p:anim calcmode="lin" valueType="num">
                                      <p:cBhvr>
                                        <p:cTn id="55" dur="1000" fill="hold"/>
                                        <p:tgtEl>
                                          <p:spTgt spid="278">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7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prstGeom prst="rect">
            <a:avLst/>
          </a:prstGeom>
        </p:spPr>
        <p:txBody>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164387" y="1202076"/>
            <a:ext cx="8804951" cy="4315157"/>
          </a:xfrm>
          <a:prstGeom prst="rect">
            <a:avLst/>
          </a:prstGeom>
        </p:spPr>
        <p:txBody>
          <a:bodyPr>
            <a:normAutofit fontScale="47500" lnSpcReduction="20000"/>
          </a:bodyPr>
          <a:lstStyle/>
          <a:p>
            <a:pPr algn="just"/>
            <a:r>
              <a:rPr lang="en-GB" sz="4000" b="0" i="0" u="none" strike="noStrike" baseline="0" dirty="0">
                <a:solidFill>
                  <a:srgbClr val="000000"/>
                </a:solidFill>
              </a:rPr>
              <a:t>Bourgeois, D., T., Smith, J., L., Wang, S., and </a:t>
            </a:r>
            <a:r>
              <a:rPr lang="en-GB" sz="4000" b="0" i="0" u="none" strike="noStrike" baseline="0" dirty="0" err="1">
                <a:solidFill>
                  <a:srgbClr val="000000"/>
                </a:solidFill>
              </a:rPr>
              <a:t>Mortati</a:t>
            </a:r>
            <a:r>
              <a:rPr lang="en-GB" sz="4000" b="0" i="0" u="none" strike="noStrike" baseline="0" dirty="0">
                <a:solidFill>
                  <a:srgbClr val="000000"/>
                </a:solidFill>
              </a:rPr>
              <a:t>, J., (2019). "Information Systems for Business and Beyond“, Open Textbooks. 1, available @: </a:t>
            </a:r>
            <a:r>
              <a:rPr lang="en-GB" sz="4000" b="0" i="0" u="none" strike="noStrike" baseline="0" dirty="0">
                <a:solidFill>
                  <a:srgbClr val="000000"/>
                </a:solidFill>
                <a:hlinkClick r:id="rId2"/>
              </a:rPr>
              <a:t>https://digitalcommons.biola.edu/open-textbooks/1</a:t>
            </a:r>
            <a:r>
              <a:rPr lang="en-GB" sz="4000" b="0" i="0" u="none" strike="noStrike" baseline="0" dirty="0">
                <a:solidFill>
                  <a:srgbClr val="000000"/>
                </a:solidFill>
              </a:rPr>
              <a:t> , (Accessed on 22/11/2023).</a:t>
            </a:r>
          </a:p>
          <a:p>
            <a:pPr algn="just"/>
            <a:endParaRPr lang="en-GB" sz="4000" dirty="0"/>
          </a:p>
          <a:p>
            <a:pPr algn="just"/>
            <a:r>
              <a:rPr lang="en-GB" sz="4000" dirty="0">
                <a:solidFill>
                  <a:srgbClr val="000000"/>
                </a:solidFill>
                <a:effectLst/>
                <a:ea typeface="Calibri" panose="020F0502020204030204" pitchFamily="34" charset="0"/>
              </a:rPr>
              <a:t>Coughlan, J., Lycett, M., and </a:t>
            </a:r>
            <a:r>
              <a:rPr lang="en-GB" sz="4000" dirty="0" err="1">
                <a:solidFill>
                  <a:srgbClr val="000000"/>
                </a:solidFill>
                <a:effectLst/>
                <a:ea typeface="Calibri" panose="020F0502020204030204" pitchFamily="34" charset="0"/>
              </a:rPr>
              <a:t>Macredie</a:t>
            </a:r>
            <a:r>
              <a:rPr lang="en-GB" sz="4000" dirty="0">
                <a:solidFill>
                  <a:srgbClr val="000000"/>
                </a:solidFill>
                <a:effectLst/>
                <a:ea typeface="Calibri" panose="020F0502020204030204" pitchFamily="34" charset="0"/>
              </a:rPr>
              <a:t>, R., D., (2005).  Understanding the Business–IT Relationship, International Journal of Information Management, Vol. 25, pp.303–319.</a:t>
            </a:r>
            <a:endParaRPr lang="en-GB" sz="4000" b="0" i="0" u="none" strike="noStrike" baseline="0" dirty="0">
              <a:solidFill>
                <a:srgbClr val="000000"/>
              </a:solidFill>
            </a:endParaRPr>
          </a:p>
          <a:p>
            <a:pPr marL="0" indent="0" algn="just">
              <a:buNone/>
            </a:pPr>
            <a:endParaRPr lang="en-GB" sz="4000" b="0" i="0" u="none" strike="noStrike" baseline="0" dirty="0">
              <a:solidFill>
                <a:srgbClr val="000000"/>
              </a:solidFill>
            </a:endParaRPr>
          </a:p>
          <a:p>
            <a:r>
              <a:rPr lang="en-GB" sz="4000" b="0" i="0" u="none" strike="noStrike" baseline="0" dirty="0">
                <a:solidFill>
                  <a:srgbClr val="000000"/>
                </a:solidFill>
              </a:rPr>
              <a:t>Laudon, K.C. and Laudon, J. P. (2012). </a:t>
            </a:r>
            <a:r>
              <a:rPr lang="en-GB" sz="4000" b="0" i="1" u="none" strike="noStrike" baseline="0" dirty="0">
                <a:solidFill>
                  <a:srgbClr val="000000"/>
                </a:solidFill>
              </a:rPr>
              <a:t>Management Information Systems</a:t>
            </a:r>
            <a:r>
              <a:rPr lang="en-GB" sz="4000" b="0" i="0" u="none" strike="noStrike" baseline="0" dirty="0">
                <a:solidFill>
                  <a:srgbClr val="000000"/>
                </a:solidFill>
              </a:rPr>
              <a:t>, twelfth edition. Upper Saddle River, New Jersey: Prentice-Hall. </a:t>
            </a:r>
          </a:p>
          <a:p>
            <a:endParaRPr lang="en-GB" sz="4000" b="0" i="0" u="none" strike="noStrike" baseline="0" dirty="0">
              <a:solidFill>
                <a:srgbClr val="000000"/>
              </a:solidFill>
            </a:endParaRPr>
          </a:p>
          <a:p>
            <a:r>
              <a:rPr lang="en-GB" sz="4000" kern="100" dirty="0">
                <a:effectLst/>
                <a:ea typeface="Calibri" panose="020F0502020204030204" pitchFamily="34" charset="0"/>
                <a:cs typeface="Times New Roman" panose="02020603050405020304" pitchFamily="18" charset="0"/>
              </a:rPr>
              <a:t>Sengupta, S., (2015). Value Additive Activities in ERP Projects: A Consultant’s View, International Journal of Computer Applications, Vol. 121 (19), </a:t>
            </a:r>
          </a:p>
          <a:p>
            <a:endParaRPr lang="en-GB" sz="2000" b="0" i="0" u="none" strike="noStrike" baseline="0" dirty="0">
              <a:solidFill>
                <a:srgbClr val="000000"/>
              </a:solidFill>
            </a:endParaRPr>
          </a:p>
          <a:p>
            <a:pPr marL="0" indent="0" algn="just">
              <a:lnSpc>
                <a:spcPct val="107000"/>
              </a:lnSpc>
              <a:spcAft>
                <a:spcPts val="800"/>
              </a:spcAft>
              <a:buNone/>
            </a:pPr>
            <a:r>
              <a:rPr lang="en-GB" sz="1800" b="1" kern="0" dirty="0">
                <a:effectLst/>
                <a:latin typeface="GillSansMTPro-Bold"/>
                <a:ea typeface="Calibri" panose="020F0502020204030204" pitchFamily="34" charset="0"/>
                <a:cs typeface="GillSansMTPro-Bold"/>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2" end="2"/>
                                            </p:txEl>
                                          </p:spTgt>
                                        </p:tgtEl>
                                        <p:attrNameLst>
                                          <p:attrName>style.visibility</p:attrName>
                                        </p:attrNameLst>
                                      </p:cBhvr>
                                      <p:to>
                                        <p:strVal val="visible"/>
                                      </p:to>
                                    </p:set>
                                    <p:animEffect transition="in" filter="fade">
                                      <p:cBhvr>
                                        <p:cTn id="26" dur="1000"/>
                                        <p:tgtEl>
                                          <p:spTgt spid="281">
                                            <p:txEl>
                                              <p:pRg st="2" end="2"/>
                                            </p:txEl>
                                          </p:spTgt>
                                        </p:tgtEl>
                                      </p:cBhvr>
                                    </p:animEffect>
                                    <p:anim calcmode="lin" valueType="num">
                                      <p:cBhvr>
                                        <p:cTn id="27"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4" end="4"/>
                                            </p:txEl>
                                          </p:spTgt>
                                        </p:tgtEl>
                                        <p:attrNameLst>
                                          <p:attrName>style.visibility</p:attrName>
                                        </p:attrNameLst>
                                      </p:cBhvr>
                                      <p:to>
                                        <p:strVal val="visible"/>
                                      </p:to>
                                    </p:set>
                                    <p:animEffect transition="in" filter="fade">
                                      <p:cBhvr>
                                        <p:cTn id="33" dur="1000"/>
                                        <p:tgtEl>
                                          <p:spTgt spid="281">
                                            <p:txEl>
                                              <p:pRg st="4" end="4"/>
                                            </p:txEl>
                                          </p:spTgt>
                                        </p:tgtEl>
                                      </p:cBhvr>
                                    </p:animEffect>
                                    <p:anim calcmode="lin" valueType="num">
                                      <p:cBhvr>
                                        <p:cTn id="34"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6" end="6"/>
                                            </p:txEl>
                                          </p:spTgt>
                                        </p:tgtEl>
                                        <p:attrNameLst>
                                          <p:attrName>style.visibility</p:attrName>
                                        </p:attrNameLst>
                                      </p:cBhvr>
                                      <p:to>
                                        <p:strVal val="visible"/>
                                      </p:to>
                                    </p:set>
                                    <p:animEffect transition="in" filter="fade">
                                      <p:cBhvr>
                                        <p:cTn id="40" dur="1000"/>
                                        <p:tgtEl>
                                          <p:spTgt spid="281">
                                            <p:txEl>
                                              <p:pRg st="6" end="6"/>
                                            </p:txEl>
                                          </p:spTgt>
                                        </p:tgtEl>
                                      </p:cBhvr>
                                    </p:animEffect>
                                    <p:anim calcmode="lin" valueType="num">
                                      <p:cBhvr>
                                        <p:cTn id="41" dur="1000" fill="hold"/>
                                        <p:tgtEl>
                                          <p:spTgt spid="281">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8" end="8"/>
                                            </p:txEl>
                                          </p:spTgt>
                                        </p:tgtEl>
                                        <p:attrNameLst>
                                          <p:attrName>style.visibility</p:attrName>
                                        </p:attrNameLst>
                                      </p:cBhvr>
                                      <p:to>
                                        <p:strVal val="visible"/>
                                      </p:to>
                                    </p:set>
                                    <p:animEffect transition="in" filter="fade">
                                      <p:cBhvr>
                                        <p:cTn id="47" dur="1000"/>
                                        <p:tgtEl>
                                          <p:spTgt spid="281">
                                            <p:txEl>
                                              <p:pRg st="8" end="8"/>
                                            </p:txEl>
                                          </p:spTgt>
                                        </p:tgtEl>
                                      </p:cBhvr>
                                    </p:animEffect>
                                    <p:anim calcmode="lin" valueType="num">
                                      <p:cBhvr>
                                        <p:cTn id="48" dur="1000" fill="hold"/>
                                        <p:tgtEl>
                                          <p:spTgt spid="28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12</TotalTime>
  <Words>2578</Words>
  <Application>Microsoft Office PowerPoint</Application>
  <PresentationFormat>On-screen Show (4:3)</PresentationFormat>
  <Paragraphs>350</Paragraphs>
  <Slides>54</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2</vt:i4>
      </vt:variant>
      <vt:variant>
        <vt:lpstr>Slide Titles</vt:lpstr>
      </vt:variant>
      <vt:variant>
        <vt:i4>54</vt:i4>
      </vt:variant>
    </vt:vector>
  </HeadingPairs>
  <TitlesOfParts>
    <vt:vector size="64" baseType="lpstr">
      <vt:lpstr>Arial</vt:lpstr>
      <vt:lpstr>Calibri</vt:lpstr>
      <vt:lpstr>GillSansMTPro-Bold</vt:lpstr>
      <vt:lpstr>Monotype Sorts</vt:lpstr>
      <vt:lpstr>Myriad Pro</vt:lpstr>
      <vt:lpstr>Times New Roman</vt:lpstr>
      <vt:lpstr>Wingdings</vt:lpstr>
      <vt:lpstr>20140311PresentationUWTSDTemplate</vt:lpstr>
      <vt:lpstr>Image</vt:lpstr>
      <vt:lpstr>Photo Editor Photo</vt:lpstr>
      <vt:lpstr>  LCLM 5004  Managing Business Information  Week 2:  Information Systems and Technologies  Prepared by: Oluwaseun (Olu) Adegbite, PhD.    </vt:lpstr>
      <vt:lpstr>Last Week (i.e., Week 1)</vt:lpstr>
      <vt:lpstr>This Week (i.e., Week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Exercise</vt:lpstr>
      <vt:lpstr>Key Highlights from the Case Study - Information Management in Business.</vt:lpstr>
      <vt:lpstr>Next, …..</vt:lpstr>
      <vt:lpstr>Next, …..</vt:lpstr>
      <vt:lpstr>Next, We Consider…..</vt:lpstr>
      <vt:lpstr>Introduction to Enterprise Resource Planning (ERP) Systems.</vt:lpstr>
      <vt:lpstr>Introduction to Enterprise Resource Planning (ERP) Systems.</vt:lpstr>
      <vt:lpstr>Introduction to Enterprise Resource Planning (ERP) Systems</vt:lpstr>
      <vt:lpstr>Major Reasons for Adopting ERP</vt:lpstr>
      <vt:lpstr>Potential Benefits of ERP</vt:lpstr>
      <vt:lpstr>Potential Benefits of ERP</vt:lpstr>
      <vt:lpstr>ERP Implementation Approaches</vt:lpstr>
      <vt:lpstr> Major Phases of ERP Implementation  </vt:lpstr>
      <vt:lpstr> Major Phases of ERP Implementation  </vt:lpstr>
      <vt:lpstr>Major Challenges to ERP Implementation</vt:lpstr>
      <vt:lpstr>Major Challenges to ERP Implementation</vt:lpstr>
      <vt:lpstr>Benefits of ERP Systems</vt:lpstr>
      <vt:lpstr>Benefits of ERP Systems</vt:lpstr>
      <vt:lpstr>Risks with ERP Implementation</vt:lpstr>
      <vt:lpstr>Integration of Information Technologies for Efficient Business Operations </vt:lpstr>
      <vt:lpstr>Integration of Information Technologies for Efficient Business Operations </vt:lpstr>
      <vt:lpstr>Integration of Information Technologies for Efficient Business Operations </vt:lpstr>
      <vt:lpstr>Integration of Information Technologies for Efficient Business Operations </vt:lpstr>
      <vt:lpstr>Integration of Information Technologies for Efficient Business Operations </vt:lpstr>
      <vt:lpstr>Integration of Information Technologies for Efficient Business Operations </vt:lpstr>
      <vt:lpstr>Integration of Information Technologies for Efficient Business Operations </vt:lpstr>
      <vt:lpstr>Examples of Organisations that have used integration of information technologies for efficient business operations:</vt:lpstr>
      <vt:lpstr>Examples of Organisations that have used integration of information technologies for efficient business operations:</vt:lpstr>
      <vt:lpstr>Discussion on the Assessment</vt:lpstr>
      <vt:lpstr>Discussion on the Assessment</vt:lpstr>
      <vt:lpstr>Summary…Today we have looked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Dian Mayasari</cp:lastModifiedBy>
  <cp:revision>204</cp:revision>
  <dcterms:modified xsi:type="dcterms:W3CDTF">2025-05-22T22:03:38Z</dcterms:modified>
</cp:coreProperties>
</file>