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 id="2147483666" r:id="rId2"/>
  </p:sldMasterIdLst>
  <p:notesMasterIdLst>
    <p:notesMasterId r:id="rId22"/>
  </p:notesMasterIdLst>
  <p:sldIdLst>
    <p:sldId id="288" r:id="rId3"/>
    <p:sldId id="289" r:id="rId4"/>
    <p:sldId id="256" r:id="rId5"/>
    <p:sldId id="267" r:id="rId6"/>
    <p:sldId id="268" r:id="rId7"/>
    <p:sldId id="258" r:id="rId8"/>
    <p:sldId id="270" r:id="rId9"/>
    <p:sldId id="282" r:id="rId10"/>
    <p:sldId id="271" r:id="rId11"/>
    <p:sldId id="272" r:id="rId12"/>
    <p:sldId id="273" r:id="rId13"/>
    <p:sldId id="274" r:id="rId14"/>
    <p:sldId id="285" r:id="rId15"/>
    <p:sldId id="284" r:id="rId16"/>
    <p:sldId id="275" r:id="rId17"/>
    <p:sldId id="276" r:id="rId18"/>
    <p:sldId id="278" r:id="rId19"/>
    <p:sldId id="279" r:id="rId20"/>
    <p:sldId id="286" r:id="rId2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552"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5" name="Google Shape;9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E28D8A00-F408-4299-8F51-3DAEB8A5112E}" type="datetime1">
              <a:rPr lang="en-GB" altLang="en-US"/>
              <a:t>13/08/2022</a:t>
            </a:fld>
            <a:endParaRPr lang="en-GB" altLang="en-US"/>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5E08FC0-DD9A-410D-A632-EA6A71F17CCC}" type="slidenum">
              <a:rPr lang="en-GB" altLang="en-US"/>
              <a:t>‹#›</a:t>
            </a:fld>
            <a:endParaRPr lang="en-GB"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B287BDF5-E7D0-494C-9B01-7AC2A7AE6F6B}" type="datetime1">
              <a:rPr lang="en-GB" altLang="en-US"/>
              <a:t>13/08/2022</a:t>
            </a:fld>
            <a:endParaRPr lang="en-GB" altLang="en-US"/>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A2AA1C-D30F-4D4A-859C-D520EA22A7A1}" type="slidenum">
              <a:rPr lang="en-GB" altLang="en-US"/>
              <a:t>‹#›</a:t>
            </a:fld>
            <a:endParaRPr lang="en-GB"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59C14C0B-5A8A-4E07-B5D5-9EEE5BDF318A}" type="datetime1">
              <a:rPr lang="en-GB" altLang="en-US"/>
              <a:t>13/08/2022</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7F391006-FB40-4176-849B-B9217F221297}" type="slidenum">
              <a:rPr lang="en-GB" altLang="en-US"/>
              <a:t>‹#›</a:t>
            </a:fld>
            <a:endParaRPr lang="en-GB"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B75F1175-49F6-4E81-91A0-57F21CD3A2FB}" type="datetime1">
              <a:rPr lang="en-GB" altLang="en-US"/>
              <a:t>13/08/2022</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70D61B8D-97DB-4B84-A130-E2C286601FCA}" type="slidenum">
              <a:rPr lang="en-GB" altLang="en-US"/>
              <a:t>‹#›</a:t>
            </a:fld>
            <a:endParaRPr lang="en-GB"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F3E810A-D8A3-4951-9A18-D561677B3256}" type="datetime1">
              <a:rPr lang="en-GB" altLang="en-US"/>
              <a:t>13/08/2022</a:t>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4A3425FC-8EF7-40D8-B521-52FEB7660846}" type="slidenum">
              <a:rPr lang="en-GB" altLang="en-US"/>
              <a:t>‹#›</a:t>
            </a:fld>
            <a:endParaRPr lang="en-GB"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7AD8A2C-F1DC-458F-996F-52880064D851}" type="datetime1">
              <a:rPr lang="en-GB" altLang="en-US"/>
              <a:t>13/08/2022</a:t>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E0E557EB-88E0-40B0-9BFB-122A19B4D419}" type="slidenum">
              <a:rPr lang="en-GB" altLang="en-US"/>
              <a:t>‹#›</a:t>
            </a:fld>
            <a:endParaRPr lang="en-GB" alt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596FA02-8F42-4F95-B85F-9FC67F8CE3A7}" type="datetime1">
              <a:rPr lang="en-GB" altLang="en-US"/>
              <a:t>13/08/2022</a:t>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59F7EF54-ED1F-4F25-9B79-7B1AA43AFCF5}" type="slidenum">
              <a:rPr lang="en-GB" altLang="en-US"/>
              <a:t>‹#›</a:t>
            </a:fld>
            <a:endParaRPr lang="en-GB"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C3A6429-CDC5-4135-A6D1-FCEEE3BAC924}" type="datetime1">
              <a:rPr lang="en-GB" altLang="en-US"/>
              <a:t>13/08/2022</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73B296FB-2E3E-4787-B9B5-CF2B8F24EE94}" type="slidenum">
              <a:rPr lang="en-GB" altLang="en-US"/>
              <a:t>‹#›</a:t>
            </a:fld>
            <a:endParaRPr lang="en-GB"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7CCD3A71-4715-4CEF-B49C-51BACF78E64E}" type="datetime1">
              <a:rPr lang="en-GB" altLang="en-US"/>
              <a:t>13/08/2022</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D30B2280-21DF-4A3D-82C6-64BB15A5ED20}" type="slidenum">
              <a:rPr lang="en-GB" altLang="en-US"/>
              <a:t>‹#›</a:t>
            </a:fld>
            <a:endParaRPr lang="en-GB" alt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AA815ADE-7109-4CD5-AFC6-C89EDF5B14B6}" type="datetime1">
              <a:rPr lang="en-GB" altLang="en-US"/>
              <a:t>13/08/2022</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3FF9AF24-1494-4C96-818C-77A419765899}" type="slidenum">
              <a:rPr lang="en-GB" altLang="en-US"/>
              <a:t>‹#›</a:t>
            </a:fld>
            <a:endParaRPr lang="en-GB" alt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0A02671-D43F-433A-B173-B8A63F6C8587}" type="datetime1">
              <a:rPr lang="en-GB" altLang="en-US"/>
              <a:t>13/08/2022</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188BA703-DFAA-4E68-B1FA-013ECFC9C86D}" type="slidenum">
              <a:rPr lang="en-GB" altLang="en-US"/>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6.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C714C30-FCD4-427E-B923-E8DEAA028408}" type="datetime1">
              <a:rPr lang="en-GB" altLang="en-US"/>
              <a:t>13/08/2022</a:t>
            </a:fld>
            <a:endParaRPr lang="en-GB" altLang="en-US"/>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lstStyle>
            <a:lvl1pPr algn="r" eaLnBrk="1" hangingPunct="1">
              <a:defRPr sz="1200">
                <a:solidFill>
                  <a:srgbClr val="898989"/>
                </a:solidFill>
                <a:latin typeface="Myriad Pro" panose="020B0503030403020204" pitchFamily="34" charset="0"/>
              </a:defRPr>
            </a:lvl1pPr>
          </a:lstStyle>
          <a:p>
            <a:pPr>
              <a:defRPr/>
            </a:pPr>
            <a:fld id="{CC01C85F-589D-4197-AE21-B8DC2B2F826F}" type="slidenum">
              <a:rPr lang="en-GB" altLang="en-US"/>
              <a:t>‹#›</a:t>
            </a:fld>
            <a:endParaRPr lang="en-GB" alt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hyperlink" Target="https://supertoast.pt/2017/05/18/amazon-da-exemplo-de-responsabilidade-social/" TargetMode="External"/><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www.latentexistence.me.uk/judicial-review-pip-consultation/" TargetMode="External"/><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ea.europa.eu/airs/2017/resource-efficiency-and-low-carbon-economy/environmental-and-labour-taxation" TargetMode="External"/><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hyperlink" Target="https://www.amazon.com/Amazon-Prime-Air/b?ie=UTF8&amp;node=8037720011" TargetMode="External"/><Relationship Id="rId3" Type="http://schemas.openxmlformats.org/officeDocument/2006/relationships/image" Target="../media/image2.png"/><Relationship Id="rId7" Type="http://schemas.openxmlformats.org/officeDocument/2006/relationships/image" Target="../media/image24.jpeg"/><Relationship Id="rId12" Type="http://schemas.openxmlformats.org/officeDocument/2006/relationships/hyperlink" Target="http://aws.amazon.com/documentation/"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hyperlink" Target="https://seekingalpha.com/article/121955-amazons-wheel-of-growth" TargetMode="External"/><Relationship Id="rId5" Type="http://schemas.openxmlformats.org/officeDocument/2006/relationships/image" Target="../media/image4.png"/><Relationship Id="rId10" Type="http://schemas.openxmlformats.org/officeDocument/2006/relationships/hyperlink" Target="https://www.britannica.com/topic/Amazoncom" TargetMode="External"/><Relationship Id="rId4" Type="http://schemas.openxmlformats.org/officeDocument/2006/relationships/image" Target="../media/image3.png"/><Relationship Id="rId9" Type="http://schemas.openxmlformats.org/officeDocument/2006/relationships/hyperlink" Target="https://pestleanalysis.com/pest-analysis-of-eretail-leader-amaz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sz="quarter" idx="10"/>
          </p:nvPr>
        </p:nvSpPr>
        <p:spPr/>
        <p:txBody>
          <a:bodyPr/>
          <a:lstStyle/>
          <a:p>
            <a:pPr>
              <a:defRPr/>
            </a:pPr>
            <a:fld id="{5EC0FA7E-6D3B-48D7-9F80-6C4D37659D9C}" type="datetime1">
              <a:rPr lang="en-GB" altLang="en-US"/>
              <a:t>13/08/2022</a:t>
            </a:fld>
            <a:endParaRPr lang="en-GB" altLang="en-US"/>
          </a:p>
        </p:txBody>
      </p:sp>
      <p:sp>
        <p:nvSpPr>
          <p:cNvPr id="6147"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F742830-BDAD-46B8-BE41-B121BC27D304}" type="slidenum">
              <a:rPr lang="en-GB" altLang="en-US" sz="1200" smtClean="0">
                <a:solidFill>
                  <a:srgbClr val="898989"/>
                </a:solidFill>
              </a:rPr>
              <a:t>1</a:t>
            </a:fld>
            <a:endParaRPr lang="en-GB" altLang="en-US" sz="1200">
              <a:solidFill>
                <a:srgbClr val="898989"/>
              </a:solidFill>
            </a:endParaRPr>
          </a:p>
        </p:txBody>
      </p:sp>
      <p:sp>
        <p:nvSpPr>
          <p:cNvPr id="6148" name="Title 1"/>
          <p:cNvSpPr>
            <a:spLocks noGrp="1"/>
          </p:cNvSpPr>
          <p:nvPr>
            <p:ph type="ctrTitle"/>
          </p:nvPr>
        </p:nvSpPr>
        <p:spPr>
          <a:xfrm>
            <a:off x="1539876" y="1158875"/>
            <a:ext cx="9128125" cy="4540250"/>
          </a:xfrm>
        </p:spPr>
        <p:txBody>
          <a:bodyPr/>
          <a:lstStyle/>
          <a:p>
            <a:r>
              <a:rPr lang="en-GB" altLang="en-US" dirty="0"/>
              <a:t>BMSW4001 </a:t>
            </a:r>
            <a:br>
              <a:rPr lang="en-GB" altLang="en-US" dirty="0"/>
            </a:br>
            <a:br>
              <a:rPr lang="en-GB" altLang="en-US" dirty="0"/>
            </a:br>
            <a:r>
              <a:rPr lang="en-GB" altLang="en-US" dirty="0"/>
              <a:t>Academic and Employability Skills</a:t>
            </a:r>
            <a:br>
              <a:rPr lang="en-GB" altLang="en-US" sz="3600" dirty="0"/>
            </a:b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9"/>
          <p:cNvSpPr txBox="1">
            <a:spLocks noChangeArrowheads="1"/>
          </p:cNvSpPr>
          <p:nvPr/>
        </p:nvSpPr>
        <p:spPr bwMode="auto">
          <a:xfrm>
            <a:off x="858129" y="290513"/>
            <a:ext cx="1017094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US" altLang="en-US" sz="2800" b="1" dirty="0">
                <a:latin typeface="Arial" panose="020B0604020202020204" pitchFamily="34" charset="0"/>
              </a:rPr>
              <a:t>PUBLIC PRESENTATION ON EMPLOYABILITY SKILLS </a:t>
            </a:r>
            <a:endParaRPr lang="en-US" altLang="en-US" sz="2800" dirty="0">
              <a:latin typeface="Arial" panose="020B0604020202020204" pitchFamily="34" charset="0"/>
            </a:endParaRPr>
          </a:p>
        </p:txBody>
      </p:sp>
      <p:sp>
        <p:nvSpPr>
          <p:cNvPr id="7171" name="Text Box 9"/>
          <p:cNvSpPr txBox="1">
            <a:spLocks noChangeArrowheads="1"/>
          </p:cNvSpPr>
          <p:nvPr/>
        </p:nvSpPr>
        <p:spPr bwMode="auto">
          <a:xfrm>
            <a:off x="1524000" y="1268413"/>
            <a:ext cx="9144000" cy="5001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 typeface="Arial" panose="020B0604020202020204" pitchFamily="34" charset="0"/>
              <a:buNone/>
            </a:pPr>
            <a:r>
              <a:rPr lang="en-US" altLang="en-US" sz="2200" b="1" dirty="0">
                <a:latin typeface="Arial" panose="020B0604020202020204" pitchFamily="34" charset="0"/>
              </a:rPr>
              <a:t>Student: Ralph Azagoh-Kouadio – 2133598</a:t>
            </a:r>
          </a:p>
          <a:p>
            <a:pPr>
              <a:spcBef>
                <a:spcPct val="50000"/>
              </a:spcBef>
              <a:buFont typeface="Arial" panose="020B0604020202020204" pitchFamily="34" charset="0"/>
              <a:buNone/>
            </a:pPr>
            <a:endParaRPr lang="en-US" altLang="en-US" sz="2200" b="1" dirty="0">
              <a:latin typeface="Arial" panose="020B0604020202020204" pitchFamily="34" charset="0"/>
            </a:endParaRPr>
          </a:p>
          <a:p>
            <a:pPr>
              <a:spcBef>
                <a:spcPct val="50000"/>
              </a:spcBef>
              <a:buFont typeface="Arial" panose="020B0604020202020204" pitchFamily="34" charset="0"/>
              <a:buNone/>
            </a:pPr>
            <a:endParaRPr lang="en-US" altLang="en-US" sz="2200" b="1"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CHOSEN BUSINESS LEADER AND MODEL</a:t>
            </a:r>
          </a:p>
          <a:p>
            <a:pPr algn="ctr">
              <a:spcBef>
                <a:spcPct val="50000"/>
              </a:spcBef>
              <a:buFont typeface="Arial" panose="020B0604020202020204" pitchFamily="34" charset="0"/>
              <a:buNone/>
            </a:pPr>
            <a:r>
              <a:rPr lang="en-US" altLang="en-US" sz="2200" b="1" dirty="0">
                <a:latin typeface="Arial" panose="020B0604020202020204" pitchFamily="34" charset="0"/>
              </a:rPr>
              <a:t>JEFF BESOS - AMAZON </a:t>
            </a:r>
          </a:p>
          <a:p>
            <a:pP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Lecturer: Joanna Walsh</a:t>
            </a:r>
          </a:p>
          <a:p>
            <a:pPr algn="ctr">
              <a:spcBef>
                <a:spcPct val="50000"/>
              </a:spcBef>
              <a:buFont typeface="Arial" panose="020B0604020202020204" pitchFamily="34" charset="0"/>
              <a:buNone/>
            </a:pPr>
            <a:r>
              <a:rPr lang="en-US" altLang="en-US" sz="2200" b="1" dirty="0">
                <a:latin typeface="Arial" panose="020B0604020202020204" pitchFamily="34" charset="0"/>
              </a:rPr>
              <a:t>University of Wales Trinity Saint David </a:t>
            </a:r>
          </a:p>
          <a:p>
            <a:pPr algn="ctr">
              <a:spcBef>
                <a:spcPct val="50000"/>
              </a:spcBef>
              <a:buFont typeface="Arial" panose="020B0604020202020204" pitchFamily="34" charset="0"/>
              <a:buNone/>
            </a:pPr>
            <a:endParaRPr lang="en-US" altLang="en-US" sz="22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3"/>
        <p:cNvGrpSpPr/>
        <p:nvPr/>
      </p:nvGrpSpPr>
      <p:grpSpPr>
        <a:xfrm>
          <a:off x="0" y="0"/>
          <a:ext cx="0" cy="0"/>
          <a:chOff x="0" y="0"/>
          <a:chExt cx="0" cy="0"/>
        </a:xfrm>
      </p:grpSpPr>
      <p:sp useBgFill="1">
        <p:nvSpPr>
          <p:cNvPr id="94" name="Rectangle 90"/>
          <p:cNvSpPr>
            <a:spLocks noGrp="1" noRot="1" noChangeAspect="1" noMove="1" noResize="1" noEditPoints="1" noAdjustHandles="1" noChangeArrowheads="1" noChangeShapeType="1" noTextEdit="1"/>
          </p:cNvSpPr>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2"/>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8" name="Freeform 16"/>
          <p:cNvSpPr>
            <a:spLocks noGrp="1" noRot="1" noChangeAspect="1" noMove="1" noResize="1" noEditPoints="1" noAdjustHandles="1" noChangeArrowheads="1" noChangeShapeType="1" noTextEdit="1"/>
          </p:cNvSpPr>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85" name="Google Shape;85;p1"/>
          <p:cNvPicPr preferRelativeResize="0"/>
          <p:nvPr/>
        </p:nvPicPr>
        <p:blipFill rotWithShape="1">
          <a:blip r:embed="rId3"/>
          <a:stretch>
            <a:fillRect/>
          </a:stretch>
        </p:blipFill>
        <p:spPr>
          <a:xfrm>
            <a:off x="635458" y="-5"/>
            <a:ext cx="10488154" cy="3830330"/>
          </a:xfrm>
          <a:prstGeom prst="rect">
            <a:avLst/>
          </a:prstGeom>
          <a:noFill/>
          <a:effectLst/>
        </p:spPr>
      </p:pic>
      <p:sp>
        <p:nvSpPr>
          <p:cNvPr id="99" name="Freeform: Shape 96"/>
          <p:cNvSpPr>
            <a:spLocks noGrp="1" noRot="1" noChangeAspect="1" noMove="1" noResize="1" noEditPoints="1" noAdjustHandles="1" noChangeArrowheads="1" noChangeShapeType="1" noTextEdit="1"/>
          </p:cNvSpPr>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4" name="Google Shape;84;p1"/>
          <p:cNvSpPr txBox="1">
            <a:spLocks noGrp="1"/>
          </p:cNvSpPr>
          <p:nvPr>
            <p:ph type="subTitle" idx="1"/>
          </p:nvPr>
        </p:nvSpPr>
        <p:spPr>
          <a:xfrm>
            <a:off x="636916" y="5722374"/>
            <a:ext cx="9149349" cy="487924"/>
          </a:xfrm>
          <a:prstGeom prst="rect">
            <a:avLst/>
          </a:prstGeom>
        </p:spPr>
        <p:txBody>
          <a:bodyPr spcFirstLastPara="1" lIns="91425" tIns="45700" rIns="91425" bIns="45700" anchorCtr="0">
            <a:normAutofit/>
          </a:bodyPr>
          <a:lstStyle/>
          <a:p>
            <a:pPr marL="0" lvl="0" indent="0" rtl="0">
              <a:spcBef>
                <a:spcPts val="0"/>
              </a:spcBef>
              <a:spcAft>
                <a:spcPts val="600"/>
              </a:spcAft>
              <a:buClr>
                <a:schemeClr val="dk1"/>
              </a:buClr>
              <a:buSzPts val="3200"/>
              <a:buNone/>
            </a:pPr>
            <a:r>
              <a:rPr lang="ro-RO">
                <a:solidFill>
                  <a:schemeClr val="tx2">
                    <a:lumMod val="40000"/>
                    <a:lumOff val="60000"/>
                  </a:schemeClr>
                </a:solidFill>
                <a:latin typeface="Comic Sans MS" panose="030F0702030302020204"/>
                <a:ea typeface="Comic Sans MS" panose="030F0702030302020204"/>
                <a:cs typeface="Comic Sans MS" panose="030F0702030302020204"/>
                <a:sym typeface="Comic Sans MS" panose="030F0702030302020204"/>
              </a:rPr>
              <a:t>SAFE  AND  FAST</a:t>
            </a:r>
          </a:p>
        </p:txBody>
      </p:sp>
      <p:sp>
        <p:nvSpPr>
          <p:cNvPr id="86" name="Google Shape;86;p1"/>
          <p:cNvSpPr txBox="1"/>
          <p:nvPr/>
        </p:nvSpPr>
        <p:spPr>
          <a:xfrm>
            <a:off x="10189200" y="3981050"/>
            <a:ext cx="363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83" name="Picture 82"/>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85" name="Picture 84"/>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87" name="Oval 86"/>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9" name="Picture 88"/>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91" name="Picture 90"/>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93" name="Rectangle 92"/>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5" name="Rectangle 9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ctrTitle"/>
          </p:nvPr>
        </p:nvSpPr>
        <p:spPr>
          <a:xfrm>
            <a:off x="648930" y="629266"/>
            <a:ext cx="5616217" cy="1622321"/>
          </a:xfrm>
        </p:spPr>
        <p:txBody>
          <a:bodyPr vert="horz" lIns="91440" tIns="45720" rIns="91440" bIns="45720" rtlCol="0" anchor="t">
            <a:normAutofit/>
          </a:bodyPr>
          <a:lstStyle/>
          <a:p>
            <a:r>
              <a:rPr lang="en-US" sz="4200" b="0" i="0" kern="1200">
                <a:solidFill>
                  <a:srgbClr val="EBEBEB"/>
                </a:solidFill>
                <a:latin typeface="+mj-lt"/>
                <a:ea typeface="+mj-ea"/>
                <a:cs typeface="+mj-cs"/>
              </a:rPr>
              <a:t>Content</a:t>
            </a:r>
          </a:p>
        </p:txBody>
      </p:sp>
      <p:sp>
        <p:nvSpPr>
          <p:cNvPr id="97" name="Freeform 31"/>
          <p:cNvSpPr>
            <a:spLocks noGrp="1" noRot="1" noChangeAspect="1" noMove="1" noResize="1" noEditPoints="1" noAdjustHandles="1" noChangeArrowheads="1" noChangeShapeType="1" noTextEdit="1"/>
          </p:cNvSpPr>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99" name="Freeform: Shape 98"/>
          <p:cNvSpPr>
            <a:spLocks noGrp="1" noRot="1" noChangeAspect="1" noMove="1" noResize="1" noEditPoints="1" noAdjustHandles="1" noChangeArrowheads="1" noChangeShapeType="1" noTextEdit="1"/>
          </p:cNvSpPr>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3" name="Picture 2"/>
          <p:cNvPicPr>
            <a:picLocks noChangeAspect="1"/>
          </p:cNvPicPr>
          <p:nvPr/>
        </p:nvPicPr>
        <p:blipFill>
          <a:blip r:embed="rId6"/>
          <a:stretch>
            <a:fillRect/>
          </a:stretch>
        </p:blipFill>
        <p:spPr>
          <a:xfrm>
            <a:off x="7563742" y="2861829"/>
            <a:ext cx="3980139" cy="1134339"/>
          </a:xfrm>
          <a:prstGeom prst="rect">
            <a:avLst/>
          </a:prstGeom>
          <a:effectLst/>
        </p:spPr>
      </p:pic>
      <p:sp>
        <p:nvSpPr>
          <p:cNvPr id="101" name="Rectangle 100"/>
          <p:cNvSpPr>
            <a:spLocks noGrp="1" noRot="1" noChangeAspect="1" noMove="1" noResize="1" noEditPoints="1" noAdjustHandles="1" noChangeArrowheads="1" noChangeShapeType="1" noTextEdit="1"/>
          </p:cNvSpPr>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ubtitle 6"/>
          <p:cNvSpPr>
            <a:spLocks noGrp="1"/>
          </p:cNvSpPr>
          <p:nvPr>
            <p:ph type="subTitle" idx="1"/>
          </p:nvPr>
        </p:nvSpPr>
        <p:spPr>
          <a:xfrm>
            <a:off x="648931" y="2438400"/>
            <a:ext cx="5616216" cy="3785419"/>
          </a:xfrm>
        </p:spPr>
        <p:txBody>
          <a:bodyPr vert="horz" lIns="91440" tIns="45720" rIns="91440" bIns="45720" rtlCol="0">
            <a:normAutofit/>
          </a:bodyPr>
          <a:lstStyle/>
          <a:p>
            <a:pPr marL="463550" indent="-342900">
              <a:buFont typeface="Wingdings 3" panose="05040102010807070707" charset="2"/>
              <a:buChar char=""/>
            </a:pPr>
            <a:r>
              <a:rPr lang="en-US" dirty="0">
                <a:solidFill>
                  <a:srgbClr val="FFFFFF"/>
                </a:solidFill>
              </a:rPr>
              <a:t>Introduction</a:t>
            </a:r>
          </a:p>
          <a:p>
            <a:pPr marL="463550" indent="-342900">
              <a:buFont typeface="Wingdings 3" panose="05040102010807070707" charset="2"/>
              <a:buChar char=""/>
            </a:pPr>
            <a:r>
              <a:rPr lang="en-US" dirty="0">
                <a:solidFill>
                  <a:srgbClr val="FFFFFF"/>
                </a:solidFill>
              </a:rPr>
              <a:t>BACKGROUND</a:t>
            </a:r>
          </a:p>
          <a:p>
            <a:pPr marL="463550" indent="-342900">
              <a:buFont typeface="Wingdings 3" panose="05040102010807070707" charset="2"/>
              <a:buChar char=""/>
            </a:pPr>
            <a:r>
              <a:rPr lang="en-US" dirty="0">
                <a:solidFill>
                  <a:srgbClr val="FFFFFF"/>
                </a:solidFill>
              </a:rPr>
              <a:t>Services</a:t>
            </a:r>
          </a:p>
          <a:p>
            <a:pPr marL="463550" indent="-342900">
              <a:buFont typeface="Wingdings 3" panose="05040102010807070707" charset="2"/>
              <a:buChar char=""/>
            </a:pPr>
            <a:r>
              <a:rPr lang="en-US" dirty="0">
                <a:solidFill>
                  <a:srgbClr val="FFFFFF"/>
                </a:solidFill>
              </a:rPr>
              <a:t>PESTEL Analysis</a:t>
            </a:r>
          </a:p>
          <a:p>
            <a:pPr marL="463550" indent="-342900">
              <a:buFont typeface="Wingdings 3" panose="05040102010807070707" charset="2"/>
              <a:buChar char=""/>
            </a:pPr>
            <a:r>
              <a:rPr lang="en-US" dirty="0">
                <a:solidFill>
                  <a:srgbClr val="FFFFFF"/>
                </a:solidFill>
              </a:rPr>
              <a:t>SWOT Analysis</a:t>
            </a:r>
          </a:p>
          <a:p>
            <a:pPr marL="463550" indent="-342900">
              <a:buFont typeface="Wingdings 3" panose="05040102010807070707" charset="2"/>
              <a:buChar char=""/>
            </a:pPr>
            <a:r>
              <a:rPr lang="en-US" dirty="0">
                <a:solidFill>
                  <a:srgbClr val="FFFFFF"/>
                </a:solidFill>
              </a:rPr>
              <a:t>Conclusion</a:t>
            </a:r>
          </a:p>
          <a:p>
            <a:pPr marL="463550" indent="-342900">
              <a:buFont typeface="Wingdings 3" panose="05040102010807070707" charset="2"/>
              <a:buChar char=""/>
            </a:pPr>
            <a:r>
              <a:rPr lang="en-US" dirty="0">
                <a:solidFill>
                  <a:srgbClr val="FFFFFF"/>
                </a:solidFill>
              </a:rPr>
              <a:t>References </a:t>
            </a:r>
          </a:p>
        </p:txBody>
      </p:sp>
      <p:sp>
        <p:nvSpPr>
          <p:cNvPr id="2" name="TextBox 1"/>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l"/>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ctrTitle"/>
          </p:nvPr>
        </p:nvSpPr>
        <p:spPr>
          <a:xfrm>
            <a:off x="5883648" y="35372"/>
            <a:ext cx="4934012" cy="867267"/>
          </a:xfrm>
        </p:spPr>
        <p:txBody>
          <a:bodyPr vert="horz" lIns="91440" tIns="45720" rIns="91440" bIns="45720" rtlCol="0">
            <a:normAutofit/>
          </a:bodyPr>
          <a:lstStyle/>
          <a:p>
            <a:pPr algn="ctr">
              <a:lnSpc>
                <a:spcPct val="90000"/>
              </a:lnSpc>
            </a:pPr>
            <a:r>
              <a:rPr lang="en-US" sz="5600" dirty="0">
                <a:latin typeface="Comic Sans MS" panose="030F0702030302020204"/>
              </a:rPr>
              <a:t>  </a:t>
            </a:r>
            <a:r>
              <a:rPr lang="en-US" sz="5600" b="0" i="0" kern="1200" dirty="0">
                <a:latin typeface="Comic Sans MS" panose="030F0702030302020204"/>
              </a:rPr>
              <a:t> </a:t>
            </a:r>
            <a:r>
              <a:rPr lang="en-US" sz="4400" b="0" i="0" kern="1200" dirty="0">
                <a:latin typeface="Comic Sans MS" panose="030F0702030302020204"/>
              </a:rPr>
              <a:t>Introduction</a:t>
            </a:r>
            <a:endParaRPr lang="en-US" sz="4400" dirty="0"/>
          </a:p>
        </p:txBody>
      </p:sp>
      <p:sp>
        <p:nvSpPr>
          <p:cNvPr id="5" name="Subtitle 4"/>
          <p:cNvSpPr>
            <a:spLocks noGrp="1"/>
          </p:cNvSpPr>
          <p:nvPr>
            <p:ph type="subTitle" idx="1"/>
          </p:nvPr>
        </p:nvSpPr>
        <p:spPr>
          <a:xfrm>
            <a:off x="5044046" y="725677"/>
            <a:ext cx="6973291" cy="5900206"/>
          </a:xfrm>
        </p:spPr>
        <p:txBody>
          <a:bodyPr vert="horz" lIns="91440" tIns="45720" rIns="91440" bIns="45720" rtlCol="0">
            <a:noAutofit/>
          </a:bodyPr>
          <a:lstStyle/>
          <a:p>
            <a:pPr algn="just">
              <a:lnSpc>
                <a:spcPct val="107000"/>
              </a:lnSpc>
              <a:spcAft>
                <a:spcPts val="800"/>
              </a:spcAft>
            </a:pPr>
            <a:r>
              <a:rPr lang="en-US" sz="1600" cap="none" dirty="0">
                <a:solidFill>
                  <a:schemeClr val="bg1"/>
                </a:solidFill>
                <a:latin typeface="Calibri" panose="020F0502020204030204" pitchFamily="34" charset="0"/>
                <a:cs typeface="Calibri" panose="020F0502020204030204" pitchFamily="34" charset="0"/>
              </a:rPr>
              <a:t>Since leaving mainstream education in 1996, due to family considerations and financial difficulties, I never stopped thinking about returning to learning; as I was stuck with this burning desire to earn a degree in order to have a good level of employability skills.  </a:t>
            </a:r>
            <a:r>
              <a:rPr lang="en-GB" sz="1600" cap="none" dirty="0">
                <a:solidFill>
                  <a:schemeClr val="bg1"/>
                </a:solidFill>
                <a:latin typeface="Calibri" panose="020F0502020204030204" pitchFamily="34" charset="0"/>
                <a:cs typeface="Calibri" panose="020F0502020204030204" pitchFamily="34" charset="0"/>
              </a:rPr>
              <a:t> </a:t>
            </a:r>
            <a:r>
              <a:rPr lang="en-US" sz="1600" cap="none" dirty="0">
                <a:solidFill>
                  <a:schemeClr val="bg1"/>
                </a:solidFill>
                <a:latin typeface="Calibri" panose="020F0502020204030204" pitchFamily="34" charset="0"/>
                <a:cs typeface="Calibri" panose="020F0502020204030204" pitchFamily="34" charset="0"/>
              </a:rPr>
              <a:t>I worked for EDF Energy for 16 years as a half hourly data flows analyst and process advisor, before being made redundant in the early part of year 2020 and remained unemployed for almost two years.   Ever since then, I vowed to work on my employability skills and become job marketable.  On the course of my employment skills development, I was impacted and inspired by the story of a very successful business leader: Jeff Bezos, the founder of AMAZON </a:t>
            </a:r>
            <a:endParaRPr lang="en-GB" sz="1600" cap="none" dirty="0">
              <a:solidFill>
                <a:schemeClr val="bg1"/>
              </a:solidFill>
              <a:latin typeface="Calibri" panose="020F0502020204030204" pitchFamily="34" charset="0"/>
              <a:cs typeface="Calibri" panose="020F0502020204030204" pitchFamily="34" charset="0"/>
            </a:endParaRPr>
          </a:p>
          <a:p>
            <a:pPr marL="285750" indent="-285750" algn="just">
              <a:lnSpc>
                <a:spcPct val="90000"/>
              </a:lnSpc>
              <a:buFont typeface="Courier New" panose="02070309020205020404" pitchFamily="49" charset="0"/>
              <a:buChar char="o"/>
            </a:pPr>
            <a:r>
              <a:rPr lang="en-GB" sz="1600" cap="none" dirty="0">
                <a:solidFill>
                  <a:schemeClr val="bg1"/>
                </a:solidFill>
                <a:latin typeface="Calibri" panose="020F0502020204030204" pitchFamily="34" charset="0"/>
                <a:cs typeface="Calibri" panose="020F0502020204030204" pitchFamily="34" charset="0"/>
              </a:rPr>
              <a:t>Amazon is an American multinational technology company, founded by Jeff Bezos from his garage in Bellevue, Seattle, on July 05</a:t>
            </a:r>
            <a:r>
              <a:rPr lang="en-GB" sz="1600" cap="none" baseline="30000" dirty="0">
                <a:solidFill>
                  <a:schemeClr val="bg1"/>
                </a:solidFill>
                <a:latin typeface="Calibri" panose="020F0502020204030204" pitchFamily="34" charset="0"/>
                <a:cs typeface="Calibri" panose="020F0502020204030204" pitchFamily="34" charset="0"/>
              </a:rPr>
              <a:t>th</a:t>
            </a:r>
            <a:r>
              <a:rPr lang="en-GB" sz="1600" cap="none" dirty="0">
                <a:solidFill>
                  <a:schemeClr val="bg1"/>
                </a:solidFill>
                <a:latin typeface="Calibri" panose="020F0502020204030204" pitchFamily="34" charset="0"/>
                <a:cs typeface="Calibri" panose="020F0502020204030204" pitchFamily="34" charset="0"/>
              </a:rPr>
              <a:t> 1994.</a:t>
            </a:r>
          </a:p>
          <a:p>
            <a:pPr marL="285750" indent="-285750" algn="just">
              <a:lnSpc>
                <a:spcPct val="90000"/>
              </a:lnSpc>
              <a:buFont typeface="Courier New" panose="02070309020205020404" pitchFamily="49" charset="0"/>
              <a:buChar char="o"/>
            </a:pPr>
            <a:r>
              <a:rPr lang="en-GB" sz="1600" cap="none" dirty="0">
                <a:solidFill>
                  <a:schemeClr val="bg1"/>
                </a:solidFill>
                <a:latin typeface="Calibri" panose="020F0502020204030204" pitchFamily="34" charset="0"/>
                <a:cs typeface="Calibri" panose="020F0502020204030204" pitchFamily="34" charset="0"/>
              </a:rPr>
              <a:t>amazon started as an online marketplace for books and expanded to sell electronics, software, video games, furniture, toys, jewellery and food.</a:t>
            </a:r>
          </a:p>
          <a:p>
            <a:pPr marL="285750" indent="-285750" algn="just">
              <a:lnSpc>
                <a:spcPct val="90000"/>
              </a:lnSpc>
              <a:buFont typeface="Courier New" panose="02070309020205020404" pitchFamily="49" charset="0"/>
              <a:buChar char="o"/>
            </a:pPr>
            <a:r>
              <a:rPr lang="en-GB" sz="1600" cap="none" dirty="0">
                <a:solidFill>
                  <a:schemeClr val="bg1"/>
                </a:solidFill>
                <a:latin typeface="Calibri" panose="020F0502020204030204" pitchFamily="34" charset="0"/>
                <a:cs typeface="Calibri" panose="020F0502020204030204" pitchFamily="34" charset="0"/>
              </a:rPr>
              <a:t>Amazon now focuses on e-commerce, cloud, computing, digital streaming and artificial intelligence, with a turnover estimated at more than $14,835 billions</a:t>
            </a:r>
          </a:p>
          <a:p>
            <a:pPr marL="285750" indent="-285750" algn="just">
              <a:lnSpc>
                <a:spcPct val="90000"/>
              </a:lnSpc>
              <a:buFont typeface="Courier New" panose="02070309020205020404" pitchFamily="49" charset="0"/>
              <a:buChar char="o"/>
            </a:pPr>
            <a:r>
              <a:rPr lang="en-GB" sz="1600" cap="none" dirty="0">
                <a:solidFill>
                  <a:schemeClr val="bg1"/>
                </a:solidFill>
                <a:latin typeface="Calibri" panose="020F0502020204030204" pitchFamily="34" charset="0"/>
                <a:cs typeface="Calibri" panose="020F0502020204030204" pitchFamily="34" charset="0"/>
              </a:rPr>
              <a:t>The success of amazon is guided by four principles which are: </a:t>
            </a:r>
          </a:p>
          <a:p>
            <a:pPr algn="just">
              <a:lnSpc>
                <a:spcPct val="90000"/>
              </a:lnSpc>
            </a:pPr>
            <a:r>
              <a:rPr lang="en-GB" sz="1300" dirty="0">
                <a:solidFill>
                  <a:schemeClr val="bg1"/>
                </a:solidFill>
              </a:rPr>
              <a:t>	</a:t>
            </a:r>
            <a:r>
              <a:rPr lang="en-GB" sz="1600" dirty="0">
                <a:solidFill>
                  <a:schemeClr val="bg1"/>
                </a:solidFill>
                <a:latin typeface="Calibri" panose="020F0502020204030204" pitchFamily="34" charset="0"/>
                <a:cs typeface="Calibri" panose="020F0502020204030204" pitchFamily="34" charset="0"/>
              </a:rPr>
              <a:t>customer obsession, </a:t>
            </a:r>
          </a:p>
          <a:p>
            <a:pPr algn="just">
              <a:lnSpc>
                <a:spcPct val="90000"/>
              </a:lnSpc>
            </a:pPr>
            <a:r>
              <a:rPr lang="en-GB" sz="1600" dirty="0">
                <a:solidFill>
                  <a:schemeClr val="bg1"/>
                </a:solidFill>
                <a:latin typeface="Calibri" panose="020F0502020204030204" pitchFamily="34" charset="0"/>
                <a:cs typeface="Calibri" panose="020F0502020204030204" pitchFamily="34" charset="0"/>
              </a:rPr>
              <a:t>	passion for invention, </a:t>
            </a:r>
          </a:p>
          <a:p>
            <a:pPr algn="just">
              <a:lnSpc>
                <a:spcPct val="90000"/>
              </a:lnSpc>
            </a:pPr>
            <a:r>
              <a:rPr lang="en-GB" sz="1600" dirty="0">
                <a:solidFill>
                  <a:schemeClr val="bg1"/>
                </a:solidFill>
                <a:latin typeface="Calibri" panose="020F0502020204030204" pitchFamily="34" charset="0"/>
                <a:cs typeface="Calibri" panose="020F0502020204030204" pitchFamily="34" charset="0"/>
              </a:rPr>
              <a:t>	commitment  </a:t>
            </a:r>
          </a:p>
          <a:p>
            <a:pPr algn="just">
              <a:lnSpc>
                <a:spcPct val="90000"/>
              </a:lnSpc>
            </a:pPr>
            <a:r>
              <a:rPr lang="en-GB" sz="1600" dirty="0">
                <a:solidFill>
                  <a:schemeClr val="bg1"/>
                </a:solidFill>
                <a:latin typeface="Calibri" panose="020F0502020204030204" pitchFamily="34" charset="0"/>
                <a:cs typeface="Calibri" panose="020F0502020204030204" pitchFamily="34" charset="0"/>
              </a:rPr>
              <a:t>	long-term thinking</a:t>
            </a:r>
          </a:p>
        </p:txBody>
      </p:sp>
      <p:sp>
        <p:nvSpPr>
          <p:cNvPr id="14" name="Rectangle 13"/>
          <p:cNvSpPr>
            <a:spLocks noGrp="1" noRot="1" noChangeAspect="1" noMove="1" noResize="1" noEditPoints="1" noAdjustHandles="1" noChangeArrowheads="1" noChangeShapeType="1" noTextEdit="1"/>
          </p:cNvSpPr>
          <p:nvPr/>
        </p:nvSpPr>
        <p:spPr>
          <a:xfrm>
            <a:off x="636914" y="639905"/>
            <a:ext cx="4320057"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picture containing text, sky, outdoor, sign&#10;&#10;Description automatically generated"/>
          <p:cNvPicPr>
            <a:picLocks noChangeAspect="1"/>
          </p:cNvPicPr>
          <p:nvPr/>
        </p:nvPicPr>
        <p:blipFill>
          <a:blip r:embed="rId3"/>
          <a:stretch>
            <a:fillRect/>
          </a:stretch>
        </p:blipFill>
        <p:spPr>
          <a:xfrm>
            <a:off x="754109" y="1700976"/>
            <a:ext cx="4080294" cy="2313136"/>
          </a:xfrm>
          <a:prstGeom prst="rect">
            <a:avLst/>
          </a:prstGeom>
          <a:effectLst/>
        </p:spPr>
      </p:pic>
      <p:pic>
        <p:nvPicPr>
          <p:cNvPr id="6" name="Picture 5"/>
          <p:cNvPicPr>
            <a:picLocks noChangeAspect="1"/>
          </p:cNvPicPr>
          <p:nvPr/>
        </p:nvPicPr>
        <p:blipFill>
          <a:blip r:embed="rId4"/>
          <a:stretch>
            <a:fillRect/>
          </a:stretch>
        </p:blipFill>
        <p:spPr>
          <a:xfrm>
            <a:off x="955392" y="4254093"/>
            <a:ext cx="3677729" cy="919432"/>
          </a:xfrm>
          <a:prstGeom prst="rect">
            <a:avLst/>
          </a:prstGeom>
          <a:effec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Shape 96"/>
        <p:cNvGrpSpPr/>
        <p:nvPr/>
      </p:nvGrpSpPr>
      <p:grpSpPr>
        <a:xfrm>
          <a:off x="0" y="0"/>
          <a:ext cx="0" cy="0"/>
          <a:chOff x="0" y="0"/>
          <a:chExt cx="0" cy="0"/>
        </a:xfrm>
      </p:grpSpPr>
      <p:sp>
        <p:nvSpPr>
          <p:cNvPr id="101" name="Rectangle 103"/>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5502443" y="-1"/>
            <a:ext cx="4935370" cy="1043583"/>
          </a:xfrm>
        </p:spPr>
        <p:txBody>
          <a:bodyPr vert="horz" lIns="91440" tIns="45720" rIns="91440" bIns="45720" rtlCol="0" anchor="b">
            <a:normAutofit fontScale="90000"/>
          </a:bodyPr>
          <a:lstStyle/>
          <a:p>
            <a:r>
              <a:rPr lang="en-US" dirty="0">
                <a:solidFill>
                  <a:srgbClr val="EBEBEB"/>
                </a:solidFill>
                <a:latin typeface="Comic Sans MS" panose="030F0702030302020204"/>
              </a:rPr>
              <a:t>Background</a:t>
            </a:r>
          </a:p>
        </p:txBody>
      </p:sp>
      <p:sp>
        <p:nvSpPr>
          <p:cNvPr id="99" name="Google Shape;99;p3"/>
          <p:cNvSpPr txBox="1">
            <a:spLocks noGrp="1"/>
          </p:cNvSpPr>
          <p:nvPr>
            <p:ph type="subTitle" idx="1"/>
          </p:nvPr>
        </p:nvSpPr>
        <p:spPr>
          <a:xfrm>
            <a:off x="4872012" y="4777380"/>
            <a:ext cx="5222326" cy="861420"/>
          </a:xfrm>
          <a:prstGeom prst="rect">
            <a:avLst/>
          </a:prstGeom>
        </p:spPr>
        <p:txBody>
          <a:bodyPr spcFirstLastPara="1" vert="horz" lIns="91440" tIns="45720" rIns="91440" bIns="45720" rtlCol="0" anchor="t" anchorCtr="0">
            <a:normAutofit/>
          </a:bodyPr>
          <a:lstStyle/>
          <a:p>
            <a:pPr lvl="0"/>
            <a:endParaRPr lang="en-US">
              <a:solidFill>
                <a:schemeClr val="tx2">
                  <a:lumMod val="40000"/>
                  <a:lumOff val="60000"/>
                </a:schemeClr>
              </a:solidFill>
            </a:endParaRPr>
          </a:p>
          <a:p>
            <a:pPr lvl="0"/>
            <a:endParaRPr lang="en-US">
              <a:solidFill>
                <a:schemeClr val="tx2">
                  <a:lumMod val="40000"/>
                  <a:lumOff val="60000"/>
                </a:schemeClr>
              </a:solidFill>
            </a:endParaRPr>
          </a:p>
        </p:txBody>
      </p:sp>
      <p:sp>
        <p:nvSpPr>
          <p:cNvPr id="106" name="Freeform 8"/>
          <p:cNvSpPr>
            <a:spLocks noGrp="1" noRot="1" noChangeAspect="1" noMove="1" noResize="1" noEditPoints="1" noAdjustHandles="1" noChangeArrowheads="1" noChangeShapeType="1" noTextEdit="1"/>
          </p:cNvSpPr>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 name="Picture 2"/>
          <p:cNvPicPr>
            <a:picLocks noChangeAspect="1"/>
          </p:cNvPicPr>
          <p:nvPr/>
        </p:nvPicPr>
        <p:blipFill rotWithShape="1">
          <a:blip r:embed="rId4"/>
          <a:srcRect l="41689" r="14687" b="-1"/>
          <a:stretch>
            <a:fillRect/>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08" name="Rectangle 107"/>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p:cNvSpPr txBox="1"/>
          <p:nvPr/>
        </p:nvSpPr>
        <p:spPr>
          <a:xfrm>
            <a:off x="4966508" y="1107401"/>
            <a:ext cx="6157104" cy="4847481"/>
          </a:xfrm>
          <a:prstGeom prst="rect">
            <a:avLst/>
          </a:prstGeom>
          <a:noFill/>
        </p:spPr>
        <p:txBody>
          <a:bodyPr wrap="square" lIns="91440" tIns="45720" rIns="91440" bIns="45720" rtlCol="0" anchor="t">
            <a:spAutoFit/>
          </a:bodyPr>
          <a:lstStyle/>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In 1994, Amazon founder Jeff Bezos and his wife McKenzie flew to Texas to pick up a car given to them by his father.  </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On their way back to Washington, while his wife was driving, Jeff Bezos was working on a business plan on his laptop.  </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Jeff Bezos considered Seattle as the best location for his new company, as there were many talented computer programmers living there.  </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Seattle was closer to major book distribution warehouses, so was beneficial to his company.</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Jeff Bezos told his attorney the name of his company would be '</a:t>
            </a:r>
            <a:r>
              <a:rPr lang="en-GB" sz="1200" dirty="0" err="1">
                <a:solidFill>
                  <a:schemeClr val="tx1"/>
                </a:solidFill>
                <a:latin typeface="Calibri" panose="020F0502020204030204" pitchFamily="34" charset="0"/>
                <a:cs typeface="Calibri" panose="020F0502020204030204" pitchFamily="34" charset="0"/>
              </a:rPr>
              <a:t>Cadabra</a:t>
            </a:r>
            <a:r>
              <a:rPr lang="en-GB" sz="1200" dirty="0">
                <a:solidFill>
                  <a:schemeClr val="tx1"/>
                </a:solidFill>
                <a:latin typeface="Calibri" panose="020F0502020204030204" pitchFamily="34" charset="0"/>
                <a:cs typeface="Calibri" panose="020F0502020204030204" pitchFamily="34" charset="0"/>
              </a:rPr>
              <a:t>’, which his attorney misheard to 'Cadaver’.  So Jeff Bezos thought his company's name had to change, to avoid the same mishearing with his customers.</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As weeks went by, Jeff Bezos began to think of new and more appropriate names for his company.  </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After a long and hard search, he finally settled with the name "Amazon”, the name of the longest river in the world.  </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After finding the company's name, Jeff Bezos went on to hold lots of meetings with potential investors.     </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Jeff Bezos then ended up with 20 people investing fifty thousand dollars each in his company and his own parents investing three hundred thousand dollars.</a:t>
            </a:r>
          </a:p>
          <a:p>
            <a:pPr marL="285750" indent="-285750" algn="just">
              <a:spcAft>
                <a:spcPts val="600"/>
              </a:spcAft>
              <a:buFont typeface="Courier New" panose="02070309020205020404" pitchFamily="49" charset="0"/>
              <a:buChar char="o"/>
            </a:pPr>
            <a:r>
              <a:rPr lang="en-GB" sz="1200" dirty="0">
                <a:solidFill>
                  <a:schemeClr val="tx1"/>
                </a:solidFill>
                <a:latin typeface="Calibri" panose="020F0502020204030204" pitchFamily="34" charset="0"/>
                <a:cs typeface="Calibri" panose="020F0502020204030204" pitchFamily="34" charset="0"/>
              </a:rPr>
              <a:t>Jeff Bezos and his wife McKenzie then turn their two-bedroom apartment into their company’s first headquarters, with just three computers, some wooden desks and doors made by himself.  </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childTnLst>
                                    <p:set>
                                      <p:cBhvr>
                                        <p:cTn id="6" dur="1" fill="hold">
                                          <p:stCondLst>
                                            <p:cond delay="0"/>
                                          </p:stCondLst>
                                        </p:cTn>
                                        <p:tgtEl>
                                          <p:spTgt spid="99">
                                            <p:txEl>
                                              <p:pRg st="0" end="0"/>
                                            </p:txEl>
                                          </p:spTgt>
                                        </p:tgtEl>
                                        <p:attrNameLst>
                                          <p:attrName>style.visibility</p:attrName>
                                        </p:attrNameLst>
                                      </p:cBhvr>
                                      <p:to>
                                        <p:strVal val="visible"/>
                                      </p:to>
                                    </p:set>
                                    <p:animEffect transition="in" filter="fade">
                                      <p:cBhvr>
                                        <p:cTn id="7" dur="700"/>
                                        <p:tgtEl>
                                          <p:spTgt spid="99">
                                            <p:txEl>
                                              <p:pRg st="0" end="0"/>
                                            </p:txEl>
                                          </p:spTgt>
                                        </p:tgtEl>
                                      </p:cBhvr>
                                    </p:animEffect>
                                  </p:childTnLst>
                                </p:cTn>
                              </p:par>
                              <p:par>
                                <p:cTn id="8" presetID="10" presetClass="entr" presetSubtype="0" fill="hold" grpId="0" nodeType="withEffect">
                                  <p:stCondLst>
                                    <p:cond delay="100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43"/>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46" name="Picture 45"/>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48" name="Oval 47"/>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49"/>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52" name="Picture 51"/>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54" name="Rectangle 53"/>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5" descr="Logo&#10;&#10;Description automatically generated"/>
          <p:cNvPicPr>
            <a:picLocks noChangeAspect="1"/>
          </p:cNvPicPr>
          <p:nvPr/>
        </p:nvPicPr>
        <p:blipFill rotWithShape="1">
          <a:blip r:embed="rId6">
            <a:alphaModFix amt="35000"/>
          </a:blip>
          <a:srcRect t="12228" b="3502"/>
          <a:stretch>
            <a:fillRect/>
          </a:stretch>
        </p:blipFill>
        <p:spPr>
          <a:xfrm>
            <a:off x="-43112" y="-1"/>
            <a:ext cx="12191980" cy="6858000"/>
          </a:xfrm>
          <a:prstGeom prst="rect">
            <a:avLst/>
          </a:prstGeom>
        </p:spPr>
      </p:pic>
      <p:sp>
        <p:nvSpPr>
          <p:cNvPr id="2" name="Title 1"/>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dirty="0">
                <a:solidFill>
                  <a:schemeClr val="accent3"/>
                </a:solidFill>
                <a:latin typeface="Comic Sans MS" panose="030F0702030302020204"/>
              </a:rPr>
              <a:t>Services</a:t>
            </a:r>
          </a:p>
        </p:txBody>
      </p:sp>
      <p:sp>
        <p:nvSpPr>
          <p:cNvPr id="56" name="Rectangle 55"/>
          <p:cNvSpPr>
            <a:spLocks noGrp="1" noRot="1" noChangeAspect="1" noMove="1" noResize="1" noEditPoints="1" noAdjustHandles="1" noChangeArrowheads="1" noChangeShapeType="1" noTextEdit="1"/>
          </p:cNvSpPr>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p:cNvSpPr txBox="1"/>
          <p:nvPr/>
        </p:nvSpPr>
        <p:spPr>
          <a:xfrm>
            <a:off x="873274" y="1334050"/>
            <a:ext cx="8946541" cy="4195481"/>
          </a:xfrm>
          <a:prstGeom prst="rect">
            <a:avLst/>
          </a:prstGeom>
        </p:spPr>
        <p:txBody>
          <a:bodyPr vert="horz" lIns="91440" tIns="45720" rIns="91440" bIns="45720" rtlCol="0" anchor="t">
            <a:noAutofit/>
          </a:bodyPr>
          <a:lstStyle/>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AWS: In 2002 the company launched Amazon Web Services, which initially offered data on Internet traffic patterns, Web site popularity, and other statistics for developers and marketers</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EC2: In 2006 the company expanded its AWS portfolio with its Elastic Computer Cloud (EC2), which rents out computer processing power in small or large increments. </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That same year, the Simple Storage Service, which rents data storage over the Internet, became available.</a:t>
            </a:r>
          </a:p>
          <a:p>
            <a:pPr algn="just" defTabSz="457200">
              <a:spcBef>
                <a:spcPts val="1000"/>
              </a:spcBef>
              <a:buClr>
                <a:schemeClr val="bg2">
                  <a:lumMod val="40000"/>
                  <a:lumOff val="60000"/>
                </a:schemeClr>
              </a:buClr>
              <a:buSzPct val="80000"/>
              <a:buFont typeface="Wingdings 3" panose="05040102010807070707" charset="2"/>
              <a:buChar char=""/>
            </a:pPr>
            <a:endParaRPr lang="en-US" sz="1600" kern="1200" dirty="0">
              <a:solidFill>
                <a:schemeClr val="tx1"/>
              </a:solidFill>
              <a:latin typeface="+mj-lt"/>
              <a:ea typeface="+mj-ea"/>
              <a:cs typeface="+mj-cs"/>
            </a:endParaRPr>
          </a:p>
          <a:p>
            <a:pPr marL="285750" lvl="4"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and EC2 quickly succeeded and helped popularize the idea that companies and         individuals do not need to own computing resources; they can rent them as needed over the Internet, or “in the cloud.  For example, in 2007, soon after launch, the S3 service contained more than 10 billion objects, or files.  Five years later, it held more than 905 billion.  AWS is even used by </a:t>
            </a:r>
            <a:r>
              <a:rPr lang="en-US" sz="1600" kern="1200" dirty="0" err="1">
                <a:solidFill>
                  <a:schemeClr val="tx1"/>
                </a:solidFill>
                <a:latin typeface="+mj-lt"/>
                <a:ea typeface="+mj-ea"/>
                <a:cs typeface="+mj-cs"/>
              </a:rPr>
              <a:t>Amazon.com’s</a:t>
            </a:r>
            <a:r>
              <a:rPr lang="en-US" sz="1600" kern="1200" dirty="0">
                <a:solidFill>
                  <a:schemeClr val="tx1"/>
                </a:solidFill>
                <a:latin typeface="+mj-lt"/>
                <a:ea typeface="+mj-ea"/>
                <a:cs typeface="+mj-cs"/>
              </a:rPr>
              <a:t> rivals, such as Netflix, which uses both S3 and EC2 for its competing video streaming service.</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When Jeff Bezos founded Amazon.com, the strategy was to not carry any inventory.    However, in order to achieve more control over deliveries, in 1997 the company began holding inventory in its warehouses.  In 2000 the company started a service that lets small companies and individuals sell.</a:t>
            </a:r>
          </a:p>
          <a:p>
            <a:pPr defTabSz="457200">
              <a:spcBef>
                <a:spcPts val="1000"/>
              </a:spcBef>
              <a:buClr>
                <a:schemeClr val="bg2">
                  <a:lumMod val="40000"/>
                  <a:lumOff val="60000"/>
                </a:schemeClr>
              </a:buClr>
              <a:buSzPct val="80000"/>
              <a:buFont typeface="Wingdings 3" panose="05040102010807070707" charset="2"/>
              <a:buChar char=""/>
            </a:pPr>
            <a:endParaRPr lang="en-US" sz="1600"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panose="05040102010807070707" charset="2"/>
              <a:buChar char=""/>
            </a:pPr>
            <a:endParaRPr lang="en-US" kern="1200" dirty="0">
              <a:solidFill>
                <a:schemeClr val="tx1"/>
              </a:solidFill>
              <a:latin typeface="+mj-lt"/>
              <a:ea typeface="+mj-ea"/>
              <a:cs typeface="+mj-cs"/>
            </a:endParaRPr>
          </a:p>
          <a:p>
            <a:pPr defTabSz="457200">
              <a:spcBef>
                <a:spcPts val="1000"/>
              </a:spcBef>
              <a:buClr>
                <a:schemeClr val="bg2">
                  <a:lumMod val="40000"/>
                  <a:lumOff val="60000"/>
                </a:schemeClr>
              </a:buClr>
              <a:buSzPct val="80000"/>
              <a:buFont typeface="Wingdings 3" panose="05040102010807070707" charset="2"/>
              <a:buChar char=""/>
            </a:pPr>
            <a:endParaRPr lang="en-US"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panose="05040102010807070707" charset="2"/>
              <a:buChar char=""/>
            </a:pPr>
            <a:endParaRPr lang="en-US" kern="1200" dirty="0">
              <a:solidFill>
                <a:schemeClr val="tx1"/>
              </a:solidFill>
              <a:latin typeface="+mj-lt"/>
              <a:ea typeface="+mj-ea"/>
              <a:cs typeface="+mj-cs"/>
            </a:endParaRPr>
          </a:p>
        </p:txBody>
      </p:sp>
      <p:pic>
        <p:nvPicPr>
          <p:cNvPr id="8" name="Picture 8" descr="Logo&#10;&#10;Description automatically generated"/>
          <p:cNvPicPr>
            <a:picLocks noChangeAspect="1"/>
          </p:cNvPicPr>
          <p:nvPr/>
        </p:nvPicPr>
        <p:blipFill>
          <a:blip r:embed="rId7"/>
          <a:stretch>
            <a:fillRect/>
          </a:stretch>
        </p:blipFill>
        <p:spPr>
          <a:xfrm rot="1140000">
            <a:off x="9497683" y="34994"/>
            <a:ext cx="2743199" cy="1698426"/>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9" name="Picture 21"/>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20" name="Picture 23"/>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21" name="Oval 25"/>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27"/>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25" name="Picture 29"/>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27" name="Rectangle 31"/>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9" name="Rectangle 33"/>
          <p:cNvSpPr>
            <a:spLocks noGrp="1" noRot="1" noChangeAspect="1" noMove="1" noResize="1" noEditPoints="1" noAdjustHandles="1" noChangeArrowheads="1" noChangeShapeType="1" noTextEdit="1"/>
          </p:cNvSpPr>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520505" y="168215"/>
            <a:ext cx="10265240" cy="1123932"/>
          </a:xfrm>
          <a:prstGeom prst="rect">
            <a:avLst/>
          </a:prstGeom>
        </p:spPr>
        <p:txBody>
          <a:bodyPr rot="0" spcFirstLastPara="0" vertOverflow="overflow" horzOverflow="overflow" vert="horz" lIns="91440" tIns="45720" rIns="91440" bIns="45720" numCol="1" spcCol="0" rtlCol="0" fromWordArt="0" anchor="b" anchorCtr="0" forceAA="0" compatLnSpc="1">
            <a:normAutofit fontScale="55000" lnSpcReduction="20000"/>
          </a:bodyPr>
          <a:lstStyle/>
          <a:p>
            <a:pPr algn="ctr" defTabSz="457200">
              <a:lnSpc>
                <a:spcPct val="90000"/>
              </a:lnSpc>
              <a:spcBef>
                <a:spcPct val="0"/>
              </a:spcBef>
              <a:spcAft>
                <a:spcPts val="600"/>
              </a:spcAft>
              <a:buClr>
                <a:schemeClr val="bg2">
                  <a:lumMod val="40000"/>
                  <a:lumOff val="60000"/>
                </a:schemeClr>
              </a:buClr>
              <a:buSzPct val="80000"/>
            </a:pPr>
            <a:r>
              <a:rPr lang="en-US" sz="4400" b="1" i="0" kern="1200" dirty="0">
                <a:solidFill>
                  <a:schemeClr val="tx2"/>
                </a:solidFill>
                <a:latin typeface="Comic Sans MS" panose="030F0702030302020204"/>
                <a:ea typeface="+mj-ea"/>
                <a:cs typeface="+mj-cs"/>
              </a:rPr>
              <a:t>PESTEL ANALYSIS OF AMAZON  ( External Factors)</a:t>
            </a:r>
          </a:p>
          <a:p>
            <a:pPr algn="ctr" defTabSz="457200">
              <a:lnSpc>
                <a:spcPct val="90000"/>
              </a:lnSpc>
              <a:spcBef>
                <a:spcPct val="0"/>
              </a:spcBef>
              <a:spcAft>
                <a:spcPts val="600"/>
              </a:spcAft>
              <a:buClr>
                <a:schemeClr val="bg2">
                  <a:lumMod val="40000"/>
                  <a:lumOff val="60000"/>
                </a:schemeClr>
              </a:buClr>
              <a:buSzPct val="80000"/>
            </a:pPr>
            <a:br>
              <a:rPr lang="en-US" sz="5600" b="0" i="0" kern="1200" dirty="0">
                <a:solidFill>
                  <a:schemeClr val="tx2"/>
                </a:solidFill>
                <a:latin typeface="+mj-lt"/>
                <a:ea typeface="+mj-ea"/>
                <a:cs typeface="+mj-cs"/>
              </a:rPr>
            </a:br>
            <a:endParaRPr lang="en-US" sz="5600" b="0" i="0" kern="1200" dirty="0">
              <a:solidFill>
                <a:schemeClr val="tx2"/>
              </a:solidFill>
              <a:latin typeface="+mj-lt"/>
              <a:ea typeface="+mj-ea"/>
              <a:cs typeface="+mj-cs"/>
            </a:endParaRPr>
          </a:p>
        </p:txBody>
      </p:sp>
      <p:sp>
        <p:nvSpPr>
          <p:cNvPr id="31" name="Rectangle 35"/>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p:cNvSpPr txBox="1"/>
          <p:nvPr/>
        </p:nvSpPr>
        <p:spPr>
          <a:xfrm>
            <a:off x="28414" y="982176"/>
            <a:ext cx="12135172" cy="489364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spAutoFit/>
          </a:bodyPr>
          <a:lstStyle/>
          <a:p>
            <a:pPr algn="just"/>
            <a:r>
              <a:rPr lang="en-US" sz="1800" dirty="0">
                <a:solidFill>
                  <a:schemeClr val="accent5">
                    <a:lumMod val="75000"/>
                  </a:schemeClr>
                </a:solidFill>
                <a:latin typeface="Calibri" panose="020F0502020204030204" pitchFamily="34" charset="0"/>
                <a:cs typeface="Calibri" panose="020F0502020204030204" pitchFamily="34" charset="0"/>
              </a:rPr>
              <a:t>I found the PESTEL Analysis of AMAZON very interesting and thought I could use it to reflect on my own personal development and employability skills’ as we are all affected by the social, political, economic and technological environments of the world.</a:t>
            </a:r>
          </a:p>
          <a:p>
            <a:pPr algn="just"/>
            <a:endParaRPr lang="en-US" sz="1800" dirty="0">
              <a:solidFill>
                <a:schemeClr val="accent5">
                  <a:lumMod val="75000"/>
                </a:schemeClr>
              </a:solidFill>
              <a:latin typeface="Calibri" panose="020F0502020204030204" pitchFamily="34" charset="0"/>
              <a:cs typeface="Calibri" panose="020F0502020204030204" pitchFamily="34" charset="0"/>
            </a:endParaRPr>
          </a:p>
          <a:p>
            <a:pPr algn="just"/>
            <a:r>
              <a:rPr lang="en-US" sz="1800" dirty="0">
                <a:solidFill>
                  <a:schemeClr val="accent5">
                    <a:lumMod val="75000"/>
                  </a:schemeClr>
                </a:solidFill>
                <a:latin typeface="Calibri" panose="020F0502020204030204" pitchFamily="34" charset="0"/>
                <a:cs typeface="Calibri" panose="020F0502020204030204" pitchFamily="34" charset="0"/>
              </a:rPr>
              <a:t>A PESTEL Analysis is a strategic management tool used to gain a macro picture of an industry.  It is used to assess the external environments affecting businesses, with the aim to enable the industry to create a strategy to limit potential impacts.  </a:t>
            </a:r>
          </a:p>
          <a:p>
            <a:pPr algn="just"/>
            <a:endParaRPr lang="en-US" sz="1800" dirty="0">
              <a:solidFill>
                <a:schemeClr val="accent5">
                  <a:lumMod val="75000"/>
                </a:schemeClr>
              </a:solidFill>
              <a:latin typeface="Calibri" panose="020F0502020204030204" pitchFamily="34" charset="0"/>
              <a:cs typeface="Calibri" panose="020F0502020204030204" pitchFamily="34" charset="0"/>
            </a:endParaRPr>
          </a:p>
          <a:p>
            <a:pPr algn="just"/>
            <a:r>
              <a:rPr lang="en-US" sz="1800" dirty="0">
                <a:solidFill>
                  <a:schemeClr val="accent5">
                    <a:lumMod val="75000"/>
                  </a:schemeClr>
                </a:solidFill>
                <a:latin typeface="Calibri" panose="020F0502020204030204" pitchFamily="34" charset="0"/>
                <a:cs typeface="Calibri" panose="020F0502020204030204" pitchFamily="34" charset="0"/>
              </a:rPr>
              <a:t>So, after graduating, whether I work for myself or get employed,</a:t>
            </a:r>
          </a:p>
          <a:p>
            <a:pPr algn="just"/>
            <a:r>
              <a:rPr lang="en-US" sz="1800" dirty="0">
                <a:solidFill>
                  <a:schemeClr val="accent5">
                    <a:lumMod val="75000"/>
                  </a:schemeClr>
                </a:solidFill>
                <a:latin typeface="Calibri" panose="020F0502020204030204" pitchFamily="34" charset="0"/>
                <a:cs typeface="Calibri" panose="020F0502020204030204" pitchFamily="34" charset="0"/>
              </a:rPr>
              <a:t>the PESTEL Analysis applied on myself would be a good mirror </a:t>
            </a:r>
          </a:p>
          <a:p>
            <a:pPr algn="just"/>
            <a:r>
              <a:rPr lang="en-US" sz="1800" dirty="0">
                <a:solidFill>
                  <a:schemeClr val="accent5">
                    <a:lumMod val="75000"/>
                  </a:schemeClr>
                </a:solidFill>
                <a:latin typeface="Calibri" panose="020F0502020204030204" pitchFamily="34" charset="0"/>
                <a:cs typeface="Calibri" panose="020F0502020204030204" pitchFamily="34" charset="0"/>
              </a:rPr>
              <a:t>for self-improvement and personal development.   </a:t>
            </a:r>
          </a:p>
          <a:p>
            <a:pPr algn="just"/>
            <a:r>
              <a:rPr lang="en-US" sz="1800" dirty="0">
                <a:solidFill>
                  <a:schemeClr val="accent5">
                    <a:lumMod val="75000"/>
                  </a:schemeClr>
                </a:solidFill>
                <a:latin typeface="Calibri" panose="020F0502020204030204" pitchFamily="34" charset="0"/>
                <a:cs typeface="Calibri" panose="020F0502020204030204" pitchFamily="34" charset="0"/>
              </a:rPr>
              <a:t>PESTEL is an acronym standing for six factors:</a:t>
            </a:r>
          </a:p>
          <a:p>
            <a:pPr algn="just"/>
            <a:endParaRPr lang="en-US" sz="1800" dirty="0">
              <a:solidFill>
                <a:schemeClr val="accent5">
                  <a:lumMod val="75000"/>
                </a:schemeClr>
              </a:solidFill>
              <a:latin typeface="Calibri" panose="020F0502020204030204" pitchFamily="34" charset="0"/>
              <a:cs typeface="Calibri" panose="020F0502020204030204" pitchFamily="34" charset="0"/>
            </a:endParaRPr>
          </a:p>
          <a:p>
            <a:pPr algn="just"/>
            <a:endParaRPr lang="en-US" sz="1800" dirty="0">
              <a:solidFill>
                <a:schemeClr val="accent5">
                  <a:lumMod val="75000"/>
                </a:schemeClr>
              </a:solidFill>
              <a:latin typeface="Calibri" panose="020F0502020204030204" pitchFamily="34" charset="0"/>
              <a:cs typeface="Calibri" panose="020F0502020204030204" pitchFamily="34" charset="0"/>
            </a:endParaRPr>
          </a:p>
          <a:p>
            <a:pPr algn="just"/>
            <a:endParaRPr lang="en-US" sz="1800" dirty="0">
              <a:solidFill>
                <a:schemeClr val="accent5">
                  <a:lumMod val="75000"/>
                </a:schemeClr>
              </a:solidFill>
              <a:latin typeface="Calibri" panose="020F0502020204030204" pitchFamily="34" charset="0"/>
              <a:cs typeface="Calibri" panose="020F0502020204030204" pitchFamily="34" charset="0"/>
            </a:endParaRPr>
          </a:p>
          <a:p>
            <a:pPr algn="just"/>
            <a:endParaRPr lang="en-US" sz="1800" dirty="0">
              <a:solidFill>
                <a:schemeClr val="accent5">
                  <a:lumMod val="75000"/>
                </a:schemeClr>
              </a:solidFill>
              <a:latin typeface="Calibri" panose="020F0502020204030204" pitchFamily="34" charset="0"/>
              <a:cs typeface="Calibri" panose="020F0502020204030204" pitchFamily="34" charset="0"/>
            </a:endParaRPr>
          </a:p>
          <a:p>
            <a:br>
              <a:rPr lang="en-US" dirty="0">
                <a:latin typeface="Calibri" panose="020F0502020204030204" pitchFamily="34" charset="0"/>
                <a:cs typeface="Calibri" panose="020F0502020204030204" pitchFamily="34" charset="0"/>
              </a:rPr>
            </a:br>
            <a:endParaRPr lang="en-US" dirty="0">
              <a:latin typeface="Calibri" panose="020F0502020204030204" pitchFamily="34" charset="0"/>
              <a:cs typeface="Calibri" panose="020F0502020204030204" pitchFamily="34" charset="0"/>
            </a:endParaRPr>
          </a:p>
          <a:p>
            <a:pPr algn="ctr"/>
            <a:r>
              <a:rPr lang="en-US" sz="1800" b="1" dirty="0">
                <a:solidFill>
                  <a:schemeClr val="accent5">
                    <a:lumMod val="75000"/>
                  </a:schemeClr>
                </a:solidFill>
                <a:latin typeface="Calibri" panose="020F0502020204030204" pitchFamily="34" charset="0"/>
                <a:cs typeface="Calibri" panose="020F0502020204030204" pitchFamily="34" charset="0"/>
              </a:rPr>
              <a:t> </a:t>
            </a:r>
            <a:br>
              <a:rPr lang="en-US" dirty="0">
                <a:latin typeface="Calibri" panose="020F0502020204030204" pitchFamily="34" charset="0"/>
                <a:cs typeface="Calibri" panose="020F0502020204030204" pitchFamily="34" charset="0"/>
              </a:rPr>
            </a:br>
            <a:endParaRPr lang="en-US" dirty="0">
              <a:latin typeface="Calibri" panose="020F0502020204030204" pitchFamily="34" charset="0"/>
              <a:cs typeface="Calibri" panose="020F0502020204030204" pitchFamily="34" charset="0"/>
            </a:endParaRPr>
          </a:p>
        </p:txBody>
      </p:sp>
      <p:sp>
        <p:nvSpPr>
          <p:cNvPr id="4" name="TextBox 3"/>
          <p:cNvSpPr txBox="1"/>
          <p:nvPr/>
        </p:nvSpPr>
        <p:spPr>
          <a:xfrm>
            <a:off x="25357" y="2611932"/>
            <a:ext cx="1211287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endParaRPr lang="en-US" dirty="0">
              <a:solidFill>
                <a:schemeClr val="accent5">
                  <a:lumMod val="75000"/>
                </a:schemeClr>
              </a:solidFill>
            </a:endParaRPr>
          </a:p>
          <a:p>
            <a:endParaRPr lang="en-US" dirty="0">
              <a:solidFill>
                <a:schemeClr val="accent5">
                  <a:lumMod val="75000"/>
                </a:schemeClr>
              </a:solidFill>
            </a:endParaRPr>
          </a:p>
          <a:p>
            <a:pPr marL="285750" indent="-285750">
              <a:buFont typeface="Wingdings" panose="05000000000000000000" pitchFamily="2" charset="2"/>
              <a:buChar char="v"/>
            </a:pPr>
            <a:endParaRPr lang="en-US" dirty="0">
              <a:solidFill>
                <a:schemeClr val="accent5">
                  <a:lumMod val="75000"/>
                </a:schemeClr>
              </a:solidFill>
            </a:endParaRPr>
          </a:p>
          <a:p>
            <a:pPr marL="285750" indent="-285750">
              <a:buFont typeface="Wingdings" panose="05000000000000000000" pitchFamily="2" charset="2"/>
              <a:buChar char="v"/>
            </a:pPr>
            <a:endParaRPr lang="en-US" dirty="0">
              <a:solidFill>
                <a:schemeClr val="accent5">
                  <a:lumMod val="75000"/>
                </a:schemeClr>
              </a:solidFill>
            </a:endParaRPr>
          </a:p>
          <a:p>
            <a:pPr marL="285750" indent="-285750">
              <a:buFont typeface="Wingdings" panose="05000000000000000000" pitchFamily="2" charset="2"/>
              <a:buChar char="v"/>
            </a:pPr>
            <a:endParaRPr lang="en-US" dirty="0">
              <a:solidFill>
                <a:schemeClr val="accent5">
                  <a:lumMod val="75000"/>
                </a:schemeClr>
              </a:solidFill>
            </a:endParaRPr>
          </a:p>
          <a:p>
            <a:pPr marL="285750" indent="-285750">
              <a:buFont typeface="Wingdings" panose="05000000000000000000" pitchFamily="2" charset="2"/>
              <a:buChar char="v"/>
            </a:pPr>
            <a:endParaRPr lang="en-US" dirty="0">
              <a:solidFill>
                <a:schemeClr val="accent5">
                  <a:lumMod val="75000"/>
                </a:schemeClr>
              </a:solidFill>
            </a:endParaRPr>
          </a:p>
          <a:p>
            <a:pPr marL="285750" indent="-285750">
              <a:buFont typeface="Wingdings" panose="05000000000000000000" pitchFamily="2" charset="2"/>
              <a:buChar char="v"/>
            </a:pPr>
            <a:endParaRPr lang="en-US" dirty="0">
              <a:solidFill>
                <a:schemeClr val="accent5">
                  <a:lumMod val="75000"/>
                </a:schemeClr>
              </a:solidFill>
            </a:endParaRPr>
          </a:p>
          <a:p>
            <a:pPr marL="285750" indent="-285750">
              <a:buFont typeface="Wingdings" panose="05000000000000000000" pitchFamily="2" charset="2"/>
              <a:buChar char="v"/>
            </a:pPr>
            <a:r>
              <a:rPr lang="en-US" dirty="0">
                <a:solidFill>
                  <a:schemeClr val="accent5">
                    <a:lumMod val="75000"/>
                  </a:schemeClr>
                </a:solidFill>
              </a:rPr>
              <a:t>Political: Regulations, Trade and Tax laws.</a:t>
            </a:r>
          </a:p>
          <a:p>
            <a:endParaRPr lang="en-US" dirty="0">
              <a:solidFill>
                <a:schemeClr val="accent5">
                  <a:lumMod val="75000"/>
                </a:schemeClr>
              </a:solidFill>
            </a:endParaRPr>
          </a:p>
          <a:p>
            <a:pPr marL="285750" indent="-285750">
              <a:buFont typeface="Wingdings" panose="05000000000000000000"/>
              <a:buChar char="v"/>
            </a:pPr>
            <a:r>
              <a:rPr lang="en-US" dirty="0">
                <a:solidFill>
                  <a:schemeClr val="accent5">
                    <a:lumMod val="75000"/>
                  </a:schemeClr>
                </a:solidFill>
              </a:rPr>
              <a:t>Economic: Stimulus.</a:t>
            </a:r>
          </a:p>
          <a:p>
            <a:endParaRPr lang="en-US" dirty="0">
              <a:solidFill>
                <a:schemeClr val="accent5">
                  <a:lumMod val="75000"/>
                </a:schemeClr>
              </a:solidFill>
            </a:endParaRPr>
          </a:p>
          <a:p>
            <a:pPr marL="285750" indent="-285750">
              <a:buFont typeface="Wingdings" panose="05000000000000000000"/>
              <a:buChar char="v"/>
            </a:pPr>
            <a:r>
              <a:rPr lang="en-US" dirty="0">
                <a:solidFill>
                  <a:schemeClr val="accent5">
                    <a:lumMod val="75000"/>
                  </a:schemeClr>
                </a:solidFill>
              </a:rPr>
              <a:t>Social: consumer behavior.</a:t>
            </a:r>
          </a:p>
          <a:p>
            <a:endParaRPr lang="en-US" dirty="0">
              <a:solidFill>
                <a:schemeClr val="accent5">
                  <a:lumMod val="75000"/>
                </a:schemeClr>
              </a:solidFill>
            </a:endParaRPr>
          </a:p>
          <a:p>
            <a:pPr marL="285750" indent="-285750">
              <a:buFont typeface="Wingdings" panose="05000000000000000000"/>
              <a:buChar char="v"/>
            </a:pPr>
            <a:r>
              <a:rPr lang="en-US" dirty="0">
                <a:solidFill>
                  <a:schemeClr val="accent5">
                    <a:lumMod val="75000"/>
                  </a:schemeClr>
                </a:solidFill>
              </a:rPr>
              <a:t>Technological: last-mile delivery.</a:t>
            </a:r>
          </a:p>
          <a:p>
            <a:endParaRPr lang="en-US" dirty="0">
              <a:solidFill>
                <a:schemeClr val="accent5">
                  <a:lumMod val="75000"/>
                </a:schemeClr>
              </a:solidFill>
            </a:endParaRPr>
          </a:p>
          <a:p>
            <a:pPr marL="285750" indent="-285750">
              <a:buFont typeface="Wingdings" panose="05000000000000000000"/>
              <a:buChar char="v"/>
            </a:pPr>
            <a:r>
              <a:rPr lang="en-US" dirty="0">
                <a:solidFill>
                  <a:schemeClr val="accent5">
                    <a:lumMod val="75000"/>
                  </a:schemeClr>
                </a:solidFill>
              </a:rPr>
              <a:t>Environmental: sustainability.</a:t>
            </a:r>
          </a:p>
          <a:p>
            <a:endParaRPr lang="en-US" dirty="0">
              <a:solidFill>
                <a:schemeClr val="accent5">
                  <a:lumMod val="75000"/>
                </a:schemeClr>
              </a:solidFill>
            </a:endParaRPr>
          </a:p>
          <a:p>
            <a:pPr marL="285750" indent="-285750">
              <a:buFont typeface="Wingdings" panose="05000000000000000000"/>
              <a:buChar char="v"/>
            </a:pPr>
            <a:r>
              <a:rPr lang="en-US" dirty="0">
                <a:solidFill>
                  <a:schemeClr val="accent5">
                    <a:lumMod val="75000"/>
                  </a:schemeClr>
                </a:solidFill>
              </a:rPr>
              <a:t>Legal: international laws.</a:t>
            </a:r>
          </a:p>
          <a:p>
            <a:br>
              <a:rPr lang="en-US" dirty="0"/>
            </a:br>
            <a:endParaRPr lang="en-US" dirty="0">
              <a:solidFill>
                <a:schemeClr val="accent5">
                  <a:lumMod val="75000"/>
                </a:schemeClr>
              </a:solidFill>
            </a:endParaRPr>
          </a:p>
        </p:txBody>
      </p:sp>
      <p:pic>
        <p:nvPicPr>
          <p:cNvPr id="8" name="Picture 8" descr="Shape&#10;&#10;Description automatically generated"/>
          <p:cNvPicPr>
            <a:picLocks noChangeAspect="1"/>
          </p:cNvPicPr>
          <p:nvPr/>
        </p:nvPicPr>
        <p:blipFill>
          <a:blip r:embed="rId6"/>
          <a:stretch>
            <a:fillRect/>
          </a:stretch>
        </p:blipFill>
        <p:spPr>
          <a:xfrm>
            <a:off x="7393017" y="3120876"/>
            <a:ext cx="4795927" cy="3736136"/>
          </a:xfrm>
          <a:prstGeom prst="rect">
            <a:avLst/>
          </a:prstGeom>
        </p:spPr>
      </p:pic>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30" name="Picture 29"/>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32" name="Oval 31"/>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4" name="Picture 33"/>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36" name="Picture 35"/>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38" name="Rectangle 37"/>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0" name="Rectangle 3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2" name="Rectangle 41"/>
          <p:cNvSpPr>
            <a:spLocks noGrp="1" noRot="1" noChangeAspect="1" noMove="1" noResize="1" noEditPoints="1" noAdjustHandles="1" noChangeArrowheads="1" noChangeShapeType="1" noTextEdit="1"/>
          </p:cNvSpPr>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Freeform 7"/>
          <p:cNvSpPr>
            <a:spLocks noGrp="1" noRot="1" noChangeAspect="1" noMove="1" noResize="1" noEditPoints="1" noAdjustHandles="1" noChangeArrowheads="1" noChangeShapeType="1" noTextEdit="1"/>
          </p:cNvSpPr>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ctrTitle"/>
          </p:nvPr>
        </p:nvSpPr>
        <p:spPr>
          <a:xfrm>
            <a:off x="648930" y="629267"/>
            <a:ext cx="9252154" cy="1016654"/>
          </a:xfrm>
        </p:spPr>
        <p:txBody>
          <a:bodyPr vert="horz" lIns="91440" tIns="45720" rIns="91440" bIns="45720" rtlCol="0" anchor="t">
            <a:normAutofit/>
          </a:bodyPr>
          <a:lstStyle/>
          <a:p>
            <a:r>
              <a:rPr lang="en-US" sz="4200" b="0" i="0" kern="1200" dirty="0">
                <a:solidFill>
                  <a:srgbClr val="EBEBEB"/>
                </a:solidFill>
                <a:latin typeface="+mj-lt"/>
                <a:ea typeface="+mj-ea"/>
                <a:cs typeface="+mj-cs"/>
              </a:rPr>
              <a:t>PESTEL Analysis</a:t>
            </a:r>
          </a:p>
        </p:txBody>
      </p:sp>
      <p:sp useBgFill="1">
        <p:nvSpPr>
          <p:cNvPr id="46" name="Freeform: Shape 45"/>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Subtitle 2"/>
          <p:cNvSpPr>
            <a:spLocks noGrp="1"/>
          </p:cNvSpPr>
          <p:nvPr>
            <p:ph type="subTitle" idx="1"/>
          </p:nvPr>
        </p:nvSpPr>
        <p:spPr>
          <a:xfrm>
            <a:off x="562667" y="2792696"/>
            <a:ext cx="5122606" cy="3658689"/>
          </a:xfrm>
        </p:spPr>
        <p:txBody>
          <a:bodyPr vert="horz" lIns="91440" tIns="45720" rIns="91440" bIns="45720" rtlCol="0">
            <a:normAutofit lnSpcReduction="10000"/>
          </a:bodyPr>
          <a:lstStyle/>
          <a:p>
            <a:pPr marL="120650" indent="0">
              <a:lnSpc>
                <a:spcPct val="90000"/>
              </a:lnSpc>
            </a:pPr>
            <a:r>
              <a:rPr lang="en-US" sz="1800" b="1" dirty="0">
                <a:solidFill>
                  <a:schemeClr val="accent5">
                    <a:lumMod val="75000"/>
                  </a:schemeClr>
                </a:solidFill>
                <a:latin typeface="Comic Sans MS" panose="030F0702030302020204"/>
              </a:rPr>
              <a:t>Political:</a:t>
            </a:r>
            <a:endParaRPr lang="en-US" sz="1600" dirty="0">
              <a:solidFill>
                <a:schemeClr val="accent5">
                  <a:lumMod val="75000"/>
                </a:schemeClr>
              </a:solidFill>
            </a:endParaRPr>
          </a:p>
          <a:p>
            <a:pPr marL="120650">
              <a:lnSpc>
                <a:spcPct val="90000"/>
              </a:lnSpc>
            </a:pPr>
            <a:endParaRPr lang="en-US" sz="1800" b="1" dirty="0">
              <a:solidFill>
                <a:schemeClr val="accent5">
                  <a:lumMod val="75000"/>
                </a:schemeClr>
              </a:solidFill>
              <a:latin typeface="Comic Sans MS" panose="030F0702030302020204"/>
            </a:endParaRPr>
          </a:p>
          <a:p>
            <a:pPr>
              <a:lnSpc>
                <a:spcPct val="90000"/>
              </a:lnSpc>
            </a:pPr>
            <a:r>
              <a:rPr lang="en-US" sz="1600" dirty="0">
                <a:solidFill>
                  <a:schemeClr val="accent5">
                    <a:lumMod val="75000"/>
                  </a:schemeClr>
                </a:solidFill>
              </a:rPr>
              <a:t>Political factors encompass the level of governmental intervention in an  economy.  This may include policy decisions relating to foreign trade and tax or laws relating to </a:t>
            </a:r>
            <a:r>
              <a:rPr lang="en-US" sz="1600" dirty="0" err="1">
                <a:solidFill>
                  <a:schemeClr val="accent5">
                    <a:lumMod val="75000"/>
                  </a:schemeClr>
                </a:solidFill>
              </a:rPr>
              <a:t>labour</a:t>
            </a:r>
            <a:r>
              <a:rPr lang="en-US" sz="1600" dirty="0">
                <a:solidFill>
                  <a:schemeClr val="accent5">
                    <a:lumMod val="75000"/>
                  </a:schemeClr>
                </a:solidFill>
              </a:rPr>
              <a:t> or the environment. </a:t>
            </a:r>
          </a:p>
          <a:p>
            <a:pPr>
              <a:lnSpc>
                <a:spcPct val="90000"/>
              </a:lnSpc>
            </a:pPr>
            <a:r>
              <a:rPr lang="en-US" sz="1600" dirty="0">
                <a:solidFill>
                  <a:schemeClr val="accent5">
                    <a:lumMod val="75000"/>
                  </a:schemeClr>
                </a:solidFill>
              </a:rPr>
              <a:t>As a global retailer, Amazon is not immune to political factors.  Politically stable western countries with similar laws to the USA, offer Amazon expansion opportunities. However, the company has faced stiff competition in China, where the government tends to back Chinese e-commerce companies.</a:t>
            </a:r>
          </a:p>
          <a:p>
            <a:pPr marL="463550" indent="-342900">
              <a:lnSpc>
                <a:spcPct val="90000"/>
              </a:lnSpc>
              <a:buFont typeface="Wingdings 3" panose="05040102010807070707" charset="2"/>
              <a:buChar char=""/>
            </a:pPr>
            <a:endParaRPr lang="en-US" sz="1600" dirty="0">
              <a:solidFill>
                <a:schemeClr val="tx1"/>
              </a:solidFill>
            </a:endParaRPr>
          </a:p>
        </p:txBody>
      </p:sp>
      <p:pic>
        <p:nvPicPr>
          <p:cNvPr id="4" name="Picture 5" descr="A picture containing text, sky, outdoor, sign&#10;&#10;Description automatically generated"/>
          <p:cNvPicPr>
            <a:picLocks noChangeAspect="1"/>
          </p:cNvPicPr>
          <p:nvPr/>
        </p:nvPicPr>
        <p:blipFill>
          <a:blip r:embed="rId6"/>
          <a:stretch>
            <a:fillRect/>
          </a:stretch>
        </p:blipFill>
        <p:spPr>
          <a:xfrm>
            <a:off x="6091916" y="2566624"/>
            <a:ext cx="5451627" cy="3625331"/>
          </a:xfrm>
          <a:prstGeom prst="rect">
            <a:avLst/>
          </a:prstGeom>
          <a:effectLst/>
        </p:spPr>
      </p:pic>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11" name="Picture 10"/>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3" name="Oval 12"/>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7" name="Picture 16"/>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9" name="Rectangle 18"/>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s on a display with reflection of office"/>
          <p:cNvPicPr>
            <a:picLocks noChangeAspect="1"/>
          </p:cNvPicPr>
          <p:nvPr/>
        </p:nvPicPr>
        <p:blipFill rotWithShape="1">
          <a:blip r:embed="rId6">
            <a:alphaModFix amt="35000"/>
          </a:blip>
          <a:srcRect t="9713" r="-2" b="5889"/>
          <a:stretch>
            <a:fillRect/>
          </a:stretch>
        </p:blipFill>
        <p:spPr>
          <a:xfrm>
            <a:off x="20" y="16041"/>
            <a:ext cx="12191980" cy="6858000"/>
          </a:xfrm>
          <a:prstGeom prst="rect">
            <a:avLst/>
          </a:prstGeom>
        </p:spPr>
      </p:pic>
      <p:sp>
        <p:nvSpPr>
          <p:cNvPr id="2" name="Title 1"/>
          <p:cNvSpPr>
            <a:spLocks noGrp="1"/>
          </p:cNvSpPr>
          <p:nvPr>
            <p:ph type="ctrTitle"/>
          </p:nvPr>
        </p:nvSpPr>
        <p:spPr>
          <a:xfrm>
            <a:off x="646111" y="452718"/>
            <a:ext cx="9404723" cy="1400530"/>
          </a:xfrm>
        </p:spPr>
        <p:txBody>
          <a:bodyPr vert="horz" lIns="91440" tIns="45720" rIns="91440" bIns="45720" rtlCol="0" anchor="t">
            <a:normAutofit fontScale="90000"/>
          </a:bodyPr>
          <a:lstStyle/>
          <a:p>
            <a:r>
              <a:rPr lang="en-US" sz="4800" b="1" dirty="0">
                <a:solidFill>
                  <a:srgbClr val="EBEBEB"/>
                </a:solidFill>
              </a:rPr>
              <a:t>	</a:t>
            </a:r>
            <a:r>
              <a:rPr lang="en-US" sz="4800" b="1" i="0" kern="1200" dirty="0">
                <a:solidFill>
                  <a:srgbClr val="EBEBEB"/>
                </a:solidFill>
                <a:latin typeface="+mj-lt"/>
                <a:ea typeface="+mj-ea"/>
                <a:cs typeface="+mj-cs"/>
              </a:rPr>
              <a:t>PESTEL Analysis </a:t>
            </a:r>
            <a:br>
              <a:rPr lang="en-US" sz="4800" b="1" i="0" kern="1200" dirty="0">
                <a:solidFill>
                  <a:srgbClr val="EBEBEB"/>
                </a:solidFill>
                <a:latin typeface="+mj-lt"/>
                <a:ea typeface="+mj-ea"/>
                <a:cs typeface="+mj-cs"/>
              </a:rPr>
            </a:br>
            <a:r>
              <a:rPr lang="en-US" sz="4800" b="1" i="0" kern="1200" dirty="0">
                <a:solidFill>
                  <a:srgbClr val="EBEBEB"/>
                </a:solidFill>
                <a:latin typeface="+mj-lt"/>
                <a:ea typeface="+mj-ea"/>
                <a:cs typeface="+mj-cs"/>
              </a:rPr>
              <a:t>	Economic</a:t>
            </a:r>
            <a:br>
              <a:rPr lang="en-US" sz="4800" b="0" i="0" kern="1200" dirty="0">
                <a:solidFill>
                  <a:srgbClr val="EBEBEB"/>
                </a:solidFill>
                <a:latin typeface="+mj-lt"/>
                <a:ea typeface="+mj-ea"/>
                <a:cs typeface="+mj-cs"/>
              </a:rPr>
            </a:br>
            <a:endParaRPr lang="en-US" sz="4800" dirty="0">
              <a:solidFill>
                <a:schemeClr val="tx1"/>
              </a:solidFill>
            </a:endParaRPr>
          </a:p>
        </p:txBody>
      </p:sp>
      <p:sp>
        <p:nvSpPr>
          <p:cNvPr id="3" name="Subtitle 2"/>
          <p:cNvSpPr>
            <a:spLocks noGrp="1"/>
          </p:cNvSpPr>
          <p:nvPr>
            <p:ph type="subTitle" idx="1"/>
          </p:nvPr>
        </p:nvSpPr>
        <p:spPr>
          <a:xfrm>
            <a:off x="1103312" y="2052918"/>
            <a:ext cx="8946541" cy="4195481"/>
          </a:xfrm>
        </p:spPr>
        <p:txBody>
          <a:bodyPr vert="horz" lIns="91440" tIns="45720" rIns="91440" bIns="45720" rtlCol="0">
            <a:normAutofit/>
          </a:bodyPr>
          <a:lstStyle/>
          <a:p>
            <a:endParaRPr lang="en-US" sz="2400" b="1" cap="none" dirty="0"/>
          </a:p>
          <a:p>
            <a:pPr algn="just"/>
            <a:r>
              <a:rPr lang="en-US" sz="1600" dirty="0">
                <a:solidFill>
                  <a:schemeClr val="tx1"/>
                </a:solidFill>
                <a:latin typeface="+mn-lt"/>
              </a:rPr>
              <a:t>Economic factors are those that directly impact on the performance of the economy.  In turn, these factors influence the profitability of an organisation.  Economic factors may include unemployment rates, raw material costs, and foreign exchange rates.</a:t>
            </a:r>
          </a:p>
          <a:p>
            <a:pPr algn="just"/>
            <a:r>
              <a:rPr lang="en-US" sz="1600" dirty="0">
                <a:solidFill>
                  <a:schemeClr val="tx1"/>
                </a:solidFill>
                <a:latin typeface="+mn-lt"/>
              </a:rPr>
              <a:t>In the wake of the corona virus pandemic, Amazon has benefited tremendously from economic stimulus measures that have increased consumer discretionary income.  However, this income has also allowed competitors to enter the market.</a:t>
            </a:r>
          </a:p>
          <a:p>
            <a:pPr>
              <a:buFont typeface="Wingdings 3" panose="05040102010807070707" charset="2"/>
              <a:buChar char=""/>
            </a:pPr>
            <a:endParaRPr lang="en-US" dirty="0">
              <a:solidFill>
                <a:schemeClr val="tx1"/>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8" descr="A picture containing building, dome, road, outdoor&#10;&#10;Description automatically generated"/>
          <p:cNvPicPr>
            <a:picLocks noChangeAspect="1"/>
          </p:cNvPicPr>
          <p:nvPr/>
        </p:nvPicPr>
        <p:blipFill rotWithShape="1">
          <a:blip r:embed="rId2">
            <a:alphaModFix amt="40000"/>
          </a:blip>
          <a:srcRect t="11569" b="13431"/>
          <a:stretch>
            <a:fillRect/>
          </a:stretch>
        </p:blipFill>
        <p:spPr>
          <a:xfrm>
            <a:off x="20" y="10"/>
            <a:ext cx="12191980" cy="6857990"/>
          </a:xfrm>
          <a:prstGeom prst="rect">
            <a:avLst/>
          </a:prstGeom>
        </p:spPr>
      </p:pic>
      <p:sp>
        <p:nvSpPr>
          <p:cNvPr id="2" name="Title 1"/>
          <p:cNvSpPr>
            <a:spLocks noGrp="1"/>
          </p:cNvSpPr>
          <p:nvPr>
            <p:ph type="ctrTitle"/>
          </p:nvPr>
        </p:nvSpPr>
        <p:spPr>
          <a:xfrm>
            <a:off x="119785" y="-363747"/>
            <a:ext cx="8825658" cy="2160463"/>
          </a:xfrm>
        </p:spPr>
        <p:txBody>
          <a:bodyPr>
            <a:normAutofit/>
          </a:bodyPr>
          <a:lstStyle/>
          <a:p>
            <a:r>
              <a:rPr lang="en-US" sz="4800" dirty="0">
                <a:solidFill>
                  <a:srgbClr val="EBEBEB"/>
                </a:solidFill>
              </a:rPr>
              <a:t>PESTEL Analysis </a:t>
            </a:r>
            <a:br>
              <a:rPr lang="en-US" sz="4800" dirty="0">
                <a:solidFill>
                  <a:srgbClr val="EBEBEB"/>
                </a:solidFill>
              </a:rPr>
            </a:br>
            <a:r>
              <a:rPr lang="en-GB" sz="4800" b="1" dirty="0">
                <a:solidFill>
                  <a:schemeClr val="tx1"/>
                </a:solidFill>
              </a:rPr>
              <a:t>Social</a:t>
            </a:r>
          </a:p>
        </p:txBody>
      </p:sp>
      <p:sp>
        <p:nvSpPr>
          <p:cNvPr id="3" name="Subtitle 2"/>
          <p:cNvSpPr>
            <a:spLocks noGrp="1"/>
          </p:cNvSpPr>
          <p:nvPr>
            <p:ph type="subTitle" idx="1"/>
          </p:nvPr>
        </p:nvSpPr>
        <p:spPr>
          <a:xfrm>
            <a:off x="119785" y="4087268"/>
            <a:ext cx="8825658" cy="2299154"/>
          </a:xfrm>
        </p:spPr>
        <p:txBody>
          <a:bodyPr>
            <a:normAutofit fontScale="62500" lnSpcReduction="20000"/>
          </a:bodyPr>
          <a:lstStyle/>
          <a:p>
            <a:pPr>
              <a:lnSpc>
                <a:spcPct val="90000"/>
              </a:lnSpc>
            </a:pPr>
            <a:r>
              <a:rPr lang="en-GB" sz="2900" dirty="0">
                <a:solidFill>
                  <a:schemeClr val="tx1"/>
                </a:solidFill>
              </a:rPr>
              <a:t>Social factors describe the general beliefs and attitudes of a population, most often related to cultural and demographic trends.  These factors ultimately determine and then drive consumer behaviour.</a:t>
            </a:r>
            <a:endParaRPr lang="en-US" dirty="0">
              <a:solidFill>
                <a:schemeClr val="tx1"/>
              </a:solidFill>
            </a:endParaRPr>
          </a:p>
          <a:p>
            <a:pPr>
              <a:lnSpc>
                <a:spcPct val="90000"/>
              </a:lnSpc>
              <a:buClr>
                <a:srgbClr val="8AD0D6"/>
              </a:buClr>
              <a:buFont typeface="Arial" panose="020B0604020202020204" pitchFamily="34" charset="0"/>
              <a:buChar char="•"/>
            </a:pPr>
            <a:endParaRPr lang="en-GB" dirty="0">
              <a:solidFill>
                <a:schemeClr val="tx1"/>
              </a:solidFill>
            </a:endParaRPr>
          </a:p>
          <a:p>
            <a:pPr>
              <a:lnSpc>
                <a:spcPct val="90000"/>
              </a:lnSpc>
            </a:pPr>
            <a:r>
              <a:rPr lang="en-GB" sz="2900" dirty="0">
                <a:solidFill>
                  <a:schemeClr val="tx1"/>
                </a:solidFill>
              </a:rPr>
              <a:t>With the shift toward convenient, fast, and contactless delivery, Amazon has again taken advantage.  Savvy and computer literate millennial consumers are also driving huge growth in mobile shopping as the availability of 5G networks increases.</a:t>
            </a:r>
          </a:p>
          <a:p>
            <a:pPr>
              <a:lnSpc>
                <a:spcPct val="90000"/>
              </a:lnSpc>
            </a:pPr>
            <a:endParaRPr lang="en-GB" sz="800" dirty="0">
              <a:solidFill>
                <a:schemeClr val="tx1"/>
              </a:solidFill>
            </a:endParaRPr>
          </a:p>
        </p:txBody>
      </p:sp>
      <p:sp>
        <p:nvSpPr>
          <p:cNvPr id="19" name="TextBox 18"/>
          <p:cNvSpPr txBox="1"/>
          <p:nvPr/>
        </p:nvSpPr>
        <p:spPr>
          <a:xfrm>
            <a:off x="9461765" y="6657945"/>
            <a:ext cx="2730235"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ea typeface="+mn-ea"/>
                <a:cs typeface="+mn-cs"/>
                <a:hlinkClick r:id="rId3"/>
              </a:rPr>
              <a:t>This Photo</a:t>
            </a:r>
            <a:r>
              <a:rPr lang="en-US" sz="700">
                <a:solidFill>
                  <a:srgbClr val="FFFFFF"/>
                </a:solidFill>
                <a:latin typeface="+mn-lt"/>
                <a:ea typeface="+mn-ea"/>
                <a:cs typeface="+mn-cs"/>
              </a:rPr>
              <a:t> by Unknown author is licensed under </a:t>
            </a:r>
            <a:r>
              <a:rPr lang="en-US" sz="700">
                <a:solidFill>
                  <a:srgbClr val="FFFFFF"/>
                </a:solidFill>
                <a:latin typeface="+mn-lt"/>
                <a:ea typeface="+mn-ea"/>
                <a:cs typeface="+mn-cs"/>
                <a:hlinkClick r:id="rId4"/>
              </a:rPr>
              <a:t>CC BY-NC</a:t>
            </a:r>
            <a:r>
              <a:rPr lang="en-US" sz="700">
                <a:solidFill>
                  <a:srgbClr val="FFFFFF"/>
                </a:solidFill>
                <a:latin typeface="+mn-lt"/>
                <a:ea typeface="+mn-ea"/>
                <a:cs typeface="+mn-cs"/>
              </a:rPr>
              <a:t>.</a:t>
            </a: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sp>
        <p:nvSpPr>
          <p:cNvPr id="24" name="Rectangle 23"/>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ctrTitle"/>
          </p:nvPr>
        </p:nvSpPr>
        <p:spPr>
          <a:xfrm>
            <a:off x="4481964" y="838918"/>
            <a:ext cx="5222325" cy="1101091"/>
          </a:xfrm>
        </p:spPr>
        <p:txBody>
          <a:bodyPr>
            <a:normAutofit fontScale="90000"/>
          </a:bodyPr>
          <a:lstStyle/>
          <a:p>
            <a:r>
              <a:rPr lang="en-US" sz="6000" dirty="0">
                <a:solidFill>
                  <a:srgbClr val="EBEBEB"/>
                </a:solidFill>
              </a:rPr>
              <a:t>PESTEL Analysis </a:t>
            </a:r>
            <a:r>
              <a:rPr lang="en-GB" sz="5600" b="1" dirty="0">
                <a:solidFill>
                  <a:srgbClr val="EBEBEB"/>
                </a:solidFill>
                <a:latin typeface="Comic Sans MS" panose="030F0702030302020204"/>
              </a:rPr>
              <a:t>Technological</a:t>
            </a:r>
          </a:p>
        </p:txBody>
      </p:sp>
      <p:sp>
        <p:nvSpPr>
          <p:cNvPr id="4" name="Subtitle 3"/>
          <p:cNvSpPr>
            <a:spLocks noGrp="1"/>
          </p:cNvSpPr>
          <p:nvPr>
            <p:ph type="subTitle" idx="1"/>
          </p:nvPr>
        </p:nvSpPr>
        <p:spPr>
          <a:xfrm>
            <a:off x="5058918" y="2778927"/>
            <a:ext cx="6731948" cy="3650627"/>
          </a:xfrm>
        </p:spPr>
        <p:txBody>
          <a:bodyPr vert="horz" lIns="91440" tIns="45720" rIns="91440" bIns="45720" rtlCol="0" anchor="t">
            <a:noAutofit/>
          </a:bodyPr>
          <a:lstStyle/>
          <a:p>
            <a:pPr>
              <a:lnSpc>
                <a:spcPct val="90000"/>
              </a:lnSpc>
            </a:pPr>
            <a:r>
              <a:rPr lang="en-GB" sz="1600" dirty="0">
                <a:solidFill>
                  <a:schemeClr val="tx2">
                    <a:lumMod val="40000"/>
                    <a:lumOff val="60000"/>
                  </a:schemeClr>
                </a:solidFill>
                <a:latin typeface="+mj-lt"/>
              </a:rPr>
              <a:t>This describes the rate of technological innovation and development and how it might influence a given market. Digital technology is often the focus, but non-tech companies also look for advances in distribution, manufacturing, and logistics.</a:t>
            </a:r>
          </a:p>
          <a:p>
            <a:pPr>
              <a:lnSpc>
                <a:spcPct val="90000"/>
              </a:lnSpc>
            </a:pPr>
            <a:r>
              <a:rPr lang="en-GB" sz="1600" dirty="0">
                <a:solidFill>
                  <a:schemeClr val="tx2">
                    <a:lumMod val="40000"/>
                    <a:lumOff val="60000"/>
                  </a:schemeClr>
                </a:solidFill>
                <a:latin typeface="+mj-lt"/>
              </a:rPr>
              <a:t>Amazon is highly innovative within the retail sector.  The company has invested heavily in drones to deliver parcels.  It has also created an unattended locker system called Amazon Hub so that consumers can receive parcels when it is convenient for them to do so.</a:t>
            </a:r>
          </a:p>
          <a:p>
            <a:pPr>
              <a:lnSpc>
                <a:spcPct val="90000"/>
              </a:lnSpc>
            </a:pPr>
            <a:endParaRPr lang="en-GB" sz="1600" dirty="0">
              <a:solidFill>
                <a:schemeClr val="tx2">
                  <a:lumMod val="40000"/>
                  <a:lumOff val="60000"/>
                </a:schemeClr>
              </a:solidFill>
            </a:endParaRPr>
          </a:p>
        </p:txBody>
      </p:sp>
      <p:sp>
        <p:nvSpPr>
          <p:cNvPr id="26" name="Freeform 8"/>
          <p:cNvSpPr>
            <a:spLocks noGrp="1" noRot="1" noChangeAspect="1" noMove="1" noResize="1" noEditPoints="1" noAdjustHandles="1" noChangeArrowheads="1" noChangeShapeType="1" noTextEdit="1"/>
          </p:cNvSpPr>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descr="CPU with binary numbers and blueprint"/>
          <p:cNvPicPr>
            <a:picLocks noChangeAspect="1"/>
          </p:cNvPicPr>
          <p:nvPr/>
        </p:nvPicPr>
        <p:blipFill rotWithShape="1">
          <a:blip r:embed="rId3"/>
          <a:srcRect l="34088" r="29150"/>
          <a:stretch>
            <a:fillRect/>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8" name="Rectangle 27"/>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700"/>
                                        <p:tgtEl>
                                          <p:spTgt spid="4">
                                            <p:txEl>
                                              <p:pRg st="0" end="0"/>
                                            </p:txEl>
                                          </p:spTgt>
                                        </p:tgtEl>
                                      </p:cBhvr>
                                    </p:animEffect>
                                  </p:childTnLst>
                                </p:cTn>
                              </p:par>
                              <p:par>
                                <p:cTn id="8" presetID="10" presetClass="entr" presetSubtype="0" fill="hold" grpId="0" nodeType="withEffect">
                                  <p:stCondLst>
                                    <p:cond delay="150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700"/>
                                        <p:tgtEl>
                                          <p:spTgt spid="4">
                                            <p:txEl>
                                              <p:pRg st="1" end="1"/>
                                            </p:txEl>
                                          </p:spTgt>
                                        </p:tgtEl>
                                      </p:cBhvr>
                                    </p:animEffect>
                                  </p:childTnLst>
                                </p:cTn>
                              </p:par>
                              <p:par>
                                <p:cTn id="11" presetID="10" presetClass="entr" presetSubtype="0" fill="hold" grpId="0" nodeType="with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pic>
        <p:nvPicPr>
          <p:cNvPr id="10" name="Picture 9"/>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12" name="Picture 11"/>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4" name="Oval 13"/>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8" name="Picture 17"/>
          <p:cNvPicPr>
            <a:picLocks noGrp="1" noRot="1" noChangeAspect="1" noMove="1" noResize="1" noEditPoints="1" noAdjustHandles="1" noChangeArrowheads="1" noChangeShapeType="1" noCrop="1"/>
          </p:cNvPicPr>
          <p:nvPr/>
        </p:nvPicPr>
        <p:blipFill rotWithShape="1">
          <a:blip r:embed="rId6">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20" name="Rectangle 19"/>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48930" y="629266"/>
            <a:ext cx="6188190" cy="1622321"/>
          </a:xfrm>
          <a:prstGeom prst="rect">
            <a:avLst/>
          </a:prstGeom>
        </p:spPr>
        <p:txBody>
          <a:bodyPr rot="0" spcFirstLastPara="0" vertOverflow="overflow" horzOverflow="overflow" vert="horz" lIns="91440" tIns="45720" rIns="91440" bIns="45720" numCol="1" spcCol="0" rtlCol="0" fromWordArt="0" anchor="t" anchorCtr="0" forceAA="0" compatLnSpc="1">
            <a:normAutofit/>
          </a:bodyPr>
          <a:lstStyle/>
          <a:p>
            <a:pPr defTabSz="457200">
              <a:spcBef>
                <a:spcPct val="0"/>
              </a:spcBef>
              <a:spcAft>
                <a:spcPts val="600"/>
              </a:spcAft>
            </a:pPr>
            <a:r>
              <a:rPr lang="en-US" sz="4400" dirty="0">
                <a:solidFill>
                  <a:srgbClr val="EBEBEB"/>
                </a:solidFill>
              </a:rPr>
              <a:t>PESTEL Analysis </a:t>
            </a:r>
          </a:p>
          <a:p>
            <a:pPr defTabSz="457200">
              <a:spcBef>
                <a:spcPct val="0"/>
              </a:spcBef>
              <a:spcAft>
                <a:spcPts val="600"/>
              </a:spcAft>
            </a:pPr>
            <a:r>
              <a:rPr lang="en-US" sz="4200" kern="1200" dirty="0">
                <a:solidFill>
                  <a:srgbClr val="EBEBEB"/>
                </a:solidFill>
                <a:latin typeface="Comic Sans MS" panose="030F0702030302020204"/>
                <a:ea typeface="+mj-ea"/>
                <a:cs typeface="+mj-cs"/>
              </a:rPr>
              <a:t>Legal Factors</a:t>
            </a:r>
          </a:p>
        </p:txBody>
      </p:sp>
      <p:sp>
        <p:nvSpPr>
          <p:cNvPr id="3" name="TextBox 2"/>
          <p:cNvSpPr txBox="1"/>
          <p:nvPr/>
        </p:nvSpPr>
        <p:spPr>
          <a:xfrm>
            <a:off x="648930" y="2438400"/>
            <a:ext cx="6188189" cy="3785419"/>
          </a:xfrm>
          <a:prstGeom prst="rect">
            <a:avLst/>
          </a:prstGeom>
        </p:spPr>
        <p:txBody>
          <a:bodyPr rot="0" spcFirstLastPara="0" vertOverflow="overflow" horzOverflow="overflow" vert="horz" lIns="91440" tIns="45720" rIns="91440" bIns="45720" numCol="1" spcCol="0" rtlCol="0" fromWordArt="0" anchorCtr="0" forceAA="0" compatLnSpc="1">
            <a:normAutofit/>
          </a:bodyPr>
          <a:lstStyle/>
          <a:p>
            <a:pPr defTabSz="457200">
              <a:spcBef>
                <a:spcPts val="1000"/>
              </a:spcBef>
              <a:buClr>
                <a:schemeClr val="bg2">
                  <a:lumMod val="40000"/>
                  <a:lumOff val="60000"/>
                </a:schemeClr>
              </a:buClr>
              <a:buSzPct val="80000"/>
            </a:pPr>
            <a:r>
              <a:rPr lang="en-US" kern="1200" dirty="0">
                <a:solidFill>
                  <a:srgbClr val="FFFFFF"/>
                </a:solidFill>
                <a:latin typeface="+mj-lt"/>
                <a:ea typeface="+mj-ea"/>
                <a:cs typeface="+mj-cs"/>
              </a:rPr>
              <a:t>Legal factors, like political factors, deal with rules and regulations. Organisations must abide by the laws such as industry regulation, health &amp; safety of the employees, consumer law, and more to have thorough knowledge about the “do’s and don’ts” of operating in a particular area.</a:t>
            </a:r>
            <a:endParaRPr lang="en-US" dirty="0">
              <a:ea typeface="+mj-ea"/>
              <a:cs typeface="+mj-cs"/>
            </a:endParaRPr>
          </a:p>
          <a:p>
            <a:pPr marL="285750" indent="-285750" defTabSz="457200">
              <a:spcBef>
                <a:spcPts val="1000"/>
              </a:spcBef>
              <a:buClr>
                <a:schemeClr val="bg2">
                  <a:lumMod val="40000"/>
                  <a:lumOff val="60000"/>
                </a:schemeClr>
              </a:buClr>
              <a:buSzPct val="80000"/>
              <a:buFont typeface="Wingdings 3" panose="05040102010807070707" charset="2"/>
              <a:buChar char=""/>
            </a:pPr>
            <a:r>
              <a:rPr lang="en-US" kern="1200" dirty="0">
                <a:solidFill>
                  <a:srgbClr val="FFFFFF"/>
                </a:solidFill>
                <a:latin typeface="+mj-lt"/>
                <a:ea typeface="+mj-ea"/>
                <a:cs typeface="+mj-cs"/>
              </a:rPr>
              <a:t>While expanding its wings worldwide, Amazon abides by the rules and regulations.  It focuses on cybersecurity, keeping the safety of the consumers in mind.</a:t>
            </a:r>
          </a:p>
          <a:p>
            <a:pPr marL="285750" indent="-285750" defTabSz="457200">
              <a:spcBef>
                <a:spcPts val="1000"/>
              </a:spcBef>
              <a:buClr>
                <a:schemeClr val="bg2">
                  <a:lumMod val="40000"/>
                  <a:lumOff val="60000"/>
                </a:schemeClr>
              </a:buClr>
              <a:buSzPct val="80000"/>
              <a:buFont typeface="Wingdings 3" panose="05040102010807070707" charset="2"/>
              <a:buChar char=""/>
            </a:pPr>
            <a:r>
              <a:rPr lang="en-US" kern="1200" dirty="0">
                <a:solidFill>
                  <a:srgbClr val="FFFFFF"/>
                </a:solidFill>
                <a:latin typeface="+mj-lt"/>
                <a:ea typeface="+mj-ea"/>
                <a:cs typeface="+mj-cs"/>
              </a:rPr>
              <a:t>Efforts such as complicating the environmental protection regulations have helped it to strengthen the brand image.  Besides this, changes in the import and export policies will lead the company to face challenges from the competitors easily.</a:t>
            </a:r>
          </a:p>
        </p:txBody>
      </p:sp>
      <p:sp>
        <p:nvSpPr>
          <p:cNvPr id="24" name="Freeform 31"/>
          <p:cNvSpPr>
            <a:spLocks noGrp="1" noRot="1" noChangeAspect="1" noMove="1" noResize="1" noEditPoints="1" noAdjustHandles="1" noChangeArrowheads="1" noChangeShapeType="1" noTextEdit="1"/>
          </p:cNvSpPr>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4" descr="A picture containing indoor, scale, device&#10;&#10;Description automatically generated"/>
          <p:cNvPicPr>
            <a:picLocks noChangeAspect="1"/>
          </p:cNvPicPr>
          <p:nvPr/>
        </p:nvPicPr>
        <p:blipFill rotWithShape="1">
          <a:blip r:embed="rId7"/>
          <a:srcRect l="50419" r="1273"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5" name="TextBox 4"/>
          <p:cNvSpPr txBox="1"/>
          <p:nvPr/>
        </p:nvSpPr>
        <p:spPr>
          <a:xfrm>
            <a:off x="9320701" y="6657945"/>
            <a:ext cx="2871299"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latin typeface="+mn-lt"/>
                <a:ea typeface="+mn-ea"/>
                <a:cs typeface="+mn-cs"/>
                <a:hlinkClick r:id="rId8"/>
              </a:rPr>
              <a:t>This Photo</a:t>
            </a:r>
            <a:r>
              <a:rPr lang="en-US" sz="700">
                <a:solidFill>
                  <a:srgbClr val="FFFFFF"/>
                </a:solidFill>
                <a:latin typeface="+mn-lt"/>
                <a:ea typeface="+mn-ea"/>
                <a:cs typeface="+mn-cs"/>
              </a:rPr>
              <a:t> by Unknown author is </a:t>
            </a:r>
            <a:r>
              <a:rPr lang="en-US" sz="700" err="1">
                <a:solidFill>
                  <a:srgbClr val="FFFFFF"/>
                </a:solidFill>
                <a:latin typeface="+mn-lt"/>
                <a:ea typeface="+mn-ea"/>
                <a:cs typeface="+mn-cs"/>
              </a:rPr>
              <a:t>licnsed</a:t>
            </a:r>
            <a:r>
              <a:rPr lang="en-US" sz="700">
                <a:solidFill>
                  <a:srgbClr val="FFFFFF"/>
                </a:solidFill>
                <a:latin typeface="+mn-lt"/>
                <a:ea typeface="+mn-ea"/>
                <a:cs typeface="+mn-cs"/>
              </a:rPr>
              <a:t> under </a:t>
            </a:r>
            <a:r>
              <a:rPr lang="en-US" sz="700">
                <a:solidFill>
                  <a:srgbClr val="FFFFFF"/>
                </a:solidFill>
                <a:latin typeface="+mn-lt"/>
                <a:ea typeface="+mn-ea"/>
                <a:cs typeface="+mn-cs"/>
                <a:hlinkClick r:id="rId9"/>
              </a:rPr>
              <a:t>CC BY-SA-NC</a:t>
            </a:r>
            <a:r>
              <a:rPr lang="en-US" sz="700">
                <a:solidFill>
                  <a:srgbClr val="FFFFFF"/>
                </a:solidFill>
                <a:latin typeface="+mn-lt"/>
                <a:ea typeface="+mn-ea"/>
                <a:cs typeface="+mn-cs"/>
              </a:rPr>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pic>
        <p:nvPicPr>
          <p:cNvPr id="26" name="Picture 25"/>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28" name="Picture 27"/>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30" name="Oval 29"/>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34" name="Picture 33"/>
          <p:cNvPicPr>
            <a:picLocks noGrp="1" noRot="1" noChangeAspect="1" noMove="1" noResize="1" noEditPoints="1" noAdjustHandles="1" noChangeArrowheads="1" noChangeShapeType="1" noCrop="1"/>
          </p:cNvPicPr>
          <p:nvPr/>
        </p:nvPicPr>
        <p:blipFill rotWithShape="1">
          <a:blip r:embed="rId6">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36" name="Rectangle 35"/>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8" name="Rectangle 3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48930" y="629266"/>
            <a:ext cx="6188190" cy="1622321"/>
          </a:xfrm>
          <a:prstGeom prst="rect">
            <a:avLst/>
          </a:prstGeom>
        </p:spPr>
        <p:txBody>
          <a:bodyPr rot="0" spcFirstLastPara="0" vertOverflow="overflow" horzOverflow="overflow" vert="horz" lIns="91440" tIns="45720" rIns="91440" bIns="45720" numCol="1" spcCol="0" rtlCol="0" fromWordArt="0" anchor="t" anchorCtr="0" forceAA="0" compatLnSpc="1">
            <a:normAutofit/>
          </a:bodyPr>
          <a:lstStyle/>
          <a:p>
            <a:pPr defTabSz="457200">
              <a:spcBef>
                <a:spcPct val="0"/>
              </a:spcBef>
              <a:spcAft>
                <a:spcPts val="600"/>
              </a:spcAft>
            </a:pPr>
            <a:r>
              <a:rPr lang="en-US" sz="4400" dirty="0">
                <a:solidFill>
                  <a:srgbClr val="EBEBEB"/>
                </a:solidFill>
              </a:rPr>
              <a:t>PESTEL Analysis </a:t>
            </a:r>
            <a:r>
              <a:rPr lang="en-US" sz="4200" kern="1200" dirty="0">
                <a:solidFill>
                  <a:srgbClr val="EBEBEB"/>
                </a:solidFill>
                <a:latin typeface="Comic Sans MS" panose="030F0702030302020204"/>
                <a:ea typeface="+mj-ea"/>
                <a:cs typeface="+mj-cs"/>
              </a:rPr>
              <a:t>Environmental </a:t>
            </a:r>
          </a:p>
        </p:txBody>
      </p:sp>
      <p:sp>
        <p:nvSpPr>
          <p:cNvPr id="6" name="TextBox 5"/>
          <p:cNvSpPr txBox="1"/>
          <p:nvPr/>
        </p:nvSpPr>
        <p:spPr>
          <a:xfrm>
            <a:off x="648930" y="2438400"/>
            <a:ext cx="6188189" cy="3785419"/>
          </a:xfrm>
          <a:prstGeom prst="rect">
            <a:avLst/>
          </a:prstGeom>
        </p:spPr>
        <p:txBody>
          <a:bodyPr rot="0" spcFirstLastPara="0" vertOverflow="overflow" horzOverflow="overflow" vert="horz" lIns="91440" tIns="45720" rIns="91440" bIns="45720" numCol="1" spcCol="0" rtlCol="0" fromWordArt="0" anchorCtr="0" forceAA="0" compatLnSpc="1">
            <a:normAutofit/>
          </a:bodyPr>
          <a:lstStyle/>
          <a:p>
            <a:pPr defTabSz="457200">
              <a:spcBef>
                <a:spcPts val="1000"/>
              </a:spcBef>
              <a:buClr>
                <a:schemeClr val="bg2">
                  <a:lumMod val="40000"/>
                  <a:lumOff val="60000"/>
                </a:schemeClr>
              </a:buClr>
              <a:buSzPct val="80000"/>
            </a:pPr>
            <a:r>
              <a:rPr lang="en-US" sz="1800" kern="1200" dirty="0">
                <a:solidFill>
                  <a:srgbClr val="FFFFFF"/>
                </a:solidFill>
                <a:latin typeface="+mj-lt"/>
                <a:ea typeface="+mj-ea"/>
                <a:cs typeface="+mj-cs"/>
              </a:rPr>
              <a:t>Though it is hard to measure the impact of Amazon on the environment, many people argue that the company is contributing to environmental damages. Volume of packaging, traffic-related emissions and environmentally dangerous products have been the main areas of their criticism.  However, it should be mentioned that Amazon aims to make 50% its shipments zero carbon (Shipment Zero) by 2030 and net zero carbon across its businesses by 2040.</a:t>
            </a:r>
          </a:p>
        </p:txBody>
      </p:sp>
      <p:sp>
        <p:nvSpPr>
          <p:cNvPr id="40" name="Freeform 31"/>
          <p:cNvSpPr>
            <a:spLocks noGrp="1" noRot="1" noChangeAspect="1" noMove="1" noResize="1" noEditPoints="1" noAdjustHandles="1" noChangeArrowheads="1" noChangeShapeType="1" noTextEdit="1"/>
          </p:cNvSpPr>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 name="Picture 3"/>
          <p:cNvPicPr>
            <a:picLocks noChangeAspect="1"/>
          </p:cNvPicPr>
          <p:nvPr/>
        </p:nvPicPr>
        <p:blipFill rotWithShape="1">
          <a:blip r:embed="rId7"/>
          <a:srcRect l="38543" r="20929"/>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4" name="TextBox 3"/>
          <p:cNvSpPr txBox="1"/>
          <p:nvPr/>
        </p:nvSpPr>
        <p:spPr>
          <a:xfrm>
            <a:off x="9631684" y="6657945"/>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ea typeface="+mn-ea"/>
                <a:cs typeface="+mn-cs"/>
                <a:hlinkClick r:id="rId8"/>
              </a:rPr>
              <a:t>This Photo</a:t>
            </a:r>
            <a:r>
              <a:rPr lang="en-US" sz="700">
                <a:solidFill>
                  <a:srgbClr val="FFFFFF"/>
                </a:solidFill>
                <a:latin typeface="+mn-lt"/>
                <a:ea typeface="+mn-ea"/>
                <a:cs typeface="+mn-cs"/>
              </a:rPr>
              <a:t> by Unknown author is licensed under </a:t>
            </a:r>
            <a:r>
              <a:rPr lang="en-US" sz="700">
                <a:solidFill>
                  <a:srgbClr val="FFFFFF"/>
                </a:solidFill>
                <a:latin typeface="+mn-lt"/>
                <a:ea typeface="+mn-ea"/>
                <a:cs typeface="+mn-cs"/>
                <a:hlinkClick r:id="rId9"/>
              </a:rPr>
              <a:t>CC BY</a:t>
            </a:r>
            <a:r>
              <a:rPr lang="en-US" sz="700">
                <a:solidFill>
                  <a:srgbClr val="FFFFFF"/>
                </a:solidFill>
                <a:latin typeface="+mn-lt"/>
                <a:ea typeface="+mn-ea"/>
                <a:cs typeface="+mn-cs"/>
              </a:rPr>
              <a:t>.</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11"/>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40" name="Picture 13"/>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41" name="Oval 15"/>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2" name="Picture 17"/>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43" name="Picture 19"/>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44" name="Rectangle 21"/>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Rectangle 23"/>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Rectangle 25"/>
          <p:cNvSpPr>
            <a:spLocks noGrp="1" noRot="1" noChangeAspect="1" noMove="1" noResize="1" noEditPoints="1" noAdjustHandles="1" noChangeArrowheads="1" noChangeShapeType="1" noTextEdit="1"/>
          </p:cNvSpPr>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 name="Freeform 7"/>
          <p:cNvSpPr>
            <a:spLocks noGrp="1" noRot="1" noChangeAspect="1" noMove="1" noResize="1" noEditPoints="1" noAdjustHandles="1" noChangeArrowheads="1" noChangeShapeType="1" noTextEdit="1"/>
          </p:cNvSpPr>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ctrTitle"/>
          </p:nvPr>
        </p:nvSpPr>
        <p:spPr>
          <a:xfrm>
            <a:off x="648930" y="629267"/>
            <a:ext cx="9252154" cy="1016654"/>
          </a:xfrm>
        </p:spPr>
        <p:txBody>
          <a:bodyPr vert="horz" lIns="91440" tIns="45720" rIns="91440" bIns="45720" rtlCol="0" anchor="t">
            <a:normAutofit/>
          </a:bodyPr>
          <a:lstStyle/>
          <a:p>
            <a:r>
              <a:rPr lang="en-US" sz="4200" b="0" i="0" kern="1200">
                <a:solidFill>
                  <a:srgbClr val="EBEBEB"/>
                </a:solidFill>
                <a:latin typeface="+mj-lt"/>
                <a:ea typeface="+mj-ea"/>
                <a:cs typeface="+mj-cs"/>
              </a:rPr>
              <a:t>SWOT Analysis</a:t>
            </a:r>
          </a:p>
        </p:txBody>
      </p:sp>
      <p:sp useBgFill="1">
        <p:nvSpPr>
          <p:cNvPr id="48" name="Freeform: Shape 29"/>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TextBox 6"/>
          <p:cNvSpPr txBox="1"/>
          <p:nvPr/>
        </p:nvSpPr>
        <p:spPr>
          <a:xfrm>
            <a:off x="145724" y="2548281"/>
            <a:ext cx="5625813" cy="4104387"/>
          </a:xfrm>
          <a:prstGeom prst="rect">
            <a:avLst/>
          </a:prstGeom>
        </p:spPr>
        <p:txBody>
          <a:bodyPr vert="horz" lIns="91440" tIns="45720" rIns="91440" bIns="45720" rtlCol="0" anchor="t">
            <a:normAutofit/>
          </a:bodyPr>
          <a:lstStyle/>
          <a:p>
            <a:pPr defTabSz="457200">
              <a:lnSpc>
                <a:spcPct val="90000"/>
              </a:lnSpc>
              <a:spcBef>
                <a:spcPts val="1000"/>
              </a:spcBef>
              <a:buClr>
                <a:schemeClr val="bg2">
                  <a:lumMod val="40000"/>
                  <a:lumOff val="60000"/>
                </a:schemeClr>
              </a:buClr>
              <a:buSzPct val="80000"/>
            </a:pPr>
            <a:r>
              <a:rPr lang="en-US" sz="2400" b="1" kern="1200" dirty="0">
                <a:solidFill>
                  <a:schemeClr val="tx2"/>
                </a:solidFill>
                <a:latin typeface="Comic Sans MS" panose="030F0702030302020204"/>
                <a:ea typeface="+mj-ea"/>
                <a:cs typeface="+mj-cs"/>
              </a:rPr>
              <a:t>Strengths:</a:t>
            </a:r>
            <a:endParaRPr lang="en-US" sz="2400" b="1" dirty="0">
              <a:solidFill>
                <a:schemeClr val="tx2"/>
              </a:solidFill>
              <a:latin typeface="Comic Sans MS" panose="030F0702030302020204"/>
              <a:ea typeface="+mj-ea"/>
            </a:endParaRPr>
          </a:p>
          <a:p>
            <a:pPr defTabSz="457200">
              <a:lnSpc>
                <a:spcPct val="90000"/>
              </a:lnSpc>
              <a:spcBef>
                <a:spcPts val="1000"/>
              </a:spcBef>
              <a:buClr>
                <a:schemeClr val="bg2">
                  <a:lumMod val="40000"/>
                  <a:lumOff val="60000"/>
                </a:schemeClr>
              </a:buClr>
              <a:buSzPct val="80000"/>
              <a:buFont typeface="Wingdings 3" panose="05040102010807070707" charset="2"/>
              <a:buChar char=""/>
            </a:pPr>
            <a:r>
              <a:rPr lang="en-US" kern="1200" dirty="0">
                <a:solidFill>
                  <a:schemeClr val="tx1"/>
                </a:solidFill>
                <a:latin typeface="+mj-lt"/>
                <a:ea typeface="+mj-ea"/>
                <a:cs typeface="+mj-cs"/>
              </a:rPr>
              <a:t>One of the most important factors that Amazon has to offer is their reasonable prices that fit to the customer’s budget.  They also have various payment and shipping options that work best for them globally. (</a:t>
            </a:r>
            <a:r>
              <a:rPr lang="en-US" kern="1200" dirty="0" err="1">
                <a:solidFill>
                  <a:schemeClr val="tx1"/>
                </a:solidFill>
                <a:latin typeface="+mj-lt"/>
                <a:ea typeface="+mj-ea"/>
                <a:cs typeface="+mj-cs"/>
              </a:rPr>
              <a:t>Osita</a:t>
            </a:r>
            <a:r>
              <a:rPr lang="en-US" kern="1200" dirty="0">
                <a:solidFill>
                  <a:schemeClr val="tx1"/>
                </a:solidFill>
                <a:latin typeface="+mj-lt"/>
                <a:ea typeface="+mj-ea"/>
                <a:cs typeface="+mj-cs"/>
              </a:rPr>
              <a:t>, 2014).</a:t>
            </a:r>
          </a:p>
          <a:p>
            <a:pPr defTabSz="457200">
              <a:lnSpc>
                <a:spcPct val="90000"/>
              </a:lnSpc>
              <a:spcBef>
                <a:spcPts val="1000"/>
              </a:spcBef>
              <a:buClr>
                <a:schemeClr val="bg2">
                  <a:lumMod val="40000"/>
                  <a:lumOff val="60000"/>
                </a:schemeClr>
              </a:buClr>
              <a:buSzPct val="80000"/>
              <a:buFont typeface="Wingdings 3" panose="05040102010807070707" charset="2"/>
              <a:buChar char=""/>
            </a:pPr>
            <a:r>
              <a:rPr lang="en-US" kern="1200" dirty="0">
                <a:solidFill>
                  <a:schemeClr val="tx1"/>
                </a:solidFill>
                <a:latin typeface="+mj-lt"/>
                <a:ea typeface="+mj-ea"/>
                <a:cs typeface="+mj-cs"/>
              </a:rPr>
              <a:t>The company's managers are focused on hiring the best candidates to ensure that the quality of service is maintained. (Jurevicius, 2020).</a:t>
            </a:r>
          </a:p>
          <a:p>
            <a:pPr defTabSz="457200">
              <a:lnSpc>
                <a:spcPct val="90000"/>
              </a:lnSpc>
              <a:spcBef>
                <a:spcPts val="1000"/>
              </a:spcBef>
              <a:buClr>
                <a:schemeClr val="bg2">
                  <a:lumMod val="40000"/>
                  <a:lumOff val="60000"/>
                </a:schemeClr>
              </a:buClr>
              <a:buSzPct val="80000"/>
              <a:buFont typeface="Wingdings 3" panose="05040102010807070707" charset="2"/>
              <a:buChar char=""/>
            </a:pPr>
            <a:r>
              <a:rPr lang="en-US" kern="1200" dirty="0">
                <a:solidFill>
                  <a:schemeClr val="tx1"/>
                </a:solidFill>
                <a:latin typeface="+mj-lt"/>
                <a:ea typeface="+mj-ea"/>
                <a:cs typeface="+mj-cs"/>
              </a:rPr>
              <a:t>The owner of the company usually updates his customers with the latest products and services.  Another great feature of the Amazon app is that its users can save their desired goods to a Wish list, so they can always remember what they want in the future. (Jurevicius, 2020).</a:t>
            </a:r>
          </a:p>
          <a:p>
            <a:pPr defTabSz="457200">
              <a:lnSpc>
                <a:spcPct val="90000"/>
              </a:lnSpc>
              <a:spcBef>
                <a:spcPts val="1000"/>
              </a:spcBef>
              <a:buClr>
                <a:schemeClr val="bg2">
                  <a:lumMod val="40000"/>
                  <a:lumOff val="60000"/>
                </a:schemeClr>
              </a:buClr>
              <a:buSzPct val="80000"/>
              <a:buFont typeface="Wingdings 3" panose="05040102010807070707" charset="2"/>
              <a:buChar char=""/>
            </a:pPr>
            <a:r>
              <a:rPr lang="en-US" kern="1200" dirty="0">
                <a:solidFill>
                  <a:schemeClr val="tx1"/>
                </a:solidFill>
                <a:latin typeface="+mj-lt"/>
                <a:ea typeface="+mj-ea"/>
                <a:cs typeface="+mj-cs"/>
              </a:rPr>
              <a:t>Amazon has a dedicated call </a:t>
            </a:r>
            <a:r>
              <a:rPr lang="en-US" kern="1200" dirty="0" err="1">
                <a:solidFill>
                  <a:schemeClr val="tx1"/>
                </a:solidFill>
                <a:latin typeface="+mj-lt"/>
                <a:ea typeface="+mj-ea"/>
                <a:cs typeface="+mj-cs"/>
              </a:rPr>
              <a:t>centre</a:t>
            </a:r>
            <a:r>
              <a:rPr lang="en-US" kern="1200" dirty="0">
                <a:solidFill>
                  <a:schemeClr val="tx1"/>
                </a:solidFill>
                <a:latin typeface="+mj-lt"/>
                <a:ea typeface="+mj-ea"/>
                <a:cs typeface="+mj-cs"/>
              </a:rPr>
              <a:t> team that responds to all of your questions and concerns in the shortest time possible.  This team is focused on providing the best customer service possible. (Jurevicius, 2020).</a:t>
            </a:r>
          </a:p>
        </p:txBody>
      </p:sp>
      <p:graphicFrame>
        <p:nvGraphicFramePr>
          <p:cNvPr id="5" name="Table 4"/>
          <p:cNvGraphicFramePr>
            <a:graphicFrameLocks noGrp="1"/>
          </p:cNvGraphicFramePr>
          <p:nvPr/>
        </p:nvGraphicFramePr>
        <p:xfrm>
          <a:off x="6091916" y="3137386"/>
          <a:ext cx="5451628" cy="2483808"/>
        </p:xfrm>
        <a:graphic>
          <a:graphicData uri="http://schemas.openxmlformats.org/drawingml/2006/table">
            <a:tbl>
              <a:tblPr firstRow="1" bandRow="1">
                <a:solidFill>
                  <a:srgbClr val="F2F2F2">
                    <a:alpha val="30196"/>
                  </a:srgbClr>
                </a:solidFill>
                <a:effectLst/>
              </a:tblPr>
              <a:tblGrid>
                <a:gridCol w="1513788">
                  <a:extLst>
                    <a:ext uri="{9D8B030D-6E8A-4147-A177-3AD203B41FA5}">
                      <a16:colId xmlns:a16="http://schemas.microsoft.com/office/drawing/2014/main" val="20000"/>
                    </a:ext>
                  </a:extLst>
                </a:gridCol>
                <a:gridCol w="2086849">
                  <a:extLst>
                    <a:ext uri="{9D8B030D-6E8A-4147-A177-3AD203B41FA5}">
                      <a16:colId xmlns:a16="http://schemas.microsoft.com/office/drawing/2014/main" val="20001"/>
                    </a:ext>
                  </a:extLst>
                </a:gridCol>
                <a:gridCol w="1850991">
                  <a:extLst>
                    <a:ext uri="{9D8B030D-6E8A-4147-A177-3AD203B41FA5}">
                      <a16:colId xmlns:a16="http://schemas.microsoft.com/office/drawing/2014/main" val="20002"/>
                    </a:ext>
                  </a:extLst>
                </a:gridCol>
              </a:tblGrid>
              <a:tr h="827936">
                <a:tc>
                  <a:txBody>
                    <a:bodyPr/>
                    <a:lstStyle>
                      <a:lvl1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9pPr>
                    </a:lstStyle>
                    <a:p>
                      <a:pPr lvl="0"/>
                      <a:endParaRPr lang="en-GB" sz="1600" b="0" cap="none" spc="0">
                        <a:solidFill>
                          <a:schemeClr val="bg1"/>
                        </a:solidFill>
                        <a:latin typeface="Arial" panose="020B0604020202020204"/>
                        <a:cs typeface="Arial" panose="020B0604020202020204"/>
                      </a:endParaRPr>
                    </a:p>
                  </a:txBody>
                  <a:tcPr marL="137977" marR="126132" marT="106136" marB="106136" anchor="ctr">
                    <a:lnL w="19050" cap="flat" cmpd="sng" algn="ctr">
                      <a:noFill/>
                      <a:prstDash val="solid"/>
                    </a:lnL>
                    <a:lnR w="12700" cmpd="sng">
                      <a:noFill/>
                    </a:lnR>
                    <a:lnT w="19050" cap="flat" cmpd="sng" algn="ctr">
                      <a:noFill/>
                      <a:prstDash val="solid"/>
                    </a:lnT>
                    <a:lnB w="38100" cmpd="sng">
                      <a:noFill/>
                    </a:lnB>
                    <a:lnTlToBr w="12700" cmpd="sng">
                      <a:noFill/>
                      <a:prstDash val="solid"/>
                    </a:lnTlToBr>
                    <a:lnBlToTr w="12700" cmpd="sng">
                      <a:noFill/>
                      <a:prstDash val="solid"/>
                    </a:lnBlToTr>
                    <a:solidFill>
                      <a:schemeClr val="accent1"/>
                    </a:solidFill>
                  </a:tcPr>
                </a:tc>
                <a:tc>
                  <a:txBody>
                    <a:bodyPr/>
                    <a:lstStyle>
                      <a:lvl1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9pPr>
                    </a:lstStyle>
                    <a:p>
                      <a:pPr lvl="0" algn="ctr"/>
                      <a:endParaRPr lang="en-GB" sz="1600" b="0" cap="none" spc="0">
                        <a:solidFill>
                          <a:schemeClr val="bg1"/>
                        </a:solidFill>
                        <a:latin typeface="Arial" panose="020B0604020202020204"/>
                        <a:cs typeface="Arial" panose="020B0604020202020204"/>
                      </a:endParaRPr>
                    </a:p>
                    <a:p>
                      <a:pPr lvl="0" algn="ctr">
                        <a:lnSpc>
                          <a:spcPct val="150000"/>
                        </a:lnSpc>
                      </a:pPr>
                      <a:r>
                        <a:rPr lang="en-GB" sz="1600" b="0" cap="none" spc="0">
                          <a:solidFill>
                            <a:schemeClr val="bg1"/>
                          </a:solidFill>
                          <a:latin typeface="Arial" panose="020B0604020202020204"/>
                          <a:cs typeface="Arial" panose="020B0604020202020204"/>
                        </a:rPr>
                        <a:t>HELPFUL</a:t>
                      </a:r>
                    </a:p>
                  </a:txBody>
                  <a:tcPr marL="137977" marR="126132" marT="106136" marB="106136" anchor="ctr">
                    <a:lnL w="12700" cmpd="sng">
                      <a:noFill/>
                    </a:lnL>
                    <a:lnR w="12700" cmpd="sng">
                      <a:noFill/>
                    </a:lnR>
                    <a:lnT w="19050" cap="flat" cmpd="sng" algn="ctr">
                      <a:noFill/>
                      <a:prstDash val="solid"/>
                    </a:lnT>
                    <a:lnB w="38100" cmpd="sng">
                      <a:noFill/>
                    </a:lnB>
                    <a:lnTlToBr w="12700" cmpd="sng">
                      <a:noFill/>
                      <a:prstDash val="solid"/>
                    </a:lnTlToBr>
                    <a:lnBlToTr w="12700" cmpd="sng">
                      <a:noFill/>
                      <a:prstDash val="solid"/>
                    </a:lnBlToTr>
                    <a:solidFill>
                      <a:schemeClr val="accent1"/>
                    </a:solidFill>
                  </a:tcPr>
                </a:tc>
                <a:tc>
                  <a:txBody>
                    <a:bodyPr/>
                    <a:lstStyle>
                      <a:lvl1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1" i="0" u="none" strike="noStrike" cap="none">
                          <a:solidFill>
                            <a:schemeClr val="lt1"/>
                          </a:solidFill>
                          <a:latin typeface="Calibri" panose="020F0502020204030204"/>
                          <a:sym typeface="Arial" panose="020B0604020202020204"/>
                        </a:defRPr>
                      </a:lvl9pPr>
                    </a:lstStyle>
                    <a:p>
                      <a:pPr lvl="0" algn="ctr"/>
                      <a:endParaRPr lang="en-GB" sz="1600" b="0" cap="none" spc="0">
                        <a:solidFill>
                          <a:schemeClr val="bg1"/>
                        </a:solidFill>
                        <a:latin typeface="Arial" panose="020B0604020202020204"/>
                        <a:cs typeface="Arial" panose="020B0604020202020204"/>
                      </a:endParaRPr>
                    </a:p>
                    <a:p>
                      <a:pPr lvl="0" algn="ctr">
                        <a:lnSpc>
                          <a:spcPct val="150000"/>
                        </a:lnSpc>
                      </a:pPr>
                      <a:r>
                        <a:rPr lang="en-GB" sz="1600" b="0" cap="none" spc="0">
                          <a:solidFill>
                            <a:schemeClr val="bg1"/>
                          </a:solidFill>
                          <a:latin typeface="Arial" panose="020B0604020202020204"/>
                          <a:cs typeface="Arial" panose="020B0604020202020204"/>
                        </a:rPr>
                        <a:t>HARMFUL</a:t>
                      </a:r>
                    </a:p>
                  </a:txBody>
                  <a:tcPr marL="137977" marR="126132" marT="106136" marB="106136" anchor="ctr">
                    <a:lnL w="12700" cmpd="sng">
                      <a:noFill/>
                    </a:lnL>
                    <a:lnR w="12700" cmpd="sng">
                      <a:noFill/>
                    </a:lnR>
                    <a:lnT w="19050" cap="flat" cmpd="sng" algn="ctr">
                      <a:noFill/>
                      <a:prstDash val="solid"/>
                    </a:lnT>
                    <a:lnB w="38100" cmpd="sng">
                      <a:noFill/>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0"/>
                  </a:ext>
                </a:extLst>
              </a:tr>
              <a:tr h="827936">
                <a:tc>
                  <a:txBody>
                    <a:bodyPr/>
                    <a:lstStyle>
                      <a:lvl1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9pPr>
                    </a:lstStyle>
                    <a:p>
                      <a:pPr lvl="0" algn="ctr"/>
                      <a:endParaRPr lang="en-GB" sz="1600" cap="none" spc="0">
                        <a:solidFill>
                          <a:schemeClr val="tx1"/>
                        </a:solidFill>
                        <a:latin typeface="Arial" panose="020B0604020202020204"/>
                        <a:cs typeface="Arial" panose="020B0604020202020204"/>
                      </a:endParaRPr>
                    </a:p>
                    <a:p>
                      <a:pPr lvl="0" algn="ctr">
                        <a:lnSpc>
                          <a:spcPct val="150000"/>
                        </a:lnSpc>
                      </a:pPr>
                      <a:r>
                        <a:rPr lang="en-GB" sz="1600" b="1" cap="none" spc="0">
                          <a:solidFill>
                            <a:schemeClr val="tx1"/>
                          </a:solidFill>
                          <a:latin typeface="Arial" panose="020B0604020202020204"/>
                          <a:cs typeface="Arial" panose="020B0604020202020204"/>
                        </a:rPr>
                        <a:t>INTERNAL</a:t>
                      </a:r>
                    </a:p>
                  </a:txBody>
                  <a:tcPr marL="137977" marR="126132" marT="106136" marB="106136">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lvl1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9pPr>
                    </a:lstStyle>
                    <a:p>
                      <a:pPr lvl="0" algn="ctr"/>
                      <a:endParaRPr lang="en-GB" sz="1600" cap="none" spc="0">
                        <a:solidFill>
                          <a:schemeClr val="tx1"/>
                        </a:solidFill>
                        <a:latin typeface="Arial" panose="020B0604020202020204"/>
                        <a:cs typeface="Arial" panose="020B0604020202020204"/>
                      </a:endParaRPr>
                    </a:p>
                    <a:p>
                      <a:pPr lvl="0" algn="ctr">
                        <a:lnSpc>
                          <a:spcPct val="150000"/>
                        </a:lnSpc>
                      </a:pPr>
                      <a:r>
                        <a:rPr lang="en-GB" sz="1600" cap="none" spc="0">
                          <a:solidFill>
                            <a:schemeClr val="tx1"/>
                          </a:solidFill>
                          <a:latin typeface="Arial" panose="020B0604020202020204"/>
                          <a:cs typeface="Arial" panose="020B0604020202020204"/>
                        </a:rPr>
                        <a:t>STRENGTHS</a:t>
                      </a:r>
                    </a:p>
                  </a:txBody>
                  <a:tcPr marL="137977" marR="126132" marT="106136" marB="106136">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lvl1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9pPr>
                    </a:lstStyle>
                    <a:p>
                      <a:pPr lvl="0" algn="ctr"/>
                      <a:endParaRPr lang="en-GB" sz="1600" cap="none" spc="0">
                        <a:solidFill>
                          <a:schemeClr val="tx1"/>
                        </a:solidFill>
                        <a:latin typeface="Arial" panose="020B0604020202020204"/>
                        <a:cs typeface="Arial" panose="020B0604020202020204"/>
                      </a:endParaRPr>
                    </a:p>
                    <a:p>
                      <a:pPr lvl="0" algn="ctr">
                        <a:lnSpc>
                          <a:spcPct val="150000"/>
                        </a:lnSpc>
                      </a:pPr>
                      <a:r>
                        <a:rPr lang="en-GB" sz="1600" cap="none" spc="0">
                          <a:solidFill>
                            <a:schemeClr val="tx1"/>
                          </a:solidFill>
                          <a:latin typeface="Arial" panose="020B0604020202020204"/>
                          <a:cs typeface="Arial" panose="020B0604020202020204"/>
                        </a:rPr>
                        <a:t>WEAKNESSES</a:t>
                      </a:r>
                    </a:p>
                  </a:txBody>
                  <a:tcPr marL="137977" marR="126132" marT="106136" marB="106136">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lnTlToBr w="12700" cmpd="sng">
                      <a:noFill/>
                      <a:prstDash val="solid"/>
                    </a:lnTlToBr>
                    <a:lnBlToTr w="12700" cmpd="sng">
                      <a:noFill/>
                      <a:prstDash val="solid"/>
                    </a:lnBlToTr>
                    <a:solidFill>
                      <a:srgbClr val="F2F2F2">
                        <a:alpha val="30196"/>
                      </a:srgbClr>
                    </a:solidFill>
                  </a:tcPr>
                </a:tc>
                <a:extLst>
                  <a:ext uri="{0D108BD9-81ED-4DB2-BD59-A6C34878D82A}">
                    <a16:rowId xmlns:a16="http://schemas.microsoft.com/office/drawing/2014/main" val="10001"/>
                  </a:ext>
                </a:extLst>
              </a:tr>
              <a:tr h="827936">
                <a:tc>
                  <a:txBody>
                    <a:bodyPr/>
                    <a:lstStyle>
                      <a:lvl1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9pPr>
                    </a:lstStyle>
                    <a:p>
                      <a:pPr lvl="0" algn="ctr"/>
                      <a:endParaRPr lang="en-GB" sz="1600" cap="none" spc="0">
                        <a:solidFill>
                          <a:schemeClr val="tx1"/>
                        </a:solidFill>
                        <a:latin typeface="Arial" panose="020B0604020202020204"/>
                        <a:cs typeface="Arial" panose="020B0604020202020204"/>
                      </a:endParaRPr>
                    </a:p>
                    <a:p>
                      <a:pPr lvl="0" algn="ctr">
                        <a:lnSpc>
                          <a:spcPct val="150000"/>
                        </a:lnSpc>
                      </a:pPr>
                      <a:r>
                        <a:rPr lang="en-GB" sz="1600" b="1" cap="none" spc="0">
                          <a:solidFill>
                            <a:schemeClr val="tx1"/>
                          </a:solidFill>
                          <a:latin typeface="Arial" panose="020B0604020202020204"/>
                          <a:cs typeface="Arial" panose="020B0604020202020204"/>
                        </a:rPr>
                        <a:t>EXTERNAL</a:t>
                      </a:r>
                    </a:p>
                  </a:txBody>
                  <a:tcPr marL="137977" marR="126132" marT="106136" marB="106136">
                    <a:lnL w="6350" cap="flat" cmpd="sng" algn="ctr">
                      <a:noFill/>
                      <a:prstDash val="solid"/>
                    </a:lnL>
                    <a:lnR w="6350" cap="flat" cmpd="sng" algn="ctr">
                      <a:noFill/>
                      <a:prstDash val="solid"/>
                    </a:lnR>
                    <a:lnT w="6350"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9pPr>
                    </a:lstStyle>
                    <a:p>
                      <a:pPr lvl="0" algn="ctr"/>
                      <a:endParaRPr lang="en-GB" sz="1600" cap="none" spc="0">
                        <a:solidFill>
                          <a:schemeClr val="tx1"/>
                        </a:solidFill>
                        <a:latin typeface="Arial" panose="020B0604020202020204"/>
                        <a:cs typeface="Arial" panose="020B0604020202020204"/>
                      </a:endParaRPr>
                    </a:p>
                    <a:p>
                      <a:pPr lvl="0" algn="ctr">
                        <a:lnSpc>
                          <a:spcPct val="150000"/>
                        </a:lnSpc>
                      </a:pPr>
                      <a:r>
                        <a:rPr lang="en-GB" sz="1600" cap="none" spc="0">
                          <a:solidFill>
                            <a:schemeClr val="tx1"/>
                          </a:solidFill>
                          <a:latin typeface="Arial" panose="020B0604020202020204"/>
                          <a:cs typeface="Arial" panose="020B0604020202020204"/>
                        </a:rPr>
                        <a:t>OPPORTUNITIES</a:t>
                      </a:r>
                    </a:p>
                  </a:txBody>
                  <a:tcPr marL="137977" marR="126132" marT="106136" marB="106136">
                    <a:lnL w="6350" cap="flat" cmpd="sng" algn="ctr">
                      <a:noFill/>
                      <a:prstDash val="solid"/>
                    </a:lnL>
                    <a:lnR w="6350" cap="flat" cmpd="sng" algn="ctr">
                      <a:noFill/>
                      <a:prstDash val="solid"/>
                    </a:lnR>
                    <a:lnT w="6350"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1pPr>
                      <a:lvl2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2pPr>
                      <a:lvl3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3pPr>
                      <a:lvl4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4pPr>
                      <a:lvl5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5pPr>
                      <a:lvl6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6pPr>
                      <a:lvl7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7pPr>
                      <a:lvl8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8pPr>
                      <a:lvl9pPr marR="0" algn="l" rtl="0">
                        <a:lnSpc>
                          <a:spcPct val="100000"/>
                        </a:lnSpc>
                        <a:spcBef>
                          <a:spcPts val="0"/>
                        </a:spcBef>
                        <a:spcAft>
                          <a:spcPts val="0"/>
                        </a:spcAft>
                        <a:buClr>
                          <a:srgbClr val="000000"/>
                        </a:buClr>
                        <a:buFont typeface="Arial" panose="020B0604020202020204"/>
                        <a:defRPr sz="1400" b="0" i="0" u="none" strike="noStrike" cap="none">
                          <a:solidFill>
                            <a:schemeClr val="dk1"/>
                          </a:solidFill>
                          <a:latin typeface="Calibri" panose="020F0502020204030204"/>
                          <a:sym typeface="Arial" panose="020B0604020202020204"/>
                        </a:defRPr>
                      </a:lvl9pPr>
                    </a:lstStyle>
                    <a:p>
                      <a:pPr lvl="0" algn="ctr"/>
                      <a:endParaRPr lang="en-GB" sz="1600" cap="none" spc="0">
                        <a:solidFill>
                          <a:schemeClr val="tx1"/>
                        </a:solidFill>
                        <a:latin typeface="Arial" panose="020B0604020202020204"/>
                        <a:cs typeface="Arial" panose="020B0604020202020204"/>
                      </a:endParaRPr>
                    </a:p>
                    <a:p>
                      <a:pPr lvl="0" algn="ctr">
                        <a:lnSpc>
                          <a:spcPct val="150000"/>
                        </a:lnSpc>
                      </a:pPr>
                      <a:r>
                        <a:rPr lang="en-GB" sz="1600" cap="none" spc="0">
                          <a:solidFill>
                            <a:schemeClr val="tx1"/>
                          </a:solidFill>
                          <a:latin typeface="Arial" panose="020B0604020202020204"/>
                          <a:cs typeface="Arial" panose="020B0604020202020204"/>
                        </a:rPr>
                        <a:t>THREATS</a:t>
                      </a:r>
                    </a:p>
                  </a:txBody>
                  <a:tcPr marL="137977" marR="126132" marT="106136" marB="106136">
                    <a:lnL w="6350" cap="flat" cmpd="sng" algn="ctr">
                      <a:noFill/>
                      <a:prstDash val="solid"/>
                    </a:lnL>
                    <a:lnR w="12700" cmpd="sng">
                      <a:noFill/>
                      <a:prstDash val="solid"/>
                    </a:lnR>
                    <a:lnT w="6350"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0002"/>
                  </a:ext>
                </a:extLst>
              </a:tr>
            </a:tbl>
          </a:graphicData>
        </a:graphic>
      </p:graphicFrame>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5" name="Picture 7"/>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36" name="Picture 9"/>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37" name="Oval 11"/>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13"/>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39" name="Picture 15"/>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40" name="Rectangle 17"/>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1" name="Rectangle 19"/>
          <p:cNvSpPr>
            <a:spLocks noGrp="1" noRot="1" noChangeAspect="1" noMove="1" noResize="1" noEditPoints="1" noAdjustHandles="1" noChangeArrowheads="1" noChangeShapeType="1" noTextEdit="1"/>
          </p:cNvSpPr>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2" name="Freeform 36"/>
          <p:cNvSpPr>
            <a:spLocks noGrp="1" noRot="1" noChangeAspect="1" noMove="1" noResize="1" noEditPoints="1" noAdjustHandles="1" noChangeArrowheads="1" noChangeShapeType="1" noTextEdit="1"/>
          </p:cNvSpPr>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43" name="Freeform: Shape 23"/>
          <p:cNvSpPr>
            <a:spLocks noGrp="1" noRot="1" noChangeAspect="1" noMove="1" noResize="1" noEditPoints="1" noAdjustHandles="1" noChangeArrowheads="1" noChangeShapeType="1" noTextEdit="1"/>
          </p:cNvSpPr>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4" name="Rectangle 25"/>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53143" y="1645920"/>
            <a:ext cx="3522879" cy="4470821"/>
          </a:xfrm>
        </p:spPr>
        <p:txBody>
          <a:bodyPr vert="horz" lIns="91440" tIns="45720" rIns="91440" bIns="45720" rtlCol="0" anchor="t">
            <a:normAutofit/>
          </a:bodyPr>
          <a:lstStyle/>
          <a:p>
            <a:pPr algn="r"/>
            <a:r>
              <a:rPr lang="en-US" sz="4200" b="0" i="0" kern="1200">
                <a:solidFill>
                  <a:srgbClr val="FFFFFF"/>
                </a:solidFill>
                <a:latin typeface="+mj-lt"/>
                <a:ea typeface="+mj-ea"/>
                <a:cs typeface="+mj-cs"/>
              </a:rPr>
              <a:t>Weaknesses</a:t>
            </a:r>
          </a:p>
        </p:txBody>
      </p:sp>
      <p:sp>
        <p:nvSpPr>
          <p:cNvPr id="3" name="Subtitle 2"/>
          <p:cNvSpPr>
            <a:spLocks noGrp="1"/>
          </p:cNvSpPr>
          <p:nvPr>
            <p:ph type="subTitle" idx="1"/>
          </p:nvPr>
        </p:nvSpPr>
        <p:spPr>
          <a:xfrm>
            <a:off x="5204109" y="1645920"/>
            <a:ext cx="5919503" cy="4470821"/>
          </a:xfrm>
        </p:spPr>
        <p:txBody>
          <a:bodyPr vert="horz" lIns="91440" tIns="45720" rIns="91440" bIns="45720" rtlCol="0">
            <a:normAutofit lnSpcReduction="10000"/>
          </a:bodyPr>
          <a:lstStyle/>
          <a:p>
            <a:pPr>
              <a:buFont typeface="Wingdings 3" panose="05040102010807070707" charset="2"/>
              <a:buChar char=""/>
            </a:pPr>
            <a:endParaRPr lang="en-US" dirty="0">
              <a:solidFill>
                <a:schemeClr val="tx1"/>
              </a:solidFill>
            </a:endParaRPr>
          </a:p>
          <a:p>
            <a:pPr algn="just"/>
            <a:r>
              <a:rPr lang="en-US" cap="none" dirty="0">
                <a:solidFill>
                  <a:schemeClr val="tx1"/>
                </a:solidFill>
                <a:latin typeface="Calibri" panose="020F0502020204030204" pitchFamily="34" charset="0"/>
                <a:cs typeface="Calibri" panose="020F0502020204030204" pitchFamily="34" charset="0"/>
              </a:rPr>
              <a:t>The weakness points I described below is the story of most companies as well as people; as we all long to improve and better ourselves.  </a:t>
            </a:r>
          </a:p>
          <a:p>
            <a:pPr algn="just"/>
            <a:r>
              <a:rPr lang="en-US" cap="none" dirty="0">
                <a:solidFill>
                  <a:schemeClr val="tx1"/>
                </a:solidFill>
                <a:latin typeface="Calibri" panose="020F0502020204030204" pitchFamily="34" charset="0"/>
                <a:cs typeface="Calibri" panose="020F0502020204030204" pitchFamily="34" charset="0"/>
              </a:rPr>
              <a:t>So, despite amazon's success, it has some weak points.  Some of these are their high taxes and their lack of transparency. This could cause other companies to copy their model. (Pratap, 2020).</a:t>
            </a:r>
          </a:p>
          <a:p>
            <a:pPr algn="just"/>
            <a:r>
              <a:rPr lang="en-US" cap="none" dirty="0">
                <a:solidFill>
                  <a:schemeClr val="tx1"/>
                </a:solidFill>
                <a:latin typeface="Calibri" panose="020F0502020204030204" pitchFamily="34" charset="0"/>
                <a:cs typeface="Calibri" panose="020F0502020204030204" pitchFamily="34" charset="0"/>
              </a:rPr>
              <a:t>Due to the huge number of products that amazon has, it is hard to ensure that the goods are in perfect condition all the time. Another weak point of the company is that it hired many workers who were not qualified to work on dangerous and unsafe projects. (Fox, 2020).</a:t>
            </a:r>
          </a:p>
          <a:p>
            <a:pPr>
              <a:buFont typeface="Wingdings 3" panose="05040102010807070707" charset="2"/>
              <a:buChar char=""/>
            </a:pPr>
            <a:endParaRPr lang="en-US" dirty="0">
              <a:solidFill>
                <a:schemeClr val="tx1"/>
              </a:solidFill>
            </a:endParaRPr>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pic>
        <p:nvPicPr>
          <p:cNvPr id="14" name="Picture 13"/>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16" name="Picture 15"/>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8" name="Oval 17"/>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22" name="Picture 21"/>
          <p:cNvPicPr>
            <a:picLocks noGrp="1" noRot="1" noChangeAspect="1" noMove="1" noResize="1" noEditPoints="1" noAdjustHandles="1" noChangeArrowheads="1" noChangeShapeType="1" noCrop="1"/>
          </p:cNvPicPr>
          <p:nvPr/>
        </p:nvPicPr>
        <p:blipFill rotWithShape="1">
          <a:blip r:embed="rId6">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24" name="Rectangle 23"/>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itle 2"/>
          <p:cNvSpPr>
            <a:spLocks noGrp="1"/>
          </p:cNvSpPr>
          <p:nvPr>
            <p:ph type="ctrTitle"/>
          </p:nvPr>
        </p:nvSpPr>
        <p:spPr>
          <a:xfrm>
            <a:off x="650669" y="629266"/>
            <a:ext cx="3330328" cy="1641986"/>
          </a:xfrm>
        </p:spPr>
        <p:txBody>
          <a:bodyPr vert="horz" lIns="91440" tIns="45720" rIns="91440" bIns="45720" rtlCol="0" anchor="t">
            <a:normAutofit/>
          </a:bodyPr>
          <a:lstStyle/>
          <a:p>
            <a:pPr>
              <a:lnSpc>
                <a:spcPct val="90000"/>
              </a:lnSpc>
            </a:pPr>
            <a:r>
              <a:rPr lang="en-US" sz="3600" dirty="0"/>
              <a:t>Opportunities:</a:t>
            </a:r>
            <a:br>
              <a:rPr lang="en-US" sz="3600" dirty="0"/>
            </a:br>
            <a:endParaRPr lang="en-US" sz="3600" dirty="0"/>
          </a:p>
        </p:txBody>
      </p:sp>
      <p:pic>
        <p:nvPicPr>
          <p:cNvPr id="8" name="Picture 8" descr="A picture containing building, outdoor, road, street&#10;&#10;Description automatically generated"/>
          <p:cNvPicPr>
            <a:picLocks noChangeAspect="1"/>
          </p:cNvPicPr>
          <p:nvPr/>
        </p:nvPicPr>
        <p:blipFill rotWithShape="1">
          <a:blip r:embed="rId7"/>
          <a:srcRect l="11181" r="25156" b="-1"/>
          <a:stretch>
            <a:fillRect/>
          </a:stretch>
        </p:blipFill>
        <p:spPr>
          <a:xfrm>
            <a:off x="4634680" y="10"/>
            <a:ext cx="7560130" cy="6857990"/>
          </a:xfrm>
          <a:prstGeom prst="rect">
            <a:avLst/>
          </a:prstGeom>
        </p:spPr>
      </p:pic>
      <p:sp>
        <p:nvSpPr>
          <p:cNvPr id="26" name="Rectangle 25"/>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ubtitle 3"/>
          <p:cNvSpPr>
            <a:spLocks noGrp="1"/>
          </p:cNvSpPr>
          <p:nvPr>
            <p:ph type="subTitle" idx="1"/>
          </p:nvPr>
        </p:nvSpPr>
        <p:spPr>
          <a:xfrm>
            <a:off x="650669" y="1676400"/>
            <a:ext cx="3780654" cy="4571999"/>
          </a:xfrm>
        </p:spPr>
        <p:txBody>
          <a:bodyPr vert="horz" lIns="91440" tIns="45720" rIns="91440" bIns="45720" rtlCol="0">
            <a:normAutofit fontScale="77500" lnSpcReduction="20000"/>
          </a:bodyPr>
          <a:lstStyle/>
          <a:p>
            <a:pPr>
              <a:lnSpc>
                <a:spcPct val="90000"/>
              </a:lnSpc>
              <a:buFont typeface="Wingdings 3" panose="05040102010807070707" charset="2"/>
              <a:buChar char=""/>
            </a:pPr>
            <a:endParaRPr lang="en-US" sz="1400" dirty="0">
              <a:solidFill>
                <a:schemeClr val="tx1"/>
              </a:solidFill>
            </a:endParaRPr>
          </a:p>
          <a:p>
            <a:pPr algn="just">
              <a:lnSpc>
                <a:spcPct val="90000"/>
              </a:lnSpc>
            </a:pPr>
            <a:r>
              <a:rPr lang="en-US" sz="2600" cap="none" dirty="0">
                <a:solidFill>
                  <a:schemeClr val="bg1"/>
                </a:solidFill>
                <a:latin typeface="Calibri" panose="020F0502020204030204" pitchFamily="34" charset="0"/>
                <a:cs typeface="Calibri" panose="020F0502020204030204" pitchFamily="34" charset="0"/>
              </a:rPr>
              <a:t>Due to the increasing number of opportunities in this evolving and ever-changing world, I feel the need to improve on my existing skills and abilities. </a:t>
            </a:r>
          </a:p>
          <a:p>
            <a:pPr algn="just">
              <a:lnSpc>
                <a:spcPct val="90000"/>
              </a:lnSpc>
            </a:pPr>
            <a:r>
              <a:rPr lang="en-US" sz="2600" cap="none" dirty="0">
                <a:solidFill>
                  <a:schemeClr val="bg1"/>
                </a:solidFill>
                <a:latin typeface="Calibri" panose="020F0502020204030204" pitchFamily="34" charset="0"/>
                <a:cs typeface="Calibri" panose="020F0502020204030204" pitchFamily="34" charset="0"/>
              </a:rPr>
              <a:t>So, I believe joining the university was a good move for me to learn and develop the necessary employability skills required to face this world of opportunities and make a good place under the sun for myself and my children.</a:t>
            </a:r>
          </a:p>
          <a:p>
            <a:pPr algn="just">
              <a:lnSpc>
                <a:spcPct val="90000"/>
              </a:lnSpc>
            </a:pPr>
            <a:r>
              <a:rPr lang="en-US" sz="2600" cap="none" dirty="0">
                <a:solidFill>
                  <a:schemeClr val="bg1"/>
                </a:solidFill>
                <a:latin typeface="Calibri" panose="020F0502020204030204" pitchFamily="34" charset="0"/>
                <a:cs typeface="Calibri" panose="020F0502020204030204" pitchFamily="34" charset="0"/>
              </a:rPr>
              <a:t>I want to have the necessary business skills to attract hiring companies and be exposed to good opportunities and  sell my knowledge to big and worldwide organisations.</a:t>
            </a:r>
          </a:p>
          <a:p>
            <a:pPr>
              <a:lnSpc>
                <a:spcPct val="90000"/>
              </a:lnSpc>
            </a:pPr>
            <a:endParaRPr lang="en-US" sz="1400" dirty="0">
              <a:solidFill>
                <a:schemeClr val="tx1"/>
              </a:solidFill>
            </a:endParaRPr>
          </a:p>
          <a:p>
            <a:pPr>
              <a:lnSpc>
                <a:spcPct val="90000"/>
              </a:lnSpc>
              <a:buFont typeface="Wingdings 3" panose="05040102010807070707" charset="2"/>
              <a:buChar char=""/>
            </a:pPr>
            <a:endParaRPr lang="en-US" sz="1400" dirty="0">
              <a:solidFill>
                <a:schemeClr val="tx1"/>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pic>
        <p:nvPicPr>
          <p:cNvPr id="2" name="Picture 5"/>
          <p:cNvPicPr>
            <a:picLocks noChangeAspect="1"/>
          </p:cNvPicPr>
          <p:nvPr/>
        </p:nvPicPr>
        <p:blipFill rotWithShape="1">
          <a:blip r:embed="rId3">
            <a:alphaModFix amt="25000"/>
            <a:duotone>
              <a:prstClr val="black"/>
              <a:schemeClr val="accent5">
                <a:tint val="45000"/>
                <a:satMod val="400000"/>
              </a:schemeClr>
            </a:duotone>
          </a:blip>
          <a:srcRect r="8444" b="-1"/>
          <a:stretch>
            <a:fillRect/>
          </a:stretch>
        </p:blipFill>
        <p:spPr>
          <a:xfrm>
            <a:off x="-253218" y="-97756"/>
            <a:ext cx="12445218" cy="6857990"/>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itle 2"/>
          <p:cNvSpPr>
            <a:spLocks noGrp="1"/>
          </p:cNvSpPr>
          <p:nvPr>
            <p:ph type="ctrTitle"/>
          </p:nvPr>
        </p:nvSpPr>
        <p:spPr>
          <a:xfrm>
            <a:off x="47898" y="412629"/>
            <a:ext cx="8825658" cy="1474902"/>
          </a:xfrm>
        </p:spPr>
        <p:txBody>
          <a:bodyPr>
            <a:normAutofit/>
          </a:bodyPr>
          <a:lstStyle/>
          <a:p>
            <a:r>
              <a:rPr lang="en-GB" b="1" dirty="0">
                <a:solidFill>
                  <a:schemeClr val="bg1"/>
                </a:solidFill>
                <a:latin typeface="Comic Sans MS" panose="030F0702030302020204"/>
              </a:rPr>
              <a:t>Conclusion</a:t>
            </a:r>
          </a:p>
        </p:txBody>
      </p:sp>
      <p:sp>
        <p:nvSpPr>
          <p:cNvPr id="4" name="Subtitle 3"/>
          <p:cNvSpPr>
            <a:spLocks noGrp="1"/>
          </p:cNvSpPr>
          <p:nvPr>
            <p:ph type="subTitle" idx="1"/>
          </p:nvPr>
        </p:nvSpPr>
        <p:spPr>
          <a:xfrm>
            <a:off x="1298727" y="2300151"/>
            <a:ext cx="9449483" cy="3747724"/>
          </a:xfrm>
        </p:spPr>
        <p:txBody>
          <a:bodyPr vert="horz" lIns="91440" tIns="45720" rIns="91440" bIns="45720" rtlCol="0" anchor="t">
            <a:noAutofit/>
          </a:bodyPr>
          <a:lstStyle/>
          <a:p>
            <a:pPr marL="120650" indent="0" algn="just">
              <a:lnSpc>
                <a:spcPct val="90000"/>
              </a:lnSpc>
            </a:pPr>
            <a:endParaRPr lang="en-GB" sz="2400" dirty="0">
              <a:solidFill>
                <a:schemeClr val="tx1"/>
              </a:solidFill>
              <a:latin typeface="Calibri" panose="020F0502020204030204" pitchFamily="34" charset="0"/>
              <a:cs typeface="Calibri" panose="020F0502020204030204" pitchFamily="34" charset="0"/>
            </a:endParaRPr>
          </a:p>
          <a:p>
            <a:pPr marL="120650" indent="0" algn="just">
              <a:lnSpc>
                <a:spcPct val="90000"/>
              </a:lnSpc>
            </a:pPr>
            <a:endParaRPr lang="en-US" dirty="0">
              <a:solidFill>
                <a:schemeClr val="tx1"/>
              </a:solidFill>
              <a:latin typeface="Calibri" panose="020F0502020204030204" pitchFamily="34" charset="0"/>
              <a:cs typeface="Calibri" panose="020F0502020204030204" pitchFamily="34" charset="0"/>
            </a:endParaRPr>
          </a:p>
        </p:txBody>
      </p:sp>
      <p:sp>
        <p:nvSpPr>
          <p:cNvPr id="11" name="Rectangle 10"/>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extBox 8"/>
          <p:cNvSpPr txBox="1"/>
          <p:nvPr/>
        </p:nvSpPr>
        <p:spPr>
          <a:xfrm>
            <a:off x="222738" y="2209180"/>
            <a:ext cx="11493305" cy="4551054"/>
          </a:xfrm>
          <a:prstGeom prst="rect">
            <a:avLst/>
          </a:prstGeom>
          <a:noFill/>
        </p:spPr>
        <p:txBody>
          <a:bodyPr wrap="square">
            <a:spAutoFit/>
          </a:bodyPr>
          <a:lstStyle/>
          <a:p>
            <a:pPr algn="just" defTabSz="457200">
              <a:spcBef>
                <a:spcPts val="1000"/>
              </a:spcBef>
              <a:buClr>
                <a:schemeClr val="bg2">
                  <a:lumMod val="40000"/>
                  <a:lumOff val="60000"/>
                </a:schemeClr>
              </a:buClr>
              <a:buSzPct val="80000"/>
            </a:pPr>
            <a:r>
              <a:rPr lang="en-GB" sz="2000" dirty="0">
                <a:solidFill>
                  <a:schemeClr val="bg1"/>
                </a:solidFill>
                <a:latin typeface="Calibri" panose="020F0502020204030204" pitchFamily="34" charset="0"/>
                <a:cs typeface="Calibri" panose="020F0502020204030204" pitchFamily="34" charset="0"/>
              </a:rPr>
              <a:t>Going from this humble beginning, Jeff Bezos became very rich and famous.  His ethos, of “spending money only on what matters really empowered me. </a:t>
            </a:r>
            <a:endParaRPr lang="en-US" sz="2000" kern="1200" dirty="0">
              <a:solidFill>
                <a:schemeClr val="bg1"/>
              </a:solidFill>
              <a:latin typeface="Calibri" panose="020F0502020204030204" pitchFamily="34" charset="0"/>
              <a:ea typeface="+mj-ea"/>
              <a:cs typeface="Calibri" panose="020F0502020204030204" pitchFamily="34" charset="0"/>
            </a:endParaRPr>
          </a:p>
          <a:p>
            <a:pPr algn="just" defTabSz="457200">
              <a:spcBef>
                <a:spcPts val="1000"/>
              </a:spcBef>
              <a:buClr>
                <a:schemeClr val="bg2">
                  <a:lumMod val="40000"/>
                  <a:lumOff val="60000"/>
                </a:schemeClr>
              </a:buClr>
              <a:buSzPct val="80000"/>
            </a:pPr>
            <a:r>
              <a:rPr lang="en-GB" sz="2000" dirty="0">
                <a:solidFill>
                  <a:schemeClr val="bg1"/>
                </a:solidFill>
                <a:latin typeface="Calibri" panose="020F0502020204030204" pitchFamily="34" charset="0"/>
                <a:ea typeface="Calibri" panose="020F0502020204030204" pitchFamily="34" charset="0"/>
                <a:cs typeface="Calibri" panose="020F0502020204030204" pitchFamily="34" charset="0"/>
              </a:rPr>
              <a:t>Like Jeff Bezos, I would like to </a:t>
            </a:r>
            <a:r>
              <a:rPr lang="en-GB" sz="20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focus on quality services, values and selection, </a:t>
            </a:r>
            <a:r>
              <a:rPr lang="en-GB" sz="2000" dirty="0">
                <a:solidFill>
                  <a:schemeClr val="bg1"/>
                </a:solidFill>
                <a:latin typeface="Calibri" panose="020F0502020204030204" pitchFamily="34" charset="0"/>
                <a:ea typeface="Calibri" panose="020F0502020204030204" pitchFamily="34" charset="0"/>
                <a:cs typeface="Calibri" panose="020F0502020204030204" pitchFamily="34" charset="0"/>
              </a:rPr>
              <a:t>trailing </a:t>
            </a:r>
            <a:r>
              <a:rPr lang="en-GB" sz="20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along with technological innovations around how to handle the ever-changing cost of living and job opportunities and job losses in some sectors.  It is about knowing how to re-invent and re-calibrate yourself through the inspiration of successful business leaders.</a:t>
            </a:r>
          </a:p>
          <a:p>
            <a:pPr algn="just" defTabSz="457200">
              <a:spcBef>
                <a:spcPts val="1000"/>
              </a:spcBef>
              <a:buClr>
                <a:schemeClr val="bg2">
                  <a:lumMod val="40000"/>
                  <a:lumOff val="60000"/>
                </a:schemeClr>
              </a:buClr>
              <a:buSzPct val="80000"/>
            </a:pPr>
            <a:r>
              <a:rPr lang="en-GB" sz="2000" dirty="0">
                <a:solidFill>
                  <a:schemeClr val="bg1"/>
                </a:solidFill>
                <a:latin typeface="Calibri" panose="020F0502020204030204" pitchFamily="34" charset="0"/>
                <a:ea typeface="Calibri" panose="020F0502020204030204" pitchFamily="34" charset="0"/>
                <a:cs typeface="Calibri" panose="020F0502020204030204" pitchFamily="34" charset="0"/>
              </a:rPr>
              <a:t>The ability to build </a:t>
            </a:r>
            <a:r>
              <a:rPr lang="en-GB" sz="20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on a humble foundation of trust and belief in hard work, commitment and success, has given Jeff Bezos and his organisation the most enviable position in the e-commerce business.</a:t>
            </a:r>
          </a:p>
          <a:p>
            <a:pPr algn="just" defTabSz="457200">
              <a:spcBef>
                <a:spcPts val="1000"/>
              </a:spcBef>
              <a:buClr>
                <a:schemeClr val="bg2">
                  <a:lumMod val="40000"/>
                  <a:lumOff val="60000"/>
                </a:schemeClr>
              </a:buClr>
              <a:buSzPct val="80000"/>
            </a:pPr>
            <a:r>
              <a:rPr lang="en-GB" sz="2000" cap="none" dirty="0">
                <a:solidFill>
                  <a:schemeClr val="bg1"/>
                </a:solidFill>
                <a:latin typeface="Calibri" panose="020F0502020204030204" pitchFamily="34" charset="0"/>
                <a:cs typeface="Calibri" panose="020F0502020204030204" pitchFamily="34" charset="0"/>
              </a:rPr>
              <a:t>As amazon strives to be the earth’s most customer-centric company, the earth’s best employer, and the earth’s safest place to work; I also strive to learn diligently in order to acquire an excellent level of employability skills.  </a:t>
            </a:r>
          </a:p>
          <a:p>
            <a:pPr algn="just" defTabSz="457200">
              <a:spcBef>
                <a:spcPts val="1000"/>
              </a:spcBef>
              <a:buClr>
                <a:schemeClr val="bg2">
                  <a:lumMod val="40000"/>
                  <a:lumOff val="60000"/>
                </a:schemeClr>
              </a:buClr>
              <a:buSzPct val="80000"/>
            </a:pPr>
            <a:endParaRPr lang="en-GB" sz="18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just">
              <a:lnSpc>
                <a:spcPct val="107000"/>
              </a:lnSpc>
              <a:spcAft>
                <a:spcPts val="800"/>
              </a:spcAft>
            </a:pPr>
            <a:endParaRPr lang="en-GB" sz="1800" b="1"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pic>
        <p:nvPicPr>
          <p:cNvPr id="10" name="Picture 9"/>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12" name="Picture 11"/>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4" name="Oval 13"/>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8" name="Picture 17"/>
          <p:cNvPicPr>
            <a:picLocks noGrp="1" noRot="1" noChangeAspect="1" noMove="1" noResize="1" noEditPoints="1" noAdjustHandles="1" noChangeArrowheads="1" noChangeShapeType="1" noCrop="1"/>
          </p:cNvPicPr>
          <p:nvPr/>
        </p:nvPicPr>
        <p:blipFill rotWithShape="1">
          <a:blip r:embed="rId6">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20" name="Rectangle 19"/>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p:cNvSpPr txBox="1"/>
          <p:nvPr/>
        </p:nvSpPr>
        <p:spPr>
          <a:xfrm>
            <a:off x="676456" y="2849"/>
            <a:ext cx="3094866" cy="677785"/>
          </a:xfrm>
          <a:prstGeom prst="rect">
            <a:avLst/>
          </a:prstGeom>
        </p:spPr>
        <p:txBody>
          <a:bodyPr rot="0" spcFirstLastPara="0" vertOverflow="overflow" horzOverflow="overflow" vert="horz" lIns="91440" tIns="45720" rIns="91440" bIns="45720" numCol="1" spcCol="0" rtlCol="0" fromWordArt="0" anchor="b" anchorCtr="0" forceAA="0" compatLnSpc="1">
            <a:normAutofit/>
          </a:bodyPr>
          <a:lstStyle/>
          <a:p>
            <a:pPr defTabSz="457200">
              <a:spcBef>
                <a:spcPct val="0"/>
              </a:spcBef>
              <a:spcAft>
                <a:spcPts val="600"/>
              </a:spcAft>
            </a:pPr>
            <a:r>
              <a:rPr lang="en-US" sz="3600" kern="1200">
                <a:solidFill>
                  <a:schemeClr val="tx1">
                    <a:lumMod val="95000"/>
                  </a:schemeClr>
                </a:solidFill>
                <a:latin typeface="Comic Sans MS" panose="030F0702030302020204"/>
                <a:ea typeface="+mj-ea"/>
                <a:cs typeface="+mj-cs"/>
              </a:rPr>
              <a:t>References:</a:t>
            </a:r>
          </a:p>
        </p:txBody>
      </p:sp>
      <p:pic>
        <p:nvPicPr>
          <p:cNvPr id="4" name="Picture 4" descr="A picture containing text, sky, outdoor, sign&#10;&#10;Description automatically generated"/>
          <p:cNvPicPr>
            <a:picLocks noChangeAspect="1"/>
          </p:cNvPicPr>
          <p:nvPr/>
        </p:nvPicPr>
        <p:blipFill rotWithShape="1">
          <a:blip r:embed="rId7"/>
          <a:srcRect l="12268" r="14451"/>
          <a:stretch>
            <a:fillRect/>
          </a:stretch>
        </p:blipFill>
        <p:spPr>
          <a:xfrm>
            <a:off x="4634682" y="10"/>
            <a:ext cx="7557319" cy="6857990"/>
          </a:xfrm>
          <a:prstGeom prst="rect">
            <a:avLst/>
          </a:prstGeom>
        </p:spPr>
      </p:pic>
      <p:sp>
        <p:nvSpPr>
          <p:cNvPr id="22" name="Rectangle 21"/>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p:cNvSpPr txBox="1"/>
          <p:nvPr/>
        </p:nvSpPr>
        <p:spPr>
          <a:xfrm>
            <a:off x="8049" y="974321"/>
            <a:ext cx="4626633"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285750" indent="-285750">
              <a:buChar char="•"/>
            </a:pPr>
            <a:r>
              <a:rPr lang="en-US">
                <a:solidFill>
                  <a:schemeClr val="tx1">
                    <a:lumMod val="95000"/>
                  </a:schemeClr>
                </a:solidFill>
              </a:rPr>
              <a:t>Amazon (2020) Amazon Prime Air, available at: </a:t>
            </a:r>
            <a:r>
              <a:rPr lang="en-US">
                <a:solidFill>
                  <a:schemeClr val="tx1">
                    <a:lumMod val="95000"/>
                  </a:schemeClr>
                </a:solidFill>
                <a:hlinkClick r:id="rId8"/>
              </a:rPr>
              <a:t>https://www.amazon.com/Amazon-Prime-Air/b?ie=UTF8&amp;node=8037720011</a:t>
            </a:r>
            <a:r>
              <a:rPr lang="en-US">
                <a:solidFill>
                  <a:schemeClr val="tx1">
                    <a:lumMod val="95000"/>
                  </a:schemeClr>
                </a:solidFill>
              </a:rPr>
              <a:t> (accessed 25 September 2020)</a:t>
            </a:r>
          </a:p>
          <a:p>
            <a:pPr marL="285750" indent="-285750">
              <a:buChar char="•"/>
            </a:pPr>
            <a:endParaRPr lang="en-US"/>
          </a:p>
          <a:p>
            <a:pPr marL="285750" indent="-285750">
              <a:buChar char="•"/>
            </a:pPr>
            <a:r>
              <a:rPr lang="en-US" err="1">
                <a:solidFill>
                  <a:schemeClr val="tx1">
                    <a:lumMod val="95000"/>
                  </a:schemeClr>
                </a:solidFill>
              </a:rPr>
              <a:t>Frue</a:t>
            </a:r>
            <a:r>
              <a:rPr lang="en-US">
                <a:solidFill>
                  <a:schemeClr val="tx1">
                    <a:lumMod val="95000"/>
                  </a:schemeClr>
                </a:solidFill>
              </a:rPr>
              <a:t>, K., 2021. 'PEST Analysis Of E-Retail Leader Amazon' </a:t>
            </a:r>
            <a:r>
              <a:rPr lang="en-US" i="1">
                <a:solidFill>
                  <a:schemeClr val="tx1">
                    <a:lumMod val="95000"/>
                  </a:schemeClr>
                </a:solidFill>
              </a:rPr>
              <a:t>PESTLE Analysis</a:t>
            </a:r>
            <a:r>
              <a:rPr lang="en-US">
                <a:solidFill>
                  <a:schemeClr val="tx1">
                    <a:lumMod val="95000"/>
                  </a:schemeClr>
                </a:solidFill>
              </a:rPr>
              <a:t> [online]. Available at: </a:t>
            </a:r>
            <a:r>
              <a:rPr lang="en-US">
                <a:solidFill>
                  <a:schemeClr val="tx1">
                    <a:lumMod val="95000"/>
                  </a:schemeClr>
                </a:solidFill>
                <a:hlinkClick r:id="rId9"/>
              </a:rPr>
              <a:t>https://pestleanalysis.com/pest-analysis-of-eretail-leader-amazon/</a:t>
            </a:r>
            <a:r>
              <a:rPr lang="en-US">
                <a:solidFill>
                  <a:schemeClr val="tx1">
                    <a:lumMod val="95000"/>
                  </a:schemeClr>
                </a:solidFill>
              </a:rPr>
              <a:t> (Accessed 16 June 2021).</a:t>
            </a:r>
          </a:p>
          <a:p>
            <a:pPr marL="285750" indent="-285750">
              <a:buChar char="•"/>
            </a:pPr>
            <a:r>
              <a:rPr lang="en-US" err="1">
                <a:solidFill>
                  <a:schemeClr val="tx1">
                    <a:lumMod val="95000"/>
                  </a:schemeClr>
                </a:solidFill>
              </a:rPr>
              <a:t>Alshmrani</a:t>
            </a:r>
            <a:r>
              <a:rPr lang="en-US">
                <a:solidFill>
                  <a:schemeClr val="tx1">
                    <a:lumMod val="95000"/>
                  </a:schemeClr>
                </a:solidFill>
              </a:rPr>
              <a:t>, E.H.M, 2021. An analytical view of Amazon success in the worldwide. Life Science Journal, 18(6).</a:t>
            </a:r>
          </a:p>
          <a:p>
            <a:pPr marL="285750" indent="-285750">
              <a:buChar char="•"/>
            </a:pPr>
            <a:r>
              <a:rPr lang="en-US">
                <a:solidFill>
                  <a:schemeClr val="tx1">
                    <a:lumMod val="95000"/>
                  </a:schemeClr>
                </a:solidFill>
                <a:hlinkClick r:id="rId10"/>
              </a:rPr>
              <a:t>https://www.Britannica.com/topic/Amazoncom</a:t>
            </a:r>
            <a:endParaRPr lang="en-US">
              <a:solidFill>
                <a:schemeClr val="tx1">
                  <a:lumMod val="95000"/>
                </a:schemeClr>
              </a:solidFill>
            </a:endParaRPr>
          </a:p>
          <a:p>
            <a:pPr marL="285750" indent="-285750">
              <a:buChar char="•"/>
            </a:pPr>
            <a:r>
              <a:rPr lang="en-US">
                <a:solidFill>
                  <a:schemeClr val="tx1">
                    <a:lumMod val="95000"/>
                  </a:schemeClr>
                </a:solidFill>
              </a:rPr>
              <a:t>Landau, J., 2013. Jeff Bezos and Amazon. New York: Rosen Pub.</a:t>
            </a:r>
          </a:p>
          <a:p>
            <a:pPr marL="285750" indent="-285750">
              <a:buChar char="•"/>
            </a:pPr>
            <a:r>
              <a:rPr lang="en-US">
                <a:solidFill>
                  <a:schemeClr val="tx1">
                    <a:lumMod val="95000"/>
                  </a:schemeClr>
                </a:solidFill>
                <a:hlinkClick r:id="rId11"/>
              </a:rPr>
              <a:t>https://seekingalpha.com/article/121955-amazons-wheel-of-growth</a:t>
            </a:r>
            <a:endParaRPr lang="en-US">
              <a:solidFill>
                <a:schemeClr val="tx1">
                  <a:lumMod val="95000"/>
                </a:schemeClr>
              </a:solidFill>
            </a:endParaRPr>
          </a:p>
          <a:p>
            <a:pPr marL="285750" indent="-285750">
              <a:buChar char="•"/>
            </a:pPr>
            <a:r>
              <a:rPr lang="en-US">
                <a:solidFill>
                  <a:schemeClr val="tx1">
                    <a:lumMod val="95000"/>
                  </a:schemeClr>
                </a:solidFill>
                <a:hlinkClick r:id="rId12"/>
              </a:rPr>
              <a:t>http://aws.amazon.com/documentation/</a:t>
            </a:r>
            <a:endParaRPr lang="en-US">
              <a:solidFill>
                <a:schemeClr val="tx1">
                  <a:lumMod val="95000"/>
                </a:schemeClr>
              </a:solidFill>
            </a:endParaRPr>
          </a:p>
          <a:p>
            <a:pPr marL="285750" indent="-285750">
              <a:buChar char="•"/>
            </a:pPr>
            <a:r>
              <a:rPr lang="en-US">
                <a:solidFill>
                  <a:schemeClr val="tx1">
                    <a:lumMod val="95000"/>
                  </a:schemeClr>
                </a:solidFill>
              </a:rPr>
              <a:t>Person of the Year-Jeffrey P. Bezos. Time. December 27,1999</a:t>
            </a:r>
          </a:p>
          <a:p>
            <a:pPr marL="285750" indent="-285750">
              <a:buChar char="•"/>
            </a:pPr>
            <a:endParaRPr lang="en-US"/>
          </a:p>
          <a:p>
            <a:pPr marL="285750" indent="-285750">
              <a:buChar char="•"/>
            </a:pPr>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2255</Words>
  <Application>Microsoft Office PowerPoint</Application>
  <PresentationFormat>Widescreen</PresentationFormat>
  <Paragraphs>160</Paragraphs>
  <Slides>19</Slides>
  <Notes>2</Notes>
  <HiddenSlides>1</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19</vt:i4>
      </vt:variant>
    </vt:vector>
  </HeadingPairs>
  <TitlesOfParts>
    <vt:vector size="30" baseType="lpstr">
      <vt:lpstr>Myriad Pro</vt:lpstr>
      <vt:lpstr>Arial</vt:lpstr>
      <vt:lpstr>Calibri</vt:lpstr>
      <vt:lpstr>Century Gothic</vt:lpstr>
      <vt:lpstr>Comic Sans MS</vt:lpstr>
      <vt:lpstr>Courier New</vt:lpstr>
      <vt:lpstr>Lato</vt:lpstr>
      <vt:lpstr>Wingdings</vt:lpstr>
      <vt:lpstr>Wingdings 3</vt:lpstr>
      <vt:lpstr>Ion</vt:lpstr>
      <vt:lpstr>20140311PresentationUWTSDTemplate</vt:lpstr>
      <vt:lpstr>BMSW4001   Academic and Employability Skills  </vt:lpstr>
      <vt:lpstr>PowerPoint Presentation</vt:lpstr>
      <vt:lpstr>PowerPoint Presentation</vt:lpstr>
      <vt:lpstr>Content</vt:lpstr>
      <vt:lpstr>   Introduction</vt:lpstr>
      <vt:lpstr>Background</vt:lpstr>
      <vt:lpstr>Services</vt:lpstr>
      <vt:lpstr>PowerPoint Presentation</vt:lpstr>
      <vt:lpstr>PESTEL Analysis</vt:lpstr>
      <vt:lpstr> PESTEL Analysis   Economic </vt:lpstr>
      <vt:lpstr>PESTEL Analysis  Social</vt:lpstr>
      <vt:lpstr>PESTEL Analysis Technological</vt:lpstr>
      <vt:lpstr>PowerPoint Presentation</vt:lpstr>
      <vt:lpstr>PowerPoint Presentation</vt:lpstr>
      <vt:lpstr>SWOT Analysis</vt:lpstr>
      <vt:lpstr>Weaknesses</vt:lpstr>
      <vt:lpstr>Opportunities: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AZAGOH-KOUADIO, RALPH</dc:creator>
  <cp:lastModifiedBy>Manjula Sivasatkunanathan</cp:lastModifiedBy>
  <cp:revision>37</cp:revision>
  <dcterms:created xsi:type="dcterms:W3CDTF">2022-08-13T17:04:38Z</dcterms:created>
  <dcterms:modified xsi:type="dcterms:W3CDTF">2022-08-13T20:18:24Z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1033-4.4.1.7616</vt:lpwstr>
  </property>
</Properties>
</file>