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notesMasterIdLst>
    <p:notesMasterId r:id="rId19"/>
  </p:notesMasterIdLst>
  <p:sldIdLst>
    <p:sldId id="256" r:id="rId2"/>
    <p:sldId id="257" r:id="rId3"/>
    <p:sldId id="260" r:id="rId4"/>
    <p:sldId id="262" r:id="rId5"/>
    <p:sldId id="264" r:id="rId6"/>
    <p:sldId id="265" r:id="rId7"/>
    <p:sldId id="266" r:id="rId8"/>
    <p:sldId id="268" r:id="rId9"/>
    <p:sldId id="261" r:id="rId10"/>
    <p:sldId id="271" r:id="rId11"/>
    <p:sldId id="267" r:id="rId12"/>
    <p:sldId id="269" r:id="rId13"/>
    <p:sldId id="270" r:id="rId14"/>
    <p:sldId id="272" r:id="rId15"/>
    <p:sldId id="259"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7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4F4FDE-6983-E64B-B762-69B8BEAA1940}" v="108" dt="2025-01-19T21:49:23.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7"/>
  </p:normalViewPr>
  <p:slideViewPr>
    <p:cSldViewPr snapToGrid="0">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Burke-Coles (2405003)" userId="a8ee9aa4-e5ef-4b10-a97f-7d0695367cc3" providerId="ADAL" clId="{524F4FDE-6983-E64B-B762-69B8BEAA1940}"/>
    <pc:docChg chg="undo custSel addSld delSld modSld">
      <pc:chgData name="Zoe Burke-Coles (2405003)" userId="a8ee9aa4-e5ef-4b10-a97f-7d0695367cc3" providerId="ADAL" clId="{524F4FDE-6983-E64B-B762-69B8BEAA1940}" dt="2025-01-19T22:05:29.260" v="19695" actId="403"/>
      <pc:docMkLst>
        <pc:docMk/>
      </pc:docMkLst>
      <pc:sldChg chg="addSp modSp mod">
        <pc:chgData name="Zoe Burke-Coles (2405003)" userId="a8ee9aa4-e5ef-4b10-a97f-7d0695367cc3" providerId="ADAL" clId="{524F4FDE-6983-E64B-B762-69B8BEAA1940}" dt="2025-01-19T21:20:01.598" v="18459" actId="1076"/>
        <pc:sldMkLst>
          <pc:docMk/>
          <pc:sldMk cId="1408553219" sldId="256"/>
        </pc:sldMkLst>
        <pc:spChg chg="mod">
          <ac:chgData name="Zoe Burke-Coles (2405003)" userId="a8ee9aa4-e5ef-4b10-a97f-7d0695367cc3" providerId="ADAL" clId="{524F4FDE-6983-E64B-B762-69B8BEAA1940}" dt="2025-01-19T21:19:04.314" v="18431" actId="207"/>
          <ac:spMkLst>
            <pc:docMk/>
            <pc:sldMk cId="1408553219" sldId="256"/>
            <ac:spMk id="2" creationId="{B904F1AE-CA56-3A64-4C34-FDD9F66CDF37}"/>
          </ac:spMkLst>
        </pc:spChg>
        <pc:spChg chg="mod">
          <ac:chgData name="Zoe Burke-Coles (2405003)" userId="a8ee9aa4-e5ef-4b10-a97f-7d0695367cc3" providerId="ADAL" clId="{524F4FDE-6983-E64B-B762-69B8BEAA1940}" dt="2025-01-19T21:19:01.600" v="18430" actId="207"/>
          <ac:spMkLst>
            <pc:docMk/>
            <pc:sldMk cId="1408553219" sldId="256"/>
            <ac:spMk id="6" creationId="{8051C71D-F09B-452C-C4B1-C9840288477B}"/>
          </ac:spMkLst>
        </pc:spChg>
        <pc:spChg chg="add mod">
          <ac:chgData name="Zoe Burke-Coles (2405003)" userId="a8ee9aa4-e5ef-4b10-a97f-7d0695367cc3" providerId="ADAL" clId="{524F4FDE-6983-E64B-B762-69B8BEAA1940}" dt="2025-01-19T21:20:01.598" v="18459" actId="1076"/>
          <ac:spMkLst>
            <pc:docMk/>
            <pc:sldMk cId="1408553219" sldId="256"/>
            <ac:spMk id="9" creationId="{2A58B491-EFF5-AE95-07B7-3CCBFC1309A3}"/>
          </ac:spMkLst>
        </pc:spChg>
      </pc:sldChg>
      <pc:sldChg chg="addSp delSp modSp mod">
        <pc:chgData name="Zoe Burke-Coles (2405003)" userId="a8ee9aa4-e5ef-4b10-a97f-7d0695367cc3" providerId="ADAL" clId="{524F4FDE-6983-E64B-B762-69B8BEAA1940}" dt="2025-01-19T22:05:00.056" v="19690" actId="2711"/>
        <pc:sldMkLst>
          <pc:docMk/>
          <pc:sldMk cId="646144050" sldId="257"/>
        </pc:sldMkLst>
        <pc:spChg chg="mod">
          <ac:chgData name="Zoe Burke-Coles (2405003)" userId="a8ee9aa4-e5ef-4b10-a97f-7d0695367cc3" providerId="ADAL" clId="{524F4FDE-6983-E64B-B762-69B8BEAA1940}" dt="2025-01-19T21:18:52.313" v="18429" actId="207"/>
          <ac:spMkLst>
            <pc:docMk/>
            <pc:sldMk cId="646144050" sldId="257"/>
            <ac:spMk id="2" creationId="{6AE12662-9D7E-47D0-F8F7-8FE1CDDCC17C}"/>
          </ac:spMkLst>
        </pc:spChg>
        <pc:spChg chg="mod">
          <ac:chgData name="Zoe Burke-Coles (2405003)" userId="a8ee9aa4-e5ef-4b10-a97f-7d0695367cc3" providerId="ADAL" clId="{524F4FDE-6983-E64B-B762-69B8BEAA1940}" dt="2025-01-19T22:04:51.529" v="19688" actId="2711"/>
          <ac:spMkLst>
            <pc:docMk/>
            <pc:sldMk cId="646144050" sldId="257"/>
            <ac:spMk id="10" creationId="{224462F1-0881-B972-D8A9-5E341EEECB2A}"/>
          </ac:spMkLst>
        </pc:spChg>
        <pc:spChg chg="mod">
          <ac:chgData name="Zoe Burke-Coles (2405003)" userId="a8ee9aa4-e5ef-4b10-a97f-7d0695367cc3" providerId="ADAL" clId="{524F4FDE-6983-E64B-B762-69B8BEAA1940}" dt="2025-01-19T22:04:55.723" v="19689" actId="2711"/>
          <ac:spMkLst>
            <pc:docMk/>
            <pc:sldMk cId="646144050" sldId="257"/>
            <ac:spMk id="11" creationId="{42F518A9-AE4B-B3A3-DBE6-B0F64F556085}"/>
          </ac:spMkLst>
        </pc:spChg>
        <pc:spChg chg="mod">
          <ac:chgData name="Zoe Burke-Coles (2405003)" userId="a8ee9aa4-e5ef-4b10-a97f-7d0695367cc3" providerId="ADAL" clId="{524F4FDE-6983-E64B-B762-69B8BEAA1940}" dt="2025-01-19T22:05:00.056" v="19690" actId="2711"/>
          <ac:spMkLst>
            <pc:docMk/>
            <pc:sldMk cId="646144050" sldId="257"/>
            <ac:spMk id="12" creationId="{31D835DE-C775-B18F-221B-189141B77CAF}"/>
          </ac:spMkLst>
        </pc:spChg>
        <pc:spChg chg="del">
          <ac:chgData name="Zoe Burke-Coles (2405003)" userId="a8ee9aa4-e5ef-4b10-a97f-7d0695367cc3" providerId="ADAL" clId="{524F4FDE-6983-E64B-B762-69B8BEAA1940}" dt="2025-01-19T21:54:56.346" v="19061" actId="478"/>
          <ac:spMkLst>
            <pc:docMk/>
            <pc:sldMk cId="646144050" sldId="257"/>
            <ac:spMk id="14" creationId="{5B419B3E-3D9A-5B53-D4FB-85EE5B53469A}"/>
          </ac:spMkLst>
        </pc:spChg>
        <pc:spChg chg="add mod">
          <ac:chgData name="Zoe Burke-Coles (2405003)" userId="a8ee9aa4-e5ef-4b10-a97f-7d0695367cc3" providerId="ADAL" clId="{524F4FDE-6983-E64B-B762-69B8BEAA1940}" dt="2025-01-19T21:28:15.682" v="18502" actId="1076"/>
          <ac:spMkLst>
            <pc:docMk/>
            <pc:sldMk cId="646144050" sldId="257"/>
            <ac:spMk id="15" creationId="{2B0FEA29-07B6-772F-CA5F-B492E6D01E3A}"/>
          </ac:spMkLst>
        </pc:spChg>
        <pc:picChg chg="del">
          <ac:chgData name="Zoe Burke-Coles (2405003)" userId="a8ee9aa4-e5ef-4b10-a97f-7d0695367cc3" providerId="ADAL" clId="{524F4FDE-6983-E64B-B762-69B8BEAA1940}" dt="2025-01-19T21:27:28.987" v="18476" actId="478"/>
          <ac:picMkLst>
            <pc:docMk/>
            <pc:sldMk cId="646144050" sldId="257"/>
            <ac:picMk id="13" creationId="{A0F5F1AF-8849-FF2A-029F-E95A34D079B8}"/>
          </ac:picMkLst>
        </pc:picChg>
        <pc:picChg chg="add mod">
          <ac:chgData name="Zoe Burke-Coles (2405003)" userId="a8ee9aa4-e5ef-4b10-a97f-7d0695367cc3" providerId="ADAL" clId="{524F4FDE-6983-E64B-B762-69B8BEAA1940}" dt="2025-01-19T21:27:36.146" v="18479" actId="1076"/>
          <ac:picMkLst>
            <pc:docMk/>
            <pc:sldMk cId="646144050" sldId="257"/>
            <ac:picMk id="2056" creationId="{3C5B4578-5CDB-CB79-B014-002538BE76FC}"/>
          </ac:picMkLst>
        </pc:picChg>
      </pc:sldChg>
      <pc:sldChg chg="modSp mod">
        <pc:chgData name="Zoe Burke-Coles (2405003)" userId="a8ee9aa4-e5ef-4b10-a97f-7d0695367cc3" providerId="ADAL" clId="{524F4FDE-6983-E64B-B762-69B8BEAA1940}" dt="2025-01-19T21:17:30.701" v="18413" actId="403"/>
        <pc:sldMkLst>
          <pc:docMk/>
          <pc:sldMk cId="1980028964" sldId="259"/>
        </pc:sldMkLst>
        <pc:spChg chg="mod">
          <ac:chgData name="Zoe Burke-Coles (2405003)" userId="a8ee9aa4-e5ef-4b10-a97f-7d0695367cc3" providerId="ADAL" clId="{524F4FDE-6983-E64B-B762-69B8BEAA1940}" dt="2025-01-19T21:17:30.701" v="18413" actId="403"/>
          <ac:spMkLst>
            <pc:docMk/>
            <pc:sldMk cId="1980028964" sldId="259"/>
            <ac:spMk id="3" creationId="{228FEF49-0FCA-73D6-FC38-5B36C18379FD}"/>
          </ac:spMkLst>
        </pc:spChg>
      </pc:sldChg>
      <pc:sldChg chg="addSp delSp modSp mod">
        <pc:chgData name="Zoe Burke-Coles (2405003)" userId="a8ee9aa4-e5ef-4b10-a97f-7d0695367cc3" providerId="ADAL" clId="{524F4FDE-6983-E64B-B762-69B8BEAA1940}" dt="2025-01-19T22:04:44.021" v="19687" actId="2711"/>
        <pc:sldMkLst>
          <pc:docMk/>
          <pc:sldMk cId="3086531336" sldId="260"/>
        </pc:sldMkLst>
        <pc:spChg chg="mod">
          <ac:chgData name="Zoe Burke-Coles (2405003)" userId="a8ee9aa4-e5ef-4b10-a97f-7d0695367cc3" providerId="ADAL" clId="{524F4FDE-6983-E64B-B762-69B8BEAA1940}" dt="2025-01-19T21:18:48.012" v="18428" actId="207"/>
          <ac:spMkLst>
            <pc:docMk/>
            <pc:sldMk cId="3086531336" sldId="260"/>
            <ac:spMk id="2" creationId="{3D73BD61-8C72-1DDF-C343-6F8923690F6C}"/>
          </ac:spMkLst>
        </pc:spChg>
        <pc:spChg chg="mod">
          <ac:chgData name="Zoe Burke-Coles (2405003)" userId="a8ee9aa4-e5ef-4b10-a97f-7d0695367cc3" providerId="ADAL" clId="{524F4FDE-6983-E64B-B762-69B8BEAA1940}" dt="2025-01-19T22:04:44.021" v="19687" actId="2711"/>
          <ac:spMkLst>
            <pc:docMk/>
            <pc:sldMk cId="3086531336" sldId="260"/>
            <ac:spMk id="3" creationId="{E69791AF-6370-98B0-C38D-BA67086D6D25}"/>
          </ac:spMkLst>
        </pc:spChg>
        <pc:spChg chg="del">
          <ac:chgData name="Zoe Burke-Coles (2405003)" userId="a8ee9aa4-e5ef-4b10-a97f-7d0695367cc3" providerId="ADAL" clId="{524F4FDE-6983-E64B-B762-69B8BEAA1940}" dt="2025-01-19T21:54:53.859" v="19060" actId="478"/>
          <ac:spMkLst>
            <pc:docMk/>
            <pc:sldMk cId="3086531336" sldId="260"/>
            <ac:spMk id="5" creationId="{05E36ACA-9BAC-F001-927E-6221A91DB0D2}"/>
          </ac:spMkLst>
        </pc:spChg>
        <pc:spChg chg="add mod">
          <ac:chgData name="Zoe Burke-Coles (2405003)" userId="a8ee9aa4-e5ef-4b10-a97f-7d0695367cc3" providerId="ADAL" clId="{524F4FDE-6983-E64B-B762-69B8BEAA1940}" dt="2025-01-19T21:46:24.838" v="18957" actId="1076"/>
          <ac:spMkLst>
            <pc:docMk/>
            <pc:sldMk cId="3086531336" sldId="260"/>
            <ac:spMk id="6" creationId="{4D71B0E7-4A5C-39FC-7087-A696B2858DA6}"/>
          </ac:spMkLst>
        </pc:spChg>
        <pc:spChg chg="add mod">
          <ac:chgData name="Zoe Burke-Coles (2405003)" userId="a8ee9aa4-e5ef-4b10-a97f-7d0695367cc3" providerId="ADAL" clId="{524F4FDE-6983-E64B-B762-69B8BEAA1940}" dt="2025-01-19T21:49:37.470" v="19017" actId="1076"/>
          <ac:spMkLst>
            <pc:docMk/>
            <pc:sldMk cId="3086531336" sldId="260"/>
            <ac:spMk id="8" creationId="{A804087B-3A8B-3487-BCBA-C25DA3CFF29B}"/>
          </ac:spMkLst>
        </pc:spChg>
        <pc:picChg chg="del">
          <ac:chgData name="Zoe Burke-Coles (2405003)" userId="a8ee9aa4-e5ef-4b10-a97f-7d0695367cc3" providerId="ADAL" clId="{524F4FDE-6983-E64B-B762-69B8BEAA1940}" dt="2025-01-19T21:48:38.908" v="19003" actId="478"/>
          <ac:picMkLst>
            <pc:docMk/>
            <pc:sldMk cId="3086531336" sldId="260"/>
            <ac:picMk id="3076" creationId="{B3584E02-3772-BBC1-DFA9-035CE7747E09}"/>
          </ac:picMkLst>
        </pc:picChg>
        <pc:picChg chg="add mod">
          <ac:chgData name="Zoe Burke-Coles (2405003)" userId="a8ee9aa4-e5ef-4b10-a97f-7d0695367cc3" providerId="ADAL" clId="{524F4FDE-6983-E64B-B762-69B8BEAA1940}" dt="2025-01-19T21:48:52.703" v="19009" actId="1076"/>
          <ac:picMkLst>
            <pc:docMk/>
            <pc:sldMk cId="3086531336" sldId="260"/>
            <ac:picMk id="3078" creationId="{4A0729B2-58E3-1F8D-77BC-C308A1492D90}"/>
          </ac:picMkLst>
        </pc:picChg>
      </pc:sldChg>
      <pc:sldChg chg="addSp delSp modSp mod">
        <pc:chgData name="Zoe Burke-Coles (2405003)" userId="a8ee9aa4-e5ef-4b10-a97f-7d0695367cc3" providerId="ADAL" clId="{524F4FDE-6983-E64B-B762-69B8BEAA1940}" dt="2025-01-19T22:01:59.165" v="19500" actId="20577"/>
        <pc:sldMkLst>
          <pc:docMk/>
          <pc:sldMk cId="3534938793" sldId="261"/>
        </pc:sldMkLst>
        <pc:spChg chg="mod">
          <ac:chgData name="Zoe Burke-Coles (2405003)" userId="a8ee9aa4-e5ef-4b10-a97f-7d0695367cc3" providerId="ADAL" clId="{524F4FDE-6983-E64B-B762-69B8BEAA1940}" dt="2025-01-19T21:18:23.331" v="18423" actId="207"/>
          <ac:spMkLst>
            <pc:docMk/>
            <pc:sldMk cId="3534938793" sldId="261"/>
            <ac:spMk id="2" creationId="{65253DB7-F0F5-3C10-AB76-797DA31863B2}"/>
          </ac:spMkLst>
        </pc:spChg>
        <pc:spChg chg="mod">
          <ac:chgData name="Zoe Burke-Coles (2405003)" userId="a8ee9aa4-e5ef-4b10-a97f-7d0695367cc3" providerId="ADAL" clId="{524F4FDE-6983-E64B-B762-69B8BEAA1940}" dt="2025-01-19T22:01:59.165" v="19500" actId="20577"/>
          <ac:spMkLst>
            <pc:docMk/>
            <pc:sldMk cId="3534938793" sldId="261"/>
            <ac:spMk id="3" creationId="{1C5F11CB-7DE3-12F5-BA82-509E801B531B}"/>
          </ac:spMkLst>
        </pc:spChg>
        <pc:spChg chg="add del mod">
          <ac:chgData name="Zoe Burke-Coles (2405003)" userId="a8ee9aa4-e5ef-4b10-a97f-7d0695367cc3" providerId="ADAL" clId="{524F4FDE-6983-E64B-B762-69B8BEAA1940}" dt="2025-01-19T21:54:38.918" v="19054" actId="478"/>
          <ac:spMkLst>
            <pc:docMk/>
            <pc:sldMk cId="3534938793" sldId="261"/>
            <ac:spMk id="4" creationId="{BF5D2D56-DB1E-193A-C290-AD3F8DB8E0A8}"/>
          </ac:spMkLst>
        </pc:spChg>
      </pc:sldChg>
      <pc:sldChg chg="addSp delSp modSp mod">
        <pc:chgData name="Zoe Burke-Coles (2405003)" userId="a8ee9aa4-e5ef-4b10-a97f-7d0695367cc3" providerId="ADAL" clId="{524F4FDE-6983-E64B-B762-69B8BEAA1940}" dt="2025-01-19T22:05:17.056" v="19692" actId="115"/>
        <pc:sldMkLst>
          <pc:docMk/>
          <pc:sldMk cId="596124887" sldId="262"/>
        </pc:sldMkLst>
        <pc:spChg chg="mod">
          <ac:chgData name="Zoe Burke-Coles (2405003)" userId="a8ee9aa4-e5ef-4b10-a97f-7d0695367cc3" providerId="ADAL" clId="{524F4FDE-6983-E64B-B762-69B8BEAA1940}" dt="2025-01-19T21:18:44.729" v="18427" actId="207"/>
          <ac:spMkLst>
            <pc:docMk/>
            <pc:sldMk cId="596124887" sldId="262"/>
            <ac:spMk id="2" creationId="{DD241ED6-4937-0FF2-B298-DBA10FD99873}"/>
          </ac:spMkLst>
        </pc:spChg>
        <pc:spChg chg="mod">
          <ac:chgData name="Zoe Burke-Coles (2405003)" userId="a8ee9aa4-e5ef-4b10-a97f-7d0695367cc3" providerId="ADAL" clId="{524F4FDE-6983-E64B-B762-69B8BEAA1940}" dt="2025-01-19T22:05:17.056" v="19692" actId="115"/>
          <ac:spMkLst>
            <pc:docMk/>
            <pc:sldMk cId="596124887" sldId="262"/>
            <ac:spMk id="7" creationId="{E8C74E9C-3691-7F28-8608-CC56BB81F9E1}"/>
          </ac:spMkLst>
        </pc:spChg>
        <pc:spChg chg="add del mod">
          <ac:chgData name="Zoe Burke-Coles (2405003)" userId="a8ee9aa4-e5ef-4b10-a97f-7d0695367cc3" providerId="ADAL" clId="{524F4FDE-6983-E64B-B762-69B8BEAA1940}" dt="2025-01-19T21:54:51.641" v="19059" actId="478"/>
          <ac:spMkLst>
            <pc:docMk/>
            <pc:sldMk cId="596124887" sldId="262"/>
            <ac:spMk id="8" creationId="{8B33423B-2261-F75F-94E8-487917B3D012}"/>
          </ac:spMkLst>
        </pc:spChg>
      </pc:sldChg>
      <pc:sldChg chg="modSp del mod">
        <pc:chgData name="Zoe Burke-Coles (2405003)" userId="a8ee9aa4-e5ef-4b10-a97f-7d0695367cc3" providerId="ADAL" clId="{524F4FDE-6983-E64B-B762-69B8BEAA1940}" dt="2025-01-19T21:15:21.336" v="18396" actId="2696"/>
        <pc:sldMkLst>
          <pc:docMk/>
          <pc:sldMk cId="464423414" sldId="263"/>
        </pc:sldMkLst>
        <pc:spChg chg="mod">
          <ac:chgData name="Zoe Burke-Coles (2405003)" userId="a8ee9aa4-e5ef-4b10-a97f-7d0695367cc3" providerId="ADAL" clId="{524F4FDE-6983-E64B-B762-69B8BEAA1940}" dt="2025-01-19T21:15:17.597" v="18395" actId="20577"/>
          <ac:spMkLst>
            <pc:docMk/>
            <pc:sldMk cId="464423414" sldId="263"/>
            <ac:spMk id="4" creationId="{48F77809-7C79-4D5B-6CD4-7936218980DB}"/>
          </ac:spMkLst>
        </pc:spChg>
      </pc:sldChg>
      <pc:sldChg chg="addSp delSp modSp mod">
        <pc:chgData name="Zoe Burke-Coles (2405003)" userId="a8ee9aa4-e5ef-4b10-a97f-7d0695367cc3" providerId="ADAL" clId="{524F4FDE-6983-E64B-B762-69B8BEAA1940}" dt="2025-01-19T22:05:22.373" v="19694" actId="115"/>
        <pc:sldMkLst>
          <pc:docMk/>
          <pc:sldMk cId="3593171568" sldId="264"/>
        </pc:sldMkLst>
        <pc:spChg chg="mod">
          <ac:chgData name="Zoe Burke-Coles (2405003)" userId="a8ee9aa4-e5ef-4b10-a97f-7d0695367cc3" providerId="ADAL" clId="{524F4FDE-6983-E64B-B762-69B8BEAA1940}" dt="2025-01-19T21:18:39.049" v="18426" actId="207"/>
          <ac:spMkLst>
            <pc:docMk/>
            <pc:sldMk cId="3593171568" sldId="264"/>
            <ac:spMk id="2" creationId="{A1D2B716-D40E-CBD6-8ACF-DDF4C76068BE}"/>
          </ac:spMkLst>
        </pc:spChg>
        <pc:spChg chg="mod">
          <ac:chgData name="Zoe Burke-Coles (2405003)" userId="a8ee9aa4-e5ef-4b10-a97f-7d0695367cc3" providerId="ADAL" clId="{524F4FDE-6983-E64B-B762-69B8BEAA1940}" dt="2025-01-19T22:05:22.373" v="19694" actId="115"/>
          <ac:spMkLst>
            <pc:docMk/>
            <pc:sldMk cId="3593171568" sldId="264"/>
            <ac:spMk id="3" creationId="{EEC0C5C9-55CC-EEFD-C5F7-D2DEB65AAF1C}"/>
          </ac:spMkLst>
        </pc:spChg>
        <pc:spChg chg="add del mod">
          <ac:chgData name="Zoe Burke-Coles (2405003)" userId="a8ee9aa4-e5ef-4b10-a97f-7d0695367cc3" providerId="ADAL" clId="{524F4FDE-6983-E64B-B762-69B8BEAA1940}" dt="2025-01-19T21:54:49.372" v="19058" actId="478"/>
          <ac:spMkLst>
            <pc:docMk/>
            <pc:sldMk cId="3593171568" sldId="264"/>
            <ac:spMk id="4" creationId="{2F197515-CDFF-F566-B0EF-9A8FC9612A58}"/>
          </ac:spMkLst>
        </pc:spChg>
      </pc:sldChg>
      <pc:sldChg chg="delSp modSp mod">
        <pc:chgData name="Zoe Burke-Coles (2405003)" userId="a8ee9aa4-e5ef-4b10-a97f-7d0695367cc3" providerId="ADAL" clId="{524F4FDE-6983-E64B-B762-69B8BEAA1940}" dt="2025-01-19T22:05:29.260" v="19695" actId="403"/>
        <pc:sldMkLst>
          <pc:docMk/>
          <pc:sldMk cId="3063935877" sldId="265"/>
        </pc:sldMkLst>
        <pc:spChg chg="mod">
          <ac:chgData name="Zoe Burke-Coles (2405003)" userId="a8ee9aa4-e5ef-4b10-a97f-7d0695367cc3" providerId="ADAL" clId="{524F4FDE-6983-E64B-B762-69B8BEAA1940}" dt="2025-01-19T21:18:34.248" v="18425" actId="207"/>
          <ac:spMkLst>
            <pc:docMk/>
            <pc:sldMk cId="3063935877" sldId="265"/>
            <ac:spMk id="2" creationId="{2EFF9B67-D81A-4233-37E1-1C7F3F0E4B3F}"/>
          </ac:spMkLst>
        </pc:spChg>
        <pc:spChg chg="mod">
          <ac:chgData name="Zoe Burke-Coles (2405003)" userId="a8ee9aa4-e5ef-4b10-a97f-7d0695367cc3" providerId="ADAL" clId="{524F4FDE-6983-E64B-B762-69B8BEAA1940}" dt="2025-01-19T22:05:29.260" v="19695" actId="403"/>
          <ac:spMkLst>
            <pc:docMk/>
            <pc:sldMk cId="3063935877" sldId="265"/>
            <ac:spMk id="4" creationId="{3AAE9ECB-3B36-31F9-757B-93EC04376A32}"/>
          </ac:spMkLst>
        </pc:spChg>
        <pc:spChg chg="del">
          <ac:chgData name="Zoe Burke-Coles (2405003)" userId="a8ee9aa4-e5ef-4b10-a97f-7d0695367cc3" providerId="ADAL" clId="{524F4FDE-6983-E64B-B762-69B8BEAA1940}" dt="2025-01-19T21:54:46.642" v="19057" actId="478"/>
          <ac:spMkLst>
            <pc:docMk/>
            <pc:sldMk cId="3063935877" sldId="265"/>
            <ac:spMk id="5" creationId="{015D7D11-9525-320E-4A77-7D4E3A1AD4AA}"/>
          </ac:spMkLst>
        </pc:spChg>
      </pc:sldChg>
      <pc:sldChg chg="addSp delSp modSp mod">
        <pc:chgData name="Zoe Burke-Coles (2405003)" userId="a8ee9aa4-e5ef-4b10-a97f-7d0695367cc3" providerId="ADAL" clId="{524F4FDE-6983-E64B-B762-69B8BEAA1940}" dt="2025-01-19T22:02:53.828" v="19593" actId="20577"/>
        <pc:sldMkLst>
          <pc:docMk/>
          <pc:sldMk cId="1316241202" sldId="266"/>
        </pc:sldMkLst>
        <pc:spChg chg="mod">
          <ac:chgData name="Zoe Burke-Coles (2405003)" userId="a8ee9aa4-e5ef-4b10-a97f-7d0695367cc3" providerId="ADAL" clId="{524F4FDE-6983-E64B-B762-69B8BEAA1940}" dt="2025-01-19T21:18:31.031" v="18424" actId="207"/>
          <ac:spMkLst>
            <pc:docMk/>
            <pc:sldMk cId="1316241202" sldId="266"/>
            <ac:spMk id="2" creationId="{0C3CA638-4013-962F-2E5A-C5DBC77D2701}"/>
          </ac:spMkLst>
        </pc:spChg>
        <pc:spChg chg="mod">
          <ac:chgData name="Zoe Burke-Coles (2405003)" userId="a8ee9aa4-e5ef-4b10-a97f-7d0695367cc3" providerId="ADAL" clId="{524F4FDE-6983-E64B-B762-69B8BEAA1940}" dt="2025-01-19T22:02:53.828" v="19593" actId="20577"/>
          <ac:spMkLst>
            <pc:docMk/>
            <pc:sldMk cId="1316241202" sldId="266"/>
            <ac:spMk id="4" creationId="{7201F781-AF83-EC98-CEA2-FA33D71E4AAF}"/>
          </ac:spMkLst>
        </pc:spChg>
        <pc:spChg chg="add del mod">
          <ac:chgData name="Zoe Burke-Coles (2405003)" userId="a8ee9aa4-e5ef-4b10-a97f-7d0695367cc3" providerId="ADAL" clId="{524F4FDE-6983-E64B-B762-69B8BEAA1940}" dt="2025-01-19T21:54:43.823" v="19056" actId="478"/>
          <ac:spMkLst>
            <pc:docMk/>
            <pc:sldMk cId="1316241202" sldId="266"/>
            <ac:spMk id="5" creationId="{FFA6B7A0-8E3E-7173-772F-C65199B4A214}"/>
          </ac:spMkLst>
        </pc:spChg>
      </pc:sldChg>
      <pc:sldChg chg="addSp delSp modSp new mod">
        <pc:chgData name="Zoe Burke-Coles (2405003)" userId="a8ee9aa4-e5ef-4b10-a97f-7d0695367cc3" providerId="ADAL" clId="{524F4FDE-6983-E64B-B762-69B8BEAA1940}" dt="2025-01-19T22:01:03.203" v="19395" actId="20577"/>
        <pc:sldMkLst>
          <pc:docMk/>
          <pc:sldMk cId="2013046613" sldId="267"/>
        </pc:sldMkLst>
        <pc:spChg chg="mod">
          <ac:chgData name="Zoe Burke-Coles (2405003)" userId="a8ee9aa4-e5ef-4b10-a97f-7d0695367cc3" providerId="ADAL" clId="{524F4FDE-6983-E64B-B762-69B8BEAA1940}" dt="2025-01-19T21:35:39.666" v="18749" actId="1076"/>
          <ac:spMkLst>
            <pc:docMk/>
            <pc:sldMk cId="2013046613" sldId="267"/>
            <ac:spMk id="2" creationId="{9B9F3AC2-A1E3-9684-E370-E1BEEAD50C7E}"/>
          </ac:spMkLst>
        </pc:spChg>
        <pc:spChg chg="mod">
          <ac:chgData name="Zoe Burke-Coles (2405003)" userId="a8ee9aa4-e5ef-4b10-a97f-7d0695367cc3" providerId="ADAL" clId="{524F4FDE-6983-E64B-B762-69B8BEAA1940}" dt="2025-01-19T22:01:03.203" v="19395" actId="20577"/>
          <ac:spMkLst>
            <pc:docMk/>
            <pc:sldMk cId="2013046613" sldId="267"/>
            <ac:spMk id="3" creationId="{65CA965D-1259-8FCB-4E72-F305983452FC}"/>
          </ac:spMkLst>
        </pc:spChg>
        <pc:spChg chg="add del mod">
          <ac:chgData name="Zoe Burke-Coles (2405003)" userId="a8ee9aa4-e5ef-4b10-a97f-7d0695367cc3" providerId="ADAL" clId="{524F4FDE-6983-E64B-B762-69B8BEAA1940}" dt="2025-01-19T21:54:30.239" v="19051" actId="478"/>
          <ac:spMkLst>
            <pc:docMk/>
            <pc:sldMk cId="2013046613" sldId="267"/>
            <ac:spMk id="4" creationId="{6E4E3515-9F61-4A7F-5C6B-1E940F839823}"/>
          </ac:spMkLst>
        </pc:spChg>
        <pc:spChg chg="add mod">
          <ac:chgData name="Zoe Burke-Coles (2405003)" userId="a8ee9aa4-e5ef-4b10-a97f-7d0695367cc3" providerId="ADAL" clId="{524F4FDE-6983-E64B-B762-69B8BEAA1940}" dt="2025-01-19T21:36:37.399" v="18766" actId="1076"/>
          <ac:spMkLst>
            <pc:docMk/>
            <pc:sldMk cId="2013046613" sldId="267"/>
            <ac:spMk id="5" creationId="{57BF9CF8-0D8F-9F93-AA14-3EF0ED153462}"/>
          </ac:spMkLst>
        </pc:spChg>
        <pc:picChg chg="add mod">
          <ac:chgData name="Zoe Burke-Coles (2405003)" userId="a8ee9aa4-e5ef-4b10-a97f-7d0695367cc3" providerId="ADAL" clId="{524F4FDE-6983-E64B-B762-69B8BEAA1940}" dt="2025-01-19T21:35:57.231" v="18758" actId="1038"/>
          <ac:picMkLst>
            <pc:docMk/>
            <pc:sldMk cId="2013046613" sldId="267"/>
            <ac:picMk id="7170" creationId="{D3563DBE-08B0-B18F-62BB-9DD8A0B41558}"/>
          </ac:picMkLst>
        </pc:picChg>
      </pc:sldChg>
      <pc:sldChg chg="addSp delSp modSp new mod">
        <pc:chgData name="Zoe Burke-Coles (2405003)" userId="a8ee9aa4-e5ef-4b10-a97f-7d0695367cc3" providerId="ADAL" clId="{524F4FDE-6983-E64B-B762-69B8BEAA1940}" dt="2025-01-19T22:02:39.989" v="19568" actId="20577"/>
        <pc:sldMkLst>
          <pc:docMk/>
          <pc:sldMk cId="2650619501" sldId="268"/>
        </pc:sldMkLst>
        <pc:spChg chg="mod">
          <ac:chgData name="Zoe Burke-Coles (2405003)" userId="a8ee9aa4-e5ef-4b10-a97f-7d0695367cc3" providerId="ADAL" clId="{524F4FDE-6983-E64B-B762-69B8BEAA1940}" dt="2025-01-19T21:17:49.418" v="18416" actId="207"/>
          <ac:spMkLst>
            <pc:docMk/>
            <pc:sldMk cId="2650619501" sldId="268"/>
            <ac:spMk id="2" creationId="{44903CBD-41D3-A70D-9E6D-5B541AD464C0}"/>
          </ac:spMkLst>
        </pc:spChg>
        <pc:spChg chg="mod">
          <ac:chgData name="Zoe Burke-Coles (2405003)" userId="a8ee9aa4-e5ef-4b10-a97f-7d0695367cc3" providerId="ADAL" clId="{524F4FDE-6983-E64B-B762-69B8BEAA1940}" dt="2025-01-19T22:02:39.989" v="19568" actId="20577"/>
          <ac:spMkLst>
            <pc:docMk/>
            <pc:sldMk cId="2650619501" sldId="268"/>
            <ac:spMk id="3" creationId="{23AC7CFB-C622-97D0-E924-5BFE933782CA}"/>
          </ac:spMkLst>
        </pc:spChg>
        <pc:spChg chg="add del mod">
          <ac:chgData name="Zoe Burke-Coles (2405003)" userId="a8ee9aa4-e5ef-4b10-a97f-7d0695367cc3" providerId="ADAL" clId="{524F4FDE-6983-E64B-B762-69B8BEAA1940}" dt="2025-01-19T21:54:41.649" v="19055" actId="478"/>
          <ac:spMkLst>
            <pc:docMk/>
            <pc:sldMk cId="2650619501" sldId="268"/>
            <ac:spMk id="4" creationId="{4B38EB54-0264-4FBF-AA8B-AFF5E33D0E70}"/>
          </ac:spMkLst>
        </pc:spChg>
      </pc:sldChg>
      <pc:sldChg chg="addSp delSp modSp new mod">
        <pc:chgData name="Zoe Burke-Coles (2405003)" userId="a8ee9aa4-e5ef-4b10-a97f-7d0695367cc3" providerId="ADAL" clId="{524F4FDE-6983-E64B-B762-69B8BEAA1940}" dt="2025-01-19T22:00:41.993" v="19345" actId="20577"/>
        <pc:sldMkLst>
          <pc:docMk/>
          <pc:sldMk cId="321720012" sldId="269"/>
        </pc:sldMkLst>
        <pc:spChg chg="mod">
          <ac:chgData name="Zoe Burke-Coles (2405003)" userId="a8ee9aa4-e5ef-4b10-a97f-7d0695367cc3" providerId="ADAL" clId="{524F4FDE-6983-E64B-B762-69B8BEAA1940}" dt="2025-01-19T21:31:41.123" v="18548" actId="14100"/>
          <ac:spMkLst>
            <pc:docMk/>
            <pc:sldMk cId="321720012" sldId="269"/>
            <ac:spMk id="2" creationId="{0B6E85F7-8BFF-0134-0AAB-13D66F22781C}"/>
          </ac:spMkLst>
        </pc:spChg>
        <pc:spChg chg="mod">
          <ac:chgData name="Zoe Burke-Coles (2405003)" userId="a8ee9aa4-e5ef-4b10-a97f-7d0695367cc3" providerId="ADAL" clId="{524F4FDE-6983-E64B-B762-69B8BEAA1940}" dt="2025-01-19T22:00:41.993" v="19345" actId="20577"/>
          <ac:spMkLst>
            <pc:docMk/>
            <pc:sldMk cId="321720012" sldId="269"/>
            <ac:spMk id="3" creationId="{C460271C-3035-770C-27E3-ADFA9013C8F3}"/>
          </ac:spMkLst>
        </pc:spChg>
        <pc:spChg chg="add del mod">
          <ac:chgData name="Zoe Burke-Coles (2405003)" userId="a8ee9aa4-e5ef-4b10-a97f-7d0695367cc3" providerId="ADAL" clId="{524F4FDE-6983-E64B-B762-69B8BEAA1940}" dt="2025-01-19T21:54:26.556" v="19050" actId="478"/>
          <ac:spMkLst>
            <pc:docMk/>
            <pc:sldMk cId="321720012" sldId="269"/>
            <ac:spMk id="4" creationId="{A06A8E78-165D-C579-EE53-5BD09EF1D4DF}"/>
          </ac:spMkLst>
        </pc:spChg>
        <pc:spChg chg="add mod">
          <ac:chgData name="Zoe Burke-Coles (2405003)" userId="a8ee9aa4-e5ef-4b10-a97f-7d0695367cc3" providerId="ADAL" clId="{524F4FDE-6983-E64B-B762-69B8BEAA1940}" dt="2025-01-19T21:57:58.977" v="19241" actId="1076"/>
          <ac:spMkLst>
            <pc:docMk/>
            <pc:sldMk cId="321720012" sldId="269"/>
            <ac:spMk id="5" creationId="{FB7C5CF3-D039-EB84-F2A4-B6A534145942}"/>
          </ac:spMkLst>
        </pc:spChg>
        <pc:picChg chg="add mod">
          <ac:chgData name="Zoe Burke-Coles (2405003)" userId="a8ee9aa4-e5ef-4b10-a97f-7d0695367cc3" providerId="ADAL" clId="{524F4FDE-6983-E64B-B762-69B8BEAA1940}" dt="2025-01-19T21:31:36.778" v="18547" actId="14100"/>
          <ac:picMkLst>
            <pc:docMk/>
            <pc:sldMk cId="321720012" sldId="269"/>
            <ac:picMk id="6146" creationId="{3DADED4E-AE87-9B31-3B1B-99D239C3DE13}"/>
          </ac:picMkLst>
        </pc:picChg>
      </pc:sldChg>
      <pc:sldChg chg="modSp new del mod">
        <pc:chgData name="Zoe Burke-Coles (2405003)" userId="a8ee9aa4-e5ef-4b10-a97f-7d0695367cc3" providerId="ADAL" clId="{524F4FDE-6983-E64B-B762-69B8BEAA1940}" dt="2025-01-16T15:46:22.416" v="3858" actId="2696"/>
        <pc:sldMkLst>
          <pc:docMk/>
          <pc:sldMk cId="3887636340" sldId="269"/>
        </pc:sldMkLst>
      </pc:sldChg>
      <pc:sldChg chg="addSp delSp modSp new mod">
        <pc:chgData name="Zoe Burke-Coles (2405003)" userId="a8ee9aa4-e5ef-4b10-a97f-7d0695367cc3" providerId="ADAL" clId="{524F4FDE-6983-E64B-B762-69B8BEAA1940}" dt="2025-01-19T21:58:21.530" v="19244" actId="12"/>
        <pc:sldMkLst>
          <pc:docMk/>
          <pc:sldMk cId="2279430597" sldId="270"/>
        </pc:sldMkLst>
        <pc:spChg chg="mod">
          <ac:chgData name="Zoe Burke-Coles (2405003)" userId="a8ee9aa4-e5ef-4b10-a97f-7d0695367cc3" providerId="ADAL" clId="{524F4FDE-6983-E64B-B762-69B8BEAA1940}" dt="2025-01-19T21:18:00.439" v="18418" actId="207"/>
          <ac:spMkLst>
            <pc:docMk/>
            <pc:sldMk cId="2279430597" sldId="270"/>
            <ac:spMk id="2" creationId="{681D913B-72D3-7AAB-9333-E72DFAA43481}"/>
          </ac:spMkLst>
        </pc:spChg>
        <pc:spChg chg="mod">
          <ac:chgData name="Zoe Burke-Coles (2405003)" userId="a8ee9aa4-e5ef-4b10-a97f-7d0695367cc3" providerId="ADAL" clId="{524F4FDE-6983-E64B-B762-69B8BEAA1940}" dt="2025-01-19T21:58:21.530" v="19244" actId="12"/>
          <ac:spMkLst>
            <pc:docMk/>
            <pc:sldMk cId="2279430597" sldId="270"/>
            <ac:spMk id="3" creationId="{0124B9D4-3AED-AF69-7E46-21FDA7BF8073}"/>
          </ac:spMkLst>
        </pc:spChg>
        <pc:spChg chg="add mod">
          <ac:chgData name="Zoe Burke-Coles (2405003)" userId="a8ee9aa4-e5ef-4b10-a97f-7d0695367cc3" providerId="ADAL" clId="{524F4FDE-6983-E64B-B762-69B8BEAA1940}" dt="2025-01-19T19:29:15.092" v="12294" actId="1076"/>
          <ac:spMkLst>
            <pc:docMk/>
            <pc:sldMk cId="2279430597" sldId="270"/>
            <ac:spMk id="4" creationId="{587CB9E0-8DF6-C455-916B-2CF55C6CD827}"/>
          </ac:spMkLst>
        </pc:spChg>
        <pc:spChg chg="add del mod">
          <ac:chgData name="Zoe Burke-Coles (2405003)" userId="a8ee9aa4-e5ef-4b10-a97f-7d0695367cc3" providerId="ADAL" clId="{524F4FDE-6983-E64B-B762-69B8BEAA1940}" dt="2025-01-19T21:54:24.123" v="19049" actId="478"/>
          <ac:spMkLst>
            <pc:docMk/>
            <pc:sldMk cId="2279430597" sldId="270"/>
            <ac:spMk id="5" creationId="{ACA699D3-ED70-358C-1F92-93FFEC03541E}"/>
          </ac:spMkLst>
        </pc:spChg>
        <pc:spChg chg="add del mod">
          <ac:chgData name="Zoe Burke-Coles (2405003)" userId="a8ee9aa4-e5ef-4b10-a97f-7d0695367cc3" providerId="ADAL" clId="{524F4FDE-6983-E64B-B762-69B8BEAA1940}" dt="2025-01-19T21:30:19.430" v="18539"/>
          <ac:spMkLst>
            <pc:docMk/>
            <pc:sldMk cId="2279430597" sldId="270"/>
            <ac:spMk id="6" creationId="{6FE3CB4E-3453-691D-4F41-D334BD73CE7F}"/>
          </ac:spMkLst>
        </pc:spChg>
        <pc:spChg chg="add mod">
          <ac:chgData name="Zoe Burke-Coles (2405003)" userId="a8ee9aa4-e5ef-4b10-a97f-7d0695367cc3" providerId="ADAL" clId="{524F4FDE-6983-E64B-B762-69B8BEAA1940}" dt="2025-01-19T21:30:17.612" v="18537" actId="1076"/>
          <ac:spMkLst>
            <pc:docMk/>
            <pc:sldMk cId="2279430597" sldId="270"/>
            <ac:spMk id="7" creationId="{7A3E5D78-5B02-9715-5A06-434C3E47FB76}"/>
          </ac:spMkLst>
        </pc:spChg>
        <pc:picChg chg="add mod">
          <ac:chgData name="Zoe Burke-Coles (2405003)" userId="a8ee9aa4-e5ef-4b10-a97f-7d0695367cc3" providerId="ADAL" clId="{524F4FDE-6983-E64B-B762-69B8BEAA1940}" dt="2025-01-19T19:27:59.754" v="12282" actId="13822"/>
          <ac:picMkLst>
            <pc:docMk/>
            <pc:sldMk cId="2279430597" sldId="270"/>
            <ac:picMk id="4098" creationId="{B6530D43-86F0-256D-0B95-B144FB93923F}"/>
          </ac:picMkLst>
        </pc:picChg>
        <pc:picChg chg="add mod">
          <ac:chgData name="Zoe Burke-Coles (2405003)" userId="a8ee9aa4-e5ef-4b10-a97f-7d0695367cc3" providerId="ADAL" clId="{524F4FDE-6983-E64B-B762-69B8BEAA1940}" dt="2025-01-19T21:29:17.946" v="18511" actId="1076"/>
          <ac:picMkLst>
            <pc:docMk/>
            <pc:sldMk cId="2279430597" sldId="270"/>
            <ac:picMk id="4100" creationId="{1FA0CDC1-5F3A-393F-37E7-4F056F44DCEB}"/>
          </ac:picMkLst>
        </pc:picChg>
      </pc:sldChg>
      <pc:sldChg chg="addSp delSp modSp new mod">
        <pc:chgData name="Zoe Burke-Coles (2405003)" userId="a8ee9aa4-e5ef-4b10-a97f-7d0695367cc3" providerId="ADAL" clId="{524F4FDE-6983-E64B-B762-69B8BEAA1940}" dt="2025-01-19T22:01:37.988" v="19440" actId="27636"/>
        <pc:sldMkLst>
          <pc:docMk/>
          <pc:sldMk cId="1182016430" sldId="271"/>
        </pc:sldMkLst>
        <pc:spChg chg="mod">
          <ac:chgData name="Zoe Burke-Coles (2405003)" userId="a8ee9aa4-e5ef-4b10-a97f-7d0695367cc3" providerId="ADAL" clId="{524F4FDE-6983-E64B-B762-69B8BEAA1940}" dt="2025-01-19T21:18:18.298" v="18422" actId="207"/>
          <ac:spMkLst>
            <pc:docMk/>
            <pc:sldMk cId="1182016430" sldId="271"/>
            <ac:spMk id="2" creationId="{39073FF0-5576-245C-2CF5-28071E9167E1}"/>
          </ac:spMkLst>
        </pc:spChg>
        <pc:spChg chg="mod">
          <ac:chgData name="Zoe Burke-Coles (2405003)" userId="a8ee9aa4-e5ef-4b10-a97f-7d0695367cc3" providerId="ADAL" clId="{524F4FDE-6983-E64B-B762-69B8BEAA1940}" dt="2025-01-19T22:01:37.988" v="19440" actId="27636"/>
          <ac:spMkLst>
            <pc:docMk/>
            <pc:sldMk cId="1182016430" sldId="271"/>
            <ac:spMk id="3" creationId="{17AEA597-DE32-4C06-7CEF-D0F5DCC8AFB2}"/>
          </ac:spMkLst>
        </pc:spChg>
        <pc:spChg chg="add del mod">
          <ac:chgData name="Zoe Burke-Coles (2405003)" userId="a8ee9aa4-e5ef-4b10-a97f-7d0695367cc3" providerId="ADAL" clId="{524F4FDE-6983-E64B-B762-69B8BEAA1940}" dt="2025-01-19T21:54:36.377" v="19053" actId="478"/>
          <ac:spMkLst>
            <pc:docMk/>
            <pc:sldMk cId="1182016430" sldId="271"/>
            <ac:spMk id="4" creationId="{010FE985-69C1-1618-46E9-44FA1BF88B1B}"/>
          </ac:spMkLst>
        </pc:spChg>
        <pc:spChg chg="add del">
          <ac:chgData name="Zoe Burke-Coles (2405003)" userId="a8ee9aa4-e5ef-4b10-a97f-7d0695367cc3" providerId="ADAL" clId="{524F4FDE-6983-E64B-B762-69B8BEAA1940}" dt="2025-01-19T21:02:11.396" v="18145" actId="478"/>
          <ac:spMkLst>
            <pc:docMk/>
            <pc:sldMk cId="1182016430" sldId="271"/>
            <ac:spMk id="6" creationId="{1FCC0C1C-C807-98E3-7997-A769169B079F}"/>
          </ac:spMkLst>
        </pc:spChg>
        <pc:spChg chg="add del">
          <ac:chgData name="Zoe Burke-Coles (2405003)" userId="a8ee9aa4-e5ef-4b10-a97f-7d0695367cc3" providerId="ADAL" clId="{524F4FDE-6983-E64B-B762-69B8BEAA1940}" dt="2025-01-19T21:02:20.646" v="18147" actId="478"/>
          <ac:spMkLst>
            <pc:docMk/>
            <pc:sldMk cId="1182016430" sldId="271"/>
            <ac:spMk id="8" creationId="{1965B45B-261B-4D43-00F4-E9626E84D447}"/>
          </ac:spMkLst>
        </pc:spChg>
        <pc:spChg chg="add mod">
          <ac:chgData name="Zoe Burke-Coles (2405003)" userId="a8ee9aa4-e5ef-4b10-a97f-7d0695367cc3" providerId="ADAL" clId="{524F4FDE-6983-E64B-B762-69B8BEAA1940}" dt="2025-01-19T21:04:02.438" v="18176" actId="20577"/>
          <ac:spMkLst>
            <pc:docMk/>
            <pc:sldMk cId="1182016430" sldId="271"/>
            <ac:spMk id="9" creationId="{794F0289-7A0D-C65E-6B77-CB154B51AB3F}"/>
          </ac:spMkLst>
        </pc:spChg>
        <pc:picChg chg="add mod">
          <ac:chgData name="Zoe Burke-Coles (2405003)" userId="a8ee9aa4-e5ef-4b10-a97f-7d0695367cc3" providerId="ADAL" clId="{524F4FDE-6983-E64B-B762-69B8BEAA1940}" dt="2025-01-19T21:03:14.325" v="18152" actId="1076"/>
          <ac:picMkLst>
            <pc:docMk/>
            <pc:sldMk cId="1182016430" sldId="271"/>
            <ac:picMk id="5122" creationId="{BF95D839-5BC2-7012-018F-9C7E6A70A99C}"/>
          </ac:picMkLst>
        </pc:picChg>
      </pc:sldChg>
      <pc:sldChg chg="addSp delSp modSp new mod">
        <pc:chgData name="Zoe Burke-Coles (2405003)" userId="a8ee9aa4-e5ef-4b10-a97f-7d0695367cc3" providerId="ADAL" clId="{524F4FDE-6983-E64B-B762-69B8BEAA1940}" dt="2025-01-19T21:59:18.630" v="19281" actId="20577"/>
        <pc:sldMkLst>
          <pc:docMk/>
          <pc:sldMk cId="993724549" sldId="272"/>
        </pc:sldMkLst>
        <pc:spChg chg="mod">
          <ac:chgData name="Zoe Burke-Coles (2405003)" userId="a8ee9aa4-e5ef-4b10-a97f-7d0695367cc3" providerId="ADAL" clId="{524F4FDE-6983-E64B-B762-69B8BEAA1940}" dt="2025-01-19T21:17:56.265" v="18417" actId="207"/>
          <ac:spMkLst>
            <pc:docMk/>
            <pc:sldMk cId="993724549" sldId="272"/>
            <ac:spMk id="2" creationId="{6815D6FF-6D3A-56B7-A3C4-FBCC84C2F595}"/>
          </ac:spMkLst>
        </pc:spChg>
        <pc:spChg chg="mod">
          <ac:chgData name="Zoe Burke-Coles (2405003)" userId="a8ee9aa4-e5ef-4b10-a97f-7d0695367cc3" providerId="ADAL" clId="{524F4FDE-6983-E64B-B762-69B8BEAA1940}" dt="2025-01-19T21:59:18.630" v="19281" actId="20577"/>
          <ac:spMkLst>
            <pc:docMk/>
            <pc:sldMk cId="993724549" sldId="272"/>
            <ac:spMk id="3" creationId="{CF7B2C77-2C36-25BE-931D-1CA548EC767E}"/>
          </ac:spMkLst>
        </pc:spChg>
        <pc:spChg chg="add del mod">
          <ac:chgData name="Zoe Burke-Coles (2405003)" userId="a8ee9aa4-e5ef-4b10-a97f-7d0695367cc3" providerId="ADAL" clId="{524F4FDE-6983-E64B-B762-69B8BEAA1940}" dt="2025-01-19T21:54:21.397" v="19048" actId="478"/>
          <ac:spMkLst>
            <pc:docMk/>
            <pc:sldMk cId="993724549" sldId="272"/>
            <ac:spMk id="4" creationId="{85F07855-97A2-790A-5E67-9F3DC1620054}"/>
          </ac:spMkLst>
        </pc:spChg>
      </pc:sldChg>
      <pc:sldChg chg="delSp modSp new mod">
        <pc:chgData name="Zoe Burke-Coles (2405003)" userId="a8ee9aa4-e5ef-4b10-a97f-7d0695367cc3" providerId="ADAL" clId="{524F4FDE-6983-E64B-B762-69B8BEAA1940}" dt="2025-01-19T21:17:25.216" v="18411" actId="115"/>
        <pc:sldMkLst>
          <pc:docMk/>
          <pc:sldMk cId="2326302291" sldId="273"/>
        </pc:sldMkLst>
        <pc:spChg chg="del mod">
          <ac:chgData name="Zoe Burke-Coles (2405003)" userId="a8ee9aa4-e5ef-4b10-a97f-7d0695367cc3" providerId="ADAL" clId="{524F4FDE-6983-E64B-B762-69B8BEAA1940}" dt="2025-01-19T21:04:27.085" v="18198" actId="478"/>
          <ac:spMkLst>
            <pc:docMk/>
            <pc:sldMk cId="2326302291" sldId="273"/>
            <ac:spMk id="2" creationId="{06DA7291-A2F2-94C9-2723-F4D49F0066A3}"/>
          </ac:spMkLst>
        </pc:spChg>
        <pc:spChg chg="mod">
          <ac:chgData name="Zoe Burke-Coles (2405003)" userId="a8ee9aa4-e5ef-4b10-a97f-7d0695367cc3" providerId="ADAL" clId="{524F4FDE-6983-E64B-B762-69B8BEAA1940}" dt="2025-01-19T21:17:25.216" v="18411" actId="115"/>
          <ac:spMkLst>
            <pc:docMk/>
            <pc:sldMk cId="2326302291" sldId="273"/>
            <ac:spMk id="3" creationId="{3D8E1B10-87EB-D809-830C-1D2D69CD107E}"/>
          </ac:spMkLst>
        </pc:spChg>
      </pc:sldChg>
      <pc:sldChg chg="delSp modSp new mod">
        <pc:chgData name="Zoe Burke-Coles (2405003)" userId="a8ee9aa4-e5ef-4b10-a97f-7d0695367cc3" providerId="ADAL" clId="{524F4FDE-6983-E64B-B762-69B8BEAA1940}" dt="2025-01-19T21:51:36.537" v="19047" actId="404"/>
        <pc:sldMkLst>
          <pc:docMk/>
          <pc:sldMk cId="3211612073" sldId="274"/>
        </pc:sldMkLst>
        <pc:spChg chg="del">
          <ac:chgData name="Zoe Burke-Coles (2405003)" userId="a8ee9aa4-e5ef-4b10-a97f-7d0695367cc3" providerId="ADAL" clId="{524F4FDE-6983-E64B-B762-69B8BEAA1940}" dt="2025-01-19T21:20:16.205" v="18461" actId="478"/>
          <ac:spMkLst>
            <pc:docMk/>
            <pc:sldMk cId="3211612073" sldId="274"/>
            <ac:spMk id="2" creationId="{5CBE8220-7311-69E4-6ED8-6447262E2E53}"/>
          </ac:spMkLst>
        </pc:spChg>
        <pc:spChg chg="mod">
          <ac:chgData name="Zoe Burke-Coles (2405003)" userId="a8ee9aa4-e5ef-4b10-a97f-7d0695367cc3" providerId="ADAL" clId="{524F4FDE-6983-E64B-B762-69B8BEAA1940}" dt="2025-01-19T21:51:36.537" v="19047" actId="404"/>
          <ac:spMkLst>
            <pc:docMk/>
            <pc:sldMk cId="3211612073" sldId="274"/>
            <ac:spMk id="3" creationId="{5AB53867-76E9-7118-2C46-F7F346FF29D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94125D-4E53-4E4A-AFD6-E3E45B105129}" type="datetimeFigureOut">
              <a:rPr lang="en-US" smtClean="0"/>
              <a:t>1/13/25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0B8F29-ADC7-0E46-B86F-44FE0EE0F70D}" type="slidenum">
              <a:rPr lang="en-US" smtClean="0"/>
              <a:t>‹#›</a:t>
            </a:fld>
            <a:endParaRPr lang="en-US"/>
          </a:p>
        </p:txBody>
      </p:sp>
    </p:spTree>
    <p:extLst>
      <p:ext uri="{BB962C8B-B14F-4D97-AF65-F5344CB8AC3E}">
        <p14:creationId xmlns:p14="http://schemas.microsoft.com/office/powerpoint/2010/main" val="551254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0B8F29-ADC7-0E46-B86F-44FE0EE0F70D}" type="slidenum">
              <a:rPr lang="en-US" smtClean="0"/>
              <a:t>3</a:t>
            </a:fld>
            <a:endParaRPr lang="en-US"/>
          </a:p>
        </p:txBody>
      </p:sp>
    </p:spTree>
    <p:extLst>
      <p:ext uri="{BB962C8B-B14F-4D97-AF65-F5344CB8AC3E}">
        <p14:creationId xmlns:p14="http://schemas.microsoft.com/office/powerpoint/2010/main" val="719047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1/7/25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94610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1/7/25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64869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1/7/25</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994479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1/7/25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2110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1/7/25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13506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1/7/25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395805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1/7/25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45892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1/7/25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35123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1/7/25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66530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1/7/25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72991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1/7/25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85901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1/7/25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26001423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7" r:id="rId6"/>
    <p:sldLayoutId id="2147483762" r:id="rId7"/>
    <p:sldLayoutId id="2147483763" r:id="rId8"/>
    <p:sldLayoutId id="2147483764" r:id="rId9"/>
    <p:sldLayoutId id="2147483766" r:id="rId10"/>
    <p:sldLayoutId id="2147483765"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scecymru.co.uk/files/RESEARCH%20ON%20EXPERIENCES%20OF%20SERVICE%20FAMILIES%20WITH%20CHILDREN%20WITH%20ADDITIONAL%20LEARNING%20NEEDS%20IN%20EDUCATION%20IN%20WALES.pdf" TargetMode="External"/><Relationship Id="rId13" Type="http://schemas.openxmlformats.org/officeDocument/2006/relationships/hyperlink" Target="https://www.gpsj.co.uk/?p=8489" TargetMode="External"/><Relationship Id="rId18" Type="http://schemas.openxmlformats.org/officeDocument/2006/relationships/hyperlink" Target="https://documents.manchester.ac.uk/display.aspx?DocID=43717" TargetMode="External"/><Relationship Id="rId3" Type="http://schemas.openxmlformats.org/officeDocument/2006/relationships/hyperlink" Target="https://my.clevelandclinic.org/health/articles/pregnancy" TargetMode="External"/><Relationship Id="rId7" Type="http://schemas.openxmlformats.org/officeDocument/2006/relationships/hyperlink" Target="https://learningjournals.co.uk/what-is-inclusive-practice-and-why-does-it-matter/" TargetMode="External"/><Relationship Id="rId12" Type="http://schemas.openxmlformats.org/officeDocument/2006/relationships/hyperlink" Target="https://mft.nhs.uk/rmch/services/camhs/young-people/adverse-childhood-experiences-aces-and-attachment/" TargetMode="External"/><Relationship Id="rId17" Type="http://schemas.openxmlformats.org/officeDocument/2006/relationships/hyperlink" Target="https://thehub-beta.walthamforest.gov.uk/sites/default/files/2019-11/guide_to_water_play.pdf" TargetMode="External"/><Relationship Id="rId2" Type="http://schemas.openxmlformats.org/officeDocument/2006/relationships/hyperlink" Target="https://calderdale.moderngov.co.uk/Data/Health%20and%20Wellbeing%20Board/201703161000/Agenda/Agenda_Item_07_02_50004_Item%207%20Director%20of%20Public%20Health%20Report%202017.pdf" TargetMode="External"/><Relationship Id="rId16" Type="http://schemas.openxmlformats.org/officeDocument/2006/relationships/hyperlink" Target="https://www.unicef.org/serbia/en/early-moments-matter" TargetMode="External"/><Relationship Id="rId1" Type="http://schemas.openxmlformats.org/officeDocument/2006/relationships/slideLayout" Target="../slideLayouts/slideLayout2.xml"/><Relationship Id="rId6" Type="http://schemas.openxmlformats.org/officeDocument/2006/relationships/hyperlink" Target="https://www.firstfiveyears.org.au/child-development/child-development-milestones-1-to-2-years" TargetMode="External"/><Relationship Id="rId11" Type="http://schemas.openxmlformats.org/officeDocument/2006/relationships/hyperlink" Target="https://www.nidirect.gov.uk/articles/how-play-helps-childrens-development" TargetMode="External"/><Relationship Id="rId5" Type="http://schemas.openxmlformats.org/officeDocument/2006/relationships/hyperlink" Target="https://www.nurseryinabox.com/best-practices-for-staff-training-and-development-in-nurseries-a-comprehensive-guide/" TargetMode="External"/><Relationship Id="rId15" Type="http://schemas.openxmlformats.org/officeDocument/2006/relationships/hyperlink" Target="https://thousanddays.org/why-1000-days/" TargetMode="External"/><Relationship Id="rId10" Type="http://schemas.openxmlformats.org/officeDocument/2006/relationships/hyperlink" Target="https://medlineplus.gov/ency/article/002004.htm" TargetMode="External"/><Relationship Id="rId4" Type="http://schemas.openxmlformats.org/officeDocument/2006/relationships/hyperlink" Target="https://blossomeducational.com/blog/dealing-with-upset-and-angry-parents-in-eyfs-settings/" TargetMode="External"/><Relationship Id="rId9" Type="http://schemas.openxmlformats.org/officeDocument/2006/relationships/hyperlink" Target="https://www.structural-learning.com/post/bowlbys-attachment-theory" TargetMode="External"/><Relationship Id="rId14" Type="http://schemas.openxmlformats.org/officeDocument/2006/relationships/hyperlink" Target="https://www.parenta.com/2023/03/07/funding-constraints-in-the-early-years-childcare-industry/#:~:text=The%20impact%20of%20this%20childcare,staffing%2C%20resources%2C%20and%20maintenanc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v.wales/flying-start-programme" TargetMode="External"/><Relationship Id="rId13" Type="http://schemas.openxmlformats.org/officeDocument/2006/relationships/hyperlink" Target="https://learning.nspcc.org.uk/children-and-families-at-risk/parental-substance-misuse#skip-to-content" TargetMode="External"/><Relationship Id="rId18" Type="http://schemas.openxmlformats.org/officeDocument/2006/relationships/hyperlink" Target="https://www.tommys.org/pregnancy-information/after-birth/postnatal-anxiety" TargetMode="External"/><Relationship Id="rId3" Type="http://schemas.openxmlformats.org/officeDocument/2006/relationships/hyperlink" Target="https://www.cela.org.au/publications/amplify" TargetMode="External"/><Relationship Id="rId7" Type="http://schemas.openxmlformats.org/officeDocument/2006/relationships/hyperlink" Target="https://translate.google.co.uk/?sl=auto&amp;tl=en&amp;op=translate" TargetMode="External"/><Relationship Id="rId12" Type="http://schemas.openxmlformats.org/officeDocument/2006/relationships/hyperlink" Target="https://www.nhs.uk/mental-health/conditions/post-natal-depression/treatment/" TargetMode="External"/><Relationship Id="rId17" Type="http://schemas.openxmlformats.org/officeDocument/2006/relationships/hyperlink" Target="https://www.studocu.com/en-gb/messages/question/3189586/similarities-and-differences-between-the-te-whariki-approach-and-the-uk-practice" TargetMode="External"/><Relationship Id="rId2" Type="http://schemas.openxmlformats.org/officeDocument/2006/relationships/hyperlink" Target="https://www.bbc.co.uk/cbeebies/joinin/dualwa-benefits-of-singing" TargetMode="External"/><Relationship Id="rId16" Type="http://schemas.openxmlformats.org/officeDocument/2006/relationships/hyperlink" Target="https://sightlines-initiative.com/resources-shop/recordings-online/te-whariki-a-woven-mat-which-empowers-the-child"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support-for-practitioners/working-in-partnership-with-parents-and-carers" TargetMode="External"/><Relationship Id="rId11" Type="http://schemas.openxmlformats.org/officeDocument/2006/relationships/hyperlink" Target="https://assets.education.govt.nz/public/Documents/Early-Childhood/ELS-Te-Whariki-Early-Childhood-Curriculum-ENG-Web.pdf" TargetMode="External"/><Relationship Id="rId5" Type="http://schemas.openxmlformats.org/officeDocument/2006/relationships/hyperlink" Target="https://www.outoftheark.co.uk/blog/why-singing-is-important-for-child-development/" TargetMode="External"/><Relationship Id="rId15" Type="http://schemas.openxmlformats.org/officeDocument/2006/relationships/hyperlink" Target="https://www.thelancet.com/journals/lanpsy/article/PIIS2215-0366(18)30006-3/fulltext" TargetMode="External"/><Relationship Id="rId10" Type="http://schemas.openxmlformats.org/officeDocument/2006/relationships/hyperlink" Target="https://www.educationsupport.org.uk/resources/for-individuals/articles/better-together-building-positive-relationships-between-parents-and-teachers/%20(Accessed" TargetMode="External"/><Relationship Id="rId19" Type="http://schemas.openxmlformats.org/officeDocument/2006/relationships/hyperlink" Target="https://documents.manchester.ac.uk/display.aspx?DocID=43717" TargetMode="External"/><Relationship Id="rId4" Type="http://schemas.openxmlformats.org/officeDocument/2006/relationships/hyperlink" Target="https://connectchildcare.com/blog/strategies-for-effective-parent-partnership-in-childcare-settings/" TargetMode="External"/><Relationship Id="rId9" Type="http://schemas.openxmlformats.org/officeDocument/2006/relationships/hyperlink" Target="https://www.mayoclinic.org/diseases-conditions/postpartum-depression/symptoms-causes/syc-20376617" TargetMode="External"/><Relationship Id="rId14" Type="http://schemas.openxmlformats.org/officeDocument/2006/relationships/hyperlink" Target="https://www.pentagonplay.co.uk/news-and-info/the-importance-of-water-pla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ublications.parliament.uk/pa/cm201719/cmselect/cmhealth/1496/1496.pdf" TargetMode="External"/><Relationship Id="rId2" Type="http://schemas.openxmlformats.org/officeDocument/2006/relationships/hyperlink" Target="https://www.freepik.com/free-photos-vectors/child-development-stages" TargetMode="External"/><Relationship Id="rId1" Type="http://schemas.openxmlformats.org/officeDocument/2006/relationships/slideLayout" Target="../slideLayouts/slideLayout2.xml"/><Relationship Id="rId5" Type="http://schemas.openxmlformats.org/officeDocument/2006/relationships/hyperlink" Target="https://www.famly.co/blog/improve-water-play-provision" TargetMode="External"/><Relationship Id="rId4" Type="http://schemas.openxmlformats.org/officeDocument/2006/relationships/hyperlink" Target="https://clinicone.com.np/important-things-about-pregna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4F1AE-CA56-3A64-4C34-FDD9F66CDF37}"/>
              </a:ext>
            </a:extLst>
          </p:cNvPr>
          <p:cNvSpPr>
            <a:spLocks noGrp="1"/>
          </p:cNvSpPr>
          <p:nvPr>
            <p:ph type="ctrTitle"/>
          </p:nvPr>
        </p:nvSpPr>
        <p:spPr>
          <a:xfrm>
            <a:off x="847726" y="1800225"/>
            <a:ext cx="3910046" cy="1709738"/>
          </a:xfrm>
        </p:spPr>
        <p:txBody>
          <a:bodyPr>
            <a:normAutofit/>
          </a:bodyPr>
          <a:lstStyle/>
          <a:p>
            <a:r>
              <a:rPr lang="en-US" dirty="0">
                <a:solidFill>
                  <a:srgbClr val="C00000"/>
                </a:solidFill>
              </a:rPr>
              <a:t>The First 1000 Days</a:t>
            </a:r>
          </a:p>
        </p:txBody>
      </p:sp>
      <p:grpSp>
        <p:nvGrpSpPr>
          <p:cNvPr id="19" name="Group 18">
            <a:extLst>
              <a:ext uri="{FF2B5EF4-FFF2-40B4-BE49-F238E27FC236}">
                <a16:creationId xmlns:a16="http://schemas.microsoft.com/office/drawing/2014/main" id="{859EF20D-5821-4F54-BD14-AB7D16330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20" name="Straight Connector 19">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1337"/>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6734"/>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B125AC6-B711-4F7C-B0D2-8369A8D67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5171535" y="0"/>
              <a:ext cx="0"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543B8FC-DC9A-4AC0-BF25-85AF5B494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Picture 10" descr="What is the first 1,000 days of life?">
            <a:extLst>
              <a:ext uri="{FF2B5EF4-FFF2-40B4-BE49-F238E27FC236}">
                <a16:creationId xmlns:a16="http://schemas.microsoft.com/office/drawing/2014/main" id="{AEEABE88-1C48-5615-24ED-B14CD29657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5299" y="1915235"/>
            <a:ext cx="5677684" cy="290981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051C71D-F09B-452C-C4B1-C9840288477B}"/>
              </a:ext>
            </a:extLst>
          </p:cNvPr>
          <p:cNvSpPr txBox="1"/>
          <p:nvPr/>
        </p:nvSpPr>
        <p:spPr>
          <a:xfrm>
            <a:off x="847726" y="4522571"/>
            <a:ext cx="1878220" cy="923330"/>
          </a:xfrm>
          <a:prstGeom prst="rect">
            <a:avLst/>
          </a:prstGeom>
          <a:noFill/>
        </p:spPr>
        <p:txBody>
          <a:bodyPr wrap="square" rtlCol="0">
            <a:spAutoFit/>
          </a:bodyPr>
          <a:lstStyle/>
          <a:p>
            <a:r>
              <a:rPr lang="en-US" dirty="0">
                <a:solidFill>
                  <a:srgbClr val="C00000"/>
                </a:solidFill>
                <a:latin typeface="+mj-lt"/>
              </a:rPr>
              <a:t>ECEY4005</a:t>
            </a:r>
          </a:p>
          <a:p>
            <a:endParaRPr lang="en-US" dirty="0">
              <a:solidFill>
                <a:srgbClr val="C00000"/>
              </a:solidFill>
              <a:latin typeface="+mj-lt"/>
            </a:endParaRPr>
          </a:p>
          <a:p>
            <a:r>
              <a:rPr lang="en-US" dirty="0">
                <a:solidFill>
                  <a:srgbClr val="C00000"/>
                </a:solidFill>
                <a:latin typeface="+mj-lt"/>
              </a:rPr>
              <a:t>2405003</a:t>
            </a:r>
          </a:p>
        </p:txBody>
      </p:sp>
      <p:sp>
        <p:nvSpPr>
          <p:cNvPr id="9" name="TextBox 8">
            <a:extLst>
              <a:ext uri="{FF2B5EF4-FFF2-40B4-BE49-F238E27FC236}">
                <a16:creationId xmlns:a16="http://schemas.microsoft.com/office/drawing/2014/main" id="{2A58B491-EFF5-AE95-07B7-3CCBFC1309A3}"/>
              </a:ext>
            </a:extLst>
          </p:cNvPr>
          <p:cNvSpPr txBox="1"/>
          <p:nvPr/>
        </p:nvSpPr>
        <p:spPr>
          <a:xfrm>
            <a:off x="8258176" y="4869457"/>
            <a:ext cx="1090363" cy="246221"/>
          </a:xfrm>
          <a:prstGeom prst="rect">
            <a:avLst/>
          </a:prstGeom>
          <a:noFill/>
        </p:spPr>
        <p:txBody>
          <a:bodyPr wrap="none" rtlCol="0">
            <a:spAutoFit/>
          </a:bodyPr>
          <a:lstStyle/>
          <a:p>
            <a:r>
              <a:rPr lang="en-US" sz="1000" dirty="0"/>
              <a:t>(</a:t>
            </a:r>
            <a:r>
              <a:rPr lang="en-US" sz="1000" dirty="0" err="1"/>
              <a:t>Kanekin</a:t>
            </a:r>
            <a:r>
              <a:rPr lang="en-US" sz="1000" dirty="0"/>
              <a:t>, 2019)</a:t>
            </a:r>
          </a:p>
        </p:txBody>
      </p:sp>
    </p:spTree>
    <p:extLst>
      <p:ext uri="{BB962C8B-B14F-4D97-AF65-F5344CB8AC3E}">
        <p14:creationId xmlns:p14="http://schemas.microsoft.com/office/powerpoint/2010/main" val="1408553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12662-9D7E-47D0-F8F7-8FE1CDDCC17C}"/>
              </a:ext>
            </a:extLst>
          </p:cNvPr>
          <p:cNvSpPr>
            <a:spLocks noGrp="1"/>
          </p:cNvSpPr>
          <p:nvPr>
            <p:ph type="title"/>
          </p:nvPr>
        </p:nvSpPr>
        <p:spPr>
          <a:xfrm>
            <a:off x="729180" y="480187"/>
            <a:ext cx="7102049" cy="1325563"/>
          </a:xfrm>
        </p:spPr>
        <p:txBody>
          <a:bodyPr/>
          <a:lstStyle/>
          <a:p>
            <a:r>
              <a:rPr lang="en-US" dirty="0">
                <a:solidFill>
                  <a:srgbClr val="C00000"/>
                </a:solidFill>
              </a:rPr>
              <a:t>What is the First 1000 Days?</a:t>
            </a:r>
          </a:p>
        </p:txBody>
      </p:sp>
      <p:sp>
        <p:nvSpPr>
          <p:cNvPr id="10" name="TextBox 9">
            <a:extLst>
              <a:ext uri="{FF2B5EF4-FFF2-40B4-BE49-F238E27FC236}">
                <a16:creationId xmlns:a16="http://schemas.microsoft.com/office/drawing/2014/main" id="{224462F1-0881-B972-D8A9-5E341EEECB2A}"/>
              </a:ext>
            </a:extLst>
          </p:cNvPr>
          <p:cNvSpPr txBox="1"/>
          <p:nvPr/>
        </p:nvSpPr>
        <p:spPr>
          <a:xfrm>
            <a:off x="555025" y="1625241"/>
            <a:ext cx="3905764" cy="5047536"/>
          </a:xfrm>
          <a:prstGeom prst="rect">
            <a:avLst/>
          </a:prstGeom>
          <a:noFill/>
        </p:spPr>
        <p:txBody>
          <a:bodyPr wrap="square">
            <a:spAutoFit/>
          </a:bodyPr>
          <a:lstStyle/>
          <a:p>
            <a:pPr marL="285750" lvl="0" indent="-285750">
              <a:buFont typeface="Wingdings" pitchFamily="2" charset="2"/>
              <a:buChar char="§"/>
              <a:tabLst>
                <a:tab pos="457200" algn="l"/>
              </a:tabLst>
            </a:pPr>
            <a:r>
              <a:rPr lang="en-US" sz="1400" kern="100" dirty="0">
                <a:effectLst/>
                <a:ea typeface="Calibri" panose="020F0502020204030204" pitchFamily="34" charset="0"/>
                <a:cs typeface="Times New Roman" panose="02020603050405020304" pitchFamily="18" charset="0"/>
              </a:rPr>
              <a:t>The first 1000 days starts at conception to the child’s second birthday. </a:t>
            </a:r>
            <a:endParaRPr lang="en-GB" sz="1400" kern="100" dirty="0">
              <a:effectLst/>
              <a:ea typeface="Calibri" panose="020F0502020204030204" pitchFamily="34" charset="0"/>
              <a:cs typeface="Times New Roman" panose="02020603050405020304" pitchFamily="18" charset="0"/>
            </a:endParaRPr>
          </a:p>
          <a:p>
            <a:pPr marL="342900" lvl="0" indent="-342900">
              <a:buFont typeface="Wingdings" pitchFamily="2" charset="2"/>
              <a:buChar char="§"/>
              <a:tabLst>
                <a:tab pos="457200" algn="l"/>
              </a:tabLst>
            </a:pPr>
            <a:r>
              <a:rPr lang="en-US" sz="1400" kern="100" dirty="0">
                <a:effectLst/>
                <a:ea typeface="Calibri" panose="020F0502020204030204" pitchFamily="34" charset="0"/>
                <a:cs typeface="Times New Roman" panose="02020603050405020304" pitchFamily="18" charset="0"/>
              </a:rPr>
              <a:t>During pregnancy a mother’s health, nutrition and stress levels have an impact on baby’s future trimesters. During the first trimester the fertilized egg implants in the uterus </a:t>
            </a:r>
            <a:r>
              <a:rPr lang="en-US" sz="1400" kern="100" dirty="0">
                <a:ea typeface="Calibri" panose="020F0502020204030204" pitchFamily="34" charset="0"/>
                <a:cs typeface="Times New Roman" panose="02020603050405020304" pitchFamily="18" charset="0"/>
              </a:rPr>
              <a:t>and by</a:t>
            </a:r>
            <a:r>
              <a:rPr lang="en-US" sz="1400" kern="100" dirty="0">
                <a:effectLst/>
                <a:ea typeface="Calibri" panose="020F0502020204030204" pitchFamily="34" charset="0"/>
                <a:cs typeface="Times New Roman" panose="02020603050405020304" pitchFamily="18" charset="0"/>
              </a:rPr>
              <a:t> 8 weeks the fetus’ heart starts beating. Then by week 12 all major organs are developing in the correct places (Cleveland Clinic, 2021).</a:t>
            </a:r>
            <a:endParaRPr lang="en-GB" sz="1400" kern="100" dirty="0">
              <a:effectLst/>
              <a:ea typeface="Calibri" panose="020F0502020204030204" pitchFamily="34" charset="0"/>
              <a:cs typeface="Times New Roman" panose="02020603050405020304" pitchFamily="18" charset="0"/>
            </a:endParaRPr>
          </a:p>
          <a:p>
            <a:pPr marL="342900" lvl="0" indent="-342900">
              <a:buFont typeface="Wingdings" pitchFamily="2" charset="2"/>
              <a:buChar char="§"/>
              <a:tabLst>
                <a:tab pos="457200" algn="l"/>
              </a:tabLst>
            </a:pPr>
            <a:r>
              <a:rPr lang="en-US" sz="1400" kern="100" dirty="0">
                <a:effectLst/>
                <a:ea typeface="Calibri" panose="020F0502020204030204" pitchFamily="34" charset="0"/>
                <a:cs typeface="Times New Roman" panose="02020603050405020304" pitchFamily="18" charset="0"/>
              </a:rPr>
              <a:t>During the second trimester baby will begin moving around, by 18 weeks this will be felt by the mother. At 24 weeks the fetus’ brain is growing rapidly, their eyes are able to sense light, and they begin to hear sounds. And by 29 weeks the major organs are developed and fully functioning and eyes are able to open (Cleveland Clinic, 2021)</a:t>
            </a:r>
            <a:endParaRPr lang="en-GB" sz="1400" kern="100" dirty="0">
              <a:effectLst/>
              <a:ea typeface="Calibri" panose="020F0502020204030204" pitchFamily="34" charset="0"/>
              <a:cs typeface="Times New Roman" panose="02020603050405020304" pitchFamily="18" charset="0"/>
            </a:endParaRPr>
          </a:p>
          <a:p>
            <a:pPr marL="342900" lvl="0" indent="-342900">
              <a:buFont typeface="Wingdings" pitchFamily="2" charset="2"/>
              <a:buChar char="§"/>
              <a:tabLst>
                <a:tab pos="457200" algn="l"/>
              </a:tabLst>
            </a:pPr>
            <a:r>
              <a:rPr lang="en-US" sz="1400" kern="100" dirty="0">
                <a:effectLst/>
                <a:ea typeface="Calibri" panose="020F0502020204030204" pitchFamily="34" charset="0"/>
                <a:cs typeface="Times New Roman" panose="02020603050405020304" pitchFamily="18" charset="0"/>
              </a:rPr>
              <a:t>During the third trimester the kidneys develop by week 36 and by week 40 the fetus will be ready for birth (Cleveland Clinic, 2021).</a:t>
            </a:r>
            <a:endParaRPr lang="en-GB" sz="1400" kern="100" dirty="0">
              <a:effectLst/>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42F518A9-AE4B-B3A3-DBE6-B0F64F556085}"/>
              </a:ext>
            </a:extLst>
          </p:cNvPr>
          <p:cNvSpPr txBox="1"/>
          <p:nvPr/>
        </p:nvSpPr>
        <p:spPr>
          <a:xfrm>
            <a:off x="4398491" y="1648292"/>
            <a:ext cx="3806396" cy="3754874"/>
          </a:xfrm>
          <a:prstGeom prst="rect">
            <a:avLst/>
          </a:prstGeom>
          <a:noFill/>
        </p:spPr>
        <p:txBody>
          <a:bodyPr wrap="square" rtlCol="0">
            <a:spAutoFit/>
          </a:bodyPr>
          <a:lstStyle/>
          <a:p>
            <a:pPr marL="171450" indent="-171450">
              <a:buFont typeface="Wingdings" pitchFamily="2" charset="2"/>
              <a:buChar char="§"/>
            </a:pPr>
            <a:r>
              <a:rPr lang="en-US" sz="1400" dirty="0"/>
              <a:t>After birth, a baby’s neck is unable to support the weight of their head however by 2 months old the neck muscles will have strengthened, and baby will begin to hold their head up. They may also begin smiling at care givers (Medline Plus, 2023).</a:t>
            </a:r>
          </a:p>
          <a:p>
            <a:pPr marL="171450" indent="-171450">
              <a:buFont typeface="Wingdings" pitchFamily="2" charset="2"/>
              <a:buChar char="§"/>
            </a:pPr>
            <a:r>
              <a:rPr lang="en-US" sz="1400" dirty="0"/>
              <a:t>By 6 months old baby will be able to sit up without support and by 9 months old baby will be able to use their voice to show care givers feelings of sadness or happiness (Medline Plus, 2023).</a:t>
            </a:r>
          </a:p>
          <a:p>
            <a:pPr marL="171450" indent="-171450">
              <a:buFont typeface="Wingdings" pitchFamily="2" charset="2"/>
              <a:buChar char="§"/>
            </a:pPr>
            <a:r>
              <a:rPr lang="en-US" sz="1400" dirty="0"/>
              <a:t>By baby’s first birthday they will become more mobile by pulling themselves up into the standing position and may even start to walk without support. Baby will also begin to speak their first words (Medline Plus, 2023).</a:t>
            </a:r>
          </a:p>
        </p:txBody>
      </p:sp>
      <p:sp>
        <p:nvSpPr>
          <p:cNvPr id="12" name="TextBox 11">
            <a:extLst>
              <a:ext uri="{FF2B5EF4-FFF2-40B4-BE49-F238E27FC236}">
                <a16:creationId xmlns:a16="http://schemas.microsoft.com/office/drawing/2014/main" id="{31D835DE-C775-B18F-221B-189141B77CAF}"/>
              </a:ext>
            </a:extLst>
          </p:cNvPr>
          <p:cNvSpPr txBox="1"/>
          <p:nvPr/>
        </p:nvSpPr>
        <p:spPr>
          <a:xfrm>
            <a:off x="8217243" y="1648292"/>
            <a:ext cx="3274541" cy="3539430"/>
          </a:xfrm>
          <a:prstGeom prst="rect">
            <a:avLst/>
          </a:prstGeom>
          <a:noFill/>
        </p:spPr>
        <p:txBody>
          <a:bodyPr wrap="square" rtlCol="0">
            <a:spAutoFit/>
          </a:bodyPr>
          <a:lstStyle/>
          <a:p>
            <a:pPr marL="285750" indent="-285750">
              <a:buFont typeface="Wingdings" pitchFamily="2" charset="2"/>
              <a:buChar char="§"/>
            </a:pPr>
            <a:r>
              <a:rPr lang="en-US" sz="1400" dirty="0"/>
              <a:t>Between age 1 -2 a child rapidly develops their balance, fine and gross motor skills by climbing, running, using a knife and fork, dancing and exploring. Everything a child does strengthens the muscles they will need to hit miles stones and develop correctly (First five years, 2018).</a:t>
            </a:r>
          </a:p>
          <a:p>
            <a:pPr marL="285750" indent="-285750">
              <a:buFont typeface="Wingdings" pitchFamily="2" charset="2"/>
              <a:buChar char="§"/>
            </a:pPr>
            <a:r>
              <a:rPr lang="en-US" sz="1400" dirty="0"/>
              <a:t>They are also developing their social skills through playing along side other children and being curious (First five years, 2018).</a:t>
            </a:r>
          </a:p>
          <a:p>
            <a:pPr marL="285750" indent="-285750">
              <a:buFont typeface="Wingdings" pitchFamily="2" charset="2"/>
              <a:buChar char="§"/>
            </a:pPr>
            <a:r>
              <a:rPr lang="en-US" sz="1400" dirty="0"/>
              <a:t>During this time, the child begins to talk using two-word sentences (First five years, 2018).</a:t>
            </a:r>
          </a:p>
        </p:txBody>
      </p:sp>
      <p:pic>
        <p:nvPicPr>
          <p:cNvPr id="2056" name="Picture 8" descr="Child Development Stages Images - Free Download on Freepik">
            <a:extLst>
              <a:ext uri="{FF2B5EF4-FFF2-40B4-BE49-F238E27FC236}">
                <a16:creationId xmlns:a16="http://schemas.microsoft.com/office/drawing/2014/main" id="{3C5B4578-5CDB-CB79-B014-002538BE76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4325" y="5209708"/>
            <a:ext cx="4565650" cy="134198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B0FEA29-07B6-772F-CA5F-B492E6D01E3A}"/>
              </a:ext>
            </a:extLst>
          </p:cNvPr>
          <p:cNvSpPr txBox="1"/>
          <p:nvPr/>
        </p:nvSpPr>
        <p:spPr>
          <a:xfrm>
            <a:off x="5395122" y="5880698"/>
            <a:ext cx="1191352" cy="261610"/>
          </a:xfrm>
          <a:prstGeom prst="rect">
            <a:avLst/>
          </a:prstGeom>
          <a:noFill/>
        </p:spPr>
        <p:txBody>
          <a:bodyPr wrap="none" rtlCol="0">
            <a:spAutoFit/>
          </a:bodyPr>
          <a:lstStyle/>
          <a:p>
            <a:r>
              <a:rPr lang="en-US" sz="1100" dirty="0"/>
              <a:t>(</a:t>
            </a:r>
            <a:r>
              <a:rPr lang="en-US" sz="1100" dirty="0" err="1"/>
              <a:t>Freepik</a:t>
            </a:r>
            <a:r>
              <a:rPr lang="en-US" sz="1100" dirty="0"/>
              <a:t>, 2024).</a:t>
            </a:r>
          </a:p>
        </p:txBody>
      </p:sp>
    </p:spTree>
    <p:extLst>
      <p:ext uri="{BB962C8B-B14F-4D97-AF65-F5344CB8AC3E}">
        <p14:creationId xmlns:p14="http://schemas.microsoft.com/office/powerpoint/2010/main" val="646144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73BD61-8C72-1DDF-C343-6F8923690F6C}"/>
              </a:ext>
            </a:extLst>
          </p:cNvPr>
          <p:cNvSpPr>
            <a:spLocks noGrp="1"/>
          </p:cNvSpPr>
          <p:nvPr>
            <p:ph type="title"/>
          </p:nvPr>
        </p:nvSpPr>
        <p:spPr>
          <a:xfrm>
            <a:off x="206375" y="-6437"/>
            <a:ext cx="7021066" cy="1469434"/>
          </a:xfrm>
        </p:spPr>
        <p:txBody>
          <a:bodyPr anchor="b">
            <a:normAutofit/>
          </a:bodyPr>
          <a:lstStyle/>
          <a:p>
            <a:r>
              <a:rPr lang="en-US" sz="4000" dirty="0">
                <a:solidFill>
                  <a:srgbClr val="C00000"/>
                </a:solidFill>
              </a:rPr>
              <a:t>Why is the First 1000 days important?</a:t>
            </a:r>
          </a:p>
        </p:txBody>
      </p:sp>
      <p:sp>
        <p:nvSpPr>
          <p:cNvPr id="3" name="Content Placeholder 2">
            <a:extLst>
              <a:ext uri="{FF2B5EF4-FFF2-40B4-BE49-F238E27FC236}">
                <a16:creationId xmlns:a16="http://schemas.microsoft.com/office/drawing/2014/main" id="{E69791AF-6370-98B0-C38D-BA67086D6D25}"/>
              </a:ext>
            </a:extLst>
          </p:cNvPr>
          <p:cNvSpPr>
            <a:spLocks noGrp="1"/>
          </p:cNvSpPr>
          <p:nvPr>
            <p:ph idx="1"/>
          </p:nvPr>
        </p:nvSpPr>
        <p:spPr>
          <a:xfrm>
            <a:off x="119929" y="1516803"/>
            <a:ext cx="7251328" cy="5099479"/>
          </a:xfrm>
        </p:spPr>
        <p:txBody>
          <a:bodyPr>
            <a:noAutofit/>
          </a:bodyPr>
          <a:lstStyle/>
          <a:p>
            <a:pPr>
              <a:lnSpc>
                <a:spcPct val="100000"/>
              </a:lnSpc>
              <a:buFont typeface="Wingdings" pitchFamily="2" charset="2"/>
              <a:buChar char="§"/>
            </a:pPr>
            <a:r>
              <a:rPr lang="en-US" sz="1400" dirty="0">
                <a:solidFill>
                  <a:schemeClr val="tx1"/>
                </a:solidFill>
              </a:rPr>
              <a:t>According to 1000 days (no date) the first 1000 days are important because this is when the brain begins to grow and develop. This is a critical time to lay the foundations of a child’s development. The child’s life chances improve if the body and brain have a chance to develop well (house of commons, 2019).</a:t>
            </a:r>
          </a:p>
          <a:p>
            <a:pPr>
              <a:lnSpc>
                <a:spcPct val="100000"/>
              </a:lnSpc>
              <a:buFont typeface="Wingdings" pitchFamily="2" charset="2"/>
              <a:buChar char="§"/>
            </a:pPr>
            <a:r>
              <a:rPr lang="en-US" sz="1400" dirty="0">
                <a:solidFill>
                  <a:schemeClr val="tx1"/>
                </a:solidFill>
              </a:rPr>
              <a:t>It is important that during the first 300 days which is the average time of pregnancy, that the nutritional needs of the mother are met. Expecting mothers should take folic acid and iron supplements during pregnancy to reduce the changes of birth defects. Doing this this can help avoid lifelong diseases, child mortality, help children to reach their developmental and cognitive potential and maximize growth (</a:t>
            </a:r>
            <a:r>
              <a:rPr lang="en-US" sz="1400" dirty="0" err="1">
                <a:solidFill>
                  <a:schemeClr val="tx1"/>
                </a:solidFill>
              </a:rPr>
              <a:t>Karakochuk</a:t>
            </a:r>
            <a:r>
              <a:rPr lang="en-US" sz="1400" dirty="0">
                <a:solidFill>
                  <a:schemeClr val="tx1"/>
                </a:solidFill>
              </a:rPr>
              <a:t> et al., 2018, p. 11). </a:t>
            </a:r>
          </a:p>
          <a:p>
            <a:pPr>
              <a:lnSpc>
                <a:spcPct val="100000"/>
              </a:lnSpc>
              <a:buFont typeface="Wingdings" pitchFamily="2" charset="2"/>
              <a:buChar char="§"/>
            </a:pPr>
            <a:r>
              <a:rPr lang="en-US" sz="1400" dirty="0">
                <a:solidFill>
                  <a:schemeClr val="tx1"/>
                </a:solidFill>
              </a:rPr>
              <a:t>During the first 2 years of a baby’s life the synapsis in the brain form rapidly and experiences can potentially affect the brain development. 80% of the brain develops during the first 2 years. If children are given positive experiences, then the child’s chances for achievement and success increase (Calderdale Public Health Report, 2017).</a:t>
            </a:r>
          </a:p>
          <a:p>
            <a:pPr>
              <a:lnSpc>
                <a:spcPct val="100000"/>
              </a:lnSpc>
              <a:buFont typeface="Wingdings" pitchFamily="2" charset="2"/>
              <a:buChar char="§"/>
            </a:pPr>
            <a:r>
              <a:rPr lang="en-US" sz="1400" dirty="0">
                <a:solidFill>
                  <a:schemeClr val="tx1"/>
                </a:solidFill>
              </a:rPr>
              <a:t> During the first years of life the connections in the brain form at a rate of 700-1000 per second (</a:t>
            </a:r>
            <a:r>
              <a:rPr lang="en-US" sz="1400" dirty="0" err="1">
                <a:solidFill>
                  <a:schemeClr val="tx1"/>
                </a:solidFill>
              </a:rPr>
              <a:t>Unicef</a:t>
            </a:r>
            <a:r>
              <a:rPr lang="en-US" sz="1400" dirty="0">
                <a:solidFill>
                  <a:schemeClr val="tx1"/>
                </a:solidFill>
              </a:rPr>
              <a:t>, 2017), meaning care given to a child in the first 1000 days has a bigger effect on their future than care given at any other time in their lives (Calderdale Public Health Report, 2017). </a:t>
            </a:r>
          </a:p>
        </p:txBody>
      </p:sp>
      <p:grpSp>
        <p:nvGrpSpPr>
          <p:cNvPr id="14" name="Group 13">
            <a:extLst>
              <a:ext uri="{FF2B5EF4-FFF2-40B4-BE49-F238E27FC236}">
                <a16:creationId xmlns:a16="http://schemas.microsoft.com/office/drawing/2014/main" id="{53C7C3B1-A762-4683-8DC0-FDE202C7D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15" name="Straight Connector 14">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3074" name="Picture 2" descr="Important Things About Pregnancy That No One Tells You">
            <a:extLst>
              <a:ext uri="{FF2B5EF4-FFF2-40B4-BE49-F238E27FC236}">
                <a16:creationId xmlns:a16="http://schemas.microsoft.com/office/drawing/2014/main" id="{ECC264FA-9967-3712-891A-6BAADF136C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35" t="7778" r="17790" b="22430"/>
          <a:stretch/>
        </p:blipFill>
        <p:spPr bwMode="auto">
          <a:xfrm>
            <a:off x="7564717" y="815120"/>
            <a:ext cx="3872109" cy="22297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D71B0E7-4A5C-39FC-7087-A696B2858DA6}"/>
              </a:ext>
            </a:extLst>
          </p:cNvPr>
          <p:cNvSpPr txBox="1"/>
          <p:nvPr/>
        </p:nvSpPr>
        <p:spPr>
          <a:xfrm>
            <a:off x="10114499" y="3013775"/>
            <a:ext cx="1027845" cy="261610"/>
          </a:xfrm>
          <a:prstGeom prst="rect">
            <a:avLst/>
          </a:prstGeom>
          <a:noFill/>
        </p:spPr>
        <p:txBody>
          <a:bodyPr wrap="none" rtlCol="0">
            <a:spAutoFit/>
          </a:bodyPr>
          <a:lstStyle/>
          <a:p>
            <a:r>
              <a:rPr lang="en-GB" sz="1100" b="0" i="0" u="none" strike="noStrike" dirty="0">
                <a:solidFill>
                  <a:srgbClr val="000000"/>
                </a:solidFill>
                <a:effectLst/>
              </a:rPr>
              <a:t>(Team, 2022)</a:t>
            </a:r>
            <a:endParaRPr lang="en-US" sz="1100" dirty="0"/>
          </a:p>
        </p:txBody>
      </p:sp>
      <p:pic>
        <p:nvPicPr>
          <p:cNvPr id="3078" name="Picture 6" descr="Infancy Photos and Images &amp; Pictures | Shutterstock">
            <a:extLst>
              <a:ext uri="{FF2B5EF4-FFF2-40B4-BE49-F238E27FC236}">
                <a16:creationId xmlns:a16="http://schemas.microsoft.com/office/drawing/2014/main" id="{4A0729B2-58E3-1F8D-77BC-C308A1492D9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822"/>
          <a:stretch/>
        </p:blipFill>
        <p:spPr bwMode="auto">
          <a:xfrm>
            <a:off x="8041917" y="3331404"/>
            <a:ext cx="2975131" cy="28893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804087B-3A8B-3487-BCBA-C25DA3CFF29B}"/>
              </a:ext>
            </a:extLst>
          </p:cNvPr>
          <p:cNvSpPr txBox="1"/>
          <p:nvPr/>
        </p:nvSpPr>
        <p:spPr>
          <a:xfrm>
            <a:off x="9565042" y="6376492"/>
            <a:ext cx="1386918" cy="261610"/>
          </a:xfrm>
          <a:prstGeom prst="rect">
            <a:avLst/>
          </a:prstGeom>
          <a:noFill/>
        </p:spPr>
        <p:txBody>
          <a:bodyPr wrap="none" rtlCol="0">
            <a:spAutoFit/>
          </a:bodyPr>
          <a:lstStyle/>
          <a:p>
            <a:r>
              <a:rPr lang="en-GB" sz="1100" b="0" i="0" u="none" strike="noStrike" dirty="0">
                <a:solidFill>
                  <a:srgbClr val="000000"/>
                </a:solidFill>
                <a:effectLst/>
              </a:rPr>
              <a:t>(Shutterstock, n.d.)</a:t>
            </a:r>
            <a:endParaRPr lang="en-US" sz="1100" dirty="0"/>
          </a:p>
        </p:txBody>
      </p:sp>
    </p:spTree>
    <p:extLst>
      <p:ext uri="{BB962C8B-B14F-4D97-AF65-F5344CB8AC3E}">
        <p14:creationId xmlns:p14="http://schemas.microsoft.com/office/powerpoint/2010/main" val="3086531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ED6-4937-0FF2-B298-DBA10FD99873}"/>
              </a:ext>
            </a:extLst>
          </p:cNvPr>
          <p:cNvSpPr>
            <a:spLocks noGrp="1"/>
          </p:cNvSpPr>
          <p:nvPr>
            <p:ph type="title"/>
          </p:nvPr>
        </p:nvSpPr>
        <p:spPr>
          <a:xfrm>
            <a:off x="838200" y="727323"/>
            <a:ext cx="10515600" cy="1163261"/>
          </a:xfrm>
        </p:spPr>
        <p:txBody>
          <a:bodyPr>
            <a:normAutofit/>
          </a:bodyPr>
          <a:lstStyle/>
          <a:p>
            <a:r>
              <a:rPr lang="en-US" dirty="0">
                <a:solidFill>
                  <a:srgbClr val="C00000"/>
                </a:solidFill>
              </a:rPr>
              <a:t>What is exceptional care giving?</a:t>
            </a:r>
          </a:p>
        </p:txBody>
      </p:sp>
      <p:sp>
        <p:nvSpPr>
          <p:cNvPr id="7" name="Content Placeholder 6">
            <a:extLst>
              <a:ext uri="{FF2B5EF4-FFF2-40B4-BE49-F238E27FC236}">
                <a16:creationId xmlns:a16="http://schemas.microsoft.com/office/drawing/2014/main" id="{E8C74E9C-3691-7F28-8608-CC56BB81F9E1}"/>
              </a:ext>
            </a:extLst>
          </p:cNvPr>
          <p:cNvSpPr>
            <a:spLocks noGrp="1"/>
          </p:cNvSpPr>
          <p:nvPr>
            <p:ph idx="1"/>
          </p:nvPr>
        </p:nvSpPr>
        <p:spPr>
          <a:xfrm>
            <a:off x="838200" y="1890584"/>
            <a:ext cx="10515600" cy="4386648"/>
          </a:xfrm>
        </p:spPr>
        <p:txBody>
          <a:bodyPr>
            <a:normAutofit/>
          </a:bodyPr>
          <a:lstStyle/>
          <a:p>
            <a:pPr marL="0" indent="0">
              <a:buNone/>
            </a:pPr>
            <a:r>
              <a:rPr lang="en-US" sz="1400" u="sng" dirty="0">
                <a:solidFill>
                  <a:schemeClr val="tx1"/>
                </a:solidFill>
              </a:rPr>
              <a:t>Safety and Security</a:t>
            </a:r>
          </a:p>
          <a:p>
            <a:r>
              <a:rPr lang="en-US" sz="1400" dirty="0">
                <a:solidFill>
                  <a:schemeClr val="tx1"/>
                </a:solidFill>
              </a:rPr>
              <a:t>Exceptional care giving is ensuring that the children are safe and secure whilst in the care of the practitioner. Practitioners must ensure that the environment is safe for the child by making sure all doors are locked, toys are intact and not broken and that policies and procedures are followed correctly. In order for the child to feel safe and secure it is important that the practitioner forms a relationship with the child and connect with them, this links to Bowlby’s theory of attachment where he mentions that attachments that form in the early years of life, shape the child’s future relationships and emotional health (Main, 2023). According to Learning Journals (2021) having an inclusive practice is important in ensuring the child feels safe and secure because it ensure that each child is treated with respect and fairly. By understanding that every child is unique the practitioner puts the child’s needs first and this ensures that the child feels supported and secure in their environment. </a:t>
            </a:r>
          </a:p>
          <a:p>
            <a:pPr marL="0" indent="0">
              <a:buNone/>
            </a:pPr>
            <a:r>
              <a:rPr lang="en-US" sz="1400" u="sng" dirty="0">
                <a:solidFill>
                  <a:schemeClr val="tx1"/>
                </a:solidFill>
              </a:rPr>
              <a:t>Opportunities for learning </a:t>
            </a:r>
          </a:p>
          <a:p>
            <a:r>
              <a:rPr lang="en-US" sz="1400" dirty="0">
                <a:solidFill>
                  <a:schemeClr val="tx1"/>
                </a:solidFill>
              </a:rPr>
              <a:t>Exceptional caregiving is ensuring that the practitioners provide opportunities for learning. This can be done by providing an enabling environment for the child. According to the Learning Journals (2021) an enabling environment is a child-</a:t>
            </a:r>
            <a:r>
              <a:rPr lang="en-US" sz="1400" dirty="0" err="1">
                <a:solidFill>
                  <a:schemeClr val="tx1"/>
                </a:solidFill>
              </a:rPr>
              <a:t>centred</a:t>
            </a:r>
            <a:r>
              <a:rPr lang="en-US" sz="1400" dirty="0">
                <a:solidFill>
                  <a:schemeClr val="tx1"/>
                </a:solidFill>
              </a:rPr>
              <a:t> approach that provides opportunities for the child to expand their learning in a safe and mixed space that they can learn and grow in. This helps the child to gain a deeper level of understanding by being able to work things out for themselves. The learning environment should feel positive and should make children feel at home, as children may spend a lot of time in the settings it is important that they feel comfortable (Learning Journals, 2021). </a:t>
            </a:r>
            <a:endParaRPr lang="en-US" sz="1400" dirty="0"/>
          </a:p>
        </p:txBody>
      </p:sp>
    </p:spTree>
    <p:extLst>
      <p:ext uri="{BB962C8B-B14F-4D97-AF65-F5344CB8AC3E}">
        <p14:creationId xmlns:p14="http://schemas.microsoft.com/office/powerpoint/2010/main" val="596124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2B716-D40E-CBD6-8ACF-DDF4C76068BE}"/>
              </a:ext>
            </a:extLst>
          </p:cNvPr>
          <p:cNvSpPr>
            <a:spLocks noGrp="1"/>
          </p:cNvSpPr>
          <p:nvPr>
            <p:ph type="title"/>
          </p:nvPr>
        </p:nvSpPr>
        <p:spPr>
          <a:xfrm>
            <a:off x="665206" y="603756"/>
            <a:ext cx="10515600" cy="1325563"/>
          </a:xfrm>
        </p:spPr>
        <p:txBody>
          <a:bodyPr>
            <a:normAutofit/>
          </a:bodyPr>
          <a:lstStyle/>
          <a:p>
            <a:r>
              <a:rPr lang="en-US" dirty="0">
                <a:solidFill>
                  <a:srgbClr val="C00000"/>
                </a:solidFill>
              </a:rPr>
              <a:t>Why is exceptional caregiving important?</a:t>
            </a:r>
          </a:p>
        </p:txBody>
      </p:sp>
      <p:sp>
        <p:nvSpPr>
          <p:cNvPr id="3" name="Content Placeholder 2">
            <a:extLst>
              <a:ext uri="{FF2B5EF4-FFF2-40B4-BE49-F238E27FC236}">
                <a16:creationId xmlns:a16="http://schemas.microsoft.com/office/drawing/2014/main" id="{EEC0C5C9-55CC-EEFD-C5F7-D2DEB65AAF1C}"/>
              </a:ext>
            </a:extLst>
          </p:cNvPr>
          <p:cNvSpPr>
            <a:spLocks noGrp="1"/>
          </p:cNvSpPr>
          <p:nvPr>
            <p:ph idx="1"/>
          </p:nvPr>
        </p:nvSpPr>
        <p:spPr>
          <a:xfrm>
            <a:off x="838200" y="2078198"/>
            <a:ext cx="10515600" cy="3821778"/>
          </a:xfrm>
        </p:spPr>
        <p:txBody>
          <a:bodyPr>
            <a:normAutofit/>
          </a:bodyPr>
          <a:lstStyle/>
          <a:p>
            <a:pPr marL="0" indent="0">
              <a:buNone/>
            </a:pPr>
            <a:r>
              <a:rPr lang="en-US" sz="1400" u="sng" dirty="0">
                <a:solidFill>
                  <a:schemeClr val="tx1"/>
                </a:solidFill>
              </a:rPr>
              <a:t>Opportunities for learning </a:t>
            </a:r>
          </a:p>
          <a:p>
            <a:r>
              <a:rPr lang="en-US" sz="1400" dirty="0">
                <a:solidFill>
                  <a:schemeClr val="tx1"/>
                </a:solidFill>
              </a:rPr>
              <a:t>Providing opportunities for learning is important during the first 1000 days because through play children learn about their environments and the world around them. According to NI Direct (2018) play expands the physical, social, cognitive, and emotional wellbeing of children. They need play to learn skills they will need to form relationships. An enabling environment is important because it encourages independent thinking and problem-solving skills. These are important skills children need in order to progress in their development within the first 1000 days. </a:t>
            </a:r>
          </a:p>
          <a:p>
            <a:pPr marL="0" indent="0">
              <a:buNone/>
            </a:pPr>
            <a:r>
              <a:rPr lang="en-US" sz="1400" u="sng" dirty="0">
                <a:solidFill>
                  <a:schemeClr val="tx1"/>
                </a:solidFill>
              </a:rPr>
              <a:t>Safety and Security</a:t>
            </a:r>
          </a:p>
          <a:p>
            <a:r>
              <a:rPr lang="en-US" sz="1400" dirty="0">
                <a:solidFill>
                  <a:schemeClr val="tx1"/>
                </a:solidFill>
              </a:rPr>
              <a:t>Ensuring that children feel safe and secure within their environment during the first 1000 days is important because it build’s trust between the practitioner and the child and helps the child to feel like they belong. It also creates as trusting relationship between the parent and the practitioner because by ensuring that all the child’s needs are met, and they are well looked after and cared for then the parent would trust that they are leaving their child in a safe environment </a:t>
            </a:r>
            <a:r>
              <a:rPr lang="en-GB" sz="1400" b="0" i="0" u="none" strike="noStrike" dirty="0">
                <a:solidFill>
                  <a:srgbClr val="000000"/>
                </a:solidFill>
                <a:effectLst/>
              </a:rPr>
              <a:t>(The Mandatory Training Group , 2020).</a:t>
            </a:r>
            <a:r>
              <a:rPr lang="en-US" sz="1400" dirty="0">
                <a:solidFill>
                  <a:schemeClr val="tx1"/>
                </a:solidFill>
              </a:rPr>
              <a:t> Having a safe and secure environment provides opportunities for the children to be independent.</a:t>
            </a:r>
          </a:p>
          <a:p>
            <a:endParaRPr lang="en-US" dirty="0"/>
          </a:p>
        </p:txBody>
      </p:sp>
    </p:spTree>
    <p:extLst>
      <p:ext uri="{BB962C8B-B14F-4D97-AF65-F5344CB8AC3E}">
        <p14:creationId xmlns:p14="http://schemas.microsoft.com/office/powerpoint/2010/main" val="3593171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F9B67-D81A-4233-37E1-1C7F3F0E4B3F}"/>
              </a:ext>
            </a:extLst>
          </p:cNvPr>
          <p:cNvSpPr>
            <a:spLocks noGrp="1"/>
          </p:cNvSpPr>
          <p:nvPr>
            <p:ph type="title"/>
          </p:nvPr>
        </p:nvSpPr>
        <p:spPr>
          <a:xfrm>
            <a:off x="838200" y="640825"/>
            <a:ext cx="10515600" cy="1719315"/>
          </a:xfrm>
        </p:spPr>
        <p:txBody>
          <a:bodyPr>
            <a:normAutofit fontScale="90000"/>
          </a:bodyPr>
          <a:lstStyle/>
          <a:p>
            <a:r>
              <a:rPr lang="en-US" dirty="0">
                <a:solidFill>
                  <a:srgbClr val="C00000"/>
                </a:solidFill>
              </a:rPr>
              <a:t>The role of an early year’s practitioner in supporting children and families in the first 1000 days</a:t>
            </a:r>
          </a:p>
        </p:txBody>
      </p:sp>
      <p:sp>
        <p:nvSpPr>
          <p:cNvPr id="4" name="TextBox 3">
            <a:extLst>
              <a:ext uri="{FF2B5EF4-FFF2-40B4-BE49-F238E27FC236}">
                <a16:creationId xmlns:a16="http://schemas.microsoft.com/office/drawing/2014/main" id="{3AAE9ECB-3B36-31F9-757B-93EC04376A32}"/>
              </a:ext>
            </a:extLst>
          </p:cNvPr>
          <p:cNvSpPr txBox="1"/>
          <p:nvPr/>
        </p:nvSpPr>
        <p:spPr>
          <a:xfrm>
            <a:off x="838200" y="2631602"/>
            <a:ext cx="10515600" cy="3600986"/>
          </a:xfrm>
          <a:prstGeom prst="rect">
            <a:avLst/>
          </a:prstGeom>
          <a:noFill/>
        </p:spPr>
        <p:txBody>
          <a:bodyPr wrap="square" rtlCol="0">
            <a:spAutoFit/>
          </a:bodyPr>
          <a:lstStyle/>
          <a:p>
            <a:pPr marL="342900" lvl="0" indent="-342900">
              <a:buFont typeface="Symbol" pitchFamily="2" charset="2"/>
              <a:buChar char=""/>
            </a:pPr>
            <a:r>
              <a:rPr lang="en-GB" sz="1400" kern="100" dirty="0">
                <a:ea typeface="Calibri" panose="020F0502020204030204" pitchFamily="34" charset="0"/>
                <a:cs typeface="Times New Roman" panose="02020603050405020304" pitchFamily="18" charset="0"/>
              </a:rPr>
              <a:t>Early years practitioners can support children and families during the first 1000 days by having an open-door policy. An open-door policy is when the parents are able to go to the nursery and talk to the staff when ever they wish. Having an open-door policy helps to build trust between parents and the practitioner as they feel they can go in for a chat when ever they feel its needed (Hub, 2016). If a parent is struggling and needs support with the cost of nursery fee’s, they will feel comfortable talking to the staff. The staff can then point them in the right direction. According to </a:t>
            </a:r>
            <a:r>
              <a:rPr lang="en-GB" sz="1400" kern="100" dirty="0" err="1">
                <a:ea typeface="Calibri" panose="020F0502020204030204" pitchFamily="34" charset="0"/>
                <a:cs typeface="Times New Roman" panose="02020603050405020304" pitchFamily="18" charset="0"/>
              </a:rPr>
              <a:t>gov.wales</a:t>
            </a:r>
            <a:r>
              <a:rPr lang="en-GB" sz="1400" kern="100" dirty="0">
                <a:ea typeface="Calibri" panose="020F0502020204030204" pitchFamily="34" charset="0"/>
                <a:cs typeface="Times New Roman" panose="02020603050405020304" pitchFamily="18" charset="0"/>
              </a:rPr>
              <a:t> (2024) Flying start would be a good place to start with help for funding.</a:t>
            </a:r>
          </a:p>
          <a:p>
            <a:pPr marL="342900" lvl="0" indent="-342900">
              <a:buFont typeface="Symbol" pitchFamily="2" charset="2"/>
              <a:buChar char=""/>
            </a:pPr>
            <a:endParaRPr lang="en-GB" sz="1400" kern="100" dirty="0">
              <a:effectLst/>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400" kern="100" dirty="0">
                <a:ea typeface="Calibri" panose="020F0502020204030204" pitchFamily="34" charset="0"/>
                <a:cs typeface="Times New Roman" panose="02020603050405020304" pitchFamily="18" charset="0"/>
              </a:rPr>
              <a:t>Practitioners can support children and families during the first 1000 days by having effective communication. It is important to consider the parents own experiences of separation anxiety and language barriers. Department of education (2021) states that by communicating about these issues the practitioners can support parents with these by offering home visits to help the parent become comfortable with them and offering settling in sessions in order to let the parent see the child is comfortable in the setting before they start fulltime. Offering home visits and settling in sessions also benefits the child by giving them time to become comfortable around the practitioner and settling into the setting. If a parent is struggling with language barrier the practitioner could use google translate to help translate what they want to say (Google Translate, No date).</a:t>
            </a:r>
            <a:endParaRPr lang="en-GB" sz="1400" kern="100" dirty="0">
              <a:effectLst/>
              <a:ea typeface="Calibri" panose="020F0502020204030204" pitchFamily="34" charset="0"/>
              <a:cs typeface="Times New Roman" panose="02020603050405020304" pitchFamily="18" charset="0"/>
            </a:endParaRPr>
          </a:p>
          <a:p>
            <a:pPr lvl="0"/>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3935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CA638-4013-962F-2E5A-C5DBC77D2701}"/>
              </a:ext>
            </a:extLst>
          </p:cNvPr>
          <p:cNvSpPr>
            <a:spLocks noGrp="1"/>
          </p:cNvSpPr>
          <p:nvPr>
            <p:ph type="title"/>
          </p:nvPr>
        </p:nvSpPr>
        <p:spPr>
          <a:xfrm>
            <a:off x="838200" y="617537"/>
            <a:ext cx="10515600" cy="1325563"/>
          </a:xfrm>
        </p:spPr>
        <p:txBody>
          <a:bodyPr>
            <a:normAutofit fontScale="90000"/>
          </a:bodyPr>
          <a:lstStyle/>
          <a:p>
            <a:r>
              <a:rPr lang="en-US" dirty="0">
                <a:solidFill>
                  <a:srgbClr val="C00000"/>
                </a:solidFill>
              </a:rPr>
              <a:t>The importance of effective partnership working</a:t>
            </a:r>
          </a:p>
        </p:txBody>
      </p:sp>
      <p:sp>
        <p:nvSpPr>
          <p:cNvPr id="4" name="TextBox 3">
            <a:extLst>
              <a:ext uri="{FF2B5EF4-FFF2-40B4-BE49-F238E27FC236}">
                <a16:creationId xmlns:a16="http://schemas.microsoft.com/office/drawing/2014/main" id="{7201F781-AF83-EC98-CEA2-FA33D71E4AAF}"/>
              </a:ext>
            </a:extLst>
          </p:cNvPr>
          <p:cNvSpPr txBox="1"/>
          <p:nvPr/>
        </p:nvSpPr>
        <p:spPr>
          <a:xfrm>
            <a:off x="838201" y="1943100"/>
            <a:ext cx="10515599" cy="4462760"/>
          </a:xfrm>
          <a:prstGeom prst="rect">
            <a:avLst/>
          </a:prstGeom>
          <a:noFill/>
        </p:spPr>
        <p:txBody>
          <a:bodyPr wrap="square" rtlCol="0">
            <a:spAutoFit/>
          </a:bodyPr>
          <a:lstStyle/>
          <a:p>
            <a:pPr marL="285750" indent="-285750">
              <a:buFont typeface="Wingdings" pitchFamily="2" charset="2"/>
              <a:buChar char="§"/>
            </a:pPr>
            <a:r>
              <a:rPr lang="en-US" sz="1400" dirty="0"/>
              <a:t>It is important that practitioners work in partnership with parents to best care for the child’s holistic development in the first 1000 days. Establishing a warm inviting environment is essential to ensure parents feel respected and valued in their child’s development, this will influence the way parents interact with the practitioner (Connect Childcare, 2024).</a:t>
            </a:r>
          </a:p>
          <a:p>
            <a:endParaRPr lang="en-US" sz="1400" dirty="0"/>
          </a:p>
          <a:p>
            <a:pPr marL="285750" indent="-285750">
              <a:buFont typeface="Wingdings" pitchFamily="2" charset="2"/>
              <a:buChar char="§"/>
            </a:pPr>
            <a:r>
              <a:rPr lang="en-US" sz="1400" dirty="0"/>
              <a:t>Practitioners should work with parents to give the child the same routine in the setting as the parents give at home. If the baby sleeps in a cot at home, then the practitioner should put the baby to sleep in a cot in the setting (Department of Education, 2021).</a:t>
            </a:r>
          </a:p>
          <a:p>
            <a:endParaRPr lang="en-US" sz="1400" dirty="0"/>
          </a:p>
          <a:p>
            <a:pPr marL="285750" indent="-285750">
              <a:buFont typeface="Wingdings" pitchFamily="2" charset="2"/>
              <a:buChar char="§"/>
            </a:pPr>
            <a:r>
              <a:rPr lang="en-US" sz="1400" dirty="0"/>
              <a:t>Practitioners could offer a one-page profile for the parents to fill out in order to get information on how the child settles, sleeps, and eats in order to best care for the child’s holistic development.</a:t>
            </a:r>
          </a:p>
          <a:p>
            <a:endParaRPr lang="en-US" sz="1400" dirty="0"/>
          </a:p>
          <a:p>
            <a:pPr marL="285750" indent="-285750">
              <a:buFont typeface="Wingdings" pitchFamily="2" charset="2"/>
              <a:buChar char="§"/>
            </a:pPr>
            <a:r>
              <a:rPr lang="en-US" sz="1400" dirty="0"/>
              <a:t>It is important that staff work together as a team. This is important because it helps to cause less stress in the work environment as they are able to share the workload and work together more effectively. By working as a team, the practitioners can get a more diverse view on things because everyone has different views and perspectives. </a:t>
            </a:r>
          </a:p>
          <a:p>
            <a:endParaRPr lang="en-US" sz="1400" dirty="0"/>
          </a:p>
          <a:p>
            <a:pPr marL="285750" indent="-285750">
              <a:buFont typeface="Wingdings" pitchFamily="2" charset="2"/>
              <a:buChar char="§"/>
            </a:pPr>
            <a:r>
              <a:rPr lang="en-US" sz="1400" dirty="0"/>
              <a:t>It is important that practitioners maintain effective partnership with other professionals because it is crucial to successful child protection (NSPCC, 2023). The practitioner should make sure that when working with other agencies, such as social service or speech and language therapist, that they work as a team to ensure that they know the situation and that all the information they are receiving is correct (NSPCC, 2023).</a:t>
            </a:r>
          </a:p>
          <a:p>
            <a:endParaRPr lang="en-US" dirty="0"/>
          </a:p>
        </p:txBody>
      </p:sp>
    </p:spTree>
    <p:extLst>
      <p:ext uri="{BB962C8B-B14F-4D97-AF65-F5344CB8AC3E}">
        <p14:creationId xmlns:p14="http://schemas.microsoft.com/office/powerpoint/2010/main" val="1316241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3CBD-41D3-A70D-9E6D-5B541AD464C0}"/>
              </a:ext>
            </a:extLst>
          </p:cNvPr>
          <p:cNvSpPr>
            <a:spLocks noGrp="1"/>
          </p:cNvSpPr>
          <p:nvPr>
            <p:ph type="title"/>
          </p:nvPr>
        </p:nvSpPr>
        <p:spPr/>
        <p:txBody>
          <a:bodyPr>
            <a:normAutofit fontScale="90000"/>
          </a:bodyPr>
          <a:lstStyle/>
          <a:p>
            <a:r>
              <a:rPr lang="en-US" dirty="0">
                <a:solidFill>
                  <a:srgbClr val="C00000"/>
                </a:solidFill>
              </a:rPr>
              <a:t>Maternal factors that could impact development and support that could be offered</a:t>
            </a:r>
          </a:p>
        </p:txBody>
      </p:sp>
      <p:sp>
        <p:nvSpPr>
          <p:cNvPr id="3" name="Content Placeholder 2">
            <a:extLst>
              <a:ext uri="{FF2B5EF4-FFF2-40B4-BE49-F238E27FC236}">
                <a16:creationId xmlns:a16="http://schemas.microsoft.com/office/drawing/2014/main" id="{23AC7CFB-C622-97D0-E924-5BFE933782CA}"/>
              </a:ext>
            </a:extLst>
          </p:cNvPr>
          <p:cNvSpPr>
            <a:spLocks noGrp="1"/>
          </p:cNvSpPr>
          <p:nvPr>
            <p:ph idx="1"/>
          </p:nvPr>
        </p:nvSpPr>
        <p:spPr/>
        <p:txBody>
          <a:bodyPr>
            <a:normAutofit fontScale="77500" lnSpcReduction="20000"/>
          </a:bodyPr>
          <a:lstStyle/>
          <a:p>
            <a:r>
              <a:rPr lang="en-US" dirty="0">
                <a:solidFill>
                  <a:schemeClr val="tx1"/>
                </a:solidFill>
              </a:rPr>
              <a:t>A Maternal factor that could impact the child’s development in the first 1000 days could be the mother’s mental health. According to Stein </a:t>
            </a:r>
            <a:r>
              <a:rPr lang="en-US" i="1" dirty="0">
                <a:solidFill>
                  <a:schemeClr val="tx1"/>
                </a:solidFill>
              </a:rPr>
              <a:t>et al</a:t>
            </a:r>
            <a:r>
              <a:rPr lang="en-US" dirty="0">
                <a:solidFill>
                  <a:schemeClr val="tx1"/>
                </a:solidFill>
              </a:rPr>
              <a:t>., (2018) if the mother suffers with anxiety, then it increases the risk of behavioral and emotional problems for the child and could also lead them to develop psychological disorders in adulthood. Post natal depression could also impact a child’s development by causing delays in their language skills and could cause eating and sleeping difficulties in children (Mayo Clinic, 2021). Post natal depression can also cause the child to have insecurity issues due to a lack of attachment with the mother (Stein </a:t>
            </a:r>
            <a:r>
              <a:rPr lang="en-US" i="1" dirty="0">
                <a:solidFill>
                  <a:schemeClr val="tx1"/>
                </a:solidFill>
              </a:rPr>
              <a:t>et al.,</a:t>
            </a:r>
            <a:r>
              <a:rPr lang="en-US" dirty="0">
                <a:solidFill>
                  <a:schemeClr val="tx1"/>
                </a:solidFill>
              </a:rPr>
              <a:t> 2018). </a:t>
            </a:r>
          </a:p>
          <a:p>
            <a:r>
              <a:rPr lang="en-US" dirty="0">
                <a:solidFill>
                  <a:schemeClr val="tx1"/>
                </a:solidFill>
              </a:rPr>
              <a:t>Mothers who suffer with anxiety could get support from the doctor or health visitor who would send them in the right direction to get support from family centers or baby groups in the area (Tommy’s, 2024). With post-natal depression the support that could be offered to mothers with mental health problems would be talking therapy where they would be able to talk about what is bothering them. They could also be offered anti-depressant tablets to help manage the depression (NHS, 2021).</a:t>
            </a:r>
          </a:p>
          <a:p>
            <a:r>
              <a:rPr lang="en-US" dirty="0">
                <a:solidFill>
                  <a:schemeClr val="tx1"/>
                </a:solidFill>
              </a:rPr>
              <a:t>Another maternal factor that impacts a child’s development in the first 1000 days is the use of drugs and alcohol. This could impact a child’s development by reducing their impulse control and affecting their functioning skills like their memory and learning. It could also cause them to have a weakened immune system (NSPCC, 2021).</a:t>
            </a:r>
          </a:p>
          <a:p>
            <a:r>
              <a:rPr lang="en-US" dirty="0">
                <a:solidFill>
                  <a:schemeClr val="tx1"/>
                </a:solidFill>
              </a:rPr>
              <a:t>Support that could be offered to mothers who suffer with substance abuse is intensive support and therapy, and support with parenting skills. they could also get support with taking the child to school and appointments (NSPCC, 2021).</a:t>
            </a:r>
          </a:p>
        </p:txBody>
      </p:sp>
    </p:spTree>
    <p:extLst>
      <p:ext uri="{BB962C8B-B14F-4D97-AF65-F5344CB8AC3E}">
        <p14:creationId xmlns:p14="http://schemas.microsoft.com/office/powerpoint/2010/main" val="2650619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53DB7-F0F5-3C10-AB76-797DA31863B2}"/>
              </a:ext>
            </a:extLst>
          </p:cNvPr>
          <p:cNvSpPr>
            <a:spLocks noGrp="1"/>
          </p:cNvSpPr>
          <p:nvPr>
            <p:ph type="title"/>
          </p:nvPr>
        </p:nvSpPr>
        <p:spPr>
          <a:xfrm>
            <a:off x="623888" y="555873"/>
            <a:ext cx="10515600" cy="1325563"/>
          </a:xfrm>
        </p:spPr>
        <p:txBody>
          <a:bodyPr/>
          <a:lstStyle/>
          <a:p>
            <a:r>
              <a:rPr lang="en-US" dirty="0">
                <a:solidFill>
                  <a:srgbClr val="C00000"/>
                </a:solidFill>
              </a:rPr>
              <a:t>Challenges in providing high quality care</a:t>
            </a:r>
          </a:p>
        </p:txBody>
      </p:sp>
      <p:sp>
        <p:nvSpPr>
          <p:cNvPr id="3" name="Content Placeholder 2">
            <a:extLst>
              <a:ext uri="{FF2B5EF4-FFF2-40B4-BE49-F238E27FC236}">
                <a16:creationId xmlns:a16="http://schemas.microsoft.com/office/drawing/2014/main" id="{1C5F11CB-7DE3-12F5-BA82-509E801B531B}"/>
              </a:ext>
            </a:extLst>
          </p:cNvPr>
          <p:cNvSpPr>
            <a:spLocks noGrp="1"/>
          </p:cNvSpPr>
          <p:nvPr>
            <p:ph idx="1"/>
          </p:nvPr>
        </p:nvSpPr>
        <p:spPr>
          <a:xfrm>
            <a:off x="738187" y="1881436"/>
            <a:ext cx="10515600" cy="4972050"/>
          </a:xfrm>
        </p:spPr>
        <p:txBody>
          <a:bodyPr>
            <a:noAutofit/>
          </a:bodyPr>
          <a:lstStyle/>
          <a:p>
            <a:pPr>
              <a:buFont typeface="Wingdings" pitchFamily="2" charset="2"/>
              <a:buChar char="§"/>
            </a:pPr>
            <a:r>
              <a:rPr lang="en-US" sz="1300" dirty="0">
                <a:solidFill>
                  <a:schemeClr val="tx1"/>
                </a:solidFill>
              </a:rPr>
              <a:t>One of the challenges to provide high quality care for children in the first 1000 days of life is lack of funding. As funding gets tighter settings may not be able to pay their staff as much, therefor hiring less qualified staff that cost less to do the jobs (Team, 2024). This affects the quality of care in the setting as the staff may be young with no life experience and without the right qualifications, they may not have the confidence to handle the diverse needs of the children in their care (Farrell, 2024). In the long run this may result in the setting closing and staff losing their jobs and parents losing the childcare they need in order to do their jobs. </a:t>
            </a:r>
          </a:p>
          <a:p>
            <a:pPr>
              <a:buFont typeface="Wingdings" pitchFamily="2" charset="2"/>
              <a:buChar char="§"/>
            </a:pPr>
            <a:r>
              <a:rPr lang="en-US" sz="1300" dirty="0">
                <a:solidFill>
                  <a:schemeClr val="tx1"/>
                </a:solidFill>
              </a:rPr>
              <a:t>Lack of funding results in settings having to cut back on resources like, paper, toys, pencils and outdoor equipment, making it difficult for children to learn and impacts on their holistic development.</a:t>
            </a:r>
          </a:p>
          <a:p>
            <a:pPr>
              <a:buFont typeface="Wingdings" pitchFamily="2" charset="2"/>
              <a:buChar char="§"/>
            </a:pPr>
            <a:r>
              <a:rPr lang="en-US" sz="1300" dirty="0">
                <a:solidFill>
                  <a:schemeClr val="tx1"/>
                </a:solidFill>
              </a:rPr>
              <a:t>Funding can also be an issue when working with children with additional learning needs because the equipment needed for some children with ALN is expensive and without funding settings may struggle to provide the correct recourses that the children need (Llewellyn </a:t>
            </a:r>
            <a:r>
              <a:rPr lang="en-US" sz="1300" i="1" dirty="0">
                <a:solidFill>
                  <a:schemeClr val="tx1"/>
                </a:solidFill>
              </a:rPr>
              <a:t>et </a:t>
            </a:r>
            <a:r>
              <a:rPr lang="en-US" sz="1300" dirty="0">
                <a:solidFill>
                  <a:schemeClr val="tx1"/>
                </a:solidFill>
              </a:rPr>
              <a:t>al., 2018). Also, without proper funds it would be hard to provide staff with the relevant training in order to be qualified to work with children with ALN. Parents may struggle to afford to get proper diagnosis for their children without funding also, as the NHS has long wait times parents may find that they child is struggling while waiting for a diagnosis (</a:t>
            </a:r>
            <a:r>
              <a:rPr lang="en-US" sz="1300" dirty="0" err="1">
                <a:solidFill>
                  <a:schemeClr val="tx1"/>
                </a:solidFill>
              </a:rPr>
              <a:t>Llywellyn</a:t>
            </a:r>
            <a:r>
              <a:rPr lang="en-US" sz="1300" dirty="0">
                <a:solidFill>
                  <a:schemeClr val="tx1"/>
                </a:solidFill>
              </a:rPr>
              <a:t> </a:t>
            </a:r>
            <a:r>
              <a:rPr lang="en-US" sz="1300" i="1" dirty="0">
                <a:solidFill>
                  <a:schemeClr val="tx1"/>
                </a:solidFill>
              </a:rPr>
              <a:t>et al</a:t>
            </a:r>
            <a:r>
              <a:rPr lang="en-US" sz="1300" dirty="0">
                <a:solidFill>
                  <a:schemeClr val="tx1"/>
                </a:solidFill>
              </a:rPr>
              <a:t>., 2018).</a:t>
            </a:r>
          </a:p>
          <a:p>
            <a:pPr>
              <a:buFont typeface="Wingdings" pitchFamily="2" charset="2"/>
              <a:buChar char="§"/>
            </a:pPr>
            <a:r>
              <a:rPr lang="en-US" sz="1300" dirty="0">
                <a:solidFill>
                  <a:schemeClr val="tx1"/>
                </a:solidFill>
              </a:rPr>
              <a:t>However, a solution for lack of funding in regard to recourses could be the practitioner using things they have at home already, for example they may be able to use their old tires in the garden as planters for vegetables or they may have old toys from their childhood in the attic they could use. A solution for funding issues for practitioners working with children with additional learning needs could be buying resources second hand. They could look in charity shops or on online secondhand shops to find they things that they need, or they could also reach out to parents and the local community for help finding suitable resources. </a:t>
            </a:r>
            <a:endParaRPr lang="en-US" sz="1300" dirty="0"/>
          </a:p>
          <a:p>
            <a:endParaRPr lang="en-US" sz="1400" dirty="0"/>
          </a:p>
        </p:txBody>
      </p:sp>
    </p:spTree>
    <p:extLst>
      <p:ext uri="{BB962C8B-B14F-4D97-AF65-F5344CB8AC3E}">
        <p14:creationId xmlns:p14="http://schemas.microsoft.com/office/powerpoint/2010/main" val="3534938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73FF0-5576-245C-2CF5-28071E9167E1}"/>
              </a:ext>
            </a:extLst>
          </p:cNvPr>
          <p:cNvSpPr>
            <a:spLocks noGrp="1"/>
          </p:cNvSpPr>
          <p:nvPr>
            <p:ph type="title"/>
          </p:nvPr>
        </p:nvSpPr>
        <p:spPr>
          <a:xfrm>
            <a:off x="838200" y="696634"/>
            <a:ext cx="10515600" cy="1325563"/>
          </a:xfrm>
        </p:spPr>
        <p:txBody>
          <a:bodyPr/>
          <a:lstStyle/>
          <a:p>
            <a:r>
              <a:rPr lang="en-US" dirty="0">
                <a:solidFill>
                  <a:srgbClr val="C00000"/>
                </a:solidFill>
              </a:rPr>
              <a:t>Challenged in providing high quality care</a:t>
            </a:r>
          </a:p>
        </p:txBody>
      </p:sp>
      <p:sp>
        <p:nvSpPr>
          <p:cNvPr id="3" name="Content Placeholder 2">
            <a:extLst>
              <a:ext uri="{FF2B5EF4-FFF2-40B4-BE49-F238E27FC236}">
                <a16:creationId xmlns:a16="http://schemas.microsoft.com/office/drawing/2014/main" id="{17AEA597-DE32-4C06-7CEF-D0F5DCC8AFB2}"/>
              </a:ext>
            </a:extLst>
          </p:cNvPr>
          <p:cNvSpPr>
            <a:spLocks noGrp="1"/>
          </p:cNvSpPr>
          <p:nvPr>
            <p:ph idx="1"/>
          </p:nvPr>
        </p:nvSpPr>
        <p:spPr>
          <a:xfrm>
            <a:off x="838200" y="1905778"/>
            <a:ext cx="9248775" cy="2811217"/>
          </a:xfrm>
        </p:spPr>
        <p:txBody>
          <a:bodyPr>
            <a:normAutofit/>
          </a:bodyPr>
          <a:lstStyle/>
          <a:p>
            <a:r>
              <a:rPr lang="en-US" sz="1400" dirty="0">
                <a:solidFill>
                  <a:schemeClr val="tx1"/>
                </a:solidFill>
              </a:rPr>
              <a:t>Another challenge in providing high quality care for children in the first 1000 days in a nursery setting is parents. Practitioners can find it difficult juggling a lot of different parents in one go. Some parents may want different things for their child to other parents, for example one parent may want their child to sleep in the cot room in pitch black whereas another parent may need their child to have a nightlight. Another reason that it can be tough to work with parents is they can often be in denial about how challenging their child can be and approaching this with the parent can be difficult, and they may not offer any help in dealing with the behavioral issues the child may have (Educational, 2022). </a:t>
            </a:r>
          </a:p>
          <a:p>
            <a:r>
              <a:rPr lang="en-US" sz="1400" dirty="0">
                <a:solidFill>
                  <a:schemeClr val="tx1"/>
                </a:solidFill>
              </a:rPr>
              <a:t>A solution for working with challenging parents would be to work together because parents are very influential in a child’s progress and education it is important that practitioners work in a partnership with them in order to accomplish the highest results for the child (Educational, 2022</a:t>
            </a:r>
          </a:p>
        </p:txBody>
      </p:sp>
      <p:pic>
        <p:nvPicPr>
          <p:cNvPr id="5122" name="Picture 2" descr="Building positive relationships between parents and teachers">
            <a:extLst>
              <a:ext uri="{FF2B5EF4-FFF2-40B4-BE49-F238E27FC236}">
                <a16:creationId xmlns:a16="http://schemas.microsoft.com/office/drawing/2014/main" id="{BF95D839-5BC2-7012-018F-9C7E6A70A9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0243" y="4600575"/>
            <a:ext cx="3833464" cy="21558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94F0289-7A0D-C65E-6B77-CB154B51AB3F}"/>
              </a:ext>
            </a:extLst>
          </p:cNvPr>
          <p:cNvSpPr txBox="1"/>
          <p:nvPr/>
        </p:nvSpPr>
        <p:spPr>
          <a:xfrm>
            <a:off x="7074815" y="5926139"/>
            <a:ext cx="1141916" cy="276999"/>
          </a:xfrm>
          <a:prstGeom prst="rect">
            <a:avLst/>
          </a:prstGeom>
          <a:noFill/>
        </p:spPr>
        <p:txBody>
          <a:bodyPr wrap="none" rtlCol="0">
            <a:spAutoFit/>
          </a:bodyPr>
          <a:lstStyle/>
          <a:p>
            <a:r>
              <a:rPr lang="en-US" sz="1200" dirty="0"/>
              <a:t>(Mullin, 2023)</a:t>
            </a:r>
          </a:p>
        </p:txBody>
      </p:sp>
    </p:spTree>
    <p:extLst>
      <p:ext uri="{BB962C8B-B14F-4D97-AF65-F5344CB8AC3E}">
        <p14:creationId xmlns:p14="http://schemas.microsoft.com/office/powerpoint/2010/main" val="1182016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F3AC2-A1E3-9684-E370-E1BEEAD50C7E}"/>
              </a:ext>
            </a:extLst>
          </p:cNvPr>
          <p:cNvSpPr>
            <a:spLocks noGrp="1"/>
          </p:cNvSpPr>
          <p:nvPr>
            <p:ph type="title"/>
          </p:nvPr>
        </p:nvSpPr>
        <p:spPr>
          <a:xfrm>
            <a:off x="838200" y="555070"/>
            <a:ext cx="2590800" cy="1325563"/>
          </a:xfrm>
        </p:spPr>
        <p:txBody>
          <a:bodyPr/>
          <a:lstStyle/>
          <a:p>
            <a:r>
              <a:rPr lang="en-US" dirty="0">
                <a:solidFill>
                  <a:srgbClr val="C00000"/>
                </a:solidFill>
              </a:rPr>
              <a:t>Activities</a:t>
            </a:r>
          </a:p>
        </p:txBody>
      </p:sp>
      <p:sp>
        <p:nvSpPr>
          <p:cNvPr id="3" name="Content Placeholder 2">
            <a:extLst>
              <a:ext uri="{FF2B5EF4-FFF2-40B4-BE49-F238E27FC236}">
                <a16:creationId xmlns:a16="http://schemas.microsoft.com/office/drawing/2014/main" id="{65CA965D-1259-8FCB-4E72-F305983452FC}"/>
              </a:ext>
            </a:extLst>
          </p:cNvPr>
          <p:cNvSpPr>
            <a:spLocks noGrp="1"/>
          </p:cNvSpPr>
          <p:nvPr>
            <p:ph idx="1"/>
          </p:nvPr>
        </p:nvSpPr>
        <p:spPr>
          <a:xfrm>
            <a:off x="673100" y="1880633"/>
            <a:ext cx="10515600" cy="3821778"/>
          </a:xfrm>
        </p:spPr>
        <p:txBody>
          <a:bodyPr>
            <a:normAutofit/>
          </a:bodyPr>
          <a:lstStyle/>
          <a:p>
            <a:pPr>
              <a:buFont typeface="Wingdings" pitchFamily="2" charset="2"/>
              <a:buChar char="§"/>
            </a:pPr>
            <a:r>
              <a:rPr lang="en-US" sz="1400" dirty="0">
                <a:solidFill>
                  <a:schemeClr val="tx1"/>
                </a:solidFill>
              </a:rPr>
              <a:t>An activity to help children with their holistic development would be singing songs with movements.</a:t>
            </a:r>
          </a:p>
          <a:p>
            <a:pPr>
              <a:buFont typeface="Wingdings" pitchFamily="2" charset="2"/>
              <a:buChar char="§"/>
            </a:pPr>
            <a:r>
              <a:rPr lang="en-US" sz="1400" dirty="0">
                <a:solidFill>
                  <a:schemeClr val="tx1"/>
                </a:solidFill>
              </a:rPr>
              <a:t>Singing is important for children in the first 1000 days as it helps release endorphins that make them feel happy (</a:t>
            </a:r>
            <a:r>
              <a:rPr lang="en-US" sz="1400" dirty="0" err="1">
                <a:solidFill>
                  <a:schemeClr val="tx1"/>
                </a:solidFill>
              </a:rPr>
              <a:t>Cbeebies</a:t>
            </a:r>
            <a:r>
              <a:rPr lang="en-US" sz="1400" dirty="0">
                <a:solidFill>
                  <a:schemeClr val="tx1"/>
                </a:solidFill>
              </a:rPr>
              <a:t>, 2025). According to Dabell (2020) Singing repetitive songs like the alphabet helps the child improve their memory. When learning words joined by a tune it becomes rooted in the child’s brain. The repetition of songs helps children to remember information and by hearing new words in songs children can learn those words and what they mean (CELA, 2024). </a:t>
            </a:r>
          </a:p>
          <a:p>
            <a:pPr>
              <a:buFont typeface="Wingdings" pitchFamily="2" charset="2"/>
              <a:buChar char="§"/>
            </a:pPr>
            <a:r>
              <a:rPr lang="en-US" sz="1400" dirty="0">
                <a:solidFill>
                  <a:schemeClr val="tx1"/>
                </a:solidFill>
              </a:rPr>
              <a:t>Singing provides meaningful learning for children in the first 1000 days as it helps them to develop holistically. It helps to develop their language skills by using repetition. Movements while singing are important for children because the movements help to develop their fine and gross motor skills, their coordination and helps to develop their focus (</a:t>
            </a:r>
            <a:r>
              <a:rPr lang="en-US" sz="1400" dirty="0" err="1">
                <a:solidFill>
                  <a:schemeClr val="tx1"/>
                </a:solidFill>
              </a:rPr>
              <a:t>Cbeebies</a:t>
            </a:r>
            <a:r>
              <a:rPr lang="en-US" sz="1400" dirty="0">
                <a:solidFill>
                  <a:schemeClr val="tx1"/>
                </a:solidFill>
              </a:rPr>
              <a:t>, 2025).. Singing can also help children to develop the skills they need to form relationships as singing in groups involves working together which helps them to form bonds and gain confidence (Cela, 2024). Singing songs like head, shoulders, knees and toes can also help children to learn the parts of their body.</a:t>
            </a:r>
            <a:br>
              <a:rPr lang="en-GB" dirty="0"/>
            </a:br>
            <a:endParaRPr lang="en-US" dirty="0"/>
          </a:p>
        </p:txBody>
      </p:sp>
      <p:pic>
        <p:nvPicPr>
          <p:cNvPr id="7170" name="Picture 2" descr="9,342 Child Singing Song Stock Vectors and Vector Art | Shutterstock">
            <a:extLst>
              <a:ext uri="{FF2B5EF4-FFF2-40B4-BE49-F238E27FC236}">
                <a16:creationId xmlns:a16="http://schemas.microsoft.com/office/drawing/2014/main" id="{D3563DBE-08B0-B18F-62BB-9DD8A0B415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652"/>
          <a:stretch/>
        </p:blipFill>
        <p:spPr bwMode="auto">
          <a:xfrm>
            <a:off x="6261101" y="4774720"/>
            <a:ext cx="4511675" cy="19261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7BF9CF8-0D8F-9F93-AA14-3EF0ED153462}"/>
              </a:ext>
            </a:extLst>
          </p:cNvPr>
          <p:cNvSpPr txBox="1"/>
          <p:nvPr/>
        </p:nvSpPr>
        <p:spPr>
          <a:xfrm>
            <a:off x="4792429" y="5971338"/>
            <a:ext cx="1468672" cy="261610"/>
          </a:xfrm>
          <a:prstGeom prst="rect">
            <a:avLst/>
          </a:prstGeom>
          <a:noFill/>
        </p:spPr>
        <p:txBody>
          <a:bodyPr wrap="none" rtlCol="0">
            <a:spAutoFit/>
          </a:bodyPr>
          <a:lstStyle/>
          <a:p>
            <a:r>
              <a:rPr lang="en-GB" sz="1100" b="0" i="0" u="none" strike="noStrike" dirty="0">
                <a:solidFill>
                  <a:srgbClr val="000000"/>
                </a:solidFill>
                <a:effectLst/>
              </a:rPr>
              <a:t>(Shutterstock, 2024)</a:t>
            </a:r>
            <a:endParaRPr lang="en-US" sz="1100" dirty="0"/>
          </a:p>
        </p:txBody>
      </p:sp>
    </p:spTree>
    <p:extLst>
      <p:ext uri="{BB962C8B-B14F-4D97-AF65-F5344CB8AC3E}">
        <p14:creationId xmlns:p14="http://schemas.microsoft.com/office/powerpoint/2010/main" val="2013046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E85F7-8BFF-0134-0AAB-13D66F22781C}"/>
              </a:ext>
            </a:extLst>
          </p:cNvPr>
          <p:cNvSpPr>
            <a:spLocks noGrp="1"/>
          </p:cNvSpPr>
          <p:nvPr>
            <p:ph type="title"/>
          </p:nvPr>
        </p:nvSpPr>
        <p:spPr>
          <a:xfrm>
            <a:off x="838200" y="727323"/>
            <a:ext cx="2662238" cy="1325563"/>
          </a:xfrm>
        </p:spPr>
        <p:txBody>
          <a:bodyPr/>
          <a:lstStyle/>
          <a:p>
            <a:r>
              <a:rPr lang="en-US" dirty="0">
                <a:solidFill>
                  <a:srgbClr val="C00000"/>
                </a:solidFill>
              </a:rPr>
              <a:t>Activities</a:t>
            </a:r>
          </a:p>
        </p:txBody>
      </p:sp>
      <p:sp>
        <p:nvSpPr>
          <p:cNvPr id="3" name="Content Placeholder 2">
            <a:extLst>
              <a:ext uri="{FF2B5EF4-FFF2-40B4-BE49-F238E27FC236}">
                <a16:creationId xmlns:a16="http://schemas.microsoft.com/office/drawing/2014/main" id="{C460271C-3035-770C-27E3-ADFA9013C8F3}"/>
              </a:ext>
            </a:extLst>
          </p:cNvPr>
          <p:cNvSpPr>
            <a:spLocks noGrp="1"/>
          </p:cNvSpPr>
          <p:nvPr>
            <p:ph idx="1"/>
          </p:nvPr>
        </p:nvSpPr>
        <p:spPr>
          <a:xfrm>
            <a:off x="576262" y="2254250"/>
            <a:ext cx="10515600" cy="3821778"/>
          </a:xfrm>
        </p:spPr>
        <p:txBody>
          <a:bodyPr>
            <a:normAutofit/>
          </a:bodyPr>
          <a:lstStyle/>
          <a:p>
            <a:pPr>
              <a:buFont typeface="Wingdings" pitchFamily="2" charset="2"/>
              <a:buChar char="§"/>
            </a:pPr>
            <a:r>
              <a:rPr lang="en-US" sz="1400" dirty="0">
                <a:solidFill>
                  <a:schemeClr val="tx1"/>
                </a:solidFill>
              </a:rPr>
              <a:t>The activity would be water play outside. In the water would be cups, boats and sieves.</a:t>
            </a:r>
          </a:p>
          <a:p>
            <a:pPr>
              <a:buFont typeface="Wingdings" pitchFamily="2" charset="2"/>
              <a:buChar char="§"/>
            </a:pPr>
            <a:r>
              <a:rPr lang="en-US" sz="1400" dirty="0">
                <a:solidFill>
                  <a:schemeClr val="tx1"/>
                </a:solidFill>
              </a:rPr>
              <a:t>Waterplay is important for children because it encourages imagination, curiosity and experimentation in the first 1000 days. Water is an open-ended resource and helps to build confidence by letting the child and explore it, then they are able to make their own choices independently (Waltham Forest, no date) water play is also important as it can provide lots of fun for children and is important in enhancing their imaginations and creativity. Water play can also be good for a child’s wellbeing as is can be a calming and therapeutic activity (University of Manchester, no date).</a:t>
            </a:r>
          </a:p>
          <a:p>
            <a:pPr>
              <a:buFont typeface="Wingdings" pitchFamily="2" charset="2"/>
              <a:buChar char="§"/>
            </a:pPr>
            <a:r>
              <a:rPr lang="en-US" sz="1400" dirty="0">
                <a:solidFill>
                  <a:schemeClr val="tx1"/>
                </a:solidFill>
              </a:rPr>
              <a:t>Waterplay provides a lot of benefits to children’s holistic development in the first 1000 days. By splashing the water and stirring and tipping the water it helps to develop their fine and gross motor skills by strengthening their muscles ( Pentagon Play, 2024). Tipping, lifting and splashing also helps to  improves their hand eye coordination. A child’s exploration development is benefitted by waterplay because it is a form of sensory play that stimulates cognitive growth. When the child tips, stirs and scoops the water they are participating in exploratory learning which develops their understanding (Pentagon Play, 2024). Children enjoy playing with water as it stimulates their senses.</a:t>
            </a:r>
          </a:p>
        </p:txBody>
      </p:sp>
      <p:pic>
        <p:nvPicPr>
          <p:cNvPr id="6146" name="Picture 2" descr="Best way to do water play in early childhood | Famly">
            <a:extLst>
              <a:ext uri="{FF2B5EF4-FFF2-40B4-BE49-F238E27FC236}">
                <a16:creationId xmlns:a16="http://schemas.microsoft.com/office/drawing/2014/main" id="{3DADED4E-AE87-9B31-3B1B-99D239C3DE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2025" y="211033"/>
            <a:ext cx="3033713" cy="22752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7C5CF3-D039-EB84-F2A4-B6A534145942}"/>
              </a:ext>
            </a:extLst>
          </p:cNvPr>
          <p:cNvSpPr txBox="1"/>
          <p:nvPr/>
        </p:nvSpPr>
        <p:spPr>
          <a:xfrm>
            <a:off x="7087846" y="983336"/>
            <a:ext cx="1479892" cy="261610"/>
          </a:xfrm>
          <a:prstGeom prst="rect">
            <a:avLst/>
          </a:prstGeom>
          <a:noFill/>
        </p:spPr>
        <p:txBody>
          <a:bodyPr wrap="none" rtlCol="0">
            <a:spAutoFit/>
          </a:bodyPr>
          <a:lstStyle/>
          <a:p>
            <a:r>
              <a:rPr lang="en-GB" sz="1100" b="0" i="0" u="none" strike="noStrike" dirty="0">
                <a:solidFill>
                  <a:srgbClr val="000000"/>
                </a:solidFill>
                <a:effectLst/>
              </a:rPr>
              <a:t>(</a:t>
            </a:r>
            <a:r>
              <a:rPr lang="en-GB" sz="1100" b="0" i="0" u="none" strike="noStrike" dirty="0" err="1">
                <a:solidFill>
                  <a:srgbClr val="000000"/>
                </a:solidFill>
                <a:effectLst/>
              </a:rPr>
              <a:t>www.famly.co</a:t>
            </a:r>
            <a:r>
              <a:rPr lang="en-GB" sz="1100" b="0" i="0" u="none" strike="noStrike" dirty="0">
                <a:solidFill>
                  <a:srgbClr val="000000"/>
                </a:solidFill>
                <a:effectLst/>
              </a:rPr>
              <a:t>, n.d.)</a:t>
            </a:r>
            <a:endParaRPr lang="en-US" sz="1100" dirty="0"/>
          </a:p>
        </p:txBody>
      </p:sp>
    </p:spTree>
    <p:extLst>
      <p:ext uri="{BB962C8B-B14F-4D97-AF65-F5344CB8AC3E}">
        <p14:creationId xmlns:p14="http://schemas.microsoft.com/office/powerpoint/2010/main" val="321720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913B-72D3-7AAB-9333-E72DFAA43481}"/>
              </a:ext>
            </a:extLst>
          </p:cNvPr>
          <p:cNvSpPr>
            <a:spLocks noGrp="1"/>
          </p:cNvSpPr>
          <p:nvPr>
            <p:ph type="title"/>
          </p:nvPr>
        </p:nvSpPr>
        <p:spPr>
          <a:xfrm>
            <a:off x="773713" y="532504"/>
            <a:ext cx="6205151" cy="1325563"/>
          </a:xfrm>
        </p:spPr>
        <p:txBody>
          <a:bodyPr/>
          <a:lstStyle/>
          <a:p>
            <a:r>
              <a:rPr lang="en-US" dirty="0">
                <a:solidFill>
                  <a:srgbClr val="C00000"/>
                </a:solidFill>
              </a:rPr>
              <a:t>International Approaches</a:t>
            </a:r>
          </a:p>
        </p:txBody>
      </p:sp>
      <p:sp>
        <p:nvSpPr>
          <p:cNvPr id="3" name="Content Placeholder 2">
            <a:extLst>
              <a:ext uri="{FF2B5EF4-FFF2-40B4-BE49-F238E27FC236}">
                <a16:creationId xmlns:a16="http://schemas.microsoft.com/office/drawing/2014/main" id="{0124B9D4-3AED-AF69-7E46-21FDA7BF8073}"/>
              </a:ext>
            </a:extLst>
          </p:cNvPr>
          <p:cNvSpPr>
            <a:spLocks noGrp="1"/>
          </p:cNvSpPr>
          <p:nvPr>
            <p:ph idx="1"/>
          </p:nvPr>
        </p:nvSpPr>
        <p:spPr>
          <a:xfrm>
            <a:off x="568412" y="1858067"/>
            <a:ext cx="8649730" cy="4310609"/>
          </a:xfrm>
        </p:spPr>
        <p:txBody>
          <a:bodyPr>
            <a:normAutofit/>
          </a:bodyPr>
          <a:lstStyle/>
          <a:p>
            <a:pPr>
              <a:buFont typeface="Wingdings" pitchFamily="2" charset="2"/>
              <a:buChar char="§"/>
            </a:pPr>
            <a:r>
              <a:rPr lang="en-US" sz="1200" dirty="0">
                <a:solidFill>
                  <a:schemeClr val="tx1"/>
                </a:solidFill>
              </a:rPr>
              <a:t>Welsh Curriculum for funded non maintained settings </a:t>
            </a:r>
          </a:p>
          <a:p>
            <a:pPr>
              <a:buFont typeface="Wingdings" pitchFamily="2" charset="2"/>
              <a:buChar char="§"/>
            </a:pPr>
            <a:r>
              <a:rPr lang="en-US" sz="1200" dirty="0">
                <a:solidFill>
                  <a:schemeClr val="tx1"/>
                </a:solidFill>
              </a:rPr>
              <a:t>The Welsh curriculum for funded non-maintained nursery settings (2024) acknowledges that each child is unique and that between the ages of birth to five, their development is rapid. The Welsh curriculum supports the holistic development of the child by putting the child’s needs first. The Welsh language is an important part of the curriculum and is taught in every setting and school in Wales. The curriculum for funded non maintained nursery settings (2024) focuses on five developmental pathways, these are belonging, communication, exploration, physical development and wellbeing. In Wales they also use the enabling adult in their curriculum which allows the child to safely explore their environment while being encouraged to be curious and observed. The Welsh curriculum for funded non maintained nursery settings (2024) also states that the child’s experiences should be meaningful and engaging. They should offer risks and challenges whilst giving them opportunities to encounter success </a:t>
            </a:r>
          </a:p>
          <a:p>
            <a:pPr>
              <a:buFont typeface="Wingdings" pitchFamily="2" charset="2"/>
              <a:buChar char="§"/>
            </a:pPr>
            <a:r>
              <a:rPr lang="en-US" sz="1200" dirty="0">
                <a:solidFill>
                  <a:schemeClr val="tx1"/>
                </a:solidFill>
              </a:rPr>
              <a:t>Te Whariki </a:t>
            </a:r>
          </a:p>
          <a:p>
            <a:pPr>
              <a:buFont typeface="Wingdings" pitchFamily="2" charset="2"/>
              <a:buChar char="§"/>
            </a:pPr>
            <a:r>
              <a:rPr lang="en-US" sz="1200" dirty="0">
                <a:solidFill>
                  <a:schemeClr val="tx1"/>
                </a:solidFill>
              </a:rPr>
              <a:t>Te Whariki states that a child’s development is like a woven mat. According to the ministry of education (2017) there are four principles which are, empowerment, holistic development, family and community, and relationships and these interweave with five strands, which are, belonging, wellbeing, communication, contribution and exploration. Te Whariki symbolizes new life, growth and loose strands yet to be woven symbolize a child’s potential and their ongoing journey in education. Te Whariki is a curriculum for all children which makes it an inclusive curriculum (Ministry of education, 2017). In the Te Whariki the grey strands represent potential and enlightenment, the green strands represent new life and growth and the teal, blue, purple, and red represent the important principles of the curriculum.</a:t>
            </a:r>
          </a:p>
        </p:txBody>
      </p:sp>
      <p:pic>
        <p:nvPicPr>
          <p:cNvPr id="4098" name="Picture 2" descr="Te Whariki: A woven mat which empowers the child">
            <a:extLst>
              <a:ext uri="{FF2B5EF4-FFF2-40B4-BE49-F238E27FC236}">
                <a16:creationId xmlns:a16="http://schemas.microsoft.com/office/drawing/2014/main" id="{B6530D43-86F0-256D-0B95-B144FB93923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218142" y="3558011"/>
            <a:ext cx="2867025"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87CB9E0-8DF6-C455-916B-2CF55C6CD827}"/>
              </a:ext>
            </a:extLst>
          </p:cNvPr>
          <p:cNvSpPr txBox="1"/>
          <p:nvPr/>
        </p:nvSpPr>
        <p:spPr>
          <a:xfrm>
            <a:off x="9034542" y="6048497"/>
            <a:ext cx="2267352" cy="276999"/>
          </a:xfrm>
          <a:prstGeom prst="rect">
            <a:avLst/>
          </a:prstGeom>
          <a:noFill/>
        </p:spPr>
        <p:txBody>
          <a:bodyPr wrap="none" rtlCol="0">
            <a:spAutoFit/>
          </a:bodyPr>
          <a:lstStyle/>
          <a:p>
            <a:r>
              <a:rPr lang="en-GB" sz="1200" b="0" i="0" u="none" strike="noStrike" dirty="0">
                <a:solidFill>
                  <a:srgbClr val="000000"/>
                </a:solidFill>
                <a:effectLst/>
              </a:rPr>
              <a:t>(sightlines-</a:t>
            </a:r>
            <a:r>
              <a:rPr lang="en-GB" sz="1200" b="0" i="0" u="none" strike="noStrike" dirty="0" err="1">
                <a:solidFill>
                  <a:srgbClr val="000000"/>
                </a:solidFill>
                <a:effectLst/>
              </a:rPr>
              <a:t>initiative.com</a:t>
            </a:r>
            <a:r>
              <a:rPr lang="en-GB" sz="1200" b="0" i="0" u="none" strike="noStrike" dirty="0">
                <a:solidFill>
                  <a:srgbClr val="000000"/>
                </a:solidFill>
                <a:effectLst/>
              </a:rPr>
              <a:t>, n.d.)</a:t>
            </a:r>
            <a:endParaRPr lang="en-US" sz="1200" dirty="0"/>
          </a:p>
        </p:txBody>
      </p:sp>
      <p:pic>
        <p:nvPicPr>
          <p:cNvPr id="4100" name="Picture 4" descr="Curriculum for Wales: Five Developmental Pathways - NDNA">
            <a:extLst>
              <a:ext uri="{FF2B5EF4-FFF2-40B4-BE49-F238E27FC236}">
                <a16:creationId xmlns:a16="http://schemas.microsoft.com/office/drawing/2014/main" id="{1FA0CDC1-5F3A-393F-37E7-4F056F44DC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35265" y="1140100"/>
            <a:ext cx="2497836" cy="24421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A3E5D78-5B02-9715-5A06-434C3E47FB76}"/>
              </a:ext>
            </a:extLst>
          </p:cNvPr>
          <p:cNvSpPr txBox="1"/>
          <p:nvPr/>
        </p:nvSpPr>
        <p:spPr>
          <a:xfrm>
            <a:off x="9519777" y="3605043"/>
            <a:ext cx="1928812" cy="261610"/>
          </a:xfrm>
          <a:prstGeom prst="rect">
            <a:avLst/>
          </a:prstGeom>
          <a:noFill/>
        </p:spPr>
        <p:txBody>
          <a:bodyPr wrap="square" rtlCol="0">
            <a:spAutoFit/>
          </a:bodyPr>
          <a:lstStyle/>
          <a:p>
            <a:r>
              <a:rPr lang="en-US" sz="1050" dirty="0"/>
              <a:t>(NDNA, No date)</a:t>
            </a:r>
          </a:p>
        </p:txBody>
      </p:sp>
    </p:spTree>
    <p:extLst>
      <p:ext uri="{BB962C8B-B14F-4D97-AF65-F5344CB8AC3E}">
        <p14:creationId xmlns:p14="http://schemas.microsoft.com/office/powerpoint/2010/main" val="2279430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5D6FF-6D3A-56B7-A3C4-FBCC84C2F595}"/>
              </a:ext>
            </a:extLst>
          </p:cNvPr>
          <p:cNvSpPr>
            <a:spLocks noGrp="1"/>
          </p:cNvSpPr>
          <p:nvPr>
            <p:ph type="title"/>
          </p:nvPr>
        </p:nvSpPr>
        <p:spPr/>
        <p:txBody>
          <a:bodyPr/>
          <a:lstStyle/>
          <a:p>
            <a:r>
              <a:rPr lang="en-US" dirty="0">
                <a:solidFill>
                  <a:srgbClr val="C00000"/>
                </a:solidFill>
              </a:rPr>
              <a:t>International Approaches</a:t>
            </a:r>
          </a:p>
        </p:txBody>
      </p:sp>
      <p:sp>
        <p:nvSpPr>
          <p:cNvPr id="3" name="Content Placeholder 2">
            <a:extLst>
              <a:ext uri="{FF2B5EF4-FFF2-40B4-BE49-F238E27FC236}">
                <a16:creationId xmlns:a16="http://schemas.microsoft.com/office/drawing/2014/main" id="{CF7B2C77-2C36-25BE-931D-1CA548EC767E}"/>
              </a:ext>
            </a:extLst>
          </p:cNvPr>
          <p:cNvSpPr>
            <a:spLocks noGrp="1"/>
          </p:cNvSpPr>
          <p:nvPr>
            <p:ph idx="1"/>
          </p:nvPr>
        </p:nvSpPr>
        <p:spPr/>
        <p:txBody>
          <a:bodyPr>
            <a:normAutofit/>
          </a:bodyPr>
          <a:lstStyle/>
          <a:p>
            <a:pPr marL="0" indent="0">
              <a:buNone/>
            </a:pPr>
            <a:r>
              <a:rPr lang="en-US" sz="1400" u="sng" dirty="0">
                <a:solidFill>
                  <a:schemeClr val="tx1"/>
                </a:solidFill>
              </a:rPr>
              <a:t>Similarities</a:t>
            </a:r>
          </a:p>
          <a:p>
            <a:pPr>
              <a:buFont typeface="Wingdings" pitchFamily="2" charset="2"/>
              <a:buChar char="§"/>
            </a:pPr>
            <a:r>
              <a:rPr lang="en-US" sz="1400" dirty="0">
                <a:solidFill>
                  <a:schemeClr val="tx1"/>
                </a:solidFill>
              </a:rPr>
              <a:t>There are some similarities between the Welsh curriculum and Te Whariki. One being that they are both child centered approaches and are play based learning. </a:t>
            </a:r>
          </a:p>
          <a:p>
            <a:pPr>
              <a:buFont typeface="Wingdings" pitchFamily="2" charset="2"/>
              <a:buChar char="§"/>
            </a:pPr>
            <a:r>
              <a:rPr lang="en-US" sz="1400" dirty="0">
                <a:solidFill>
                  <a:schemeClr val="tx1"/>
                </a:solidFill>
              </a:rPr>
              <a:t>Another similarity is that the five pathways in the Welsh curriculum are alike to the five principles of Te Whariki. </a:t>
            </a:r>
          </a:p>
          <a:p>
            <a:pPr>
              <a:buFont typeface="Wingdings" pitchFamily="2" charset="2"/>
              <a:buChar char="§"/>
            </a:pPr>
            <a:r>
              <a:rPr lang="en-US" sz="1400" dirty="0">
                <a:solidFill>
                  <a:schemeClr val="tx1"/>
                </a:solidFill>
              </a:rPr>
              <a:t>Both the Welsh curriculum and Te Whariki Emphasis that relationships are an important part of a child’s learning. </a:t>
            </a:r>
          </a:p>
          <a:p>
            <a:pPr marL="0" indent="0">
              <a:buNone/>
            </a:pPr>
            <a:r>
              <a:rPr lang="en-US" sz="1400" u="sng" dirty="0">
                <a:solidFill>
                  <a:schemeClr val="tx1"/>
                </a:solidFill>
              </a:rPr>
              <a:t>Differences</a:t>
            </a:r>
          </a:p>
          <a:p>
            <a:pPr>
              <a:buFont typeface="Wingdings" pitchFamily="2" charset="2"/>
              <a:buChar char="§"/>
            </a:pPr>
            <a:r>
              <a:rPr lang="en-US" sz="1400" dirty="0">
                <a:solidFill>
                  <a:schemeClr val="tx1"/>
                </a:solidFill>
              </a:rPr>
              <a:t>A difference between Te Whariki and the Welsh curriculum is that Te Whariki has tribes, and the Welsh curriculum does not. </a:t>
            </a:r>
          </a:p>
          <a:p>
            <a:pPr>
              <a:buFont typeface="Wingdings" pitchFamily="2" charset="2"/>
              <a:buChar char="§"/>
            </a:pPr>
            <a:r>
              <a:rPr lang="en-US" sz="1400" dirty="0">
                <a:solidFill>
                  <a:schemeClr val="tx1"/>
                </a:solidFill>
              </a:rPr>
              <a:t>Another difference is that the Welsh curriculum focuses on tracking the child’s progress against goals and Te Whariki focuses more on the progression of development and learning than the outcomes (</a:t>
            </a:r>
            <a:r>
              <a:rPr lang="en-US" sz="1400" dirty="0" err="1">
                <a:solidFill>
                  <a:schemeClr val="tx1"/>
                </a:solidFill>
              </a:rPr>
              <a:t>Studocu</a:t>
            </a:r>
            <a:r>
              <a:rPr lang="en-US" sz="1400" dirty="0">
                <a:solidFill>
                  <a:schemeClr val="tx1"/>
                </a:solidFill>
              </a:rPr>
              <a:t>, 2023).</a:t>
            </a:r>
          </a:p>
          <a:p>
            <a:endParaRPr lang="en-US" dirty="0"/>
          </a:p>
        </p:txBody>
      </p:sp>
    </p:spTree>
    <p:extLst>
      <p:ext uri="{BB962C8B-B14F-4D97-AF65-F5344CB8AC3E}">
        <p14:creationId xmlns:p14="http://schemas.microsoft.com/office/powerpoint/2010/main" val="993724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FEF49-0FCA-73D6-FC38-5B36C18379FD}"/>
              </a:ext>
            </a:extLst>
          </p:cNvPr>
          <p:cNvSpPr>
            <a:spLocks noGrp="1"/>
          </p:cNvSpPr>
          <p:nvPr>
            <p:ph idx="1"/>
          </p:nvPr>
        </p:nvSpPr>
        <p:spPr>
          <a:xfrm>
            <a:off x="695712" y="564356"/>
            <a:ext cx="10515600" cy="5729288"/>
          </a:xfrm>
        </p:spPr>
        <p:txBody>
          <a:bodyPr>
            <a:normAutofit fontScale="47500" lnSpcReduction="20000"/>
          </a:bodyPr>
          <a:lstStyle/>
          <a:p>
            <a:pPr marL="0" indent="0">
              <a:buNone/>
            </a:pPr>
            <a:r>
              <a:rPr lang="en-US" sz="2100" u="sng" dirty="0">
                <a:solidFill>
                  <a:schemeClr val="tx1"/>
                </a:solidFill>
              </a:rPr>
              <a:t>References</a:t>
            </a:r>
          </a:p>
          <a:p>
            <a:pPr marL="0" indent="0">
              <a:buNone/>
            </a:pPr>
            <a:r>
              <a:rPr lang="en-US" sz="1600" dirty="0">
                <a:solidFill>
                  <a:schemeClr val="tx1"/>
                </a:solidFill>
              </a:rPr>
              <a:t>Calderdale Public Health (2017) </a:t>
            </a:r>
            <a:r>
              <a:rPr lang="en-US" sz="1600" i="1" dirty="0">
                <a:solidFill>
                  <a:schemeClr val="tx1"/>
                </a:solidFill>
              </a:rPr>
              <a:t>Foundations of life – first 1000 days. </a:t>
            </a:r>
            <a:r>
              <a:rPr lang="en-US" sz="1600" dirty="0">
                <a:solidFill>
                  <a:schemeClr val="tx1"/>
                </a:solidFill>
              </a:rPr>
              <a:t>Calderdale Council. Available at: </a:t>
            </a:r>
            <a:r>
              <a:rPr lang="en-US" sz="1600" dirty="0">
                <a:solidFill>
                  <a:schemeClr val="tx1"/>
                </a:solidFill>
                <a:hlinkClick r:id="rId2"/>
              </a:rPr>
              <a:t>https://calderdale.moderngov.co.uk/Data/Health%20and%20Wellbeing%20Board/201703161000/Agenda/Agenda_Item_07_02_50004_Item%207%20Director%20of%20Public%20Health%20Report%202017.pdf</a:t>
            </a:r>
            <a:r>
              <a:rPr lang="en-US" sz="1600" dirty="0">
                <a:solidFill>
                  <a:schemeClr val="tx1"/>
                </a:solidFill>
              </a:rPr>
              <a:t> (Accessed: 8 January 2025).</a:t>
            </a:r>
          </a:p>
          <a:p>
            <a:pPr marL="0" indent="0">
              <a:buNone/>
            </a:pPr>
            <a:r>
              <a:rPr lang="en-US" sz="1600" dirty="0">
                <a:solidFill>
                  <a:schemeClr val="tx1"/>
                </a:solidFill>
              </a:rPr>
              <a:t>Cleveland Clinic (2021) </a:t>
            </a:r>
            <a:r>
              <a:rPr lang="en-US" sz="1600" i="1" dirty="0">
                <a:solidFill>
                  <a:schemeClr val="tx1"/>
                </a:solidFill>
              </a:rPr>
              <a:t>Pregnancy. </a:t>
            </a:r>
            <a:r>
              <a:rPr lang="en-US" sz="1600" dirty="0">
                <a:solidFill>
                  <a:schemeClr val="tx1"/>
                </a:solidFill>
              </a:rPr>
              <a:t>Available at: </a:t>
            </a:r>
            <a:r>
              <a:rPr lang="en-US" sz="1600" dirty="0">
                <a:solidFill>
                  <a:schemeClr val="tx1"/>
                </a:solidFill>
                <a:hlinkClick r:id="rId3"/>
              </a:rPr>
              <a:t>https://my.clevelandclinic.org/health/articles/pregnancy</a:t>
            </a:r>
            <a:r>
              <a:rPr lang="en-US" sz="1600" dirty="0">
                <a:solidFill>
                  <a:schemeClr val="tx1"/>
                </a:solidFill>
              </a:rPr>
              <a:t> (Accessed: 8 January 2025).</a:t>
            </a:r>
          </a:p>
          <a:p>
            <a:pPr marL="0" indent="0">
              <a:buNone/>
            </a:pPr>
            <a:r>
              <a:rPr lang="en-GB" sz="1600" b="0" i="0" u="none" strike="noStrike" dirty="0">
                <a:solidFill>
                  <a:srgbClr val="000000"/>
                </a:solidFill>
                <a:effectLst/>
                <a:latin typeface="Times New Roman" panose="02020603050405020304" pitchFamily="18" charset="0"/>
              </a:rPr>
              <a:t>Educational, B. (2022). </a:t>
            </a:r>
            <a:r>
              <a:rPr lang="en-GB" sz="1600" b="0" i="1" u="none" strike="noStrike" dirty="0">
                <a:solidFill>
                  <a:srgbClr val="000000"/>
                </a:solidFill>
                <a:effectLst/>
                <a:latin typeface="Times New Roman" panose="02020603050405020304" pitchFamily="18" charset="0"/>
              </a:rPr>
              <a:t>How to deal with angry parents in EYFS: a manager’s guide</a:t>
            </a:r>
            <a:r>
              <a:rPr lang="en-GB" sz="1600" b="0" i="0" u="none" strike="noStrike" dirty="0">
                <a:solidFill>
                  <a:srgbClr val="000000"/>
                </a:solidFill>
                <a:effectLst/>
                <a:latin typeface="Times New Roman" panose="02020603050405020304" pitchFamily="18" charset="0"/>
              </a:rPr>
              <a:t>. Blossom Educational. Available at: </a:t>
            </a:r>
            <a:r>
              <a:rPr lang="en-GB" sz="1600" b="0" i="0" u="none" strike="noStrike" dirty="0">
                <a:solidFill>
                  <a:srgbClr val="000000"/>
                </a:solidFill>
                <a:effectLst/>
                <a:latin typeface="Times New Roman" panose="02020603050405020304" pitchFamily="18" charset="0"/>
                <a:hlinkClick r:id="rId4"/>
              </a:rPr>
              <a:t>https://blossomeducational.com/blog/dealing-with-upset-and-angry-parents-in-eyfs-settings/</a:t>
            </a:r>
            <a:r>
              <a:rPr lang="en-GB" sz="1600" b="0" i="0" u="none" strike="noStrike" dirty="0">
                <a:solidFill>
                  <a:srgbClr val="000000"/>
                </a:solidFill>
                <a:effectLst/>
                <a:latin typeface="Times New Roman" panose="02020603050405020304" pitchFamily="18" charset="0"/>
              </a:rPr>
              <a:t> (Accessed 19 January 2025).</a:t>
            </a:r>
            <a:endParaRPr lang="en-US" sz="1600" dirty="0">
              <a:solidFill>
                <a:schemeClr val="tx1"/>
              </a:solidFill>
            </a:endParaRPr>
          </a:p>
          <a:p>
            <a:pPr marL="0" indent="0">
              <a:buNone/>
            </a:pPr>
            <a:r>
              <a:rPr lang="en-GB" sz="1600" b="0" i="0" u="none" strike="noStrike" dirty="0">
                <a:solidFill>
                  <a:srgbClr val="000000"/>
                </a:solidFill>
                <a:effectLst/>
                <a:latin typeface="Times New Roman" panose="02020603050405020304" pitchFamily="18" charset="0"/>
              </a:rPr>
              <a:t>Farrell, M. (2024). </a:t>
            </a:r>
            <a:r>
              <a:rPr lang="en-GB" sz="1600" b="0" i="1" u="none" strike="noStrike" dirty="0">
                <a:solidFill>
                  <a:srgbClr val="000000"/>
                </a:solidFill>
                <a:effectLst/>
                <a:latin typeface="Times New Roman" panose="02020603050405020304" pitchFamily="18" charset="0"/>
              </a:rPr>
              <a:t>Best Practices for Staff Training and Development in Nurseries: A Comprehensive Guide - Nursery In a Box</a:t>
            </a:r>
            <a:r>
              <a:rPr lang="en-GB" sz="1600" b="0" i="0" u="none" strike="noStrike" dirty="0">
                <a:solidFill>
                  <a:srgbClr val="000000"/>
                </a:solidFill>
                <a:effectLst/>
                <a:latin typeface="Times New Roman" panose="02020603050405020304" pitchFamily="18" charset="0"/>
              </a:rPr>
              <a:t>. Nursery In a Box. Available at: </a:t>
            </a:r>
            <a:r>
              <a:rPr lang="en-GB" sz="1600" b="0" i="0" u="none" strike="noStrike" dirty="0">
                <a:solidFill>
                  <a:srgbClr val="000000"/>
                </a:solidFill>
                <a:effectLst/>
                <a:latin typeface="Times New Roman" panose="02020603050405020304" pitchFamily="18" charset="0"/>
                <a:hlinkClick r:id="rId5"/>
              </a:rPr>
              <a:t>https://www.nurseryinabox.com/best-practices-for-staff-training-and-development-in-nurseries-a-comprehensive-guide/</a:t>
            </a:r>
            <a:r>
              <a:rPr lang="en-GB" sz="1600" b="0" i="0" u="none" strike="noStrike" dirty="0">
                <a:solidFill>
                  <a:srgbClr val="000000"/>
                </a:solidFill>
                <a:effectLst/>
                <a:latin typeface="Times New Roman" panose="02020603050405020304" pitchFamily="18" charset="0"/>
              </a:rPr>
              <a:t> (Accessed 19 January 2025).</a:t>
            </a:r>
            <a:endParaRPr lang="en-US" sz="1600" dirty="0">
              <a:solidFill>
                <a:schemeClr val="tx1"/>
              </a:solidFill>
            </a:endParaRPr>
          </a:p>
          <a:p>
            <a:pPr marL="0" indent="0">
              <a:buNone/>
            </a:pPr>
            <a:r>
              <a:rPr lang="en-US" sz="1600" dirty="0">
                <a:solidFill>
                  <a:schemeClr val="tx1"/>
                </a:solidFill>
              </a:rPr>
              <a:t>First five years (2018) </a:t>
            </a:r>
            <a:r>
              <a:rPr lang="en-US" sz="1600" i="1" dirty="0">
                <a:solidFill>
                  <a:schemeClr val="tx1"/>
                </a:solidFill>
              </a:rPr>
              <a:t>Child Development Milestones: 1-2 Years. </a:t>
            </a:r>
            <a:r>
              <a:rPr lang="en-US" sz="1600" dirty="0">
                <a:solidFill>
                  <a:schemeClr val="tx1"/>
                </a:solidFill>
              </a:rPr>
              <a:t>Available at:  </a:t>
            </a:r>
            <a:r>
              <a:rPr lang="en-US" sz="1600" dirty="0">
                <a:solidFill>
                  <a:schemeClr val="tx1"/>
                </a:solidFill>
                <a:hlinkClick r:id="rId6">
                  <a:extLst>
                    <a:ext uri="{A12FA001-AC4F-418D-AE19-62706E023703}">
                      <ahyp:hlinkClr xmlns:ahyp="http://schemas.microsoft.com/office/drawing/2018/hyperlinkcolor" val="tx"/>
                    </a:ext>
                  </a:extLst>
                </a:hlinkClick>
              </a:rPr>
              <a:t>https://www.firstfiveyears.org.au/child-development/child-development-milestones-1-to-2-years</a:t>
            </a:r>
            <a:r>
              <a:rPr lang="en-US" sz="1600" dirty="0">
                <a:solidFill>
                  <a:schemeClr val="tx1"/>
                </a:solidFill>
              </a:rPr>
              <a:t> (Accessed: 8 January 2025).</a:t>
            </a:r>
          </a:p>
          <a:p>
            <a:pPr marL="0" indent="0">
              <a:buNone/>
            </a:pPr>
            <a:r>
              <a:rPr lang="en-US" sz="1600" dirty="0" err="1">
                <a:solidFill>
                  <a:schemeClr val="tx1"/>
                </a:solidFill>
              </a:rPr>
              <a:t>Karakochuk</a:t>
            </a:r>
            <a:r>
              <a:rPr lang="en-US" sz="1600" dirty="0">
                <a:solidFill>
                  <a:schemeClr val="tx1"/>
                </a:solidFill>
              </a:rPr>
              <a:t>, C.D., Whitfield, K.C., Green, T.J., Kraemer, K. (2018) </a:t>
            </a:r>
            <a:r>
              <a:rPr lang="en-US" sz="1600" i="1" dirty="0">
                <a:solidFill>
                  <a:schemeClr val="tx1"/>
                </a:solidFill>
              </a:rPr>
              <a:t>The Biology of the First 1000 Days. Boca Raton: Taylor &amp; Francis Group.</a:t>
            </a:r>
          </a:p>
          <a:p>
            <a:pPr marL="0" indent="0">
              <a:buNone/>
            </a:pPr>
            <a:r>
              <a:rPr lang="en-GB" sz="1600" b="0" i="0" u="none" strike="noStrike" dirty="0">
                <a:solidFill>
                  <a:srgbClr val="000000"/>
                </a:solidFill>
                <a:effectLst/>
              </a:rPr>
              <a:t>Learning Journals (2021). </a:t>
            </a:r>
            <a:r>
              <a:rPr lang="en-GB" sz="1600" b="0" i="1" u="none" strike="noStrike" dirty="0">
                <a:solidFill>
                  <a:srgbClr val="000000"/>
                </a:solidFill>
                <a:effectLst/>
              </a:rPr>
              <a:t>What Is Inclusive Practice and Why Does it Matter?</a:t>
            </a:r>
            <a:r>
              <a:rPr lang="en-GB" sz="1600" b="0" i="0" u="none" strike="noStrike" dirty="0">
                <a:solidFill>
                  <a:srgbClr val="000000"/>
                </a:solidFill>
                <a:effectLst/>
              </a:rPr>
              <a:t> Learning Journals. Available at: </a:t>
            </a:r>
            <a:r>
              <a:rPr lang="en-GB" sz="1600" b="0" i="0" u="none" strike="noStrike" dirty="0">
                <a:solidFill>
                  <a:srgbClr val="000000"/>
                </a:solidFill>
                <a:effectLst/>
                <a:hlinkClick r:id="rId7"/>
              </a:rPr>
              <a:t>https://learningjournals.co.uk/what-is-inclusive-practice-and-why-does-it-matter/</a:t>
            </a:r>
            <a:r>
              <a:rPr lang="en-GB" sz="1600" dirty="0">
                <a:solidFill>
                  <a:srgbClr val="000000"/>
                </a:solidFill>
              </a:rPr>
              <a:t> </a:t>
            </a:r>
          </a:p>
          <a:p>
            <a:pPr marL="0" indent="0">
              <a:buNone/>
            </a:pPr>
            <a:r>
              <a:rPr lang="en-GB" sz="1600" b="0" i="0" u="none" strike="noStrike" dirty="0">
                <a:solidFill>
                  <a:srgbClr val="000000"/>
                </a:solidFill>
                <a:effectLst/>
              </a:rPr>
              <a:t>Learning Journals (2021). </a:t>
            </a:r>
            <a:r>
              <a:rPr lang="en-GB" sz="1600" b="0" i="1" u="none" strike="noStrike" dirty="0">
                <a:solidFill>
                  <a:srgbClr val="000000"/>
                </a:solidFill>
                <a:effectLst/>
              </a:rPr>
              <a:t>How to create an enabling environment in your early years setting</a:t>
            </a:r>
            <a:r>
              <a:rPr lang="en-GB" sz="1600" i="1" dirty="0">
                <a:solidFill>
                  <a:srgbClr val="000000"/>
                </a:solidFill>
              </a:rPr>
              <a:t>.</a:t>
            </a:r>
            <a:r>
              <a:rPr lang="en-GB" sz="1600" b="0" i="1" u="none" strike="noStrike" dirty="0">
                <a:solidFill>
                  <a:srgbClr val="000000"/>
                </a:solidFill>
                <a:effectLst/>
              </a:rPr>
              <a:t> </a:t>
            </a:r>
            <a:r>
              <a:rPr lang="en-GB" sz="1600" b="0" i="0" u="none" strike="noStrike" dirty="0">
                <a:solidFill>
                  <a:srgbClr val="000000"/>
                </a:solidFill>
                <a:effectLst/>
              </a:rPr>
              <a:t>Learning Journals. Available at: </a:t>
            </a:r>
            <a:r>
              <a:rPr lang="en-GB" sz="1600" b="0" i="0" u="none" strike="noStrike" dirty="0">
                <a:solidFill>
                  <a:srgbClr val="000000"/>
                </a:solidFill>
                <a:effectLst/>
                <a:hlinkClick r:id="rId7"/>
              </a:rPr>
              <a:t>https://learningjournals.co.uk/what-is-inclusive-practice-and-why-does-it-matter/</a:t>
            </a:r>
            <a:r>
              <a:rPr lang="en-GB" sz="1600" dirty="0">
                <a:solidFill>
                  <a:srgbClr val="000000"/>
                </a:solidFill>
              </a:rPr>
              <a:t> </a:t>
            </a:r>
          </a:p>
          <a:p>
            <a:pPr marL="0" indent="0">
              <a:buNone/>
            </a:pPr>
            <a:r>
              <a:rPr lang="en-GB" sz="1600" b="0" i="0" u="none" strike="noStrike" dirty="0">
                <a:solidFill>
                  <a:srgbClr val="000000"/>
                </a:solidFill>
                <a:effectLst/>
              </a:rPr>
              <a:t>Llewellyn, M., Duggan, B., Graham, S. and </a:t>
            </a:r>
            <a:r>
              <a:rPr lang="en-GB" sz="1600" b="0" i="0" u="none" strike="noStrike" dirty="0" err="1">
                <a:solidFill>
                  <a:srgbClr val="000000"/>
                </a:solidFill>
                <a:effectLst/>
              </a:rPr>
              <a:t>Mcdonald</a:t>
            </a:r>
            <a:r>
              <a:rPr lang="en-GB" sz="1600" b="0" i="0" u="none" strike="noStrike" dirty="0">
                <a:solidFill>
                  <a:srgbClr val="000000"/>
                </a:solidFill>
                <a:effectLst/>
              </a:rPr>
              <a:t>, M. (2018). </a:t>
            </a:r>
            <a:r>
              <a:rPr lang="en-GB" sz="1600" b="0" i="1" u="none" strike="noStrike" dirty="0">
                <a:solidFill>
                  <a:srgbClr val="000000"/>
                </a:solidFill>
                <a:effectLst/>
              </a:rPr>
              <a:t>RESEARCH ON EXPERIENCES OF SERVICE FAMILIES WITH CHILDREN WITH ADDITIONAL LEARNING NEEDS IN EDUCATION IN WALES Final Report for SSCE Cymru</a:t>
            </a:r>
            <a:r>
              <a:rPr lang="en-GB" sz="1600" b="0" i="0" u="none" strike="noStrike" dirty="0">
                <a:solidFill>
                  <a:srgbClr val="000000"/>
                </a:solidFill>
                <a:effectLst/>
              </a:rPr>
              <a:t>. Available at: </a:t>
            </a:r>
            <a:r>
              <a:rPr lang="en-GB" sz="1600" b="0" i="0" u="none" strike="noStrike" dirty="0">
                <a:solidFill>
                  <a:srgbClr val="000000"/>
                </a:solidFill>
                <a:effectLst/>
                <a:hlinkClick r:id="rId8"/>
              </a:rPr>
              <a:t>https://www.sscecymru.co.uk/files/RESEARCH%20ON%20EXPERIENCES%20OF%20SERVICE%20FAMILIES%20WITH%20CHILDREN%20WITH%20ADDITIONAL%20LEARNING%20NEEDS%20IN%20EDUCATION%20IN%20WALES.pdf</a:t>
            </a:r>
            <a:r>
              <a:rPr lang="en-GB" sz="1600" b="0" i="0" u="none" strike="noStrike" dirty="0">
                <a:solidFill>
                  <a:srgbClr val="000000"/>
                </a:solidFill>
                <a:effectLst/>
              </a:rPr>
              <a:t> (Accessed 19 January 2025).</a:t>
            </a:r>
            <a:endParaRPr lang="en-US" sz="1600" i="1" dirty="0">
              <a:solidFill>
                <a:schemeClr val="tx1"/>
              </a:solidFill>
            </a:endParaRPr>
          </a:p>
          <a:p>
            <a:pPr marL="0" indent="0">
              <a:buNone/>
            </a:pPr>
            <a:r>
              <a:rPr lang="en-GB" sz="1600" b="0" i="0" u="none" strike="noStrike" dirty="0">
                <a:solidFill>
                  <a:srgbClr val="000000"/>
                </a:solidFill>
                <a:effectLst/>
              </a:rPr>
              <a:t>Main, P. (2023). </a:t>
            </a:r>
            <a:r>
              <a:rPr lang="en-GB" sz="1600" b="0" i="1" u="none" strike="noStrike" dirty="0">
                <a:solidFill>
                  <a:srgbClr val="000000"/>
                </a:solidFill>
                <a:effectLst/>
              </a:rPr>
              <a:t>Bowlby’s Attachment Theory</a:t>
            </a:r>
            <a:r>
              <a:rPr lang="en-GB" sz="1600" b="0" i="0" u="none" strike="noStrike" dirty="0">
                <a:solidFill>
                  <a:srgbClr val="000000"/>
                </a:solidFill>
                <a:effectLst/>
              </a:rPr>
              <a:t>. Structural Learning. Available at: </a:t>
            </a:r>
            <a:r>
              <a:rPr lang="en-GB" sz="1600" b="0" i="0" u="none" strike="noStrike" dirty="0">
                <a:solidFill>
                  <a:srgbClr val="000000"/>
                </a:solidFill>
                <a:effectLst/>
                <a:hlinkClick r:id="rId9"/>
              </a:rPr>
              <a:t>https://www.structural-learning.com/post/bowlbys-attachment-theory</a:t>
            </a:r>
            <a:r>
              <a:rPr lang="en-GB" sz="1600" dirty="0">
                <a:solidFill>
                  <a:srgbClr val="000000"/>
                </a:solidFill>
              </a:rPr>
              <a:t> (Accessed: 13 January 2025).</a:t>
            </a:r>
            <a:endParaRPr lang="en-US" sz="1600" dirty="0">
              <a:solidFill>
                <a:schemeClr val="tx1"/>
              </a:solidFill>
            </a:endParaRPr>
          </a:p>
          <a:p>
            <a:pPr marL="0" indent="0">
              <a:buNone/>
            </a:pPr>
            <a:r>
              <a:rPr lang="en-US" sz="1600" dirty="0">
                <a:solidFill>
                  <a:schemeClr val="tx1"/>
                </a:solidFill>
              </a:rPr>
              <a:t>Medline Plus Trusted Health information for you (2023) </a:t>
            </a:r>
            <a:r>
              <a:rPr lang="en-US" sz="1600" i="1" dirty="0">
                <a:solidFill>
                  <a:schemeClr val="tx1"/>
                </a:solidFill>
              </a:rPr>
              <a:t>Infant - Newborn Development. </a:t>
            </a:r>
            <a:r>
              <a:rPr lang="en-US" sz="1600" dirty="0">
                <a:solidFill>
                  <a:schemeClr val="tx1"/>
                </a:solidFill>
              </a:rPr>
              <a:t>Available at: </a:t>
            </a:r>
            <a:r>
              <a:rPr lang="en-US" sz="1600" dirty="0">
                <a:solidFill>
                  <a:schemeClr val="tx1"/>
                </a:solidFill>
                <a:hlinkClick r:id="rId10"/>
              </a:rPr>
              <a:t>https://medlineplus.gov/ency/article/002004.htm</a:t>
            </a:r>
            <a:r>
              <a:rPr lang="en-US" sz="1600" dirty="0">
                <a:solidFill>
                  <a:schemeClr val="tx1"/>
                </a:solidFill>
              </a:rPr>
              <a:t> (Accessed: 8 January 2025).</a:t>
            </a:r>
          </a:p>
          <a:p>
            <a:pPr marL="0" indent="0">
              <a:buNone/>
            </a:pPr>
            <a:r>
              <a:rPr lang="en-GB" sz="1600" b="0" i="0" u="none" strike="noStrike" dirty="0">
                <a:solidFill>
                  <a:srgbClr val="000000"/>
                </a:solidFill>
                <a:effectLst/>
              </a:rPr>
              <a:t>NI Direct (2018). </a:t>
            </a:r>
            <a:r>
              <a:rPr lang="en-GB" sz="1600" b="0" i="1" u="none" strike="noStrike" dirty="0">
                <a:solidFill>
                  <a:srgbClr val="000000"/>
                </a:solidFill>
                <a:effectLst/>
              </a:rPr>
              <a:t>How Play Helps children’s Development</a:t>
            </a:r>
            <a:r>
              <a:rPr lang="en-GB" sz="1600" b="0" i="0" u="none" strike="noStrike" dirty="0">
                <a:solidFill>
                  <a:srgbClr val="000000"/>
                </a:solidFill>
                <a:effectLst/>
              </a:rPr>
              <a:t>. </a:t>
            </a:r>
            <a:r>
              <a:rPr lang="en-GB" sz="1600" b="0" i="0" u="none" strike="noStrike" dirty="0" err="1">
                <a:solidFill>
                  <a:srgbClr val="000000"/>
                </a:solidFill>
                <a:effectLst/>
              </a:rPr>
              <a:t>nidirect</a:t>
            </a:r>
            <a:r>
              <a:rPr lang="en-GB" sz="1600" b="0" i="0" u="none" strike="noStrike" dirty="0">
                <a:solidFill>
                  <a:srgbClr val="000000"/>
                </a:solidFill>
                <a:effectLst/>
              </a:rPr>
              <a:t>. Available at: </a:t>
            </a:r>
            <a:r>
              <a:rPr lang="en-GB" sz="1600" b="0" i="0" u="none" strike="noStrike" dirty="0">
                <a:solidFill>
                  <a:srgbClr val="000000"/>
                </a:solidFill>
                <a:effectLst/>
                <a:hlinkClick r:id="rId11"/>
              </a:rPr>
              <a:t>https://www.nidirect.gov.uk/articles/how-play-helps-childrens-development</a:t>
            </a:r>
            <a:r>
              <a:rPr lang="en-GB" sz="1600" b="0" i="0" u="none" strike="noStrike" dirty="0">
                <a:solidFill>
                  <a:srgbClr val="000000"/>
                </a:solidFill>
                <a:effectLst/>
              </a:rPr>
              <a:t> (Accessed 13 January 2025).</a:t>
            </a:r>
            <a:endParaRPr lang="en-US" sz="1600" dirty="0">
              <a:solidFill>
                <a:schemeClr val="tx1"/>
              </a:solidFill>
            </a:endParaRPr>
          </a:p>
          <a:p>
            <a:pPr marL="0" indent="0">
              <a:buNone/>
            </a:pPr>
            <a:r>
              <a:rPr lang="en-US" sz="1600" dirty="0">
                <a:solidFill>
                  <a:schemeClr val="tx1"/>
                </a:solidFill>
              </a:rPr>
              <a:t>NHS Manchester University (2025) </a:t>
            </a:r>
            <a:r>
              <a:rPr lang="en-US" sz="1600" i="1" dirty="0">
                <a:solidFill>
                  <a:schemeClr val="tx1"/>
                </a:solidFill>
              </a:rPr>
              <a:t>Adverse Childhood Experiences (ACEs) and Attachment. </a:t>
            </a:r>
            <a:r>
              <a:rPr lang="en-US" sz="1600" dirty="0">
                <a:solidFill>
                  <a:schemeClr val="tx1"/>
                </a:solidFill>
              </a:rPr>
              <a:t>Available at: </a:t>
            </a:r>
            <a:r>
              <a:rPr lang="en-US" sz="1600" dirty="0">
                <a:solidFill>
                  <a:schemeClr val="tx1"/>
                </a:solidFill>
                <a:hlinkClick r:id="rId12"/>
              </a:rPr>
              <a:t>https://mft.nhs.uk/rmch/services/camhs/young-people/adverse-childhood-experiences-aces-and-attachment/</a:t>
            </a:r>
            <a:r>
              <a:rPr lang="en-US" sz="1600" dirty="0">
                <a:solidFill>
                  <a:schemeClr val="tx1"/>
                </a:solidFill>
              </a:rPr>
              <a:t> (Accessed: 8 January 2025).</a:t>
            </a:r>
          </a:p>
          <a:p>
            <a:pPr marL="0" indent="0">
              <a:buNone/>
            </a:pPr>
            <a:r>
              <a:rPr lang="en-GB" sz="1600" b="0" i="0" u="none" strike="noStrike" dirty="0">
                <a:solidFill>
                  <a:srgbClr val="000000"/>
                </a:solidFill>
                <a:effectLst/>
              </a:rPr>
              <a:t>Team, T.G. (2024). </a:t>
            </a:r>
            <a:r>
              <a:rPr lang="en-GB" sz="1600" b="0" i="1" u="none" strike="noStrike" dirty="0">
                <a:solidFill>
                  <a:srgbClr val="000000"/>
                </a:solidFill>
                <a:effectLst/>
              </a:rPr>
              <a:t>The Challenges Facing Early Years Education - Government &amp; Public Sector Journal</a:t>
            </a:r>
            <a:r>
              <a:rPr lang="en-GB" sz="1600" b="0" i="0" u="none" strike="noStrike" dirty="0">
                <a:solidFill>
                  <a:srgbClr val="000000"/>
                </a:solidFill>
                <a:effectLst/>
              </a:rPr>
              <a:t>. Government &amp; Public Sector Journal. Available at: </a:t>
            </a:r>
            <a:r>
              <a:rPr lang="en-GB" sz="1600" b="0" i="0" u="none" strike="noStrike" dirty="0">
                <a:solidFill>
                  <a:srgbClr val="000000"/>
                </a:solidFill>
                <a:effectLst/>
                <a:hlinkClick r:id="rId13"/>
              </a:rPr>
              <a:t>https://www.gpsj.co.uk/?p=8489</a:t>
            </a:r>
            <a:r>
              <a:rPr lang="en-GB" sz="1600" b="0" i="0" u="none" strike="noStrike" dirty="0">
                <a:solidFill>
                  <a:srgbClr val="000000"/>
                </a:solidFill>
                <a:effectLst/>
              </a:rPr>
              <a:t> (Accessed 19 January 2025).</a:t>
            </a:r>
            <a:endParaRPr lang="en-US" sz="1600" dirty="0">
              <a:solidFill>
                <a:schemeClr val="tx1"/>
              </a:solidFill>
            </a:endParaRPr>
          </a:p>
          <a:p>
            <a:pPr marL="0" indent="0">
              <a:buNone/>
            </a:pPr>
            <a:r>
              <a:rPr lang="en-US" sz="1600" dirty="0" err="1">
                <a:solidFill>
                  <a:schemeClr val="tx1"/>
                </a:solidFill>
              </a:rPr>
              <a:t>Parenta</a:t>
            </a:r>
            <a:r>
              <a:rPr lang="en-US" sz="1600" dirty="0">
                <a:solidFill>
                  <a:schemeClr val="tx1"/>
                </a:solidFill>
              </a:rPr>
              <a:t> (2023) </a:t>
            </a:r>
            <a:r>
              <a:rPr lang="en-US" sz="1600" i="1" dirty="0">
                <a:solidFill>
                  <a:schemeClr val="tx1"/>
                </a:solidFill>
              </a:rPr>
              <a:t>Childcare Funding Constraints in Early Years. </a:t>
            </a:r>
            <a:r>
              <a:rPr lang="en-US" sz="1600" dirty="0">
                <a:solidFill>
                  <a:schemeClr val="tx1"/>
                </a:solidFill>
              </a:rPr>
              <a:t>Available at: </a:t>
            </a:r>
            <a:r>
              <a:rPr lang="en-US" sz="1600" dirty="0">
                <a:solidFill>
                  <a:schemeClr val="tx1"/>
                </a:solidFill>
                <a:hlinkClick r:id="rId14"/>
              </a:rPr>
              <a:t>https://www.parenta.com/2023/03/07/funding-constraints-in-the-early-years-childcare-industry/#:~:text=The%20impact%20of%20this%20childcare,staffing%2C%20resources%2C%20and%20maintenance</a:t>
            </a:r>
            <a:r>
              <a:rPr lang="en-US" sz="1600" dirty="0">
                <a:solidFill>
                  <a:schemeClr val="tx1"/>
                </a:solidFill>
              </a:rPr>
              <a:t>. (Accessed: 12 January 2025).</a:t>
            </a:r>
            <a:endParaRPr lang="en-US" sz="1600" i="1" dirty="0">
              <a:solidFill>
                <a:schemeClr val="tx1"/>
              </a:solidFill>
            </a:endParaRPr>
          </a:p>
          <a:p>
            <a:pPr marL="0" indent="0">
              <a:buNone/>
            </a:pPr>
            <a:r>
              <a:rPr lang="en-US" sz="1600" dirty="0">
                <a:solidFill>
                  <a:schemeClr val="tx1"/>
                </a:solidFill>
              </a:rPr>
              <a:t>1000 days (no date) </a:t>
            </a:r>
            <a:r>
              <a:rPr lang="en-US" sz="1600" i="1" dirty="0">
                <a:solidFill>
                  <a:schemeClr val="tx1"/>
                </a:solidFill>
              </a:rPr>
              <a:t>Why 1000 days?. </a:t>
            </a:r>
            <a:r>
              <a:rPr lang="en-US" sz="1600" dirty="0">
                <a:solidFill>
                  <a:schemeClr val="tx1"/>
                </a:solidFill>
              </a:rPr>
              <a:t>Available at: </a:t>
            </a:r>
            <a:r>
              <a:rPr lang="en-US" sz="1600" dirty="0">
                <a:solidFill>
                  <a:schemeClr val="tx1"/>
                </a:solidFill>
                <a:hlinkClick r:id="rId15"/>
              </a:rPr>
              <a:t>https://thousanddays.org/why-1000-days/</a:t>
            </a:r>
            <a:r>
              <a:rPr lang="en-US" sz="1600" dirty="0">
                <a:solidFill>
                  <a:schemeClr val="tx1"/>
                </a:solidFill>
              </a:rPr>
              <a:t> (Accessed: 8 January 2025).</a:t>
            </a:r>
          </a:p>
          <a:p>
            <a:pPr marL="0" indent="0">
              <a:buNone/>
            </a:pPr>
            <a:r>
              <a:rPr lang="en-US" sz="1600" dirty="0" err="1">
                <a:solidFill>
                  <a:schemeClr val="tx1"/>
                </a:solidFill>
              </a:rPr>
              <a:t>Unicef</a:t>
            </a:r>
            <a:r>
              <a:rPr lang="en-US" sz="1600" dirty="0">
                <a:solidFill>
                  <a:schemeClr val="tx1"/>
                </a:solidFill>
              </a:rPr>
              <a:t> (2017) </a:t>
            </a:r>
            <a:r>
              <a:rPr lang="en-US" sz="1600" i="1" dirty="0">
                <a:solidFill>
                  <a:schemeClr val="tx1"/>
                </a:solidFill>
              </a:rPr>
              <a:t>Early moments matter. </a:t>
            </a:r>
            <a:r>
              <a:rPr lang="en-US" sz="1600" dirty="0">
                <a:solidFill>
                  <a:schemeClr val="tx1"/>
                </a:solidFill>
              </a:rPr>
              <a:t>Available at: </a:t>
            </a:r>
            <a:r>
              <a:rPr lang="en-US" sz="1600" dirty="0">
                <a:solidFill>
                  <a:schemeClr val="tx1"/>
                </a:solidFill>
                <a:hlinkClick r:id="rId16"/>
              </a:rPr>
              <a:t>https://www.unicef.org/serbia/en/early-moments-matter</a:t>
            </a:r>
            <a:r>
              <a:rPr lang="en-US" sz="1600" dirty="0">
                <a:solidFill>
                  <a:schemeClr val="tx1"/>
                </a:solidFill>
              </a:rPr>
              <a:t> (Accessed: 8 January 2025).</a:t>
            </a:r>
          </a:p>
          <a:p>
            <a:pPr marL="0" indent="0">
              <a:buNone/>
            </a:pPr>
            <a:r>
              <a:rPr lang="en-GB" sz="1600" b="0" i="0" u="none" strike="noStrike" dirty="0">
                <a:solidFill>
                  <a:srgbClr val="000000"/>
                </a:solidFill>
                <a:effectLst/>
                <a:latin typeface="Times New Roman" panose="02020603050405020304" pitchFamily="18" charset="0"/>
              </a:rPr>
              <a:t>Waltham Forest (no date). </a:t>
            </a:r>
            <a:r>
              <a:rPr lang="en-GB" sz="1600" b="0" i="1" u="none" strike="noStrike" dirty="0">
                <a:solidFill>
                  <a:srgbClr val="000000"/>
                </a:solidFill>
                <a:effectLst/>
                <a:latin typeface="Times New Roman" panose="02020603050405020304" pitchFamily="18" charset="0"/>
              </a:rPr>
              <a:t>Making the most of water play for 2 year olds</a:t>
            </a:r>
            <a:r>
              <a:rPr lang="en-GB" sz="1600" b="0" i="0" u="none" strike="noStrike" dirty="0">
                <a:solidFill>
                  <a:srgbClr val="000000"/>
                </a:solidFill>
                <a:effectLst/>
                <a:latin typeface="Times New Roman" panose="02020603050405020304" pitchFamily="18" charset="0"/>
              </a:rPr>
              <a:t>. Available at: </a:t>
            </a:r>
            <a:r>
              <a:rPr lang="en-GB" sz="1600" b="0" i="0" u="none" strike="noStrike" dirty="0">
                <a:solidFill>
                  <a:srgbClr val="000000"/>
                </a:solidFill>
                <a:effectLst/>
                <a:latin typeface="Times New Roman" panose="02020603050405020304" pitchFamily="18" charset="0"/>
                <a:hlinkClick r:id="rId17"/>
              </a:rPr>
              <a:t>https://thehub-beta.walthamforest.gov.uk/sites/default/files/2019-11/guide_to_water_play.pdf</a:t>
            </a:r>
            <a:r>
              <a:rPr lang="en-GB" sz="1600" dirty="0">
                <a:solidFill>
                  <a:srgbClr val="000000"/>
                </a:solidFill>
                <a:latin typeface="Times New Roman" panose="02020603050405020304" pitchFamily="18" charset="0"/>
              </a:rPr>
              <a:t> (Accessed 17 January 2025).</a:t>
            </a:r>
            <a:endParaRPr lang="en-GB" sz="1600" b="0" i="0" u="none" strike="noStrike" dirty="0">
              <a:solidFill>
                <a:srgbClr val="000000"/>
              </a:solidFill>
              <a:effectLst/>
              <a:latin typeface="Times New Roman" panose="02020603050405020304" pitchFamily="18" charset="0"/>
            </a:endParaRPr>
          </a:p>
          <a:p>
            <a:pPr marL="0" indent="0">
              <a:buNone/>
            </a:pPr>
            <a:r>
              <a:rPr lang="en-GB" sz="1600" b="0" i="0" u="none" strike="noStrike" dirty="0">
                <a:solidFill>
                  <a:srgbClr val="000000"/>
                </a:solidFill>
                <a:effectLst/>
                <a:latin typeface="Times New Roman" panose="02020603050405020304" pitchFamily="18" charset="0"/>
              </a:rPr>
              <a:t>University of Manchester (n.d.). </a:t>
            </a:r>
            <a:r>
              <a:rPr lang="en-GB" sz="1600" b="0" i="1" u="none" strike="noStrike" dirty="0">
                <a:solidFill>
                  <a:srgbClr val="000000"/>
                </a:solidFill>
                <a:effectLst/>
                <a:latin typeface="Times New Roman" panose="02020603050405020304" pitchFamily="18" charset="0"/>
              </a:rPr>
              <a:t>PLAYTIME Six Amazing Benefits of Water Play for Children</a:t>
            </a:r>
            <a:r>
              <a:rPr lang="en-GB" sz="1600" b="0" i="0" u="none" strike="noStrike" dirty="0">
                <a:solidFill>
                  <a:srgbClr val="000000"/>
                </a:solidFill>
                <a:effectLst/>
                <a:latin typeface="Times New Roman" panose="02020603050405020304" pitchFamily="18" charset="0"/>
              </a:rPr>
              <a:t>. Available at: </a:t>
            </a:r>
            <a:r>
              <a:rPr lang="en-GB" sz="1600" b="0" i="0" u="none" strike="noStrike" dirty="0">
                <a:solidFill>
                  <a:srgbClr val="000000"/>
                </a:solidFill>
                <a:effectLst/>
                <a:latin typeface="Times New Roman" panose="02020603050405020304" pitchFamily="18" charset="0"/>
                <a:hlinkClick r:id="rId18"/>
              </a:rPr>
              <a:t>https://documents.manchester.ac.uk/display.aspx?DocID=43717</a:t>
            </a:r>
            <a:r>
              <a:rPr lang="en-GB" sz="1600" b="0" i="0" u="none" strike="noStrike" dirty="0">
                <a:solidFill>
                  <a:srgbClr val="000000"/>
                </a:solidFill>
                <a:effectLst/>
                <a:latin typeface="Times New Roman" panose="02020603050405020304" pitchFamily="18" charset="0"/>
              </a:rPr>
              <a:t> (Accessed 17 January 2025).</a:t>
            </a:r>
          </a:p>
          <a:p>
            <a:pPr marL="0" indent="0">
              <a:buNone/>
            </a:pPr>
            <a:endParaRPr lang="en-US" sz="1600" i="1" dirty="0">
              <a:solidFill>
                <a:schemeClr val="tx1"/>
              </a:solidFill>
            </a:endParaRPr>
          </a:p>
          <a:p>
            <a:pPr marL="0" indent="0">
              <a:buNone/>
            </a:pPr>
            <a:endParaRPr lang="en-US" sz="1400" i="1" dirty="0">
              <a:solidFill>
                <a:schemeClr val="tx1"/>
              </a:solidFill>
            </a:endParaRPr>
          </a:p>
        </p:txBody>
      </p:sp>
    </p:spTree>
    <p:extLst>
      <p:ext uri="{BB962C8B-B14F-4D97-AF65-F5344CB8AC3E}">
        <p14:creationId xmlns:p14="http://schemas.microsoft.com/office/powerpoint/2010/main" val="1980028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8E1B10-87EB-D809-830C-1D2D69CD107E}"/>
              </a:ext>
            </a:extLst>
          </p:cNvPr>
          <p:cNvSpPr>
            <a:spLocks noGrp="1"/>
          </p:cNvSpPr>
          <p:nvPr>
            <p:ph idx="1"/>
          </p:nvPr>
        </p:nvSpPr>
        <p:spPr>
          <a:xfrm>
            <a:off x="681036" y="617783"/>
            <a:ext cx="11163301" cy="5825880"/>
          </a:xfrm>
        </p:spPr>
        <p:txBody>
          <a:bodyPr>
            <a:normAutofit fontScale="25000" lnSpcReduction="20000"/>
          </a:bodyPr>
          <a:lstStyle/>
          <a:p>
            <a:pPr marL="0" indent="0">
              <a:buNone/>
            </a:pPr>
            <a:r>
              <a:rPr lang="en-US" sz="4000" u="sng" dirty="0">
                <a:solidFill>
                  <a:schemeClr val="tx1"/>
                </a:solidFill>
              </a:rPr>
              <a:t>References</a:t>
            </a:r>
          </a:p>
          <a:p>
            <a:pPr marL="0" indent="0">
              <a:buNone/>
            </a:pPr>
            <a:r>
              <a:rPr lang="en-GB" sz="3200" b="0" i="0" u="none" strike="noStrike" dirty="0">
                <a:solidFill>
                  <a:srgbClr val="000000"/>
                </a:solidFill>
                <a:effectLst/>
                <a:latin typeface="Times New Roman" panose="02020603050405020304" pitchFamily="18" charset="0"/>
              </a:rPr>
              <a:t>cbeebies (2025). </a:t>
            </a:r>
            <a:r>
              <a:rPr lang="en-GB" sz="3200" b="0" i="1" u="none" strike="noStrike" dirty="0">
                <a:solidFill>
                  <a:srgbClr val="000000"/>
                </a:solidFill>
                <a:effectLst/>
                <a:latin typeface="Times New Roman" panose="02020603050405020304" pitchFamily="18" charset="0"/>
              </a:rPr>
              <a:t>Five reasons to sing with your child</a:t>
            </a:r>
            <a:r>
              <a:rPr lang="en-GB" sz="3200" b="0" i="0" u="none" strike="noStrike" dirty="0">
                <a:solidFill>
                  <a:srgbClr val="000000"/>
                </a:solidFill>
                <a:effectLst/>
                <a:latin typeface="Times New Roman" panose="02020603050405020304" pitchFamily="18" charset="0"/>
              </a:rPr>
              <a:t>. Available </a:t>
            </a:r>
            <a:r>
              <a:rPr lang="en-GB" sz="3200" b="0" i="0" u="none" strike="noStrike" dirty="0" err="1">
                <a:solidFill>
                  <a:srgbClr val="000000"/>
                </a:solidFill>
                <a:effectLst/>
                <a:latin typeface="Times New Roman" panose="02020603050405020304" pitchFamily="18" charset="0"/>
              </a:rPr>
              <a:t>at:</a:t>
            </a:r>
            <a:r>
              <a:rPr lang="en-GB" sz="3200" b="0" i="0" u="none" strike="noStrike" dirty="0" err="1">
                <a:solidFill>
                  <a:srgbClr val="000000"/>
                </a:solidFill>
                <a:effectLst/>
                <a:latin typeface="Times New Roman" panose="02020603050405020304" pitchFamily="18" charset="0"/>
                <a:hlinkClick r:id="rId2"/>
              </a:rPr>
              <a:t>https</a:t>
            </a:r>
            <a:r>
              <a:rPr lang="en-GB" sz="3200" b="0" i="0" u="none" strike="noStrike" dirty="0">
                <a:solidFill>
                  <a:srgbClr val="000000"/>
                </a:solidFill>
                <a:effectLst/>
                <a:latin typeface="Times New Roman" panose="02020603050405020304" pitchFamily="18" charset="0"/>
                <a:hlinkClick r:id="rId2"/>
              </a:rPr>
              <a:t>://www.bbc.co.uk/cbeebies/joinin/dualwa-benefits-of-singing</a:t>
            </a:r>
            <a:r>
              <a:rPr lang="en-GB" sz="3200" b="0" i="0" u="none" strike="noStrike" dirty="0">
                <a:solidFill>
                  <a:srgbClr val="000000"/>
                </a:solidFill>
                <a:effectLst/>
                <a:latin typeface="Times New Roman" panose="02020603050405020304" pitchFamily="18" charset="0"/>
              </a:rPr>
              <a:t> (Accessed January 15 2025)</a:t>
            </a:r>
          </a:p>
          <a:p>
            <a:pPr marL="0" indent="0">
              <a:buNone/>
            </a:pPr>
            <a:r>
              <a:rPr lang="en-GB" sz="3200" b="0" i="0" u="none" strike="noStrike" dirty="0">
                <a:solidFill>
                  <a:srgbClr val="000000"/>
                </a:solidFill>
                <a:effectLst/>
                <a:latin typeface="Times New Roman" panose="02020603050405020304" pitchFamily="18" charset="0"/>
              </a:rPr>
              <a:t>CELA (2024). </a:t>
            </a:r>
            <a:r>
              <a:rPr lang="en-GB" sz="3200" i="1" dirty="0">
                <a:solidFill>
                  <a:srgbClr val="000000"/>
                </a:solidFill>
                <a:latin typeface="Times New Roman" panose="02020603050405020304" pitchFamily="18" charset="0"/>
              </a:rPr>
              <a:t>Four Benefits of Singing with Young Children</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3"/>
              </a:rPr>
              <a:t>https://www.cela.org.au/publications/amplify</a:t>
            </a:r>
            <a:r>
              <a:rPr lang="en-GB" sz="3200" b="0" i="0" u="none" strike="noStrike" dirty="0">
                <a:solidFill>
                  <a:srgbClr val="000000"/>
                </a:solidFill>
                <a:effectLst/>
                <a:latin typeface="Times New Roman" panose="02020603050405020304" pitchFamily="18" charset="0"/>
              </a:rPr>
              <a:t> (Accessed January 15 2025</a:t>
            </a:r>
            <a:r>
              <a:rPr lang="en-GB" sz="3200" dirty="0">
                <a:solidFill>
                  <a:srgbClr val="000000"/>
                </a:solidFill>
                <a:latin typeface="Times New Roman" panose="02020603050405020304" pitchFamily="18" charset="0"/>
              </a:rPr>
              <a:t>)</a:t>
            </a:r>
          </a:p>
          <a:p>
            <a:pPr marL="0" indent="0">
              <a:buNone/>
            </a:pPr>
            <a:r>
              <a:rPr lang="en-GB" sz="3200" b="0" i="0" u="none" strike="noStrike" dirty="0">
                <a:solidFill>
                  <a:srgbClr val="000000"/>
                </a:solidFill>
                <a:effectLst/>
                <a:latin typeface="Times New Roman" panose="02020603050405020304" pitchFamily="18" charset="0"/>
              </a:rPr>
              <a:t>childcare, connect (2024). </a:t>
            </a:r>
            <a:r>
              <a:rPr lang="en-GB" sz="3200" b="0" i="1" u="none" strike="noStrike" dirty="0">
                <a:solidFill>
                  <a:srgbClr val="000000"/>
                </a:solidFill>
                <a:effectLst/>
                <a:latin typeface="Times New Roman" panose="02020603050405020304" pitchFamily="18" charset="0"/>
              </a:rPr>
              <a:t>Effective Parent Partnerships in Childcare Settings</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4"/>
              </a:rPr>
              <a:t>https://connectchildcare.com/blog/strategies-for-effective-parent-partnership-in-childcare-settings/</a:t>
            </a:r>
            <a:r>
              <a:rPr lang="en-GB" sz="3200" b="0" i="0" u="none" strike="noStrike" dirty="0">
                <a:solidFill>
                  <a:srgbClr val="000000"/>
                </a:solidFill>
                <a:effectLst/>
                <a:latin typeface="Times New Roman" panose="02020603050405020304" pitchFamily="18" charset="0"/>
              </a:rPr>
              <a:t> (Accessed January 16 2025).</a:t>
            </a:r>
            <a:endParaRPr lang="en-GB" sz="3200" dirty="0">
              <a:solidFill>
                <a:srgbClr val="000000"/>
              </a:solidFill>
              <a:latin typeface="Times New Roman" panose="02020603050405020304" pitchFamily="18" charset="0"/>
            </a:endParaRPr>
          </a:p>
          <a:p>
            <a:pPr marL="0" indent="0">
              <a:buNone/>
            </a:pPr>
            <a:r>
              <a:rPr lang="en-GB" sz="3200" b="0" i="0" u="none" strike="noStrike" dirty="0">
                <a:solidFill>
                  <a:srgbClr val="000000"/>
                </a:solidFill>
                <a:effectLst/>
                <a:latin typeface="Times New Roman" panose="02020603050405020304" pitchFamily="18" charset="0"/>
              </a:rPr>
              <a:t>Dabell, J. (2020). </a:t>
            </a:r>
            <a:r>
              <a:rPr lang="en-GB" sz="3200" b="0" i="1" u="none" strike="noStrike" dirty="0">
                <a:solidFill>
                  <a:srgbClr val="000000"/>
                </a:solidFill>
                <a:effectLst/>
                <a:latin typeface="Times New Roman" panose="02020603050405020304" pitchFamily="18" charset="0"/>
              </a:rPr>
              <a:t>Singing &amp; Child Development | Out of the Ark Blog | Out of the Ark Music. </a:t>
            </a:r>
            <a:r>
              <a:rPr lang="en-GB" sz="3200" b="0" i="0" u="none" strike="noStrike" dirty="0">
                <a:solidFill>
                  <a:srgbClr val="000000"/>
                </a:solidFill>
                <a:effectLst/>
                <a:latin typeface="Times New Roman" panose="02020603050405020304" pitchFamily="18" charset="0"/>
              </a:rPr>
              <a:t>Available at: </a:t>
            </a:r>
            <a:r>
              <a:rPr lang="en-GB" sz="3200" b="0" i="0" u="none" strike="noStrike" dirty="0">
                <a:solidFill>
                  <a:srgbClr val="000000"/>
                </a:solidFill>
                <a:effectLst/>
                <a:latin typeface="Times New Roman" panose="02020603050405020304" pitchFamily="18" charset="0"/>
                <a:hlinkClick r:id="rId5"/>
              </a:rPr>
              <a:t>https://www.outoftheark.co.uk/blog/why-singing-is-important-for-child-development/</a:t>
            </a:r>
            <a:r>
              <a:rPr lang="en-GB" sz="3200" b="0" i="0" u="none" strike="noStrike" dirty="0">
                <a:solidFill>
                  <a:srgbClr val="000000"/>
                </a:solidFill>
                <a:effectLst/>
                <a:latin typeface="Times New Roman" panose="02020603050405020304" pitchFamily="18" charset="0"/>
              </a:rPr>
              <a:t> (Accessed January 16 2025).</a:t>
            </a:r>
            <a:endParaRPr lang="en-US" sz="3200" dirty="0"/>
          </a:p>
          <a:p>
            <a:pPr marL="0" indent="0">
              <a:buNone/>
            </a:pPr>
            <a:r>
              <a:rPr lang="en-GB" sz="3200" b="0" i="0" u="none" strike="noStrike" dirty="0">
                <a:solidFill>
                  <a:srgbClr val="000000"/>
                </a:solidFill>
                <a:effectLst/>
                <a:latin typeface="Times New Roman" panose="02020603050405020304" pitchFamily="18" charset="0"/>
              </a:rPr>
              <a:t>Department for Education (2021). </a:t>
            </a:r>
            <a:r>
              <a:rPr lang="en-GB" sz="3200" b="0" i="1" u="none" strike="noStrike" dirty="0">
                <a:solidFill>
                  <a:srgbClr val="000000"/>
                </a:solidFill>
                <a:effectLst/>
                <a:latin typeface="Times New Roman" panose="02020603050405020304" pitchFamily="18" charset="0"/>
              </a:rPr>
              <a:t>Help for early years providers : Working in partnership with parents and carers</a:t>
            </a:r>
            <a:r>
              <a:rPr lang="en-GB" sz="3200" b="0" i="0" u="none" strike="noStrike" dirty="0">
                <a:solidFill>
                  <a:srgbClr val="000000"/>
                </a:solidFill>
                <a:effectLst/>
                <a:latin typeface="Times New Roman" panose="02020603050405020304" pitchFamily="18" charset="0"/>
              </a:rPr>
              <a:t>. help-for-early-years-</a:t>
            </a:r>
            <a:r>
              <a:rPr lang="en-GB" sz="3200" b="0" i="0" u="none" strike="noStrike" dirty="0" err="1">
                <a:solidFill>
                  <a:srgbClr val="000000"/>
                </a:solidFill>
                <a:effectLst/>
                <a:latin typeface="Times New Roman" panose="02020603050405020304" pitchFamily="18" charset="0"/>
              </a:rPr>
              <a:t>providers.education.gov.uk</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6"/>
              </a:rPr>
              <a:t>https://help-for-early-years-providers.education.gov.uk/support-for-practitioners/working-in-partnership-with-parents-and-carers</a:t>
            </a:r>
            <a:r>
              <a:rPr lang="en-GB" sz="3200" dirty="0">
                <a:solidFill>
                  <a:srgbClr val="000000"/>
                </a:solidFill>
                <a:latin typeface="Times New Roman" panose="02020603050405020304" pitchFamily="18" charset="0"/>
              </a:rPr>
              <a:t> (Accessed 13 January 2025).</a:t>
            </a:r>
          </a:p>
          <a:p>
            <a:pPr marL="0" indent="0">
              <a:buNone/>
            </a:pPr>
            <a:r>
              <a:rPr lang="en-GB" sz="3200" b="0" i="0" u="none" strike="noStrike" dirty="0">
                <a:solidFill>
                  <a:srgbClr val="000000"/>
                </a:solidFill>
                <a:effectLst/>
                <a:latin typeface="Times New Roman" panose="02020603050405020304" pitchFamily="18" charset="0"/>
              </a:rPr>
              <a:t>Google </a:t>
            </a:r>
            <a:r>
              <a:rPr lang="en-GB" sz="3200" b="0" i="0" u="none" strike="noStrike" dirty="0" err="1">
                <a:solidFill>
                  <a:srgbClr val="000000"/>
                </a:solidFill>
                <a:effectLst/>
                <a:latin typeface="Times New Roman" panose="02020603050405020304" pitchFamily="18" charset="0"/>
              </a:rPr>
              <a:t>Traslate</a:t>
            </a:r>
            <a:r>
              <a:rPr lang="en-GB" sz="3200" b="0" i="0" u="none" strike="noStrike" dirty="0">
                <a:solidFill>
                  <a:srgbClr val="000000"/>
                </a:solidFill>
                <a:effectLst/>
                <a:latin typeface="Times New Roman" panose="02020603050405020304" pitchFamily="18" charset="0"/>
              </a:rPr>
              <a:t> (no date). </a:t>
            </a:r>
            <a:r>
              <a:rPr lang="en-GB" sz="3200" b="0" i="1" u="none" strike="noStrike" dirty="0">
                <a:solidFill>
                  <a:srgbClr val="000000"/>
                </a:solidFill>
                <a:effectLst/>
                <a:latin typeface="Times New Roman" panose="02020603050405020304" pitchFamily="18" charset="0"/>
              </a:rPr>
              <a:t>Google Translate</a:t>
            </a:r>
            <a:r>
              <a:rPr lang="en-GB" sz="3200" b="0" i="0" u="none" strike="noStrike" dirty="0">
                <a:solidFill>
                  <a:srgbClr val="000000"/>
                </a:solidFill>
                <a:effectLst/>
                <a:latin typeface="Times New Roman" panose="02020603050405020304" pitchFamily="18" charset="0"/>
              </a:rPr>
              <a:t>. </a:t>
            </a:r>
            <a:r>
              <a:rPr lang="en-GB" sz="3200" b="0" i="0" u="none" strike="noStrike" dirty="0" err="1">
                <a:solidFill>
                  <a:srgbClr val="000000"/>
                </a:solidFill>
                <a:effectLst/>
                <a:latin typeface="Times New Roman" panose="02020603050405020304" pitchFamily="18" charset="0"/>
              </a:rPr>
              <a:t>translate.google.co.uk</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7"/>
              </a:rPr>
              <a:t>https://translate.google.co.uk/?sl=auto&amp;tl=en&amp;op=translate</a:t>
            </a:r>
            <a:r>
              <a:rPr lang="en-GB" sz="3200" b="0" i="0" u="none" strike="noStrike" dirty="0">
                <a:solidFill>
                  <a:srgbClr val="000000"/>
                </a:solidFill>
                <a:effectLst/>
                <a:latin typeface="Times New Roman" panose="02020603050405020304" pitchFamily="18" charset="0"/>
              </a:rPr>
              <a:t> (Accessed 13 January 2025).</a:t>
            </a:r>
            <a:endParaRPr lang="en-US" sz="3200" dirty="0"/>
          </a:p>
          <a:p>
            <a:pPr marL="0" indent="0">
              <a:buNone/>
            </a:pPr>
            <a:r>
              <a:rPr lang="en-GB" sz="3200" b="0" i="0" u="none" strike="noStrike" dirty="0">
                <a:solidFill>
                  <a:srgbClr val="000000"/>
                </a:solidFill>
                <a:effectLst/>
                <a:latin typeface="Times New Roman" panose="02020603050405020304" pitchFamily="18" charset="0"/>
              </a:rPr>
              <a:t>gov.wales (2024). </a:t>
            </a:r>
            <a:r>
              <a:rPr lang="en-GB" sz="3200" b="0" i="1" u="none" strike="noStrike" dirty="0">
                <a:solidFill>
                  <a:srgbClr val="000000"/>
                </a:solidFill>
                <a:effectLst/>
                <a:latin typeface="Times New Roman" panose="02020603050405020304" pitchFamily="18" charset="0"/>
              </a:rPr>
              <a:t>Flying Start programme | GOV.WALES</a:t>
            </a:r>
            <a:r>
              <a:rPr lang="en-GB" sz="3200" b="0" i="0" u="none" strike="noStrike" dirty="0">
                <a:solidFill>
                  <a:srgbClr val="000000"/>
                </a:solidFill>
                <a:effectLst/>
                <a:latin typeface="Times New Roman" panose="02020603050405020304" pitchFamily="18" charset="0"/>
              </a:rPr>
              <a:t>. www.gov.wales. Available at: </a:t>
            </a:r>
            <a:r>
              <a:rPr lang="en-GB" sz="3200" b="0" i="0" u="none" strike="noStrike" dirty="0">
                <a:solidFill>
                  <a:srgbClr val="000000"/>
                </a:solidFill>
                <a:effectLst/>
                <a:latin typeface="Times New Roman" panose="02020603050405020304" pitchFamily="18" charset="0"/>
                <a:hlinkClick r:id="rId8"/>
              </a:rPr>
              <a:t>https://www.gov.wales/flying-start-programme</a:t>
            </a:r>
            <a:r>
              <a:rPr lang="en-GB" sz="3200" dirty="0">
                <a:solidFill>
                  <a:srgbClr val="000000"/>
                </a:solidFill>
                <a:latin typeface="Times New Roman" panose="02020603050405020304" pitchFamily="18" charset="0"/>
              </a:rPr>
              <a:t> (Accessed 13 January 2025).</a:t>
            </a:r>
          </a:p>
          <a:p>
            <a:pPr marL="0" indent="0">
              <a:buNone/>
            </a:pPr>
            <a:r>
              <a:rPr lang="en-GB" sz="3200" dirty="0">
                <a:solidFill>
                  <a:srgbClr val="000000"/>
                </a:solidFill>
                <a:latin typeface="Times New Roman" panose="02020603050405020304" pitchFamily="18" charset="0"/>
              </a:rPr>
              <a:t>Hub, N. (2016). </a:t>
            </a:r>
            <a:r>
              <a:rPr lang="en-GB" sz="3200" i="1" dirty="0">
                <a:solidFill>
                  <a:srgbClr val="000000"/>
                </a:solidFill>
                <a:latin typeface="Times New Roman" panose="02020603050405020304" pitchFamily="18" charset="0"/>
              </a:rPr>
              <a:t>Parents as Partners · Home</a:t>
            </a:r>
            <a:r>
              <a:rPr lang="en-GB" sz="3200" dirty="0">
                <a:solidFill>
                  <a:srgbClr val="000000"/>
                </a:solidFill>
                <a:latin typeface="Times New Roman" panose="02020603050405020304" pitchFamily="18" charset="0"/>
              </a:rPr>
              <a:t>. </a:t>
            </a:r>
            <a:r>
              <a:rPr lang="en-GB" sz="3200" dirty="0" err="1">
                <a:solidFill>
                  <a:srgbClr val="000000"/>
                </a:solidFill>
                <a:latin typeface="Times New Roman" panose="02020603050405020304" pitchFamily="18" charset="0"/>
              </a:rPr>
              <a:t>Smallworldnursery.co.uk</a:t>
            </a:r>
            <a:r>
              <a:rPr lang="en-GB" sz="3200" dirty="0">
                <a:solidFill>
                  <a:srgbClr val="000000"/>
                </a:solidFill>
                <a:latin typeface="Times New Roman" panose="02020603050405020304" pitchFamily="18" charset="0"/>
              </a:rPr>
              <a:t>. Available at: https://</a:t>
            </a:r>
            <a:r>
              <a:rPr lang="en-GB" sz="3200" dirty="0" err="1">
                <a:solidFill>
                  <a:srgbClr val="000000"/>
                </a:solidFill>
                <a:latin typeface="Times New Roman" panose="02020603050405020304" pitchFamily="18" charset="0"/>
              </a:rPr>
              <a:t>www.smallworldnursery.co.uk</a:t>
            </a:r>
            <a:r>
              <a:rPr lang="en-GB" sz="3200" dirty="0">
                <a:solidFill>
                  <a:srgbClr val="000000"/>
                </a:solidFill>
                <a:latin typeface="Times New Roman" panose="02020603050405020304" pitchFamily="18" charset="0"/>
              </a:rPr>
              <a:t>/parent-zone/parents-as-partners/ (Accessed 13 January 2025).</a:t>
            </a:r>
          </a:p>
          <a:p>
            <a:pPr marL="0" indent="0">
              <a:buNone/>
            </a:pPr>
            <a:r>
              <a:rPr lang="en-GB" sz="3200" b="0" i="0" u="none" strike="noStrike" dirty="0">
                <a:solidFill>
                  <a:srgbClr val="000000"/>
                </a:solidFill>
                <a:effectLst/>
                <a:latin typeface="Times New Roman" panose="02020603050405020304" pitchFamily="18" charset="0"/>
              </a:rPr>
              <a:t>Mayo Clinic (2022). </a:t>
            </a:r>
            <a:r>
              <a:rPr lang="en-GB" sz="3200" b="0" i="1" u="none" strike="noStrike" dirty="0">
                <a:solidFill>
                  <a:srgbClr val="000000"/>
                </a:solidFill>
                <a:effectLst/>
                <a:latin typeface="Times New Roman" panose="02020603050405020304" pitchFamily="18" charset="0"/>
              </a:rPr>
              <a:t>Postpartum depression - symptoms and causes</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9"/>
              </a:rPr>
              <a:t>https://www.mayoclinic.org/diseases-conditions/postpartum-depression/symptoms-causes/syc-20376617</a:t>
            </a:r>
            <a:r>
              <a:rPr lang="en-GB" sz="3200" b="0" i="0" u="none" strike="noStrike" dirty="0">
                <a:solidFill>
                  <a:srgbClr val="000000"/>
                </a:solidFill>
                <a:effectLst/>
                <a:latin typeface="Times New Roman" panose="02020603050405020304" pitchFamily="18" charset="0"/>
              </a:rPr>
              <a:t> (Accessed January 16 2025).</a:t>
            </a:r>
            <a:endParaRPr lang="en-US" sz="3200" dirty="0"/>
          </a:p>
          <a:p>
            <a:pPr marL="0" indent="0">
              <a:buNone/>
            </a:pPr>
            <a:r>
              <a:rPr lang="en-GB" sz="3200" b="0" i="0" u="none" strike="noStrike" dirty="0">
                <a:solidFill>
                  <a:srgbClr val="000000"/>
                </a:solidFill>
                <a:effectLst/>
                <a:latin typeface="Times New Roman" panose="02020603050405020304" pitchFamily="18" charset="0"/>
              </a:rPr>
              <a:t>Mullin, S. (2023). </a:t>
            </a:r>
            <a:r>
              <a:rPr lang="en-GB" sz="3200" b="0" i="1" u="none" strike="noStrike" dirty="0">
                <a:solidFill>
                  <a:srgbClr val="000000"/>
                </a:solidFill>
                <a:effectLst/>
                <a:latin typeface="Times New Roman" panose="02020603050405020304" pitchFamily="18" charset="0"/>
              </a:rPr>
              <a:t>Building Positive Relationships between Parents and Teachers</a:t>
            </a:r>
            <a:r>
              <a:rPr lang="en-GB" sz="3200" b="0" i="0" u="none" strike="noStrike" dirty="0">
                <a:solidFill>
                  <a:srgbClr val="000000"/>
                </a:solidFill>
                <a:effectLst/>
                <a:latin typeface="Times New Roman" panose="02020603050405020304" pitchFamily="18" charset="0"/>
              </a:rPr>
              <a:t>. </a:t>
            </a:r>
            <a:r>
              <a:rPr lang="en-GB" sz="3200" b="0" i="0" u="none" strike="noStrike" dirty="0" err="1">
                <a:solidFill>
                  <a:srgbClr val="000000"/>
                </a:solidFill>
                <a:effectLst/>
                <a:latin typeface="Times New Roman" panose="02020603050405020304" pitchFamily="18" charset="0"/>
              </a:rPr>
              <a:t>www.educationsupport.org.uk</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0"/>
              </a:rPr>
              <a:t>https://www.educationsupport.org.uk/resources/for-individuals/articles/better-together-building-positive-relationships-between-parents-and-teachers/ (Accessed</a:t>
            </a:r>
            <a:r>
              <a:rPr lang="en-GB" sz="3200" b="0" i="0" u="none" strike="noStrike" dirty="0">
                <a:solidFill>
                  <a:srgbClr val="000000"/>
                </a:solidFill>
                <a:effectLst/>
                <a:latin typeface="Times New Roman" panose="02020603050405020304" pitchFamily="18" charset="0"/>
              </a:rPr>
              <a:t> 19 January 2025).</a:t>
            </a:r>
          </a:p>
          <a:p>
            <a:pPr marL="0" indent="0">
              <a:buNone/>
            </a:pPr>
            <a:r>
              <a:rPr lang="en-GB" sz="3200" b="0" i="0" u="none" strike="noStrike" dirty="0">
                <a:solidFill>
                  <a:srgbClr val="000000"/>
                </a:solidFill>
                <a:effectLst/>
                <a:latin typeface="Times New Roman" panose="02020603050405020304" pitchFamily="18" charset="0"/>
              </a:rPr>
              <a:t>Ministry of Education (2017). </a:t>
            </a:r>
            <a:r>
              <a:rPr lang="en-GB" sz="3200" b="0" i="1" u="none" strike="noStrike" dirty="0" err="1">
                <a:solidFill>
                  <a:srgbClr val="000000"/>
                </a:solidFill>
                <a:effectLst/>
                <a:latin typeface="Times New Roman" panose="02020603050405020304" pitchFamily="18" charset="0"/>
              </a:rPr>
              <a:t>Te</a:t>
            </a:r>
            <a:r>
              <a:rPr lang="en-GB" sz="3200" b="0" i="1" u="none" strike="noStrike" dirty="0">
                <a:solidFill>
                  <a:srgbClr val="000000"/>
                </a:solidFill>
                <a:effectLst/>
                <a:latin typeface="Times New Roman" panose="02020603050405020304" pitchFamily="18" charset="0"/>
              </a:rPr>
              <a:t> </a:t>
            </a:r>
            <a:r>
              <a:rPr lang="en-GB" sz="3200" b="0" i="1" u="none" strike="noStrike" dirty="0" err="1">
                <a:solidFill>
                  <a:srgbClr val="000000"/>
                </a:solidFill>
                <a:effectLst/>
                <a:latin typeface="Times New Roman" panose="02020603050405020304" pitchFamily="18" charset="0"/>
              </a:rPr>
              <a:t>Whāriki</a:t>
            </a:r>
            <a:r>
              <a:rPr lang="en-GB" sz="3200" b="0" i="1" u="none" strike="noStrike" dirty="0">
                <a:solidFill>
                  <a:srgbClr val="000000"/>
                </a:solidFill>
                <a:effectLst/>
                <a:latin typeface="Times New Roman" panose="02020603050405020304" pitchFamily="18" charset="0"/>
              </a:rPr>
              <a:t> He </a:t>
            </a:r>
            <a:r>
              <a:rPr lang="en-GB" sz="3200" b="0" i="1" u="none" strike="noStrike" dirty="0" err="1">
                <a:solidFill>
                  <a:srgbClr val="000000"/>
                </a:solidFill>
                <a:effectLst/>
                <a:latin typeface="Times New Roman" panose="02020603050405020304" pitchFamily="18" charset="0"/>
              </a:rPr>
              <a:t>whāriki</a:t>
            </a:r>
            <a:r>
              <a:rPr lang="en-GB" sz="3200" b="0" i="1" u="none" strike="noStrike" dirty="0">
                <a:solidFill>
                  <a:srgbClr val="000000"/>
                </a:solidFill>
                <a:effectLst/>
                <a:latin typeface="Times New Roman" panose="02020603050405020304" pitchFamily="18" charset="0"/>
              </a:rPr>
              <a:t> </a:t>
            </a:r>
            <a:r>
              <a:rPr lang="en-GB" sz="3200" b="0" i="1" u="none" strike="noStrike" dirty="0" err="1">
                <a:solidFill>
                  <a:srgbClr val="000000"/>
                </a:solidFill>
                <a:effectLst/>
                <a:latin typeface="Times New Roman" panose="02020603050405020304" pitchFamily="18" charset="0"/>
              </a:rPr>
              <a:t>mātauranga</a:t>
            </a:r>
            <a:r>
              <a:rPr lang="en-GB" sz="3200" b="0" i="1" u="none" strike="noStrike" dirty="0">
                <a:solidFill>
                  <a:srgbClr val="000000"/>
                </a:solidFill>
                <a:effectLst/>
                <a:latin typeface="Times New Roman" panose="02020603050405020304" pitchFamily="18" charset="0"/>
              </a:rPr>
              <a:t> </a:t>
            </a:r>
            <a:r>
              <a:rPr lang="en-GB" sz="3200" b="0" i="1" u="none" strike="noStrike" dirty="0" err="1">
                <a:solidFill>
                  <a:srgbClr val="000000"/>
                </a:solidFill>
                <a:effectLst/>
                <a:latin typeface="Times New Roman" panose="02020603050405020304" pitchFamily="18" charset="0"/>
              </a:rPr>
              <a:t>mō</a:t>
            </a:r>
            <a:r>
              <a:rPr lang="en-GB" sz="3200" b="0" i="1" u="none" strike="noStrike" dirty="0">
                <a:solidFill>
                  <a:srgbClr val="000000"/>
                </a:solidFill>
                <a:effectLst/>
                <a:latin typeface="Times New Roman" panose="02020603050405020304" pitchFamily="18" charset="0"/>
              </a:rPr>
              <a:t> </a:t>
            </a:r>
            <a:r>
              <a:rPr lang="en-GB" sz="3200" b="0" i="1" u="none" strike="noStrike" dirty="0" err="1">
                <a:solidFill>
                  <a:srgbClr val="000000"/>
                </a:solidFill>
                <a:effectLst/>
                <a:latin typeface="Times New Roman" panose="02020603050405020304" pitchFamily="18" charset="0"/>
              </a:rPr>
              <a:t>ngā</a:t>
            </a:r>
            <a:r>
              <a:rPr lang="en-GB" sz="3200" b="0" i="1" u="none" strike="noStrike" dirty="0">
                <a:solidFill>
                  <a:srgbClr val="000000"/>
                </a:solidFill>
                <a:effectLst/>
                <a:latin typeface="Times New Roman" panose="02020603050405020304" pitchFamily="18" charset="0"/>
              </a:rPr>
              <a:t> mokopuna o Aotearoa Early childhood curriculum</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1"/>
              </a:rPr>
              <a:t>https://assets.education.govt.nz/public/Documents/Early-Childhood/ELS-Te-Whariki-Early-Childhood-Curriculum-ENG-Web.pdf</a:t>
            </a:r>
            <a:r>
              <a:rPr lang="en-GB" sz="3200" dirty="0">
                <a:solidFill>
                  <a:srgbClr val="000000"/>
                </a:solidFill>
                <a:latin typeface="Times New Roman" panose="02020603050405020304" pitchFamily="18" charset="0"/>
              </a:rPr>
              <a:t> (Accessed 19 January 2025).</a:t>
            </a:r>
            <a:endParaRPr lang="en-GB" sz="3200" b="0" i="0" u="none" strike="noStrike" dirty="0">
              <a:solidFill>
                <a:srgbClr val="000000"/>
              </a:solidFill>
              <a:effectLst/>
              <a:latin typeface="Times New Roman" panose="02020603050405020304" pitchFamily="18" charset="0"/>
            </a:endParaRPr>
          </a:p>
          <a:p>
            <a:pPr marL="0" indent="0">
              <a:buNone/>
            </a:pPr>
            <a:r>
              <a:rPr lang="en-GB" sz="3200" b="0" i="0" u="none" strike="noStrike" dirty="0">
                <a:solidFill>
                  <a:srgbClr val="000000"/>
                </a:solidFill>
                <a:effectLst/>
                <a:latin typeface="Times New Roman" panose="02020603050405020304" pitchFamily="18" charset="0"/>
              </a:rPr>
              <a:t>NHS (2021). </a:t>
            </a:r>
            <a:r>
              <a:rPr lang="en-GB" sz="3200" b="0" i="1" u="none" strike="noStrike" dirty="0">
                <a:solidFill>
                  <a:srgbClr val="000000"/>
                </a:solidFill>
                <a:effectLst/>
                <a:latin typeface="Times New Roman" panose="02020603050405020304" pitchFamily="18" charset="0"/>
              </a:rPr>
              <a:t>Treatment - Postnatal depression</a:t>
            </a:r>
            <a:r>
              <a:rPr lang="en-GB" sz="3200" b="0" i="0" u="none" strike="noStrike" dirty="0">
                <a:solidFill>
                  <a:srgbClr val="000000"/>
                </a:solidFill>
                <a:effectLst/>
                <a:latin typeface="Times New Roman" panose="02020603050405020304" pitchFamily="18" charset="0"/>
              </a:rPr>
              <a:t>. </a:t>
            </a:r>
            <a:r>
              <a:rPr lang="en-GB" sz="3200" b="0" i="0" u="none" strike="noStrike" dirty="0" err="1">
                <a:solidFill>
                  <a:srgbClr val="000000"/>
                </a:solidFill>
                <a:effectLst/>
                <a:latin typeface="Times New Roman" panose="02020603050405020304" pitchFamily="18" charset="0"/>
              </a:rPr>
              <a:t>nhs.uk</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2"/>
              </a:rPr>
              <a:t>https://www.nhs.uk/mental-health/conditions/post-natal-depression/treatment/</a:t>
            </a:r>
            <a:r>
              <a:rPr lang="en-GB" sz="3200" dirty="0">
                <a:solidFill>
                  <a:srgbClr val="000000"/>
                </a:solidFill>
                <a:latin typeface="Times New Roman" panose="02020603050405020304" pitchFamily="18" charset="0"/>
              </a:rPr>
              <a:t> (Accessed 17 January 2025).</a:t>
            </a:r>
          </a:p>
          <a:p>
            <a:pPr marL="0" indent="0">
              <a:buNone/>
            </a:pPr>
            <a:r>
              <a:rPr lang="en-GB" sz="3200" b="0" i="0" u="none" strike="noStrike" dirty="0">
                <a:solidFill>
                  <a:srgbClr val="000000"/>
                </a:solidFill>
                <a:effectLst/>
                <a:latin typeface="Times New Roman" panose="02020603050405020304" pitchFamily="18" charset="0"/>
              </a:rPr>
              <a:t>NSPCC (2022). </a:t>
            </a:r>
            <a:r>
              <a:rPr lang="en-GB" sz="3200" b="0" i="1" u="none" strike="noStrike" dirty="0">
                <a:solidFill>
                  <a:srgbClr val="000000"/>
                </a:solidFill>
                <a:effectLst/>
                <a:latin typeface="Times New Roman" panose="02020603050405020304" pitchFamily="18" charset="0"/>
              </a:rPr>
              <a:t>Parental substance misuse. </a:t>
            </a:r>
            <a:r>
              <a:rPr lang="en-GB" sz="3200" b="0" i="0" u="none" strike="noStrike" dirty="0">
                <a:solidFill>
                  <a:srgbClr val="000000"/>
                </a:solidFill>
                <a:effectLst/>
                <a:latin typeface="Times New Roman" panose="02020603050405020304" pitchFamily="18" charset="0"/>
              </a:rPr>
              <a:t>NSPCC Learning. Available at: </a:t>
            </a:r>
            <a:r>
              <a:rPr lang="en-GB" sz="3200" b="0" i="0" u="none" strike="noStrike" dirty="0">
                <a:solidFill>
                  <a:srgbClr val="000000"/>
                </a:solidFill>
                <a:effectLst/>
                <a:latin typeface="Times New Roman" panose="02020603050405020304" pitchFamily="18" charset="0"/>
                <a:hlinkClick r:id="rId13"/>
              </a:rPr>
              <a:t>https://learning.nspcc.org.uk/children-and-families-at-risk/parental-substance-misuse#skip-to-content</a:t>
            </a:r>
            <a:r>
              <a:rPr lang="en-GB" sz="3200" dirty="0">
                <a:solidFill>
                  <a:srgbClr val="000000"/>
                </a:solidFill>
                <a:latin typeface="Times New Roman" panose="02020603050405020304" pitchFamily="18" charset="0"/>
              </a:rPr>
              <a:t> (Accessed 17 January 2025).</a:t>
            </a:r>
          </a:p>
          <a:p>
            <a:pPr marL="0" indent="0">
              <a:buNone/>
            </a:pPr>
            <a:r>
              <a:rPr lang="en-GB" sz="3200" b="0" i="0" u="none" strike="noStrike" dirty="0">
                <a:solidFill>
                  <a:srgbClr val="000000"/>
                </a:solidFill>
                <a:effectLst/>
                <a:latin typeface="Times New Roman" panose="02020603050405020304" pitchFamily="18" charset="0"/>
              </a:rPr>
              <a:t>Pentagon Play. (2024). </a:t>
            </a:r>
            <a:r>
              <a:rPr lang="en-GB" sz="3200" b="0" i="1" u="none" strike="noStrike" dirty="0">
                <a:solidFill>
                  <a:srgbClr val="000000"/>
                </a:solidFill>
                <a:effectLst/>
                <a:latin typeface="Times New Roman" panose="02020603050405020304" pitchFamily="18" charset="0"/>
              </a:rPr>
              <a:t>The Importance of Water Play</a:t>
            </a:r>
            <a:r>
              <a:rPr lang="en-GB" sz="3200" b="0" i="0" u="none" strike="noStrike" dirty="0">
                <a:solidFill>
                  <a:srgbClr val="000000"/>
                </a:solidFill>
                <a:effectLst/>
                <a:latin typeface="Times New Roman" panose="02020603050405020304" pitchFamily="18" charset="0"/>
              </a:rPr>
              <a:t>. [online] Available at: </a:t>
            </a:r>
            <a:r>
              <a:rPr lang="en-GB" sz="3200" b="0" i="0" u="none" strike="noStrike" dirty="0">
                <a:solidFill>
                  <a:srgbClr val="000000"/>
                </a:solidFill>
                <a:effectLst/>
                <a:latin typeface="Times New Roman" panose="02020603050405020304" pitchFamily="18" charset="0"/>
                <a:hlinkClick r:id="rId14"/>
              </a:rPr>
              <a:t>https://www.pentagonplay.co.uk/news-and-info/the-importance-of-water-play</a:t>
            </a:r>
            <a:r>
              <a:rPr lang="en-GB" sz="3200" b="0" i="0" u="none" strike="noStrike" dirty="0">
                <a:solidFill>
                  <a:srgbClr val="000000"/>
                </a:solidFill>
                <a:effectLst/>
                <a:latin typeface="Times New Roman" panose="02020603050405020304" pitchFamily="18" charset="0"/>
              </a:rPr>
              <a:t> (Accessed 17 January 2025).</a:t>
            </a:r>
          </a:p>
          <a:p>
            <a:pPr marL="0" indent="0">
              <a:buNone/>
            </a:pPr>
            <a:r>
              <a:rPr lang="en-GB" sz="3200" b="0" i="0" u="none" strike="noStrike" dirty="0">
                <a:solidFill>
                  <a:srgbClr val="000000"/>
                </a:solidFill>
                <a:effectLst/>
                <a:latin typeface="Times New Roman" panose="02020603050405020304" pitchFamily="18" charset="0"/>
              </a:rPr>
              <a:t>Stein, A., </a:t>
            </a:r>
            <a:r>
              <a:rPr lang="en-GB" sz="3200" b="0" i="0" u="none" strike="noStrike" dirty="0" err="1">
                <a:solidFill>
                  <a:srgbClr val="000000"/>
                </a:solidFill>
                <a:effectLst/>
                <a:latin typeface="Times New Roman" panose="02020603050405020304" pitchFamily="18" charset="0"/>
              </a:rPr>
              <a:t>Netsi</a:t>
            </a:r>
            <a:r>
              <a:rPr lang="en-GB" sz="3200" b="0" i="0" u="none" strike="noStrike" dirty="0">
                <a:solidFill>
                  <a:srgbClr val="000000"/>
                </a:solidFill>
                <a:effectLst/>
                <a:latin typeface="Times New Roman" panose="02020603050405020304" pitchFamily="18" charset="0"/>
              </a:rPr>
              <a:t>, E., Lawrence, P.J., Granger, C., Kempton, C., </a:t>
            </a:r>
            <a:r>
              <a:rPr lang="en-GB" sz="3200" b="0" i="0" u="none" strike="noStrike" dirty="0" err="1">
                <a:solidFill>
                  <a:srgbClr val="000000"/>
                </a:solidFill>
                <a:effectLst/>
                <a:latin typeface="Times New Roman" panose="02020603050405020304" pitchFamily="18" charset="0"/>
              </a:rPr>
              <a:t>Craske</a:t>
            </a:r>
            <a:r>
              <a:rPr lang="en-GB" sz="3200" b="0" i="0" u="none" strike="noStrike" dirty="0">
                <a:solidFill>
                  <a:srgbClr val="000000"/>
                </a:solidFill>
                <a:effectLst/>
                <a:latin typeface="Times New Roman" panose="02020603050405020304" pitchFamily="18" charset="0"/>
              </a:rPr>
              <a:t>, M.G., Nickless, A., Mollison, J., Stewart, D.A., Rapa, E., West, V., </a:t>
            </a:r>
            <a:r>
              <a:rPr lang="en-GB" sz="3200" b="0" i="0" u="none" strike="noStrike" dirty="0" err="1">
                <a:solidFill>
                  <a:srgbClr val="000000"/>
                </a:solidFill>
                <a:effectLst/>
                <a:latin typeface="Times New Roman" panose="02020603050405020304" pitchFamily="18" charset="0"/>
              </a:rPr>
              <a:t>Scerif</a:t>
            </a:r>
            <a:r>
              <a:rPr lang="en-GB" sz="3200" b="0" i="0" u="none" strike="noStrike" dirty="0">
                <a:solidFill>
                  <a:srgbClr val="000000"/>
                </a:solidFill>
                <a:effectLst/>
                <a:latin typeface="Times New Roman" panose="02020603050405020304" pitchFamily="18" charset="0"/>
              </a:rPr>
              <a:t>, G., Cooper, P.J. and Murray, L. (2018). Mitigating the effect of persistent postnatal depression on child outcomes through an intervention to treat depression and improve parenting: a randomised controlled trial. </a:t>
            </a:r>
            <a:r>
              <a:rPr lang="en-GB" sz="3200" b="0" i="1" u="none" strike="noStrike" dirty="0">
                <a:solidFill>
                  <a:srgbClr val="000000"/>
                </a:solidFill>
                <a:effectLst/>
                <a:latin typeface="Times New Roman" panose="02020603050405020304" pitchFamily="18" charset="0"/>
              </a:rPr>
              <a:t>The Lancet Psychiatry</a:t>
            </a:r>
            <a:r>
              <a:rPr lang="en-GB" sz="3200" dirty="0">
                <a:solidFill>
                  <a:srgbClr val="000000"/>
                </a:solidFill>
                <a:latin typeface="Times New Roman" panose="02020603050405020304" pitchFamily="18" charset="0"/>
              </a:rPr>
              <a:t>. Available at: </a:t>
            </a:r>
            <a:r>
              <a:rPr lang="en-GB" sz="3200" dirty="0">
                <a:solidFill>
                  <a:srgbClr val="000000"/>
                </a:solidFill>
                <a:latin typeface="Times New Roman" panose="02020603050405020304" pitchFamily="18" charset="0"/>
                <a:hlinkClick r:id="rId15"/>
              </a:rPr>
              <a:t>https://www.thelancet.com/journals/lanpsy/article/PIIS2215-0366(18)30006-3/fulltext#</a:t>
            </a:r>
            <a:r>
              <a:rPr lang="en-GB" sz="3200" dirty="0">
                <a:solidFill>
                  <a:srgbClr val="000000"/>
                </a:solidFill>
                <a:latin typeface="Times New Roman" panose="02020603050405020304" pitchFamily="18" charset="0"/>
              </a:rPr>
              <a:t> (Accessed 17 January 2025).</a:t>
            </a:r>
          </a:p>
          <a:p>
            <a:pPr marL="0" indent="0">
              <a:buNone/>
            </a:pPr>
            <a:r>
              <a:rPr lang="en-GB" sz="3200" b="0" i="0" u="none" strike="noStrike" dirty="0">
                <a:solidFill>
                  <a:srgbClr val="000000"/>
                </a:solidFill>
                <a:effectLst/>
                <a:latin typeface="Times New Roman" panose="02020603050405020304" pitchFamily="18" charset="0"/>
              </a:rPr>
              <a:t>sightlines-</a:t>
            </a:r>
            <a:r>
              <a:rPr lang="en-GB" sz="3200" b="0" i="0" u="none" strike="noStrike" dirty="0" err="1">
                <a:solidFill>
                  <a:srgbClr val="000000"/>
                </a:solidFill>
                <a:effectLst/>
                <a:latin typeface="Times New Roman" panose="02020603050405020304" pitchFamily="18" charset="0"/>
              </a:rPr>
              <a:t>initiative.com</a:t>
            </a:r>
            <a:r>
              <a:rPr lang="en-GB" sz="3200" b="0" i="0" u="none" strike="noStrike" dirty="0">
                <a:solidFill>
                  <a:srgbClr val="000000"/>
                </a:solidFill>
                <a:effectLst/>
                <a:latin typeface="Times New Roman" panose="02020603050405020304" pitchFamily="18" charset="0"/>
              </a:rPr>
              <a:t>. (No Date). </a:t>
            </a:r>
            <a:r>
              <a:rPr lang="en-GB" sz="3200" b="0" i="1" u="none" strike="noStrike" dirty="0" err="1">
                <a:solidFill>
                  <a:srgbClr val="000000"/>
                </a:solidFill>
                <a:effectLst/>
                <a:latin typeface="Times New Roman" panose="02020603050405020304" pitchFamily="18" charset="0"/>
              </a:rPr>
              <a:t>Te</a:t>
            </a:r>
            <a:r>
              <a:rPr lang="en-GB" sz="3200" b="0" i="1" u="none" strike="noStrike" dirty="0">
                <a:solidFill>
                  <a:srgbClr val="000000"/>
                </a:solidFill>
                <a:effectLst/>
                <a:latin typeface="Times New Roman" panose="02020603050405020304" pitchFamily="18" charset="0"/>
              </a:rPr>
              <a:t> </a:t>
            </a:r>
            <a:r>
              <a:rPr lang="en-GB" sz="3200" b="0" i="1" u="none" strike="noStrike" dirty="0" err="1">
                <a:solidFill>
                  <a:srgbClr val="000000"/>
                </a:solidFill>
                <a:effectLst/>
                <a:latin typeface="Times New Roman" panose="02020603050405020304" pitchFamily="18" charset="0"/>
              </a:rPr>
              <a:t>Whariki</a:t>
            </a:r>
            <a:r>
              <a:rPr lang="en-GB" sz="3200" b="0" i="1" u="none" strike="noStrike" dirty="0">
                <a:solidFill>
                  <a:srgbClr val="000000"/>
                </a:solidFill>
                <a:effectLst/>
                <a:latin typeface="Times New Roman" panose="02020603050405020304" pitchFamily="18" charset="0"/>
              </a:rPr>
              <a:t>: A woven mat which empowers the child</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6"/>
              </a:rPr>
              <a:t>https://sightlines-initiative.com/resources-shop/recordings-online/te-whariki-a-woven-mat-which-empowers-the-child</a:t>
            </a:r>
            <a:r>
              <a:rPr lang="en-GB" sz="3200" b="0" i="0" u="none" strike="noStrike" dirty="0">
                <a:solidFill>
                  <a:srgbClr val="000000"/>
                </a:solidFill>
                <a:effectLst/>
                <a:latin typeface="Times New Roman" panose="02020603050405020304" pitchFamily="18" charset="0"/>
              </a:rPr>
              <a:t> (Accessed 19 January 2025).</a:t>
            </a:r>
          </a:p>
          <a:p>
            <a:pPr marL="0" indent="0">
              <a:buNone/>
            </a:pPr>
            <a:r>
              <a:rPr lang="en-GB" sz="3200" b="0" i="0" u="none" strike="noStrike" dirty="0">
                <a:solidFill>
                  <a:srgbClr val="000000"/>
                </a:solidFill>
                <a:effectLst/>
                <a:latin typeface="Times New Roman" panose="02020603050405020304" pitchFamily="18" charset="0"/>
              </a:rPr>
              <a:t>Studocu. (2023). </a:t>
            </a:r>
            <a:r>
              <a:rPr lang="en-GB" sz="3200" b="0" i="1" u="none" strike="noStrike" dirty="0">
                <a:solidFill>
                  <a:srgbClr val="000000"/>
                </a:solidFill>
                <a:effectLst/>
                <a:latin typeface="Times New Roman" panose="02020603050405020304" pitchFamily="18" charset="0"/>
              </a:rPr>
              <a:t>[Solved] similarities and differences between the </a:t>
            </a:r>
            <a:r>
              <a:rPr lang="en-GB" sz="3200" b="0" i="1" u="none" strike="noStrike" dirty="0" err="1">
                <a:solidFill>
                  <a:srgbClr val="000000"/>
                </a:solidFill>
                <a:effectLst/>
                <a:latin typeface="Times New Roman" panose="02020603050405020304" pitchFamily="18" charset="0"/>
              </a:rPr>
              <a:t>te</a:t>
            </a:r>
            <a:r>
              <a:rPr lang="en-GB" sz="3200" b="0" i="1" u="none" strike="noStrike" dirty="0">
                <a:solidFill>
                  <a:srgbClr val="000000"/>
                </a:solidFill>
                <a:effectLst/>
                <a:latin typeface="Times New Roman" panose="02020603050405020304" pitchFamily="18" charset="0"/>
              </a:rPr>
              <a:t> </a:t>
            </a:r>
            <a:r>
              <a:rPr lang="en-GB" sz="3200" b="0" i="1" u="none" strike="noStrike" dirty="0" err="1">
                <a:solidFill>
                  <a:srgbClr val="000000"/>
                </a:solidFill>
                <a:effectLst/>
                <a:latin typeface="Times New Roman" panose="02020603050405020304" pitchFamily="18" charset="0"/>
              </a:rPr>
              <a:t>whariki</a:t>
            </a:r>
            <a:r>
              <a:rPr lang="en-GB" sz="3200" b="0" i="1" u="none" strike="noStrike" dirty="0">
                <a:solidFill>
                  <a:srgbClr val="000000"/>
                </a:solidFill>
                <a:effectLst/>
                <a:latin typeface="Times New Roman" panose="02020603050405020304" pitchFamily="18" charset="0"/>
              </a:rPr>
              <a:t> approach and - childcare level 3 - Studocu</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7"/>
              </a:rPr>
              <a:t>https://www.studocu.com/en-gb/messages/question/3189586/similarities-and-differences-between-the-te-whariki-approach-and-the-uk-practice</a:t>
            </a:r>
            <a:r>
              <a:rPr lang="en-GB" sz="3200" dirty="0">
                <a:solidFill>
                  <a:srgbClr val="000000"/>
                </a:solidFill>
                <a:latin typeface="Times New Roman" panose="02020603050405020304" pitchFamily="18" charset="0"/>
              </a:rPr>
              <a:t> (Accessed 19 January 2025).</a:t>
            </a:r>
          </a:p>
          <a:p>
            <a:pPr marL="0" indent="0">
              <a:buNone/>
            </a:pPr>
            <a:r>
              <a:rPr lang="en-GB" sz="3200" dirty="0">
                <a:solidFill>
                  <a:srgbClr val="000000"/>
                </a:solidFill>
                <a:latin typeface="Times New Roman" panose="02020603050405020304" pitchFamily="18" charset="0"/>
              </a:rPr>
              <a:t>To</a:t>
            </a:r>
            <a:r>
              <a:rPr lang="en-GB" sz="3200" b="0" i="0" u="none" strike="noStrike" dirty="0">
                <a:solidFill>
                  <a:srgbClr val="000000"/>
                </a:solidFill>
                <a:effectLst/>
                <a:latin typeface="Times New Roman" panose="02020603050405020304" pitchFamily="18" charset="0"/>
              </a:rPr>
              <a:t>mmy's (2024). </a:t>
            </a:r>
            <a:r>
              <a:rPr lang="en-GB" sz="3200" b="0" i="1" u="none" strike="noStrike" dirty="0">
                <a:solidFill>
                  <a:srgbClr val="000000"/>
                </a:solidFill>
                <a:effectLst/>
                <a:latin typeface="Times New Roman" panose="02020603050405020304" pitchFamily="18" charset="0"/>
              </a:rPr>
              <a:t>Postnatal anxiety | Tommy’s</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8"/>
              </a:rPr>
              <a:t>https://www.tommys.org/pregnancy-information/after-birth/postnatal-anxiety</a:t>
            </a:r>
            <a:r>
              <a:rPr lang="en-GB" sz="3200" b="0" i="0" u="none" strike="noStrike" dirty="0">
                <a:solidFill>
                  <a:srgbClr val="000000"/>
                </a:solidFill>
                <a:effectLst/>
                <a:latin typeface="Times New Roman" panose="02020603050405020304" pitchFamily="18" charset="0"/>
              </a:rPr>
              <a:t> (Accessed: 17 January 2025).</a:t>
            </a:r>
          </a:p>
          <a:p>
            <a:pPr marL="0" indent="0">
              <a:buNone/>
            </a:pPr>
            <a:r>
              <a:rPr lang="en-GB" sz="3200" b="0" i="0" u="none" strike="noStrike" dirty="0">
                <a:solidFill>
                  <a:srgbClr val="000000"/>
                </a:solidFill>
                <a:effectLst/>
                <a:latin typeface="Times New Roman" panose="02020603050405020304" pitchFamily="18" charset="0"/>
              </a:rPr>
              <a:t>University of Manchester (n.d.). </a:t>
            </a:r>
            <a:r>
              <a:rPr lang="en-GB" sz="3200" b="0" i="1" u="none" strike="noStrike" dirty="0">
                <a:solidFill>
                  <a:srgbClr val="000000"/>
                </a:solidFill>
                <a:effectLst/>
                <a:latin typeface="Times New Roman" panose="02020603050405020304" pitchFamily="18" charset="0"/>
              </a:rPr>
              <a:t>PLAYTIME Six Amazing Benefits of Water Play for Children</a:t>
            </a:r>
            <a:r>
              <a:rPr lang="en-GB" sz="3200" b="0" i="0" u="none" strike="noStrike" dirty="0">
                <a:solidFill>
                  <a:srgbClr val="000000"/>
                </a:solidFill>
                <a:effectLst/>
                <a:latin typeface="Times New Roman" panose="02020603050405020304" pitchFamily="18" charset="0"/>
              </a:rPr>
              <a:t>. Available at: </a:t>
            </a:r>
            <a:r>
              <a:rPr lang="en-GB" sz="3200" b="0" i="0" u="none" strike="noStrike" dirty="0">
                <a:solidFill>
                  <a:srgbClr val="000000"/>
                </a:solidFill>
                <a:effectLst/>
                <a:latin typeface="Times New Roman" panose="02020603050405020304" pitchFamily="18" charset="0"/>
                <a:hlinkClick r:id="rId19"/>
              </a:rPr>
              <a:t>https://documents.manchester.ac.uk/display.aspx?DocID=43717</a:t>
            </a:r>
            <a:r>
              <a:rPr lang="en-GB" sz="3200" b="0" i="0" u="none" strike="noStrike" dirty="0">
                <a:solidFill>
                  <a:srgbClr val="000000"/>
                </a:solidFill>
                <a:effectLst/>
                <a:latin typeface="Times New Roman" panose="02020603050405020304" pitchFamily="18" charset="0"/>
              </a:rPr>
              <a:t> (Accessed 17 January 2025).</a:t>
            </a:r>
          </a:p>
          <a:p>
            <a:pPr marL="0" indent="0">
              <a:buNone/>
            </a:pPr>
            <a:endParaRPr lang="en-GB" sz="3200" b="0" i="0" u="none" strike="noStrike" dirty="0">
              <a:solidFill>
                <a:srgbClr val="000000"/>
              </a:solidFill>
              <a:effectLst/>
              <a:latin typeface="Times New Roman" panose="02020603050405020304" pitchFamily="18" charset="0"/>
            </a:endParaRPr>
          </a:p>
          <a:p>
            <a:pPr marL="0" indent="0">
              <a:buNone/>
            </a:pPr>
            <a:endParaRPr lang="en-GB" sz="3200" b="0" i="0" u="none" strike="noStrike" dirty="0">
              <a:solidFill>
                <a:srgbClr val="000000"/>
              </a:solidFill>
              <a:effectLst/>
              <a:latin typeface="Times New Roman" panose="02020603050405020304" pitchFamily="18" charset="0"/>
            </a:endParaRPr>
          </a:p>
          <a:p>
            <a:pPr marL="0" indent="0">
              <a:buNone/>
            </a:pPr>
            <a:endParaRPr lang="en-GB" sz="32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326302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B53867-76E9-7118-2C46-F7F346FF29D4}"/>
              </a:ext>
            </a:extLst>
          </p:cNvPr>
          <p:cNvSpPr>
            <a:spLocks noGrp="1"/>
          </p:cNvSpPr>
          <p:nvPr>
            <p:ph idx="1"/>
          </p:nvPr>
        </p:nvSpPr>
        <p:spPr>
          <a:xfrm>
            <a:off x="666750" y="646358"/>
            <a:ext cx="10515600" cy="3821778"/>
          </a:xfrm>
        </p:spPr>
        <p:txBody>
          <a:bodyPr>
            <a:normAutofit/>
          </a:bodyPr>
          <a:lstStyle/>
          <a:p>
            <a:pPr marL="0" indent="0">
              <a:buNone/>
            </a:pPr>
            <a:r>
              <a:rPr lang="en-US" sz="1000" u="sng" dirty="0">
                <a:solidFill>
                  <a:schemeClr val="tx1"/>
                </a:solidFill>
              </a:rPr>
              <a:t>References</a:t>
            </a:r>
          </a:p>
          <a:p>
            <a:pPr marL="0" indent="0">
              <a:buNone/>
            </a:pPr>
            <a:r>
              <a:rPr lang="en-GB" sz="800" b="0" i="0" u="none" strike="noStrike" dirty="0" err="1">
                <a:solidFill>
                  <a:schemeClr val="tx1"/>
                </a:solidFill>
                <a:effectLst/>
                <a:latin typeface="Times New Roman" panose="02020603050405020304" pitchFamily="18" charset="0"/>
              </a:rPr>
              <a:t>Freepik</a:t>
            </a:r>
            <a:r>
              <a:rPr lang="en-GB" sz="800" b="0" i="0" u="none" strike="noStrike" dirty="0">
                <a:solidFill>
                  <a:schemeClr val="tx1"/>
                </a:solidFill>
                <a:effectLst/>
                <a:latin typeface="Times New Roman" panose="02020603050405020304" pitchFamily="18" charset="0"/>
              </a:rPr>
              <a:t>. (2024</a:t>
            </a:r>
            <a:r>
              <a:rPr lang="en-GB" sz="800" b="0" i="0" u="none" strike="noStrike" dirty="0">
                <a:solidFill>
                  <a:srgbClr val="000000"/>
                </a:solidFill>
                <a:effectLst/>
                <a:latin typeface="Times New Roman" panose="02020603050405020304" pitchFamily="18" charset="0"/>
              </a:rPr>
              <a:t>). </a:t>
            </a:r>
            <a:r>
              <a:rPr lang="en-GB" sz="800" b="0" i="1" u="none" strike="noStrike" dirty="0">
                <a:solidFill>
                  <a:srgbClr val="000000"/>
                </a:solidFill>
                <a:effectLst/>
                <a:latin typeface="Times New Roman" panose="02020603050405020304" pitchFamily="18" charset="0"/>
              </a:rPr>
              <a:t>Child Development Stages Images - Free Download on </a:t>
            </a:r>
            <a:r>
              <a:rPr lang="en-GB" sz="800" b="0" i="1" u="none" strike="noStrike" dirty="0" err="1">
                <a:solidFill>
                  <a:srgbClr val="000000"/>
                </a:solidFill>
                <a:effectLst/>
                <a:latin typeface="Times New Roman" panose="02020603050405020304" pitchFamily="18" charset="0"/>
              </a:rPr>
              <a:t>Freepik</a:t>
            </a:r>
            <a:r>
              <a:rPr lang="en-GB" sz="800" b="0" i="0" u="none" strike="noStrike" dirty="0">
                <a:solidFill>
                  <a:srgbClr val="000000"/>
                </a:solidFill>
                <a:effectLst/>
                <a:latin typeface="Times New Roman" panose="02020603050405020304" pitchFamily="18" charset="0"/>
              </a:rPr>
              <a:t>. Available at: </a:t>
            </a:r>
            <a:r>
              <a:rPr lang="en-GB" sz="800" b="0" i="0" u="none" strike="noStrike" dirty="0">
                <a:solidFill>
                  <a:srgbClr val="000000"/>
                </a:solidFill>
                <a:effectLst/>
                <a:latin typeface="Times New Roman" panose="02020603050405020304" pitchFamily="18" charset="0"/>
                <a:hlinkClick r:id="rId2"/>
              </a:rPr>
              <a:t>https://www.freepik.com/free-photos-vectors/child-development-stages</a:t>
            </a:r>
            <a:r>
              <a:rPr lang="en-GB" sz="800" b="0" i="0" u="none" strike="noStrike" dirty="0">
                <a:solidFill>
                  <a:srgbClr val="000000"/>
                </a:solidFill>
                <a:effectLst/>
                <a:latin typeface="Times New Roman" panose="02020603050405020304" pitchFamily="18" charset="0"/>
              </a:rPr>
              <a:t> (Accessed 19 January 2025).</a:t>
            </a:r>
          </a:p>
          <a:p>
            <a:pPr marL="0" indent="0">
              <a:buNone/>
            </a:pPr>
            <a:r>
              <a:rPr lang="en-GB" sz="800" b="0" i="0" u="none" strike="noStrike" dirty="0">
                <a:solidFill>
                  <a:srgbClr val="000000"/>
                </a:solidFill>
                <a:effectLst/>
                <a:latin typeface="Times New Roman" panose="02020603050405020304" pitchFamily="18" charset="0"/>
              </a:rPr>
              <a:t>House of Commons (2019). </a:t>
            </a:r>
            <a:r>
              <a:rPr lang="en-GB" sz="800" b="0" i="1" u="none" strike="noStrike" dirty="0">
                <a:solidFill>
                  <a:srgbClr val="000000"/>
                </a:solidFill>
                <a:effectLst/>
                <a:latin typeface="Times New Roman" panose="02020603050405020304" pitchFamily="18" charset="0"/>
              </a:rPr>
              <a:t>First 1000 days of life Thirteenth Report of Session 2017-19 Report, together with formal minutes relating to the report</a:t>
            </a:r>
            <a:r>
              <a:rPr lang="en-GB" sz="800" b="0" i="0" u="none" strike="noStrike" dirty="0">
                <a:solidFill>
                  <a:srgbClr val="000000"/>
                </a:solidFill>
                <a:effectLst/>
                <a:latin typeface="Times New Roman" panose="02020603050405020304" pitchFamily="18" charset="0"/>
              </a:rPr>
              <a:t>. Available at: </a:t>
            </a:r>
            <a:r>
              <a:rPr lang="en-GB" sz="800" b="0" i="0" u="none" strike="noStrike" dirty="0">
                <a:solidFill>
                  <a:srgbClr val="000000"/>
                </a:solidFill>
                <a:effectLst/>
                <a:latin typeface="Times New Roman" panose="02020603050405020304" pitchFamily="18" charset="0"/>
                <a:hlinkClick r:id="rId3"/>
              </a:rPr>
              <a:t>https://publications.parliament.uk/pa/cm201719/cmselect/cmhealth/1496/1496.pdf</a:t>
            </a:r>
            <a:r>
              <a:rPr lang="en-GB" sz="800" b="0" i="0" u="none" strike="noStrike" dirty="0">
                <a:solidFill>
                  <a:srgbClr val="000000"/>
                </a:solidFill>
                <a:effectLst/>
                <a:latin typeface="Times New Roman" panose="02020603050405020304" pitchFamily="18" charset="0"/>
              </a:rPr>
              <a:t> (Accessed 8 January 2025).</a:t>
            </a:r>
            <a:endParaRPr lang="en-US" sz="800" dirty="0"/>
          </a:p>
          <a:p>
            <a:pPr marL="0" indent="0">
              <a:buNone/>
            </a:pPr>
            <a:r>
              <a:rPr lang="en-GB" sz="800" b="0" i="0" u="none" strike="noStrike" dirty="0" err="1">
                <a:solidFill>
                  <a:srgbClr val="000000"/>
                </a:solidFill>
                <a:effectLst/>
                <a:latin typeface="Times New Roman" panose="02020603050405020304" pitchFamily="18" charset="0"/>
              </a:rPr>
              <a:t>kanekin</a:t>
            </a:r>
            <a:r>
              <a:rPr lang="en-GB" sz="800" b="0" i="0" u="none" strike="noStrike" dirty="0">
                <a:solidFill>
                  <a:srgbClr val="000000"/>
                </a:solidFill>
                <a:effectLst/>
                <a:latin typeface="Times New Roman" panose="02020603050405020304" pitchFamily="18" charset="0"/>
              </a:rPr>
              <a:t> (2019). </a:t>
            </a:r>
            <a:r>
              <a:rPr lang="en-GB" sz="800" b="0" i="1" u="none" strike="noStrike" dirty="0">
                <a:solidFill>
                  <a:srgbClr val="000000"/>
                </a:solidFill>
                <a:effectLst/>
                <a:latin typeface="Times New Roman" panose="02020603050405020304" pitchFamily="18" charset="0"/>
              </a:rPr>
              <a:t>What is the first 1,000 days of life?</a:t>
            </a:r>
            <a:r>
              <a:rPr lang="en-GB" sz="800" b="0" i="0" u="none" strike="noStrike" dirty="0">
                <a:solidFill>
                  <a:srgbClr val="000000"/>
                </a:solidFill>
                <a:effectLst/>
                <a:latin typeface="Times New Roman" panose="02020603050405020304" pitchFamily="18" charset="0"/>
              </a:rPr>
              <a:t> </a:t>
            </a:r>
            <a:r>
              <a:rPr lang="en-GB" sz="800" b="0" i="0" u="none" strike="noStrike" dirty="0" err="1">
                <a:solidFill>
                  <a:srgbClr val="000000"/>
                </a:solidFill>
                <a:effectLst/>
                <a:latin typeface="Times New Roman" panose="02020603050405020304" pitchFamily="18" charset="0"/>
              </a:rPr>
              <a:t>Idsmed.com</a:t>
            </a:r>
            <a:r>
              <a:rPr lang="en-GB" sz="800" b="0" i="0" u="none" strike="noStrike" dirty="0">
                <a:solidFill>
                  <a:srgbClr val="000000"/>
                </a:solidFill>
                <a:effectLst/>
                <a:latin typeface="Times New Roman" panose="02020603050405020304" pitchFamily="18" charset="0"/>
              </a:rPr>
              <a:t>. Available at: https://</a:t>
            </a:r>
            <a:r>
              <a:rPr lang="en-GB" sz="800" b="0" i="0" u="none" strike="noStrike" dirty="0" err="1">
                <a:solidFill>
                  <a:srgbClr val="000000"/>
                </a:solidFill>
                <a:effectLst/>
                <a:latin typeface="Times New Roman" panose="02020603050405020304" pitchFamily="18" charset="0"/>
              </a:rPr>
              <a:t>www.idsmed.com</a:t>
            </a:r>
            <a:r>
              <a:rPr lang="en-GB" sz="800" b="0" i="0" u="none" strike="noStrike" dirty="0">
                <a:solidFill>
                  <a:srgbClr val="000000"/>
                </a:solidFill>
                <a:effectLst/>
                <a:latin typeface="Times New Roman" panose="02020603050405020304" pitchFamily="18" charset="0"/>
              </a:rPr>
              <a:t>/sg-</a:t>
            </a:r>
            <a:r>
              <a:rPr lang="en-GB" sz="800" b="0" i="0" u="none" strike="noStrike" dirty="0" err="1">
                <a:solidFill>
                  <a:srgbClr val="000000"/>
                </a:solidFill>
                <a:effectLst/>
                <a:latin typeface="Times New Roman" panose="02020603050405020304" pitchFamily="18" charset="0"/>
              </a:rPr>
              <a:t>vn</a:t>
            </a:r>
            <a:r>
              <a:rPr lang="en-GB" sz="800" b="0" i="0" u="none" strike="noStrike" dirty="0">
                <a:solidFill>
                  <a:srgbClr val="000000"/>
                </a:solidFill>
                <a:effectLst/>
                <a:latin typeface="Times New Roman" panose="02020603050405020304" pitchFamily="18" charset="0"/>
              </a:rPr>
              <a:t>/news/what-is-the-first-1000-days-of-life/462.html (Accessed 19 Jan. 2025).</a:t>
            </a:r>
          </a:p>
          <a:p>
            <a:pPr marL="0" indent="0">
              <a:buNone/>
            </a:pPr>
            <a:r>
              <a:rPr lang="en-GB" sz="800" b="0" i="0" u="none" strike="noStrike" dirty="0">
                <a:solidFill>
                  <a:srgbClr val="000000"/>
                </a:solidFill>
                <a:effectLst/>
                <a:latin typeface="Times New Roman" panose="02020603050405020304" pitchFamily="18" charset="0"/>
              </a:rPr>
              <a:t>Shutterstock. (2024). </a:t>
            </a:r>
            <a:r>
              <a:rPr lang="en-GB" sz="800" b="0" i="1" u="none" strike="noStrike" dirty="0">
                <a:solidFill>
                  <a:srgbClr val="000000"/>
                </a:solidFill>
                <a:effectLst/>
                <a:latin typeface="Times New Roman" panose="02020603050405020304" pitchFamily="18" charset="0"/>
              </a:rPr>
              <a:t>9,390 Child Singing Song Stock Vectors and Vector Art | Shutterstock</a:t>
            </a:r>
            <a:r>
              <a:rPr lang="en-GB" sz="800" b="0" i="0" u="none" strike="noStrike" dirty="0">
                <a:solidFill>
                  <a:srgbClr val="000000"/>
                </a:solidFill>
                <a:effectLst/>
                <a:latin typeface="Times New Roman" panose="02020603050405020304" pitchFamily="18" charset="0"/>
              </a:rPr>
              <a:t>. Available at: https://</a:t>
            </a:r>
            <a:r>
              <a:rPr lang="en-GB" sz="800" b="0" i="0" u="none" strike="noStrike" dirty="0" err="1">
                <a:solidFill>
                  <a:srgbClr val="000000"/>
                </a:solidFill>
                <a:effectLst/>
                <a:latin typeface="Times New Roman" panose="02020603050405020304" pitchFamily="18" charset="0"/>
              </a:rPr>
              <a:t>www.shutterstock.com</a:t>
            </a:r>
            <a:r>
              <a:rPr lang="en-GB" sz="800" b="0" i="0" u="none" strike="noStrike" dirty="0">
                <a:solidFill>
                  <a:srgbClr val="000000"/>
                </a:solidFill>
                <a:effectLst/>
                <a:latin typeface="Times New Roman" panose="02020603050405020304" pitchFamily="18" charset="0"/>
              </a:rPr>
              <a:t>/search/</a:t>
            </a:r>
            <a:r>
              <a:rPr lang="en-GB" sz="800" b="0" i="0" u="none" strike="noStrike" dirty="0" err="1">
                <a:solidFill>
                  <a:srgbClr val="000000"/>
                </a:solidFill>
                <a:effectLst/>
                <a:latin typeface="Times New Roman" panose="02020603050405020304" pitchFamily="18" charset="0"/>
              </a:rPr>
              <a:t>child-singing-song?image_type</a:t>
            </a:r>
            <a:r>
              <a:rPr lang="en-GB" sz="800" b="0" i="0" u="none" strike="noStrike" dirty="0">
                <a:solidFill>
                  <a:srgbClr val="000000"/>
                </a:solidFill>
                <a:effectLst/>
                <a:latin typeface="Times New Roman" panose="02020603050405020304" pitchFamily="18" charset="0"/>
              </a:rPr>
              <a:t>=</a:t>
            </a:r>
            <a:r>
              <a:rPr lang="en-GB" sz="800" b="0" i="0" u="none" strike="noStrike" dirty="0" err="1">
                <a:solidFill>
                  <a:srgbClr val="000000"/>
                </a:solidFill>
                <a:effectLst/>
                <a:latin typeface="Times New Roman" panose="02020603050405020304" pitchFamily="18" charset="0"/>
              </a:rPr>
              <a:t>vector&amp;page</a:t>
            </a:r>
            <a:r>
              <a:rPr lang="en-GB" sz="800" b="0" i="0" u="none" strike="noStrike" dirty="0">
                <a:solidFill>
                  <a:srgbClr val="000000"/>
                </a:solidFill>
                <a:effectLst/>
                <a:latin typeface="Times New Roman" panose="02020603050405020304" pitchFamily="18" charset="0"/>
              </a:rPr>
              <a:t>=4 (Accessed 19 Jan. 2025).</a:t>
            </a:r>
          </a:p>
          <a:p>
            <a:pPr marL="0" indent="0">
              <a:buNone/>
            </a:pPr>
            <a:r>
              <a:rPr lang="en-GB" sz="800" b="0" i="0" u="none" strike="noStrike" dirty="0">
                <a:solidFill>
                  <a:srgbClr val="000000"/>
                </a:solidFill>
                <a:effectLst/>
                <a:latin typeface="Times New Roman" panose="02020603050405020304" pitchFamily="18" charset="0"/>
              </a:rPr>
              <a:t>Team, C.O. (2022). </a:t>
            </a:r>
            <a:r>
              <a:rPr lang="en-GB" sz="800" b="0" i="1" u="none" strike="noStrike" dirty="0">
                <a:solidFill>
                  <a:srgbClr val="000000"/>
                </a:solidFill>
                <a:effectLst/>
                <a:latin typeface="Times New Roman" panose="02020603050405020304" pitchFamily="18" charset="0"/>
              </a:rPr>
              <a:t>Important Things About Pregnancy That No One Tells You</a:t>
            </a:r>
            <a:r>
              <a:rPr lang="en-GB" sz="800" b="0" i="0" u="none" strike="noStrike" dirty="0">
                <a:solidFill>
                  <a:srgbClr val="000000"/>
                </a:solidFill>
                <a:effectLst/>
                <a:latin typeface="Times New Roman" panose="02020603050405020304" pitchFamily="18" charset="0"/>
              </a:rPr>
              <a:t>. Available at: </a:t>
            </a:r>
            <a:r>
              <a:rPr lang="en-GB" sz="800" b="0" i="0" u="none" strike="noStrike" dirty="0">
                <a:solidFill>
                  <a:srgbClr val="000000"/>
                </a:solidFill>
                <a:effectLst/>
                <a:latin typeface="Times New Roman" panose="02020603050405020304" pitchFamily="18" charset="0"/>
                <a:hlinkClick r:id="rId4"/>
              </a:rPr>
              <a:t>https://clinicone.com.np/important-things-about-pregnancy/</a:t>
            </a:r>
            <a:r>
              <a:rPr lang="en-GB" sz="800" dirty="0">
                <a:solidFill>
                  <a:srgbClr val="000000"/>
                </a:solidFill>
                <a:latin typeface="Times New Roman" panose="02020603050405020304" pitchFamily="18" charset="0"/>
              </a:rPr>
              <a:t> (Accessed 19 January 2025)</a:t>
            </a:r>
            <a:endParaRPr lang="en-GB" sz="800" b="0" i="0" u="none" strike="noStrike" dirty="0">
              <a:solidFill>
                <a:srgbClr val="000000"/>
              </a:solidFill>
              <a:effectLst/>
              <a:latin typeface="Times New Roman" panose="02020603050405020304" pitchFamily="18" charset="0"/>
            </a:endParaRPr>
          </a:p>
          <a:p>
            <a:pPr marL="0" indent="0">
              <a:buNone/>
            </a:pPr>
            <a:r>
              <a:rPr lang="en-GB" sz="800" b="0" i="0" u="none" strike="noStrike" dirty="0" err="1">
                <a:solidFill>
                  <a:srgbClr val="000000"/>
                </a:solidFill>
                <a:effectLst/>
                <a:latin typeface="Times New Roman" panose="02020603050405020304" pitchFamily="18" charset="0"/>
              </a:rPr>
              <a:t>www.famly.co</a:t>
            </a:r>
            <a:r>
              <a:rPr lang="en-GB" sz="800" b="0" i="0" u="none" strike="noStrike" dirty="0">
                <a:solidFill>
                  <a:srgbClr val="000000"/>
                </a:solidFill>
                <a:effectLst/>
                <a:latin typeface="Times New Roman" panose="02020603050405020304" pitchFamily="18" charset="0"/>
              </a:rPr>
              <a:t>. (n.d.). </a:t>
            </a:r>
            <a:r>
              <a:rPr lang="en-GB" sz="800" b="0" i="1" u="none" strike="noStrike" dirty="0">
                <a:solidFill>
                  <a:srgbClr val="000000"/>
                </a:solidFill>
                <a:effectLst/>
                <a:latin typeface="Times New Roman" panose="02020603050405020304" pitchFamily="18" charset="0"/>
              </a:rPr>
              <a:t>Wet Wet Wet: How To Improve Your Water Play Provision</a:t>
            </a:r>
            <a:r>
              <a:rPr lang="en-GB" sz="800" b="0" i="0" u="none" strike="noStrike" dirty="0">
                <a:solidFill>
                  <a:srgbClr val="000000"/>
                </a:solidFill>
                <a:effectLst/>
                <a:latin typeface="Times New Roman" panose="02020603050405020304" pitchFamily="18" charset="0"/>
              </a:rPr>
              <a:t>. Available at: </a:t>
            </a:r>
            <a:r>
              <a:rPr lang="en-GB" sz="800" b="0" i="0" u="none" strike="noStrike" dirty="0">
                <a:solidFill>
                  <a:srgbClr val="000000"/>
                </a:solidFill>
                <a:effectLst/>
                <a:latin typeface="Times New Roman" panose="02020603050405020304" pitchFamily="18" charset="0"/>
                <a:hlinkClick r:id="rId5"/>
              </a:rPr>
              <a:t>https://www.famly.co/blog/improve-water-play-provision</a:t>
            </a:r>
            <a:r>
              <a:rPr lang="en-GB" sz="800" b="0" i="0" u="none" strike="noStrike" dirty="0">
                <a:solidFill>
                  <a:srgbClr val="000000"/>
                </a:solidFill>
                <a:effectLst/>
                <a:latin typeface="Times New Roman" panose="02020603050405020304" pitchFamily="18" charset="0"/>
              </a:rPr>
              <a:t> (Accessed 19 January 2025).</a:t>
            </a: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211612073"/>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18063</TotalTime>
  <Words>5671</Words>
  <Application>Microsoft Macintosh PowerPoint</Application>
  <PresentationFormat>Widescreen</PresentationFormat>
  <Paragraphs>137</Paragraphs>
  <Slides>17</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Aptos</vt:lpstr>
      <vt:lpstr>Arial</vt:lpstr>
      <vt:lpstr>Avenir Next LT Pro</vt:lpstr>
      <vt:lpstr>Calibri</vt:lpstr>
      <vt:lpstr>Footlight MT Light</vt:lpstr>
      <vt:lpstr>Symbol</vt:lpstr>
      <vt:lpstr>Times New Roman</vt:lpstr>
      <vt:lpstr>Wingdings</vt:lpstr>
      <vt:lpstr>ArchVTI</vt:lpstr>
      <vt:lpstr>The First 1000 Days</vt:lpstr>
      <vt:lpstr>What is the First 1000 Days?</vt:lpstr>
      <vt:lpstr>Why is the First 1000 days important?</vt:lpstr>
      <vt:lpstr>What is exceptional care giving?</vt:lpstr>
      <vt:lpstr>Why is exceptional caregiving important?</vt:lpstr>
      <vt:lpstr>The role of an early year’s practitioner in supporting children and families in the first 1000 days</vt:lpstr>
      <vt:lpstr>The importance of effective partnership working</vt:lpstr>
      <vt:lpstr>Maternal factors that could impact development and support that could be offered</vt:lpstr>
      <vt:lpstr>Challenges in providing high quality care</vt:lpstr>
      <vt:lpstr>Challenged in providing high quality care</vt:lpstr>
      <vt:lpstr>Activities</vt:lpstr>
      <vt:lpstr>Activities</vt:lpstr>
      <vt:lpstr>International Approaches</vt:lpstr>
      <vt:lpstr>International Approaches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Zoe Coles</dc:creator>
  <cp:lastModifiedBy>Zoe Coles</cp:lastModifiedBy>
  <cp:revision>1</cp:revision>
  <dcterms:created xsi:type="dcterms:W3CDTF">2025-01-07T09:02:04Z</dcterms:created>
  <dcterms:modified xsi:type="dcterms:W3CDTF">2025-01-19T22:05:35Z</dcterms:modified>
</cp:coreProperties>
</file>