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9300" autoAdjust="0"/>
  </p:normalViewPr>
  <p:slideViewPr>
    <p:cSldViewPr snapToGrid="0">
      <p:cViewPr varScale="1">
        <p:scale>
          <a:sx n="43" d="100"/>
          <a:sy n="43" d="100"/>
        </p:scale>
        <p:origin x="177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7C5FEB-585F-4D00-93A6-15E20628C462}"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153541-F4A8-4E64-9C09-61537DB6BED2}"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Hello my name is [Student Name] and today I will be giving a presentation on Moxy London Excel Hotel in the </a:t>
            </a:r>
            <a:r>
              <a:rPr lang="en-US" sz="1200" kern="1200" dirty="0" err="1">
                <a:solidFill>
                  <a:schemeClr val="tx1"/>
                </a:solidFill>
                <a:effectLst/>
                <a:latin typeface="+mn-lt"/>
                <a:ea typeface="+mn-ea"/>
                <a:cs typeface="+mn-cs"/>
              </a:rPr>
              <a:t>hospitaility</a:t>
            </a:r>
            <a:r>
              <a:rPr lang="en-US" sz="1200" kern="1200" dirty="0">
                <a:solidFill>
                  <a:schemeClr val="tx1"/>
                </a:solidFill>
                <a:effectLst/>
                <a:latin typeface="+mn-lt"/>
                <a:ea typeface="+mn-ea"/>
                <a:cs typeface="+mn-cs"/>
              </a:rPr>
              <a:t> industry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In this presentation I will first discuss the introduction to my presentation, then I will give an overview of the hotel which I have selected. Then I will discussed the identified consumers of the hotel. Afterwards I will discuss the nature, </a:t>
            </a:r>
            <a:r>
              <a:rPr lang="en-US" sz="1200" kern="1200" dirty="0" err="1">
                <a:solidFill>
                  <a:schemeClr val="tx1"/>
                </a:solidFill>
                <a:effectLst/>
                <a:latin typeface="+mn-lt"/>
                <a:ea typeface="+mn-ea"/>
                <a:cs typeface="+mn-cs"/>
              </a:rPr>
              <a:t>scopte</a:t>
            </a:r>
            <a:r>
              <a:rPr lang="en-US" sz="1200" kern="1200" dirty="0">
                <a:solidFill>
                  <a:schemeClr val="tx1"/>
                </a:solidFill>
                <a:effectLst/>
                <a:latin typeface="+mn-lt"/>
                <a:ea typeface="+mn-ea"/>
                <a:cs typeface="+mn-cs"/>
              </a:rPr>
              <a:t> and role of the guest services and facilities that </a:t>
            </a:r>
            <a:r>
              <a:rPr lang="en-US" sz="1200" kern="1200" dirty="0" err="1">
                <a:solidFill>
                  <a:schemeClr val="tx1"/>
                </a:solidFill>
                <a:effectLst/>
                <a:latin typeface="+mn-lt"/>
                <a:ea typeface="+mn-ea"/>
                <a:cs typeface="+mn-cs"/>
              </a:rPr>
              <a:t>ar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eprovided</a:t>
            </a:r>
            <a:r>
              <a:rPr lang="en-US" sz="1200" kern="1200" dirty="0">
                <a:solidFill>
                  <a:schemeClr val="tx1"/>
                </a:solidFill>
                <a:effectLst/>
                <a:latin typeface="+mn-lt"/>
                <a:ea typeface="+mn-ea"/>
                <a:cs typeface="+mn-cs"/>
              </a:rPr>
              <a:t> to the guests. Then I will discuss the role and function of guest services and finally I will discuss the </a:t>
            </a:r>
            <a:r>
              <a:rPr lang="en-US" sz="1200" kern="1200" dirty="0" err="1">
                <a:solidFill>
                  <a:schemeClr val="tx1"/>
                </a:solidFill>
                <a:effectLst/>
                <a:latin typeface="+mn-lt"/>
                <a:ea typeface="+mn-ea"/>
                <a:cs typeface="+mn-cs"/>
              </a:rPr>
              <a:t>improtance</a:t>
            </a:r>
            <a:r>
              <a:rPr lang="en-US" sz="1200" kern="1200" dirty="0">
                <a:solidFill>
                  <a:schemeClr val="tx1"/>
                </a:solidFill>
                <a:effectLst/>
                <a:latin typeface="+mn-lt"/>
                <a:ea typeface="+mn-ea"/>
                <a:cs typeface="+mn-cs"/>
              </a:rPr>
              <a:t> of </a:t>
            </a:r>
            <a:r>
              <a:rPr lang="en-US" sz="1200" kern="1200" dirty="0" err="1">
                <a:solidFill>
                  <a:schemeClr val="tx1"/>
                </a:solidFill>
                <a:effectLst/>
                <a:latin typeface="+mn-lt"/>
                <a:ea typeface="+mn-ea"/>
                <a:cs typeface="+mn-cs"/>
              </a:rPr>
              <a:t>hopitaility</a:t>
            </a:r>
            <a:r>
              <a:rPr lang="en-US" sz="1200" kern="1200" dirty="0">
                <a:solidFill>
                  <a:schemeClr val="tx1"/>
                </a:solidFill>
                <a:effectLst/>
                <a:latin typeface="+mn-lt"/>
                <a:ea typeface="+mn-ea"/>
                <a:cs typeface="+mn-cs"/>
              </a:rPr>
              <a:t> and how hotel meets guest </a:t>
            </a:r>
            <a:r>
              <a:rPr lang="en-US" sz="1200" kern="1200" dirty="0" err="1">
                <a:solidFill>
                  <a:schemeClr val="tx1"/>
                </a:solidFill>
                <a:effectLst/>
                <a:latin typeface="+mn-lt"/>
                <a:ea typeface="+mn-ea"/>
                <a:cs typeface="+mn-cs"/>
              </a:rPr>
              <a:t>expections</a:t>
            </a:r>
            <a:r>
              <a:rPr lang="en-US"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Moxy London Excel hotel's general impression is examined in this presentation. In close proximity to Moxy excel London is where you'll find this comfortable hotel. The report also provides a detailed description of the Moxy London Excel's typical guests. Including, but not limited to, holidaymakers,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party planners. The importance and breadth of guest services and amenities to hotels' bottom lines are also investigated. The value of hospitality will also be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in this research.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Moxy London Excel hotel is conveniently located about 12 minutes from the east gate of Excel London. It's easier to go to these hotels on foot than to others like the Hilton DoubleTree or the Aloft. The convenience of the Moxy London Excel's proximity is shown by the fact that taking a taxi there will only take five minutes to reach City Airport. Although the furthest Docklands are located outside of the city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you can reach places like Leicester Square on foot in under half an hour by using the DLR from the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Royal Albert station. Remember that the DLR closes for the night at 12 </a:t>
            </a:r>
            <a:r>
              <a:rPr lang="en-US" sz="1200" kern="1200" dirty="0" err="1">
                <a:solidFill>
                  <a:schemeClr val="tx1"/>
                </a:solidFill>
                <a:effectLst/>
                <a:latin typeface="+mn-lt"/>
                <a:ea typeface="+mn-ea"/>
                <a:cs typeface="+mn-cs"/>
              </a:rPr>
              <a:t>a.m.The</a:t>
            </a:r>
            <a:r>
              <a:rPr lang="en-US" sz="1200" kern="1200" dirty="0">
                <a:solidFill>
                  <a:schemeClr val="tx1"/>
                </a:solidFill>
                <a:effectLst/>
                <a:latin typeface="+mn-lt"/>
                <a:ea typeface="+mn-ea"/>
                <a:cs typeface="+mn-cs"/>
              </a:rPr>
              <a:t> hotel's creative, </a:t>
            </a:r>
            <a:r>
              <a:rPr lang="en-US" sz="1200" kern="1200" dirty="0" err="1">
                <a:solidFill>
                  <a:schemeClr val="tx1"/>
                </a:solidFill>
                <a:effectLst/>
                <a:latin typeface="+mn-lt"/>
                <a:ea typeface="+mn-ea"/>
                <a:cs typeface="+mn-cs"/>
              </a:rPr>
              <a:t>mesmerising</a:t>
            </a:r>
            <a:r>
              <a:rPr lang="en-US" sz="1200" kern="1200" dirty="0">
                <a:solidFill>
                  <a:schemeClr val="tx1"/>
                </a:solidFill>
                <a:effectLst/>
                <a:latin typeface="+mn-lt"/>
                <a:ea typeface="+mn-ea"/>
                <a:cs typeface="+mn-cs"/>
              </a:rPr>
              <a:t> architecture is reminiscent of Mama Shelter. The lower floor of the Moxy hotel is an explosion of </a:t>
            </a:r>
            <a:r>
              <a:rPr lang="en-US" sz="1200" kern="1200" dirty="0" err="1">
                <a:solidFill>
                  <a:schemeClr val="tx1"/>
                </a:solidFill>
                <a:effectLst/>
                <a:latin typeface="+mn-lt"/>
                <a:ea typeface="+mn-ea"/>
                <a:cs typeface="+mn-cs"/>
              </a:rPr>
              <a:t>colour</a:t>
            </a:r>
            <a:r>
              <a:rPr lang="en-US" sz="1200" kern="1200" dirty="0">
                <a:solidFill>
                  <a:schemeClr val="tx1"/>
                </a:solidFill>
                <a:effectLst/>
                <a:latin typeface="+mn-lt"/>
                <a:ea typeface="+mn-ea"/>
                <a:cs typeface="+mn-cs"/>
              </a:rPr>
              <a:t> and bustle, with oversized couches piled high with cushions, reclining chairs, a pink velvet-covered area, games like scrabble and football, guitars to play, and comical sunglasses to wear. The ambiance of Moxy hotel is aided by the presence of both electro-pop music and scribbled dad jokes.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What makes a hotel great are the services they provide to its guests. The Moxy London Excel Hotel is an accessible option for people who need a calmer atmosphere, such as those who have been travelling for an extended period of time. The "Crew," the younger workers, are kind and helpful as well. The hotel's lounge provides a quiet place to read, and there's a separate conference room for business gatherings. </a:t>
            </a:r>
            <a:r>
              <a:rPr lang="en-US" sz="1200" kern="1200" dirty="0" err="1">
                <a:solidFill>
                  <a:schemeClr val="tx1"/>
                </a:solidFill>
                <a:effectLst/>
                <a:latin typeface="+mn-lt"/>
                <a:ea typeface="+mn-ea"/>
                <a:cs typeface="+mn-cs"/>
              </a:rPr>
              <a:t>Macbooks</a:t>
            </a:r>
            <a:r>
              <a:rPr lang="en-US" sz="1200" kern="1200" dirty="0">
                <a:solidFill>
                  <a:schemeClr val="tx1"/>
                </a:solidFill>
                <a:effectLst/>
                <a:latin typeface="+mn-lt"/>
                <a:ea typeface="+mn-ea"/>
                <a:cs typeface="+mn-cs"/>
              </a:rPr>
              <a:t> have also been made available. High-quality Wi-Fi access is available in every room. Also a garage available for only €16 per day. The bedrooms are beautiful with their white walls and mushroom-themed </a:t>
            </a:r>
            <a:r>
              <a:rPr lang="en-US" sz="1200" kern="1200" dirty="0" err="1">
                <a:solidFill>
                  <a:schemeClr val="tx1"/>
                </a:solidFill>
                <a:effectLst/>
                <a:latin typeface="+mn-lt"/>
                <a:ea typeface="+mn-ea"/>
                <a:cs typeface="+mn-cs"/>
              </a:rPr>
              <a:t>colour</a:t>
            </a:r>
            <a:r>
              <a:rPr lang="en-US" sz="1200" kern="1200" dirty="0">
                <a:solidFill>
                  <a:schemeClr val="tx1"/>
                </a:solidFill>
                <a:effectLst/>
                <a:latin typeface="+mn-lt"/>
                <a:ea typeface="+mn-ea"/>
                <a:cs typeface="+mn-cs"/>
              </a:rPr>
              <a:t> scheme. The foundation-written welcome messages affixed to the bathroom mirrors are a nice little touch. The hotel's double rooms are on the smaller side, but they nevertheless include plush recliners, large bathrooms with walk-in showers, and screens that can be connected to your Spotify account. The hair dryer plugs are strategically placed far from the mirrors. There are no telephones in the rooms, so guests must use the ones located in the lobby. They have styled their deluxe accommodations to feel more like mini-suites by including comfortable seating spaces. expanded </a:t>
            </a:r>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Identification of Moxy Hotel’s Main Consumers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Customers who book hotel stays do so for a variety of reasons, and the hospitality business benefits from this diversity. There is a wide diversity of ages, socioeconomic statuses, and nationalities among the clientele. Since guests at Moxy Hotels come from many walks of life and have different wants and needs, the hotel is well-equipped to accommodate them all. Hotels see three main types of customers: tourist, vacationers, and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Tourists: Tourists frequently reserve lodging and other services in advance, but decide on spending for things like food, souvenirs, and sightseeing upon arrival.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Vacationers: Tourists care more about having some downtime than they do about visiting museums and other cultural landmarks.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overnight stays, and have higher standards for precision and punctuality. Bank transfers are their preferred method of payment, and they use a wider range of ancillary communication and transportation options. For financial transactions,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often use bank transfers.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Event </a:t>
            </a:r>
            <a:r>
              <a:rPr lang="en-US" sz="1200" kern="1200" dirty="0" err="1">
                <a:solidFill>
                  <a:schemeClr val="tx1"/>
                </a:solidFill>
                <a:effectLst/>
                <a:latin typeface="+mn-lt"/>
                <a:ea typeface="+mn-ea"/>
                <a:cs typeface="+mn-cs"/>
              </a:rPr>
              <a:t>organisers</a:t>
            </a:r>
            <a:r>
              <a:rPr lang="en-US" sz="1200" kern="1200" dirty="0">
                <a:solidFill>
                  <a:schemeClr val="tx1"/>
                </a:solidFill>
                <a:effectLst/>
                <a:latin typeface="+mn-lt"/>
                <a:ea typeface="+mn-ea"/>
                <a:cs typeface="+mn-cs"/>
              </a:rPr>
              <a:t>: They are more prone to work as intermediaries. Make a lot of accommodation reservations. Hotels often have conference rooms available for usage. And they're more likely to cancel their bookings.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Overnight: The word "lingering overnight" refers to the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of staying in one place to sleep and rest without moving on, whether because of travel or personal reasons. Whether they are just travelling through or planning a longer stay, this definition covers you.</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t>
            </a:r>
            <a:r>
              <a:rPr lang="en-US" sz="1200" kern="1200" dirty="0" err="1">
                <a:solidFill>
                  <a:schemeClr val="tx1"/>
                </a:solidFill>
                <a:effectLst/>
                <a:latin typeface="+mn-lt"/>
                <a:ea typeface="+mn-ea"/>
                <a:cs typeface="+mn-cs"/>
              </a:rPr>
              <a:t>additoin</a:t>
            </a:r>
            <a:r>
              <a:rPr lang="en-US" sz="1200" kern="1200" dirty="0">
                <a:solidFill>
                  <a:schemeClr val="tx1"/>
                </a:solidFill>
                <a:effectLst/>
                <a:latin typeface="+mn-lt"/>
                <a:ea typeface="+mn-ea"/>
                <a:cs typeface="+mn-cs"/>
              </a:rPr>
              <a:t> to the individual which have been discussed, some schools use exams as a way to entice potential students to </a:t>
            </a:r>
            <a:r>
              <a:rPr lang="en-US" sz="1200" kern="1200" dirty="0" err="1">
                <a:solidFill>
                  <a:schemeClr val="tx1"/>
                </a:solidFill>
                <a:effectLst/>
                <a:latin typeface="+mn-lt"/>
                <a:ea typeface="+mn-ea"/>
                <a:cs typeface="+mn-cs"/>
              </a:rPr>
              <a:t>enrol</a:t>
            </a:r>
            <a:r>
              <a:rPr lang="en-US" sz="1200" kern="1200" dirty="0">
                <a:solidFill>
                  <a:schemeClr val="tx1"/>
                </a:solidFill>
                <a:effectLst/>
                <a:latin typeface="+mn-lt"/>
                <a:ea typeface="+mn-ea"/>
                <a:cs typeface="+mn-cs"/>
              </a:rPr>
              <a:t>. The gathering of scientists for a conference is another example. The celebration of any kind of event, whether artistic or athletic. There has to be more space for the newlyweds' things and a higher priority placed on comfort and service. It's a win-win situation for patrons and merchants, since both locals and tourists may make a profit.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success of a hotel business is typically determined by how well it maintains its long-term customer relationships. New competitors, such as those in the sharing economy, have entered the market in the previous decade, increasing the pressure on Moxy Hotels to provide competitive rates and amenities. The emergence of highly interconnected digital platforms like social media and user-generated content, as well as new service actors like self-service technologies and AI, have changed the face of the industry. Specifically, the worldwide dispersal of Covid-19 forced us to investigate new avenues in the realm of service interactions. New touchpoints and digital exchanges throughout the tourist experience raise the question of whether or not businesses have the customers' best interests at heart. Management in the hotel industry may learn a lot about their visitors' perspectives and habits by just asking them questions. In order to help businesses in making better use of service connections, this article relies on current scientific discoveries.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Every </a:t>
            </a:r>
            <a:r>
              <a:rPr lang="en-US" sz="1200" kern="1200" dirty="0" err="1">
                <a:solidFill>
                  <a:schemeClr val="tx1"/>
                </a:solidFill>
                <a:effectLst/>
                <a:latin typeface="+mn-lt"/>
                <a:ea typeface="+mn-ea"/>
                <a:cs typeface="+mn-cs"/>
              </a:rPr>
              <a:t>traveller</a:t>
            </a:r>
            <a:r>
              <a:rPr lang="en-US" sz="1200" kern="1200" dirty="0">
                <a:solidFill>
                  <a:schemeClr val="tx1"/>
                </a:solidFill>
                <a:effectLst/>
                <a:latin typeface="+mn-lt"/>
                <a:ea typeface="+mn-ea"/>
                <a:cs typeface="+mn-cs"/>
              </a:rPr>
              <a:t> or visitor values getting their money's worth, from staying in the hotels to receiving prompt, friendly service. Amenities and other forms of enjoyment may have lost some of their value, but this does not lessen their importance. When guests' expectations are surpassed at Moxy hotel, they quickly transform into pure delight. Previous visitors who had a positive experience and who spoke well of the establishment are a hotel or resort's best form of promotion, beating out even the most lavish print ads. Even if they have a lot on their plate already, they'll take the time to write the testimonies that others all around the globe will read. The Moxy hotel's marketing activities, which are exhibited in a variety of media including the Internet, social networks, and print are the most accurate tool to showcase their standard: to which hotel customers hold it during their stay.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Inaccurate or deceptive information will never be accepted and it will be impossible for the Moxy hotel to provide customers with a good experience. The days when visitors are satisfied with a simple "please" and "thank you” and courteous treatment are long gone. Although it has always been a vital component of providing exceptional service. When clients have a positive experience at a hotel or resort, they often return expecting to get the same quality of treatment. Customers may determine if a hotel cares about them as individuals and seeks to create a long-term connection with them based on the exceptional quality of service it provides, as opposed to just seeking to make a quick money. Hotel and resort management should gather guest feedback and react to it in a timely way in order to not only fulfil the expectations of individual customers. but also, to anticipate and satisfy the needs of consumers who are similar to those customers. </a:t>
            </a:r>
            <a:r>
              <a:rPr lang="en-US" sz="1200" kern="1200">
                <a:solidFill>
                  <a:schemeClr val="tx1"/>
                </a:solidFill>
                <a:effectLst/>
                <a:latin typeface="+mn-lt"/>
                <a:ea typeface="+mn-ea"/>
                <a:cs typeface="+mn-cs"/>
              </a:rPr>
              <a:t>In order to consistently meet and surpass the expectations of its visitors, management must be persistent in its pursuit of feedback. </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32153541-F4A8-4E64-9C09-61537DB6BED2}"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CCF6C8F-B108-4DEA-ACD9-57F6DFD0E6F4}" type="datetimeFigureOut">
              <a:rPr lang="en-US" smtClean="0"/>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0A23858-DB9F-4381-A7C5-74BFD23CF5A1}"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FCCF6C8F-B108-4DEA-ACD9-57F6DFD0E6F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FCCF6C8F-B108-4DEA-ACD9-57F6DFD0E6F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CF6C8F-B108-4DEA-ACD9-57F6DFD0E6F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CF6C8F-B108-4DEA-ACD9-57F6DFD0E6F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FCCF6C8F-B108-4DEA-ACD9-57F6DFD0E6F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FCCF6C8F-B108-4DEA-ACD9-57F6DFD0E6F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FCCF6C8F-B108-4DEA-ACD9-57F6DFD0E6F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endParaRPr lang="en-US" sz="9600" b="0" i="0" dirty="0">
              <a:solidFill>
                <a:schemeClr val="accent1">
                  <a:lumMod val="60000"/>
                  <a:lumOff val="40000"/>
                </a:schemeClr>
              </a:solidFill>
              <a:latin typeface="Arial" panose="020B0604020202020204"/>
              <a:cs typeface="Arial" panose="020B0604020202020204"/>
            </a:endParaRP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endParaRPr lang="en-US" sz="9600" b="0" i="0" dirty="0">
              <a:solidFill>
                <a:schemeClr val="accent1">
                  <a:lumMod val="60000"/>
                  <a:lumOff val="40000"/>
                </a:schemeClr>
              </a:solidFill>
              <a:latin typeface="Arial" panose="020B0604020202020204"/>
              <a:cs typeface="Arial" panose="020B0604020202020204"/>
            </a:endParaRP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CCF6C8F-B108-4DEA-ACD9-57F6DFD0E6F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CCF6C8F-B108-4DEA-ACD9-57F6DFD0E6F4}" type="datetimeFigureOut">
              <a:rPr lang="en-US" smtClean="0"/>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CCF6C8F-B108-4DEA-ACD9-57F6DFD0E6F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A23858-DB9F-4381-A7C5-74BFD23CF5A1}"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image" Target="../media/image1.jpe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8">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CCF6C8F-B108-4DEA-ACD9-57F6DFD0E6F4}" type="datetimeFigureOut">
              <a:rPr lang="en-US" smtClean="0"/>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0A23858-DB9F-4381-A7C5-74BFD23CF5A1}"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www.tripadvisor.co.uk/Hotel_Review-g186338-d12124894-Reviews-MOXY_London_Excel-London_Englan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Module Name: Hospitality and Guest Services</a:t>
            </a:r>
            <a:br>
              <a:rPr lang="en-US" dirty="0"/>
            </a:br>
            <a:r>
              <a:rPr lang="en-US" dirty="0"/>
              <a:t>Module Code: BMIH4003</a:t>
            </a:r>
            <a:endParaRPr lang="en-US" dirty="0"/>
          </a:p>
        </p:txBody>
      </p:sp>
      <p:sp>
        <p:nvSpPr>
          <p:cNvPr id="3" name="Subtitle 2"/>
          <p:cNvSpPr>
            <a:spLocks noGrp="1"/>
          </p:cNvSpPr>
          <p:nvPr>
            <p:ph type="subTitle" idx="1"/>
          </p:nvPr>
        </p:nvSpPr>
        <p:spPr/>
        <p:txBody>
          <a:bodyPr>
            <a:normAutofit fontScale="67500" lnSpcReduction="20000"/>
          </a:bodyPr>
          <a:lstStyle/>
          <a:p>
            <a:r>
              <a:rPr lang="en-US" dirty="0"/>
              <a:t>Hotel: Moxy London Excel Hotel</a:t>
            </a:r>
            <a:endParaRPr lang="en-US" dirty="0"/>
          </a:p>
          <a:p>
            <a:r>
              <a:rPr lang="en-US" dirty="0"/>
              <a:t>Name: </a:t>
            </a:r>
            <a:r>
              <a:rPr lang="en-GB" altLang="en-US" dirty="0"/>
              <a:t>CRISTIAN TENEA</a:t>
            </a:r>
            <a:endParaRPr lang="en-US" dirty="0"/>
          </a:p>
          <a:p>
            <a:r>
              <a:rPr lang="en-US" dirty="0"/>
              <a:t>Student ID: </a:t>
            </a:r>
            <a:r>
              <a:rPr lang="en-GB" altLang="en-US" dirty="0"/>
              <a:t>2211743</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US" dirty="0"/>
          </a:p>
        </p:txBody>
      </p:sp>
      <p:sp>
        <p:nvSpPr>
          <p:cNvPr id="3" name="Content Placeholder 2"/>
          <p:cNvSpPr>
            <a:spLocks noGrp="1"/>
          </p:cNvSpPr>
          <p:nvPr>
            <p:ph idx="1"/>
          </p:nvPr>
        </p:nvSpPr>
        <p:spPr>
          <a:xfrm>
            <a:off x="652669" y="2532589"/>
            <a:ext cx="10492409" cy="2799384"/>
          </a:xfrm>
        </p:spPr>
        <p:txBody>
          <a:bodyPr>
            <a:normAutofit/>
          </a:bodyPr>
          <a:lstStyle/>
          <a:p>
            <a:r>
              <a:rPr lang="en-US" dirty="0"/>
              <a:t>Introduction </a:t>
            </a:r>
            <a:endParaRPr lang="en-US" dirty="0"/>
          </a:p>
          <a:p>
            <a:r>
              <a:rPr lang="en-US" dirty="0"/>
              <a:t>Overview of Mow London Excel hotel </a:t>
            </a:r>
            <a:endParaRPr lang="en-US" dirty="0"/>
          </a:p>
          <a:p>
            <a:r>
              <a:rPr lang="en-US" dirty="0"/>
              <a:t>Identification of Moxy Hotel’s Main Consumers </a:t>
            </a:r>
            <a:endParaRPr lang="en-US" dirty="0"/>
          </a:p>
          <a:p>
            <a:r>
              <a:rPr lang="en-US" dirty="0"/>
              <a:t>Nature, Scope and Role of the Guest Services and Facilities that are Provided to these Guests. </a:t>
            </a:r>
            <a:endParaRPr lang="en-US" dirty="0"/>
          </a:p>
          <a:p>
            <a:r>
              <a:rPr lang="en-US" dirty="0"/>
              <a:t>Role and Function of Guest Services</a:t>
            </a:r>
            <a:endParaRPr lang="en-US" dirty="0"/>
          </a:p>
          <a:p>
            <a:r>
              <a:rPr lang="en-US" dirty="0"/>
              <a:t>The Importance of Hospitality and How Hotels Meet or Guest Expectation.</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US" dirty="0"/>
          </a:p>
        </p:txBody>
      </p:sp>
      <p:sp>
        <p:nvSpPr>
          <p:cNvPr id="3" name="Content Placeholder 2"/>
          <p:cNvSpPr>
            <a:spLocks noGrp="1"/>
          </p:cNvSpPr>
          <p:nvPr>
            <p:ph idx="1"/>
          </p:nvPr>
        </p:nvSpPr>
        <p:spPr>
          <a:xfrm>
            <a:off x="1154954" y="3000055"/>
            <a:ext cx="9088976" cy="2207039"/>
          </a:xfrm>
        </p:spPr>
        <p:txBody>
          <a:bodyPr/>
          <a:lstStyle/>
          <a:p>
            <a:r>
              <a:rPr lang="en-US" dirty="0"/>
              <a:t>The Moxy London Excel hotel's general impression is examined in this presentation</a:t>
            </a:r>
            <a:endParaRPr lang="en-US" dirty="0"/>
          </a:p>
          <a:p>
            <a:r>
              <a:rPr lang="en-US" dirty="0"/>
              <a:t>Detailed description of the Moxy London Excel's typical guests</a:t>
            </a:r>
            <a:endParaRPr lang="en-US" dirty="0"/>
          </a:p>
          <a:p>
            <a:r>
              <a:rPr lang="en-US" dirty="0"/>
              <a:t>The importance and breadth of guest services and amenities to hotels' bottom lines are also investigated. </a:t>
            </a:r>
            <a:endParaRPr lang="en-US" dirty="0"/>
          </a:p>
          <a:p>
            <a:r>
              <a:rPr lang="en-US" dirty="0"/>
              <a:t>The value of hospitality will also be </a:t>
            </a:r>
            <a:r>
              <a:rPr lang="en-US" dirty="0" err="1"/>
              <a:t>emphasised</a:t>
            </a:r>
            <a:r>
              <a:rPr lang="en-US" dirty="0"/>
              <a:t> in this research.</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Moxy London Excel Hotel </a:t>
            </a:r>
            <a:br>
              <a:rPr lang="en-US" dirty="0"/>
            </a:br>
            <a:endParaRPr lang="en-US" dirty="0"/>
          </a:p>
        </p:txBody>
      </p:sp>
      <p:sp>
        <p:nvSpPr>
          <p:cNvPr id="3" name="Content Placeholder 2"/>
          <p:cNvSpPr>
            <a:spLocks noGrp="1"/>
          </p:cNvSpPr>
          <p:nvPr>
            <p:ph idx="1"/>
          </p:nvPr>
        </p:nvSpPr>
        <p:spPr>
          <a:xfrm>
            <a:off x="304801" y="2326792"/>
            <a:ext cx="6145696" cy="4351338"/>
          </a:xfrm>
        </p:spPr>
        <p:txBody>
          <a:bodyPr>
            <a:normAutofit/>
          </a:bodyPr>
          <a:lstStyle/>
          <a:p>
            <a:r>
              <a:rPr lang="en-US" dirty="0"/>
              <a:t>Located about 12 minutes from the east gate of Excel London.</a:t>
            </a:r>
            <a:endParaRPr lang="en-US" dirty="0"/>
          </a:p>
          <a:p>
            <a:r>
              <a:rPr lang="en-US" dirty="0"/>
              <a:t>Taking a taxi there will only take five minutes to reach City Airport.</a:t>
            </a:r>
            <a:endParaRPr lang="en-US" dirty="0"/>
          </a:p>
          <a:p>
            <a:r>
              <a:rPr lang="en-US" dirty="0"/>
              <a:t>Anyone can reach places like Leicester Square on foot in under half an hour by using the DLR from the </a:t>
            </a:r>
            <a:r>
              <a:rPr lang="en-US" dirty="0" err="1"/>
              <a:t>neighbouring</a:t>
            </a:r>
            <a:r>
              <a:rPr lang="en-US" dirty="0"/>
              <a:t> Royal Albert station.</a:t>
            </a:r>
            <a:endParaRPr lang="en-US" dirty="0"/>
          </a:p>
          <a:p>
            <a:r>
              <a:rPr lang="en-US" dirty="0"/>
              <a:t>The lower floor of the Moxy hotel is an explosion of </a:t>
            </a:r>
            <a:r>
              <a:rPr lang="en-US" dirty="0" err="1"/>
              <a:t>colour</a:t>
            </a:r>
            <a:r>
              <a:rPr lang="en-US" dirty="0"/>
              <a:t> and bustle (Guo, 2021).</a:t>
            </a:r>
            <a:endParaRPr lang="en-US" dirty="0"/>
          </a:p>
          <a:p>
            <a:r>
              <a:rPr lang="en-US" dirty="0"/>
              <a:t>The ambiance of Moxy hotel is aided by the presence of both electro-pop music and scribbled dad jokes.</a:t>
            </a:r>
            <a:endParaRPr lang="en-US" dirty="0"/>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050154" y="2326792"/>
            <a:ext cx="4809772" cy="3978046"/>
          </a:xfrm>
          <a:prstGeom prst="rect">
            <a:avLst/>
          </a:prstGeom>
        </p:spPr>
      </p:pic>
      <p:sp>
        <p:nvSpPr>
          <p:cNvPr id="6" name="TextBox 5"/>
          <p:cNvSpPr txBox="1"/>
          <p:nvPr/>
        </p:nvSpPr>
        <p:spPr>
          <a:xfrm>
            <a:off x="8627164" y="6461935"/>
            <a:ext cx="2107097" cy="276999"/>
          </a:xfrm>
          <a:prstGeom prst="rect">
            <a:avLst/>
          </a:prstGeom>
          <a:noFill/>
        </p:spPr>
        <p:txBody>
          <a:bodyPr wrap="square" rtlCol="0">
            <a:spAutoFit/>
          </a:bodyPr>
          <a:lstStyle/>
          <a:p>
            <a:r>
              <a:rPr lang="en-US" sz="1200" dirty="0"/>
              <a:t>Source: </a:t>
            </a:r>
            <a:r>
              <a:rPr lang="en-US" sz="1200" dirty="0" err="1"/>
              <a:t>Tripadvisor</a:t>
            </a:r>
            <a:r>
              <a:rPr lang="en-US" sz="1200" dirty="0"/>
              <a:t>, 2023</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Moxy London Excel Hotel </a:t>
            </a:r>
            <a:br>
              <a:rPr lang="en-US" dirty="0"/>
            </a:br>
            <a:endParaRPr lang="en-US" dirty="0"/>
          </a:p>
        </p:txBody>
      </p:sp>
      <p:sp>
        <p:nvSpPr>
          <p:cNvPr id="3" name="Content Placeholder 2"/>
          <p:cNvSpPr>
            <a:spLocks noGrp="1"/>
          </p:cNvSpPr>
          <p:nvPr>
            <p:ph idx="1"/>
          </p:nvPr>
        </p:nvSpPr>
        <p:spPr>
          <a:xfrm>
            <a:off x="399224" y="2289452"/>
            <a:ext cx="6251713" cy="4351338"/>
          </a:xfrm>
        </p:spPr>
        <p:txBody>
          <a:bodyPr>
            <a:normAutofit fontScale="92500" lnSpcReduction="10000"/>
          </a:bodyPr>
          <a:lstStyle/>
          <a:p>
            <a:r>
              <a:rPr lang="en-US" dirty="0"/>
              <a:t>The Moxy London Excel Hotel is an accessible option for people who need a calmer atmosphere (Carvalho and Pinto, 2018).</a:t>
            </a:r>
            <a:endParaRPr lang="en-US" dirty="0"/>
          </a:p>
          <a:p>
            <a:r>
              <a:rPr lang="en-US" dirty="0"/>
              <a:t>The "Crew," the younger workers, are kind and helpful as well. </a:t>
            </a:r>
            <a:endParaRPr lang="en-US" dirty="0"/>
          </a:p>
          <a:p>
            <a:r>
              <a:rPr lang="en-US" dirty="0"/>
              <a:t>The hotel's lounge provides a quiet place to read, and there's a separate conference room for business gatherings. </a:t>
            </a:r>
            <a:endParaRPr lang="en-US" dirty="0"/>
          </a:p>
          <a:p>
            <a:r>
              <a:rPr lang="en-US" dirty="0"/>
              <a:t>High-quality Wi-Fi access is available in every room </a:t>
            </a:r>
            <a:endParaRPr lang="en-US" dirty="0"/>
          </a:p>
          <a:p>
            <a:r>
              <a:rPr lang="en-US" dirty="0"/>
              <a:t>The bedrooms are beautiful with their white walls and mushroom-themed </a:t>
            </a:r>
            <a:r>
              <a:rPr lang="en-US" dirty="0" err="1"/>
              <a:t>colour</a:t>
            </a:r>
            <a:r>
              <a:rPr lang="en-US" dirty="0"/>
              <a:t> scheme. </a:t>
            </a:r>
            <a:endParaRPr lang="en-US" dirty="0"/>
          </a:p>
          <a:p>
            <a:r>
              <a:rPr lang="en-US" dirty="0"/>
              <a:t>They have styled their deluxe accommodations to feel more like mini-suites by including comfortable seating spaces, expanded in restrooms .</a:t>
            </a:r>
            <a:endParaRPr lang="en-US" dirty="0"/>
          </a:p>
        </p:txBody>
      </p:sp>
      <p:pic>
        <p:nvPicPr>
          <p:cNvPr id="6" name="Picture 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998562" y="2399130"/>
            <a:ext cx="4870651" cy="3975652"/>
          </a:xfrm>
          <a:prstGeom prst="rect">
            <a:avLst/>
          </a:prstGeom>
        </p:spPr>
      </p:pic>
      <p:sp>
        <p:nvSpPr>
          <p:cNvPr id="8" name="TextBox 7"/>
          <p:cNvSpPr txBox="1"/>
          <p:nvPr/>
        </p:nvSpPr>
        <p:spPr>
          <a:xfrm>
            <a:off x="8862818" y="6374782"/>
            <a:ext cx="2107097" cy="276999"/>
          </a:xfrm>
          <a:prstGeom prst="rect">
            <a:avLst/>
          </a:prstGeom>
          <a:noFill/>
        </p:spPr>
        <p:txBody>
          <a:bodyPr wrap="square" rtlCol="0">
            <a:spAutoFit/>
          </a:bodyPr>
          <a:lstStyle/>
          <a:p>
            <a:r>
              <a:rPr lang="en-US" sz="1200" dirty="0"/>
              <a:t>Source: </a:t>
            </a:r>
            <a:r>
              <a:rPr lang="en-US" sz="1200" dirty="0" err="1"/>
              <a:t>Tripadvisor</a:t>
            </a:r>
            <a:r>
              <a:rPr lang="en-US" sz="1200" dirty="0"/>
              <a:t>, 2023</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Identification of Moxy Hotel’s Main Consumers </a:t>
            </a:r>
            <a:br>
              <a:rPr lang="en-US" dirty="0"/>
            </a:br>
            <a:endParaRPr lang="en-US" dirty="0"/>
          </a:p>
        </p:txBody>
      </p:sp>
      <p:sp>
        <p:nvSpPr>
          <p:cNvPr id="3" name="Content Placeholder 2"/>
          <p:cNvSpPr>
            <a:spLocks noGrp="1"/>
          </p:cNvSpPr>
          <p:nvPr>
            <p:ph idx="1"/>
          </p:nvPr>
        </p:nvSpPr>
        <p:spPr>
          <a:xfrm>
            <a:off x="389334" y="2402559"/>
            <a:ext cx="6331226" cy="3732232"/>
          </a:xfrm>
        </p:spPr>
        <p:txBody>
          <a:bodyPr>
            <a:normAutofit/>
          </a:bodyPr>
          <a:lstStyle/>
          <a:p>
            <a:r>
              <a:rPr lang="en-US" b="1" dirty="0"/>
              <a:t>Tourists: </a:t>
            </a:r>
            <a:r>
              <a:rPr lang="en-US" dirty="0"/>
              <a:t>Tourists frequently reserve lodging and other services in advance, but decide on spending for things like food, souvenirs, and sightseeing upon arrival (</a:t>
            </a:r>
            <a:r>
              <a:rPr lang="en-US" dirty="0" err="1"/>
              <a:t>Backaler</a:t>
            </a:r>
            <a:r>
              <a:rPr lang="en-US" dirty="0"/>
              <a:t> and </a:t>
            </a:r>
            <a:r>
              <a:rPr lang="en-US" dirty="0" err="1"/>
              <a:t>Backaler</a:t>
            </a:r>
            <a:r>
              <a:rPr lang="en-US" dirty="0"/>
              <a:t>, 2018).</a:t>
            </a:r>
            <a:endParaRPr lang="en-US" dirty="0"/>
          </a:p>
          <a:p>
            <a:r>
              <a:rPr lang="en-US" b="1" dirty="0"/>
              <a:t>Vacationers: </a:t>
            </a:r>
            <a:r>
              <a:rPr lang="en-US" dirty="0"/>
              <a:t>Tourists care more about having some downtime than they do about visiting museums and other cultural landmarks.</a:t>
            </a:r>
            <a:endParaRPr lang="en-US" dirty="0"/>
          </a:p>
          <a:p>
            <a:r>
              <a:rPr lang="en-US" b="1" dirty="0"/>
              <a:t>Business </a:t>
            </a:r>
            <a:r>
              <a:rPr lang="en-US" b="1" dirty="0" err="1"/>
              <a:t>travellers</a:t>
            </a:r>
            <a:r>
              <a:rPr lang="en-US" b="1" dirty="0"/>
              <a:t>: </a:t>
            </a:r>
            <a:r>
              <a:rPr lang="en-US" dirty="0"/>
              <a:t>overnight stays, and have higher standards for precision and punctuality. Bank transfers are their preferred method of payment, and they use a wider range of ancillary communication and transportation options. </a:t>
            </a:r>
            <a:endParaRPr lang="en-US" dirty="0"/>
          </a:p>
        </p:txBody>
      </p:sp>
      <p:pic>
        <p:nvPicPr>
          <p:cNvPr id="1026" name="Picture 2" descr="New London budget &amp; lifestyle hotel near Excel &amp; City Airport- Moxy Hotel  London"/>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867135" y="2484373"/>
            <a:ext cx="4779014" cy="35686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203094" y="6134791"/>
            <a:ext cx="2107097" cy="276999"/>
          </a:xfrm>
          <a:prstGeom prst="rect">
            <a:avLst/>
          </a:prstGeom>
          <a:noFill/>
        </p:spPr>
        <p:txBody>
          <a:bodyPr wrap="square" rtlCol="0">
            <a:spAutoFit/>
          </a:bodyPr>
          <a:lstStyle/>
          <a:p>
            <a:r>
              <a:rPr lang="en-US" sz="1200" dirty="0"/>
              <a:t>Source: </a:t>
            </a:r>
            <a:r>
              <a:rPr lang="en-US" sz="1200" dirty="0" err="1"/>
              <a:t>Tripadvisor</a:t>
            </a:r>
            <a:r>
              <a:rPr lang="en-US" sz="1200" dirty="0"/>
              <a:t>, 2023</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Identification of Moxy Hotel’s Main Consumers </a:t>
            </a:r>
            <a:br>
              <a:rPr lang="en-US" dirty="0"/>
            </a:br>
            <a:endParaRPr lang="en-US" dirty="0"/>
          </a:p>
        </p:txBody>
      </p:sp>
      <p:sp>
        <p:nvSpPr>
          <p:cNvPr id="3" name="Content Placeholder 2"/>
          <p:cNvSpPr>
            <a:spLocks noGrp="1"/>
          </p:cNvSpPr>
          <p:nvPr>
            <p:ph idx="1"/>
          </p:nvPr>
        </p:nvSpPr>
        <p:spPr>
          <a:xfrm>
            <a:off x="281610" y="2554708"/>
            <a:ext cx="6927574" cy="3329624"/>
          </a:xfrm>
        </p:spPr>
        <p:txBody>
          <a:bodyPr>
            <a:normAutofit/>
          </a:bodyPr>
          <a:lstStyle/>
          <a:p>
            <a:r>
              <a:rPr lang="en-US" b="1" dirty="0"/>
              <a:t>Event </a:t>
            </a:r>
            <a:r>
              <a:rPr lang="en-US" b="1" dirty="0" err="1"/>
              <a:t>organisers</a:t>
            </a:r>
            <a:r>
              <a:rPr lang="en-US" b="1" dirty="0"/>
              <a:t>: </a:t>
            </a:r>
            <a:r>
              <a:rPr lang="en-US" dirty="0"/>
              <a:t>They are more prone to work as intermediaries. Make a lot of accommodation reservations. Hotels often have conference rooms available for usage. And they're more likely to cancel their bookings. </a:t>
            </a:r>
            <a:endParaRPr lang="en-US" dirty="0"/>
          </a:p>
          <a:p>
            <a:r>
              <a:rPr lang="en-US" b="1" dirty="0"/>
              <a:t>Overnight: </a:t>
            </a:r>
            <a:r>
              <a:rPr lang="en-US" dirty="0"/>
              <a:t>The word "lingering overnight" refers to the </a:t>
            </a:r>
            <a:r>
              <a:rPr lang="en-US" dirty="0" err="1"/>
              <a:t>practise</a:t>
            </a:r>
            <a:r>
              <a:rPr lang="en-US" dirty="0"/>
              <a:t> of staying in one place to sleep and rest without moving on, whether because of travel or personal reasons. Whether they are just travelling through or planning a longer stay, this definition covers overnight people.</a:t>
            </a:r>
            <a:endParaRPr lang="en-US" dirty="0"/>
          </a:p>
          <a:p>
            <a:endParaRPr lang="en-US" dirty="0"/>
          </a:p>
        </p:txBody>
      </p:sp>
      <p:pic>
        <p:nvPicPr>
          <p:cNvPr id="4" name="Picture 4"/>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460974" y="2434036"/>
            <a:ext cx="4575189" cy="33296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695019" y="5989017"/>
            <a:ext cx="2107097" cy="276999"/>
          </a:xfrm>
          <a:prstGeom prst="rect">
            <a:avLst/>
          </a:prstGeom>
          <a:noFill/>
        </p:spPr>
        <p:txBody>
          <a:bodyPr wrap="square" rtlCol="0">
            <a:spAutoFit/>
          </a:bodyPr>
          <a:lstStyle/>
          <a:p>
            <a:r>
              <a:rPr lang="en-US" sz="1200" dirty="0"/>
              <a:t>Source: </a:t>
            </a:r>
            <a:r>
              <a:rPr lang="en-US" sz="1200" dirty="0" err="1"/>
              <a:t>Tripadvisor</a:t>
            </a:r>
            <a:r>
              <a:rPr lang="en-US" sz="1200" dirty="0"/>
              <a:t>, 2023</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5314" y="1119442"/>
            <a:ext cx="9443903" cy="706964"/>
          </a:xfrm>
        </p:spPr>
        <p:txBody>
          <a:bodyPr>
            <a:normAutofit fontScale="90000"/>
          </a:bodyPr>
          <a:lstStyle/>
          <a:p>
            <a:r>
              <a:rPr lang="en-US" dirty="0"/>
              <a:t>Nature, Scope and Role of the Guest Services and Facilities that are Provided to these Guests.  </a:t>
            </a:r>
            <a:br>
              <a:rPr lang="en-US" dirty="0"/>
            </a:br>
            <a:endParaRPr lang="en-US" dirty="0"/>
          </a:p>
        </p:txBody>
      </p:sp>
      <p:sp>
        <p:nvSpPr>
          <p:cNvPr id="3" name="Content Placeholder 2"/>
          <p:cNvSpPr>
            <a:spLocks noGrp="1"/>
          </p:cNvSpPr>
          <p:nvPr>
            <p:ph idx="1"/>
          </p:nvPr>
        </p:nvSpPr>
        <p:spPr>
          <a:xfrm>
            <a:off x="224052" y="2369360"/>
            <a:ext cx="6388784" cy="4351338"/>
          </a:xfrm>
        </p:spPr>
        <p:txBody>
          <a:bodyPr>
            <a:normAutofit/>
          </a:bodyPr>
          <a:lstStyle/>
          <a:p>
            <a:r>
              <a:rPr lang="en-US" dirty="0"/>
              <a:t>The success of a hotel business is typically determined by how well it maintains its long-term customer relationships (</a:t>
            </a:r>
            <a:r>
              <a:rPr lang="en-US" dirty="0" err="1"/>
              <a:t>Kavaliauskas</a:t>
            </a:r>
            <a:r>
              <a:rPr lang="en-US" dirty="0"/>
              <a:t>, n.d.). </a:t>
            </a:r>
            <a:endParaRPr lang="en-US" dirty="0"/>
          </a:p>
          <a:p>
            <a:r>
              <a:rPr lang="en-US" dirty="0"/>
              <a:t>New competitors, such as those in the sharing economy, have entered the market in the previous decade, increasing the pressure on Moxy Hotels to provide competitive rates and amenities. </a:t>
            </a:r>
            <a:endParaRPr lang="en-US" dirty="0"/>
          </a:p>
          <a:p>
            <a:r>
              <a:rPr lang="en-US" dirty="0"/>
              <a:t>The emergence of highly interconnected digital platforms like social media and user-generated content, as well as new service actors like self-service technologies and AI, have changed the face of the industry </a:t>
            </a:r>
            <a:endParaRPr lang="en-US" dirty="0"/>
          </a:p>
        </p:txBody>
      </p:sp>
      <p:pic>
        <p:nvPicPr>
          <p:cNvPr id="2050" name="Picture 2" descr="Moxy London Excel, London – Updated 2023 Price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718853" y="2338222"/>
            <a:ext cx="5077680" cy="41507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666920" y="6488932"/>
            <a:ext cx="2107097" cy="276999"/>
          </a:xfrm>
          <a:prstGeom prst="rect">
            <a:avLst/>
          </a:prstGeom>
          <a:noFill/>
        </p:spPr>
        <p:txBody>
          <a:bodyPr wrap="square" rtlCol="0">
            <a:spAutoFit/>
          </a:bodyPr>
          <a:lstStyle/>
          <a:p>
            <a:r>
              <a:rPr lang="en-US" sz="1200" dirty="0"/>
              <a:t>Source: </a:t>
            </a:r>
            <a:r>
              <a:rPr lang="en-US" sz="1200" dirty="0" err="1"/>
              <a:t>Tripadvisor</a:t>
            </a:r>
            <a:r>
              <a:rPr lang="en-US" sz="1200" dirty="0"/>
              <a:t>, 2023</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r>
              <a:rPr lang="en-US" dirty="0"/>
              <a:t>The Importance of </a:t>
            </a:r>
            <a:r>
              <a:rPr lang="en-US" dirty="0" err="1"/>
              <a:t>Hopitality</a:t>
            </a:r>
            <a:r>
              <a:rPr lang="en-US" dirty="0"/>
              <a:t> and How Hotel Meets Guests Expectations</a:t>
            </a:r>
            <a:br>
              <a:rPr lang="en-US" dirty="0"/>
            </a:br>
            <a:endParaRPr lang="en-US" dirty="0"/>
          </a:p>
        </p:txBody>
      </p:sp>
      <p:sp>
        <p:nvSpPr>
          <p:cNvPr id="3" name="Content Placeholder 2"/>
          <p:cNvSpPr>
            <a:spLocks noGrp="1"/>
          </p:cNvSpPr>
          <p:nvPr>
            <p:ph idx="1"/>
          </p:nvPr>
        </p:nvSpPr>
        <p:spPr>
          <a:xfrm>
            <a:off x="743778" y="2623163"/>
            <a:ext cx="10704444" cy="3278878"/>
          </a:xfrm>
        </p:spPr>
        <p:txBody>
          <a:bodyPr>
            <a:normAutofit/>
          </a:bodyPr>
          <a:lstStyle/>
          <a:p>
            <a:r>
              <a:rPr lang="en-US" dirty="0"/>
              <a:t>Every </a:t>
            </a:r>
            <a:r>
              <a:rPr lang="en-US" dirty="0" err="1"/>
              <a:t>traveller</a:t>
            </a:r>
            <a:r>
              <a:rPr lang="en-US" dirty="0"/>
              <a:t> or visitor values getting their money's worth, from staying in the hotels to receiving prompt, friendly service. </a:t>
            </a:r>
            <a:endParaRPr lang="en-US" dirty="0"/>
          </a:p>
          <a:p>
            <a:r>
              <a:rPr lang="en-US" dirty="0"/>
              <a:t>When guests' expectations are surpassed at Moxy hotel, they quickly transform into pure delight (Layman, 2020).</a:t>
            </a:r>
            <a:endParaRPr lang="en-US" dirty="0"/>
          </a:p>
          <a:p>
            <a:r>
              <a:rPr lang="en-US" dirty="0"/>
              <a:t>Previous visitors who had a positive experience and who spoke well of the establishment are a hotel or resort's best form of promotion, beating out even the most lavish print ads. </a:t>
            </a:r>
            <a:endParaRPr lang="en-US" dirty="0"/>
          </a:p>
          <a:p>
            <a:r>
              <a:rPr lang="en-US" dirty="0"/>
              <a:t>The Moxy hotel's marketing activities, which are exhibited in a variety of media including the Internet, social networks, and print are the most accurate tool to showcase their standard</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380" y="721875"/>
            <a:ext cx="9831098" cy="908141"/>
          </a:xfrm>
        </p:spPr>
        <p:txBody>
          <a:bodyPr>
            <a:normAutofit fontScale="90000"/>
          </a:bodyPr>
          <a:lstStyle/>
          <a:p>
            <a:br>
              <a:rPr lang="en-US" dirty="0"/>
            </a:br>
            <a:r>
              <a:rPr lang="en-US" dirty="0"/>
              <a:t>The Importance of </a:t>
            </a:r>
            <a:r>
              <a:rPr lang="en-US" dirty="0" err="1"/>
              <a:t>Hopitality</a:t>
            </a:r>
            <a:r>
              <a:rPr lang="en-US" dirty="0"/>
              <a:t> and How Hotel Meets Guests Expectations</a:t>
            </a:r>
            <a:br>
              <a:rPr lang="en-US" dirty="0"/>
            </a:br>
            <a:endParaRPr lang="en-US" dirty="0"/>
          </a:p>
        </p:txBody>
      </p:sp>
      <p:sp>
        <p:nvSpPr>
          <p:cNvPr id="3" name="Content Placeholder 2"/>
          <p:cNvSpPr>
            <a:spLocks noGrp="1"/>
          </p:cNvSpPr>
          <p:nvPr>
            <p:ph idx="1"/>
          </p:nvPr>
        </p:nvSpPr>
        <p:spPr/>
        <p:txBody>
          <a:bodyPr>
            <a:normAutofit fontScale="92500"/>
          </a:bodyPr>
          <a:lstStyle/>
          <a:p>
            <a:r>
              <a:rPr lang="en-US" dirty="0"/>
              <a:t>Inaccurate or deceptive information will never be accepted and it will be impossible for the Moxy hotel to provide customers with a good experience.</a:t>
            </a:r>
            <a:endParaRPr lang="en-US" dirty="0"/>
          </a:p>
          <a:p>
            <a:r>
              <a:rPr lang="en-US" dirty="0"/>
              <a:t>When clients have a positive experience at a hotel or resort, they often return expecting to get the same quality of treatment (Shrivastava et al., n.d.). </a:t>
            </a:r>
            <a:endParaRPr lang="en-US" dirty="0"/>
          </a:p>
          <a:p>
            <a:r>
              <a:rPr lang="en-US" dirty="0"/>
              <a:t>Customers may determine if a hotel cares about them as individuals and seeks to create a long-term connection with them based on the exceptional quality of service it provides.</a:t>
            </a:r>
            <a:endParaRPr lang="en-US" dirty="0"/>
          </a:p>
          <a:p>
            <a:r>
              <a:rPr lang="en-US" dirty="0"/>
              <a:t>To anticipate and satisfy the needs of consumers who are similar to those customers</a:t>
            </a:r>
            <a:endParaRPr lang="en-US" dirty="0"/>
          </a:p>
          <a:p>
            <a:r>
              <a:rPr lang="en-US" dirty="0"/>
              <a:t>Management must be persistent in its pursuit of feedback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US" dirty="0"/>
          </a:p>
        </p:txBody>
      </p:sp>
      <p:sp>
        <p:nvSpPr>
          <p:cNvPr id="3" name="Content Placeholder 2"/>
          <p:cNvSpPr>
            <a:spLocks noGrp="1"/>
          </p:cNvSpPr>
          <p:nvPr>
            <p:ph idx="1"/>
          </p:nvPr>
        </p:nvSpPr>
        <p:spPr/>
        <p:txBody>
          <a:bodyPr>
            <a:normAutofit fontScale="70000" lnSpcReduction="20000"/>
          </a:bodyPr>
          <a:lstStyle/>
          <a:p>
            <a:r>
              <a:rPr lang="en-US" dirty="0" err="1"/>
              <a:t>Backaler</a:t>
            </a:r>
            <a:r>
              <a:rPr lang="en-US" dirty="0"/>
              <a:t>, J. and </a:t>
            </a:r>
            <a:r>
              <a:rPr lang="en-US" dirty="0" err="1"/>
              <a:t>Backaler</a:t>
            </a:r>
            <a:r>
              <a:rPr lang="en-US" dirty="0"/>
              <a:t>, J., 2018. Working with influencers: Potential paths to take. </a:t>
            </a:r>
            <a:r>
              <a:rPr lang="en-US" i="1" dirty="0"/>
              <a:t>Digital Influence: Unleash the Power of Influencer Marketing to Accelerate Your Global Business</a:t>
            </a:r>
            <a:r>
              <a:rPr lang="en-US" dirty="0"/>
              <a:t>, pp.119-135.</a:t>
            </a:r>
            <a:endParaRPr lang="en-US" dirty="0"/>
          </a:p>
          <a:p>
            <a:r>
              <a:rPr lang="en-US" dirty="0"/>
              <a:t>Carvalho, C. and Pinto, A., 2018. Case Study: Moxy Hotel Bored Piles Wall. In </a:t>
            </a:r>
            <a:r>
              <a:rPr lang="en-US" i="1" dirty="0"/>
              <a:t>Proceedings of China-Europe Conference on Geotechnical Engineering: Volume 2</a:t>
            </a:r>
            <a:r>
              <a:rPr lang="en-US" dirty="0"/>
              <a:t> (pp. 906-909). Springer International Publishing.</a:t>
            </a:r>
            <a:endParaRPr lang="en-US" dirty="0"/>
          </a:p>
          <a:p>
            <a:r>
              <a:rPr lang="en-US" dirty="0"/>
              <a:t>Guo, Y., 2021. </a:t>
            </a:r>
            <a:r>
              <a:rPr lang="en-US" i="1" dirty="0"/>
              <a:t>The exploration of innovative experiences in the hotel industry: How are hotel </a:t>
            </a:r>
            <a:r>
              <a:rPr lang="en-US" i="1" dirty="0" err="1"/>
              <a:t>organisations</a:t>
            </a:r>
            <a:r>
              <a:rPr lang="en-US" i="1" dirty="0"/>
              <a:t> marketing innovative experiences to target the Millennial generation?</a:t>
            </a:r>
            <a:r>
              <a:rPr lang="en-US" dirty="0"/>
              <a:t> (Doctoral dissertation, Auckland University of Technology).</a:t>
            </a:r>
            <a:endParaRPr lang="en-US" dirty="0"/>
          </a:p>
          <a:p>
            <a:r>
              <a:rPr lang="en-US" dirty="0" err="1"/>
              <a:t>Kavaliauskas</a:t>
            </a:r>
            <a:r>
              <a:rPr lang="en-US" dirty="0"/>
              <a:t>, S., Modular element system in high-rise wooden buildings: challenges, advantages and perspective.</a:t>
            </a:r>
            <a:endParaRPr lang="en-US" dirty="0"/>
          </a:p>
          <a:p>
            <a:r>
              <a:rPr lang="en-US" dirty="0"/>
              <a:t>Layman, C.N., 2020. Construction of the SLO Botanical Gardens Foot Bridge-Interdisciplinary Project.</a:t>
            </a:r>
            <a:endParaRPr lang="en-US" dirty="0"/>
          </a:p>
          <a:p>
            <a:r>
              <a:rPr lang="en-US" dirty="0"/>
              <a:t>Shrivastava, A., </a:t>
            </a:r>
            <a:r>
              <a:rPr lang="en-US" dirty="0" err="1"/>
              <a:t>Jodhana</a:t>
            </a:r>
            <a:r>
              <a:rPr lang="en-US" dirty="0"/>
              <a:t>, L.S., Chourasia, S. and Verma, B.L., Analyzing the Effect of Social Media Influencers on the Purchase Decision of Consumers. </a:t>
            </a:r>
            <a:r>
              <a:rPr lang="en-US" i="1" dirty="0"/>
              <a:t>GURUGRAM UNIVERSITY BUSINESS REVIEW (GUBR)</a:t>
            </a:r>
            <a:r>
              <a:rPr lang="en-US" dirty="0"/>
              <a:t>, p.34.</a:t>
            </a:r>
            <a:endParaRPr lang="en-US" dirty="0"/>
          </a:p>
          <a:p>
            <a:r>
              <a:rPr lang="en-US" dirty="0" err="1"/>
              <a:t>Tripadvisor</a:t>
            </a:r>
            <a:r>
              <a:rPr lang="en-US" dirty="0"/>
              <a:t>, (2023). Moxy London Excel. Available at: </a:t>
            </a:r>
            <a:r>
              <a:rPr lang="en-US" u="sng" dirty="0">
                <a:hlinkClick r:id="rId1"/>
              </a:rPr>
              <a:t>https://www.tripadvisor.co.uk/Hotel_Review-g186338-d12124894-Reviews-MOXY_London_Excel-London_England.html</a:t>
            </a:r>
            <a:r>
              <a:rPr lang="en-US" dirty="0"/>
              <a:t> (Accessed at 27 January 2023)</a:t>
            </a:r>
            <a:endParaRPr lang="en-US" dirty="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6385</Words>
  <Application>WPS Presentation</Application>
  <PresentationFormat>Widescreen</PresentationFormat>
  <Paragraphs>95</Paragraphs>
  <Slides>11</Slides>
  <Notes>10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Wingdings 3</vt:lpstr>
      <vt:lpstr>Symbol</vt:lpstr>
      <vt:lpstr>Arial</vt:lpstr>
      <vt:lpstr>Century Gothic</vt:lpstr>
      <vt:lpstr>Microsoft YaHei</vt:lpstr>
      <vt:lpstr>Arial Unicode MS</vt:lpstr>
      <vt:lpstr>Calibri</vt:lpstr>
      <vt:lpstr>Ion Boardroom</vt:lpstr>
      <vt:lpstr>Module Name: Hospitality and Guest Services Module Code: BMIH4003</vt:lpstr>
      <vt:lpstr>Table of Contents</vt:lpstr>
      <vt:lpstr>Introduction</vt:lpstr>
      <vt:lpstr>Overview of the Moxy London Excel Hotel  </vt:lpstr>
      <vt:lpstr>Overview of the Moxy London Excel Hotel  </vt:lpstr>
      <vt:lpstr>Identification of Moxy Hotel’s Main Consumers  </vt:lpstr>
      <vt:lpstr>Identification of Moxy Hotel’s Main Consumers  </vt:lpstr>
      <vt:lpstr>Nature, Scope and Role of the Guest Services and Facilities that are Provided to these Guests.   </vt:lpstr>
      <vt:lpstr> The Importance of Hopitality and How Hotel Meets Guests Expectations </vt:lpstr>
      <vt:lpstr> The Importance of Hopitality and How Hotel Meets Guests Expectations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Services Module Code: BMIH4003</dc:title>
  <dc:creator>SourceCode</dc:creator>
  <cp:lastModifiedBy>Alina</cp:lastModifiedBy>
  <cp:revision>8</cp:revision>
  <dcterms:created xsi:type="dcterms:W3CDTF">2023-02-02T19:21:00Z</dcterms:created>
  <dcterms:modified xsi:type="dcterms:W3CDTF">2023-02-05T09:19:44Z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0AB0093558F74276BB1E5489B1C8416D</vt:lpwstr>
  </property>
  <property fmtid="{D5CDD505-2E9C-101B-9397-08002B2CF9AE}" pid="3" name="KSOProductBuildVer">
    <vt:lpwstr>1033-11.2.0.11214</vt:lpwstr>
  </property>
</Properties>
</file>