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1"/>
  </p:notesMasterIdLst>
  <p:sldIdLst>
    <p:sldId id="292" r:id="rId2"/>
    <p:sldId id="256" r:id="rId3"/>
    <p:sldId id="260" r:id="rId4"/>
    <p:sldId id="257" r:id="rId5"/>
    <p:sldId id="264" r:id="rId6"/>
    <p:sldId id="277" r:id="rId7"/>
    <p:sldId id="259" r:id="rId8"/>
    <p:sldId id="291" r:id="rId9"/>
    <p:sldId id="261" r:id="rId10"/>
  </p:sldIdLst>
  <p:sldSz cx="9144000" cy="5143500" type="screen16x9"/>
  <p:notesSz cx="6858000" cy="9144000"/>
  <p:embeddedFontLst>
    <p:embeddedFont>
      <p:font typeface="Livvic" charset="0"/>
      <p:regular r:id="rId12"/>
      <p:bold r:id="rId13"/>
      <p:italic r:id="rId14"/>
      <p:boldItalic r:id="rId15"/>
    </p:embeddedFont>
    <p:embeddedFont>
      <p:font typeface="Roboto" charset="0"/>
      <p:regular r:id="rId16"/>
      <p:bold r:id="rId17"/>
      <p:italic r:id="rId18"/>
      <p:boldItalic r:id="rId19"/>
    </p:embeddedFont>
    <p:embeddedFont>
      <p:font typeface="Carter One" charset="0"/>
      <p:regular r:id="rId20"/>
    </p:embeddedFont>
    <p:embeddedFont>
      <p:font typeface="Open Sans"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BD7CD51E-695F-48D2-8069-99096E20F415}">
  <a:tblStyle styleId="{BD7CD51E-695F-48D2-8069-99096E20F41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60"/>
  </p:normalViewPr>
  <p:slideViewPr>
    <p:cSldViewPr snapToGrid="0">
      <p:cViewPr>
        <p:scale>
          <a:sx n="125" d="100"/>
          <a:sy n="125" d="100"/>
        </p:scale>
        <p:origin x="-408" y="-19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55317453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907d9a1b0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907d9a1b06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Multilingualism and language awareness skills play a critical role in delivering exceptional customer service within the hotel industry. This presentation aims to showcase the numerous advantages of being multilingual and emphasize the importance of language awareness for hotel staff. By being able to communicate effectively with guests who speak different languages, hotel staff can create a more personalized and comfortable experience for international visitors. This not only reduces misunderstandings but also enhances overall customer satisfaction. Moreover, the ability to speak multiple languages gives hotel staff a competitive edge, attracting a broader range of international guests and expanding the hotel's market reach. Language awareness skills, including basic vocabulary and cultural sensitivity, further contribute to successful interactions with guests from diverse backgrounds. This presentation will shed light on the undeniable benefits of multilingualism and language awareness within the hotel industry.</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As one of the most commonly spoken languages, Spanish is important in Spain, Mexico, Argentina, Colombia, and others. Hotel personnel benefit from its popularity in the Americas and Europe. Despite its modest difficulty, Spanish may be learned with dedication and </a:t>
            </a:r>
            <a:r>
              <a:rPr lang="en-US" dirty="0" err="1"/>
              <a:t>practise.Business</a:t>
            </a:r>
            <a:r>
              <a:rPr lang="en-US" dirty="0"/>
              <a:t> politeness is important, and Spanish has various guest-friendly phrases. Greetings like "Buenos días" (Good morning), "</a:t>
            </a:r>
            <a:r>
              <a:rPr lang="en-US" dirty="0" err="1"/>
              <a:t>Buenas</a:t>
            </a:r>
            <a:r>
              <a:rPr lang="en-US" dirty="0"/>
              <a:t> </a:t>
            </a:r>
            <a:r>
              <a:rPr lang="en-US" dirty="0" err="1"/>
              <a:t>tardes</a:t>
            </a:r>
            <a:r>
              <a:rPr lang="en-US" dirty="0"/>
              <a:t>" (Good afternoon), and "</a:t>
            </a:r>
            <a:r>
              <a:rPr lang="en-US" dirty="0" err="1"/>
              <a:t>Buenas</a:t>
            </a:r>
            <a:r>
              <a:rPr lang="en-US" dirty="0"/>
              <a:t> </a:t>
            </a:r>
            <a:r>
              <a:rPr lang="en-US" dirty="0" err="1"/>
              <a:t>noches</a:t>
            </a:r>
            <a:r>
              <a:rPr lang="en-US" dirty="0"/>
              <a:t>" (Good evening/night) indicate a warm welcome. Properly addressing guests with honorifics like as "</a:t>
            </a:r>
            <a:r>
              <a:rPr lang="en-US" dirty="0" err="1"/>
              <a:t>Señor</a:t>
            </a:r>
            <a:r>
              <a:rPr lang="en-US" dirty="0"/>
              <a:t>" and "</a:t>
            </a:r>
            <a:r>
              <a:rPr lang="en-US" dirty="0" err="1"/>
              <a:t>Señora</a:t>
            </a:r>
            <a:r>
              <a:rPr lang="en-US" dirty="0"/>
              <a:t>" lends a sense of respect and </a:t>
            </a:r>
            <a:r>
              <a:rPr lang="en-US" dirty="0" err="1"/>
              <a:t>formality."Por</a:t>
            </a:r>
            <a:r>
              <a:rPr lang="en-US" dirty="0"/>
              <a:t> </a:t>
            </a:r>
            <a:r>
              <a:rPr lang="en-US" dirty="0" err="1"/>
              <a:t>favour</a:t>
            </a:r>
            <a:r>
              <a:rPr lang="en-US" dirty="0"/>
              <a:t>" (Please), "Gracias" (Thank you), and "De nada" (You're welcome) are essential to a good guest experience. These expressions thank guests and show attention to their </a:t>
            </a:r>
            <a:r>
              <a:rPr lang="en-US" dirty="0" err="1"/>
              <a:t>requirements.By</a:t>
            </a:r>
            <a:r>
              <a:rPr lang="en-US" dirty="0"/>
              <a:t> using these linguistic features, hotel workers may deliver </a:t>
            </a:r>
            <a:r>
              <a:rPr lang="en-US" dirty="0" err="1"/>
              <a:t>personalised</a:t>
            </a:r>
            <a:r>
              <a:rPr lang="en-US" dirty="0"/>
              <a:t>, culturally sensitive service that improves communication and welcomes Spanish-speaking visitors. Spanish ability allows hotel workers to serve more customers and provide excellent service.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71abd52bdf_0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71abd52bdf_0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r>
              <a:rPr lang="en-US" b="0" i="0" dirty="0">
                <a:solidFill>
                  <a:srgbClr val="141718"/>
                </a:solidFill>
                <a:effectLst/>
                <a:latin typeface="+mn-lt"/>
              </a:rPr>
              <a:t>Multilingualism is of utmost importance in the hotel industry, offering numerous benefits. First, it enables effective communication with guests who speak different languages, creating a personalized and comfortable experience. By understanding guests' needs, hotels can reduce misunderstandings and enhance customer satisfaction.</a:t>
            </a:r>
          </a:p>
          <a:p>
            <a:pPr algn="l"/>
            <a:r>
              <a:rPr lang="en-US" b="0" i="0" dirty="0">
                <a:solidFill>
                  <a:srgbClr val="141718"/>
                </a:solidFill>
                <a:effectLst/>
                <a:latin typeface="+mn-lt"/>
              </a:rPr>
              <a:t>Furthermore, multilingualism increases guest satisfaction by making guests feel valued and appreciated when staff can communicate in their native language. This builds trust, fosters positive experiences, and ultimately leads to higher guest retention rates and positive online reviews.</a:t>
            </a:r>
          </a:p>
          <a:p>
            <a:pPr algn="l"/>
            <a:r>
              <a:rPr lang="en-US" b="0" i="0" dirty="0">
                <a:solidFill>
                  <a:srgbClr val="141718"/>
                </a:solidFill>
                <a:effectLst/>
                <a:latin typeface="+mn-lt"/>
              </a:rPr>
              <a:t>Additionally, having a multilingual staff gives hotels a competitive advantage. It sets them apart from their competitors and attracts a broader range of international guests. By catering to diverse linguistic needs, hotels can expand their market reach and unlock potential for business growth. Embracing multilingualism in the hotel industry is a win-win situation for both guests and hotels, facilitating seamless communication and establishing long-term customer loyalty. </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p:cNvGrpSpPr/>
        <p:nvPr/>
      </p:nvGrpSpPr>
      <p:grpSpPr>
        <a:xfrm>
          <a:off x="0" y="0"/>
          <a:ext cx="0" cy="0"/>
          <a:chOff x="0" y="0"/>
          <a:chExt cx="0" cy="0"/>
        </a:xfrm>
      </p:grpSpPr>
      <p:sp>
        <p:nvSpPr>
          <p:cNvPr id="804" name="Google Shape;804;g903916e606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903916e606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None/>
            </a:pPr>
            <a:r>
              <a:rPr lang="en-US" b="0" i="0" dirty="0">
                <a:solidFill>
                  <a:srgbClr val="141718"/>
                </a:solidFill>
                <a:effectLst/>
                <a:latin typeface="+mn-lt"/>
              </a:rPr>
              <a:t>Language awareness skills play a crucial role in the hotel industry, ensuring effective communication and cultural sensitivity. Firstly, having a basic vocabulary in different languages is essential. Hotel staff should be familiar with common terms and phrases related to greetings, room types, amenities, restaurant terms, and directions. This knowledge allows them to provide a more personalized and tailored experience for guests.</a:t>
            </a:r>
          </a:p>
          <a:p>
            <a:pPr algn="l"/>
            <a:r>
              <a:rPr lang="en-US" b="0" i="0" dirty="0">
                <a:solidFill>
                  <a:srgbClr val="141718"/>
                </a:solidFill>
                <a:effectLst/>
                <a:latin typeface="+mn-lt"/>
              </a:rPr>
              <a:t>Moreover, cultural sensitivity is key to avoid misunderstandings. Understanding cultural norms and customs helps staff navigate interactions appropriately. This includes being aware of appropriate body language, gestures, and addressing guests by their preferred titles.</a:t>
            </a:r>
          </a:p>
          <a:p>
            <a:pPr algn="l"/>
            <a:r>
              <a:rPr lang="en-US" b="0" i="0" dirty="0">
                <a:solidFill>
                  <a:srgbClr val="141718"/>
                </a:solidFill>
                <a:effectLst/>
                <a:latin typeface="+mn-lt"/>
              </a:rPr>
              <a:t>Lastly, the effective use of translation tools is valuable. Staff should be skilled in utilizing translation apps, dictionaries, or digital language resources. These tools can assist with quick translations or understanding specific requests from guests, promoting efficient and accurate communication.</a:t>
            </a:r>
          </a:p>
          <a:p>
            <a:pPr algn="l"/>
            <a:r>
              <a:rPr lang="en-US" b="0" i="0" dirty="0">
                <a:solidFill>
                  <a:srgbClr val="141718"/>
                </a:solidFill>
                <a:effectLst/>
                <a:latin typeface="+mn-lt"/>
              </a:rPr>
              <a:t>By honing language awareness skills, hotel staff can foster positive guest experiences, reduce communication barriers, and create a welcoming environment for guests from diverse linguistic and cultural backgrounds. </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r>
              <a:rPr lang="en-US" b="0" i="0" dirty="0">
                <a:solidFill>
                  <a:srgbClr val="141718"/>
                </a:solidFill>
                <a:effectLst/>
                <a:latin typeface="+mn-lt"/>
              </a:rPr>
              <a:t>In the hotel industry, language awareness skills can lead to positive guest experiences and stellar reviews. For example, when a Spanish-speaking guest arrives, a multilingual staff member who speaks Spanish greets them warmly. This immediate connection helps the guest feel welcomed and comfortable. The staff member goes on to provide information about the hotel's amenities, local attractions, and offers assistance throughout their stay.</a:t>
            </a:r>
          </a:p>
          <a:p>
            <a:pPr algn="l"/>
            <a:r>
              <a:rPr lang="en-US" b="0" i="0" dirty="0">
                <a:solidFill>
                  <a:srgbClr val="141718"/>
                </a:solidFill>
                <a:effectLst/>
                <a:latin typeface="+mn-lt"/>
              </a:rPr>
              <a:t>The positive impact of language awareness skills is evident in guest reviews too. A guest from Argentina, impressed by the exceptional service they received, specifically highlights the fluency in Spanish of a staff member. This review not only praises the individual's language proficiency but also reflects the hotel's commitment to language diversity and outstanding customer service.</a:t>
            </a:r>
          </a:p>
          <a:p>
            <a:pPr algn="l"/>
            <a:r>
              <a:rPr lang="en-US" b="0" i="0" dirty="0">
                <a:solidFill>
                  <a:srgbClr val="141718"/>
                </a:solidFill>
                <a:effectLst/>
                <a:latin typeface="+mn-lt"/>
              </a:rPr>
              <a:t>By leveraging language awareness skills, hotels can create a more inclusive and personalized experience for their guests, fostering satisfaction, loyalty, and positive online reviews. </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3"/>
        <p:cNvGrpSpPr/>
        <p:nvPr/>
      </p:nvGrpSpPr>
      <p:grpSpPr>
        <a:xfrm>
          <a:off x="0" y="0"/>
          <a:ext cx="0" cy="0"/>
          <a:chOff x="0" y="0"/>
          <a:chExt cx="0" cy="0"/>
        </a:xfrm>
      </p:grpSpPr>
      <p:sp>
        <p:nvSpPr>
          <p:cNvPr id="1184" name="Google Shape;1184;g903916e606_0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5" name="Google Shape;1185;g903916e606_0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p:cNvGrpSpPr/>
        <p:nvPr/>
      </p:nvGrpSpPr>
      <p:grpSpPr>
        <a:xfrm>
          <a:off x="0" y="0"/>
          <a:ext cx="0" cy="0"/>
          <a:chOff x="0" y="0"/>
          <a:chExt cx="0" cy="0"/>
        </a:xfrm>
      </p:grpSpPr>
      <p:sp>
        <p:nvSpPr>
          <p:cNvPr id="407" name="Google Shape;407;g907d9a1b06_1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8" name="Google Shape;408;g907d9a1b06_1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1549500" y="3846050"/>
            <a:ext cx="6045000" cy="10122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3" name="Google Shape;13;p3"/>
          <p:cNvSpPr txBox="1">
            <a:spLocks noGrp="1"/>
          </p:cNvSpPr>
          <p:nvPr>
            <p:ph type="title" idx="2" hasCustomPrompt="1"/>
          </p:nvPr>
        </p:nvSpPr>
        <p:spPr>
          <a:xfrm>
            <a:off x="1444716" y="2669259"/>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6" name="Google Shape;16;p4"/>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sz="1200"/>
            </a:lvl1pPr>
            <a:lvl2pPr marL="914400" lvl="1" indent="-304800">
              <a:lnSpc>
                <a:spcPct val="100000"/>
              </a:lnSpc>
              <a:spcBef>
                <a:spcPts val="0"/>
              </a:spcBef>
              <a:spcAft>
                <a:spcPts val="0"/>
              </a:spcAft>
              <a:buSzPts val="1200"/>
              <a:buAutoNum type="alphaLcPeriod"/>
              <a:defRPr sz="1200"/>
            </a:lvl2pPr>
            <a:lvl3pPr marL="1371600" lvl="2" indent="-304800">
              <a:lnSpc>
                <a:spcPct val="100000"/>
              </a:lnSpc>
              <a:spcBef>
                <a:spcPts val="0"/>
              </a:spcBef>
              <a:spcAft>
                <a:spcPts val="0"/>
              </a:spcAft>
              <a:buSzPts val="1200"/>
              <a:buAutoNum type="romanLcPeriod"/>
              <a:defRPr sz="1200"/>
            </a:lvl3pPr>
            <a:lvl4pPr marL="1828800" lvl="3" indent="-304800">
              <a:lnSpc>
                <a:spcPct val="100000"/>
              </a:lnSpc>
              <a:spcBef>
                <a:spcPts val="0"/>
              </a:spcBef>
              <a:spcAft>
                <a:spcPts val="0"/>
              </a:spcAft>
              <a:buSzPts val="1200"/>
              <a:buAutoNum type="arabicPeriod"/>
              <a:defRPr sz="1200"/>
            </a:lvl4pPr>
            <a:lvl5pPr marL="2286000" lvl="4" indent="-304800">
              <a:lnSpc>
                <a:spcPct val="100000"/>
              </a:lnSpc>
              <a:spcBef>
                <a:spcPts val="0"/>
              </a:spcBef>
              <a:spcAft>
                <a:spcPts val="0"/>
              </a:spcAft>
              <a:buSzPts val="1200"/>
              <a:buAutoNum type="alphaLcPeriod"/>
              <a:defRPr sz="1200"/>
            </a:lvl5pPr>
            <a:lvl6pPr marL="2743200" lvl="5" indent="-304800">
              <a:lnSpc>
                <a:spcPct val="100000"/>
              </a:lnSpc>
              <a:spcBef>
                <a:spcPts val="0"/>
              </a:spcBef>
              <a:spcAft>
                <a:spcPts val="0"/>
              </a:spcAft>
              <a:buSzPts val="1200"/>
              <a:buAutoNum type="romanLcPeriod"/>
              <a:defRPr sz="1200"/>
            </a:lvl6pPr>
            <a:lvl7pPr marL="3200400" lvl="6" indent="-304800">
              <a:lnSpc>
                <a:spcPct val="100000"/>
              </a:lnSpc>
              <a:spcBef>
                <a:spcPts val="0"/>
              </a:spcBef>
              <a:spcAft>
                <a:spcPts val="0"/>
              </a:spcAft>
              <a:buSzPts val="1200"/>
              <a:buAutoNum type="arabicPeriod"/>
              <a:defRPr sz="1200"/>
            </a:lvl7pPr>
            <a:lvl8pPr marL="3657600" lvl="7" indent="-304800">
              <a:lnSpc>
                <a:spcPct val="100000"/>
              </a:lnSpc>
              <a:spcBef>
                <a:spcPts val="0"/>
              </a:spcBef>
              <a:spcAft>
                <a:spcPts val="0"/>
              </a:spcAft>
              <a:buSzPts val="1200"/>
              <a:buAutoNum type="alphaLcPeriod"/>
              <a:defRPr sz="1200"/>
            </a:lvl8pPr>
            <a:lvl9pPr marL="4114800" lvl="8" indent="-304800">
              <a:lnSpc>
                <a:spcPct val="100000"/>
              </a:lnSpc>
              <a:spcBef>
                <a:spcPts val="0"/>
              </a:spcBef>
              <a:spcAft>
                <a:spcPts val="0"/>
              </a:spcAft>
              <a:buSzPts val="1200"/>
              <a:buAutoNum type="romanLcPeriod"/>
              <a:defRPr sz="1200"/>
            </a:lvl9pPr>
          </a:lstStyle>
          <a:p>
            <a:endParaRPr/>
          </a:p>
        </p:txBody>
      </p:sp>
      <p:grpSp>
        <p:nvGrpSpPr>
          <p:cNvPr id="17" name="Google Shape;17;p4"/>
          <p:cNvGrpSpPr/>
          <p:nvPr/>
        </p:nvGrpSpPr>
        <p:grpSpPr>
          <a:xfrm>
            <a:off x="7230637" y="781196"/>
            <a:ext cx="1198043" cy="210331"/>
            <a:chOff x="1026623" y="2953314"/>
            <a:chExt cx="5688711" cy="1008300"/>
          </a:xfrm>
        </p:grpSpPr>
        <p:sp>
          <p:nvSpPr>
            <p:cNvPr id="18" name="Google Shape;18;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164588" y="1726850"/>
            <a:ext cx="29628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164588" y="1334538"/>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163988" y="3114988"/>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163988" y="3507300"/>
            <a:ext cx="29640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a:spLocks noGrp="1"/>
          </p:cNvSpPr>
          <p:nvPr>
            <p:ph type="subTitle" idx="1"/>
          </p:nvPr>
        </p:nvSpPr>
        <p:spPr>
          <a:xfrm>
            <a:off x="720000" y="2038625"/>
            <a:ext cx="2857200" cy="1614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800"/>
              <a:buNone/>
              <a:defRPr sz="1800"/>
            </a:lvl2pPr>
            <a:lvl3pPr lvl="2" rtl="0">
              <a:lnSpc>
                <a:spcPct val="100000"/>
              </a:lnSpc>
              <a:spcBef>
                <a:spcPts val="0"/>
              </a:spcBef>
              <a:spcAft>
                <a:spcPts val="0"/>
              </a:spcAft>
              <a:buSzPts val="1800"/>
              <a:buNone/>
              <a:defRPr sz="1800"/>
            </a:lvl3pPr>
            <a:lvl4pPr lvl="3" rtl="0">
              <a:lnSpc>
                <a:spcPct val="100000"/>
              </a:lnSpc>
              <a:spcBef>
                <a:spcPts val="0"/>
              </a:spcBef>
              <a:spcAft>
                <a:spcPts val="0"/>
              </a:spcAft>
              <a:buSzPts val="1800"/>
              <a:buNone/>
              <a:defRPr sz="1800"/>
            </a:lvl4pPr>
            <a:lvl5pPr lvl="4" rtl="0">
              <a:lnSpc>
                <a:spcPct val="100000"/>
              </a:lnSpc>
              <a:spcBef>
                <a:spcPts val="0"/>
              </a:spcBef>
              <a:spcAft>
                <a:spcPts val="0"/>
              </a:spcAft>
              <a:buSzPts val="1800"/>
              <a:buNone/>
              <a:defRPr sz="1800"/>
            </a:lvl5pPr>
            <a:lvl6pPr lvl="5" rtl="0">
              <a:lnSpc>
                <a:spcPct val="100000"/>
              </a:lnSpc>
              <a:spcBef>
                <a:spcPts val="0"/>
              </a:spcBef>
              <a:spcAft>
                <a:spcPts val="0"/>
              </a:spcAft>
              <a:buSzPts val="1800"/>
              <a:buNone/>
              <a:defRPr sz="1800"/>
            </a:lvl6pPr>
            <a:lvl7pPr lvl="6" rtl="0">
              <a:lnSpc>
                <a:spcPct val="100000"/>
              </a:lnSpc>
              <a:spcBef>
                <a:spcPts val="0"/>
              </a:spcBef>
              <a:spcAft>
                <a:spcPts val="0"/>
              </a:spcAft>
              <a:buSzPts val="1800"/>
              <a:buNone/>
              <a:defRPr sz="1800"/>
            </a:lvl7pPr>
            <a:lvl8pPr lvl="7" rtl="0">
              <a:lnSpc>
                <a:spcPct val="100000"/>
              </a:lnSpc>
              <a:spcBef>
                <a:spcPts val="0"/>
              </a:spcBef>
              <a:spcAft>
                <a:spcPts val="0"/>
              </a:spcAft>
              <a:buSzPts val="1800"/>
              <a:buNone/>
              <a:defRPr sz="1800"/>
            </a:lvl8pPr>
            <a:lvl9pPr lvl="8" rtl="0">
              <a:lnSpc>
                <a:spcPct val="100000"/>
              </a:lnSpc>
              <a:spcBef>
                <a:spcPts val="0"/>
              </a:spcBef>
              <a:spcAft>
                <a:spcPts val="0"/>
              </a:spcAft>
              <a:buSzPts val="1800"/>
              <a:buNone/>
              <a:defRPr sz="1800"/>
            </a:lvl9pPr>
          </a:lstStyle>
          <a:p>
            <a:endParaRPr/>
          </a:p>
        </p:txBody>
      </p:sp>
      <p:sp>
        <p:nvSpPr>
          <p:cNvPr id="38" name="Google Shape;38;p7"/>
          <p:cNvSpPr txBox="1">
            <a:spLocks noGrp="1"/>
          </p:cNvSpPr>
          <p:nvPr>
            <p:ph type="title"/>
          </p:nvPr>
        </p:nvSpPr>
        <p:spPr>
          <a:xfrm>
            <a:off x="713225" y="539500"/>
            <a:ext cx="3858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9" name="Google Shape;39;p7"/>
          <p:cNvGrpSpPr/>
          <p:nvPr/>
        </p:nvGrpSpPr>
        <p:grpSpPr>
          <a:xfrm>
            <a:off x="805575" y="4394071"/>
            <a:ext cx="1198043" cy="210331"/>
            <a:chOff x="1026623" y="2953314"/>
            <a:chExt cx="5688711" cy="1008300"/>
          </a:xfrm>
        </p:grpSpPr>
        <p:sp>
          <p:nvSpPr>
            <p:cNvPr id="40" name="Google Shape;40;p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2"/>
        <p:cNvGrpSpPr/>
        <p:nvPr/>
      </p:nvGrpSpPr>
      <p:grpSpPr>
        <a:xfrm>
          <a:off x="0" y="0"/>
          <a:ext cx="0" cy="0"/>
          <a:chOff x="0" y="0"/>
          <a:chExt cx="0" cy="0"/>
        </a:xfrm>
      </p:grpSpPr>
      <p:grpSp>
        <p:nvGrpSpPr>
          <p:cNvPr id="53" name="Google Shape;53;p9"/>
          <p:cNvGrpSpPr/>
          <p:nvPr/>
        </p:nvGrpSpPr>
        <p:grpSpPr>
          <a:xfrm>
            <a:off x="-245023" y="-91675"/>
            <a:ext cx="4817022" cy="5326850"/>
            <a:chOff x="-245023" y="-94025"/>
            <a:chExt cx="4817022" cy="5326850"/>
          </a:xfrm>
        </p:grpSpPr>
        <p:sp>
          <p:nvSpPr>
            <p:cNvPr id="54" name="Google Shape;54;p9"/>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55" name="Google Shape;55;p9"/>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56" name="Google Shape;56;p9"/>
          <p:cNvSpPr txBox="1">
            <a:spLocks noGrp="1"/>
          </p:cNvSpPr>
          <p:nvPr>
            <p:ph type="title"/>
          </p:nvPr>
        </p:nvSpPr>
        <p:spPr>
          <a:xfrm>
            <a:off x="4965575" y="1763700"/>
            <a:ext cx="3069900" cy="581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chemeClr val="dk2"/>
              </a:buClr>
              <a:buSzPts val="2400"/>
              <a:buNone/>
              <a:defRPr sz="2400">
                <a:solidFill>
                  <a:schemeClr val="dk2"/>
                </a:solidFill>
              </a:defRPr>
            </a:lvl2pPr>
            <a:lvl3pPr lvl="2" algn="ctr" rtl="0">
              <a:spcBef>
                <a:spcPts val="0"/>
              </a:spcBef>
              <a:spcAft>
                <a:spcPts val="0"/>
              </a:spcAft>
              <a:buClr>
                <a:schemeClr val="dk2"/>
              </a:buClr>
              <a:buSzPts val="2400"/>
              <a:buNone/>
              <a:defRPr sz="2400">
                <a:solidFill>
                  <a:schemeClr val="dk2"/>
                </a:solidFill>
              </a:defRPr>
            </a:lvl3pPr>
            <a:lvl4pPr lvl="3" algn="ctr" rtl="0">
              <a:spcBef>
                <a:spcPts val="0"/>
              </a:spcBef>
              <a:spcAft>
                <a:spcPts val="0"/>
              </a:spcAft>
              <a:buClr>
                <a:schemeClr val="dk2"/>
              </a:buClr>
              <a:buSzPts val="2400"/>
              <a:buNone/>
              <a:defRPr sz="2400">
                <a:solidFill>
                  <a:schemeClr val="dk2"/>
                </a:solidFill>
              </a:defRPr>
            </a:lvl4pPr>
            <a:lvl5pPr lvl="4" algn="ctr" rtl="0">
              <a:spcBef>
                <a:spcPts val="0"/>
              </a:spcBef>
              <a:spcAft>
                <a:spcPts val="0"/>
              </a:spcAft>
              <a:buClr>
                <a:schemeClr val="dk2"/>
              </a:buClr>
              <a:buSzPts val="2400"/>
              <a:buNone/>
              <a:defRPr sz="2400">
                <a:solidFill>
                  <a:schemeClr val="dk2"/>
                </a:solidFill>
              </a:defRPr>
            </a:lvl5pPr>
            <a:lvl6pPr lvl="5" algn="ctr" rtl="0">
              <a:spcBef>
                <a:spcPts val="0"/>
              </a:spcBef>
              <a:spcAft>
                <a:spcPts val="0"/>
              </a:spcAft>
              <a:buClr>
                <a:schemeClr val="dk2"/>
              </a:buClr>
              <a:buSzPts val="2400"/>
              <a:buNone/>
              <a:defRPr sz="2400">
                <a:solidFill>
                  <a:schemeClr val="dk2"/>
                </a:solidFill>
              </a:defRPr>
            </a:lvl6pPr>
            <a:lvl7pPr lvl="6" algn="ctr" rtl="0">
              <a:spcBef>
                <a:spcPts val="0"/>
              </a:spcBef>
              <a:spcAft>
                <a:spcPts val="0"/>
              </a:spcAft>
              <a:buClr>
                <a:schemeClr val="dk2"/>
              </a:buClr>
              <a:buSzPts val="2400"/>
              <a:buNone/>
              <a:defRPr sz="2400">
                <a:solidFill>
                  <a:schemeClr val="dk2"/>
                </a:solidFill>
              </a:defRPr>
            </a:lvl7pPr>
            <a:lvl8pPr lvl="7" algn="ctr" rtl="0">
              <a:spcBef>
                <a:spcPts val="0"/>
              </a:spcBef>
              <a:spcAft>
                <a:spcPts val="0"/>
              </a:spcAft>
              <a:buClr>
                <a:schemeClr val="dk2"/>
              </a:buClr>
              <a:buSzPts val="2400"/>
              <a:buNone/>
              <a:defRPr sz="2400">
                <a:solidFill>
                  <a:schemeClr val="dk2"/>
                </a:solidFill>
              </a:defRPr>
            </a:lvl8pPr>
            <a:lvl9pPr lvl="8" algn="ctr" rtl="0">
              <a:spcBef>
                <a:spcPts val="0"/>
              </a:spcBef>
              <a:spcAft>
                <a:spcPts val="0"/>
              </a:spcAft>
              <a:buClr>
                <a:schemeClr val="dk2"/>
              </a:buClr>
              <a:buSzPts val="2400"/>
              <a:buNone/>
              <a:defRPr sz="2400">
                <a:solidFill>
                  <a:schemeClr val="dk2"/>
                </a:solidFill>
              </a:defRPr>
            </a:lvl9pPr>
          </a:lstStyle>
          <a:p>
            <a:endParaRPr/>
          </a:p>
        </p:txBody>
      </p:sp>
      <p:sp>
        <p:nvSpPr>
          <p:cNvPr id="57" name="Google Shape;57;p9"/>
          <p:cNvSpPr txBox="1">
            <a:spLocks noGrp="1"/>
          </p:cNvSpPr>
          <p:nvPr>
            <p:ph type="subTitle" idx="1"/>
          </p:nvPr>
        </p:nvSpPr>
        <p:spPr>
          <a:xfrm>
            <a:off x="4965575" y="2292800"/>
            <a:ext cx="3069900" cy="115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solidFill>
                  <a:schemeClr val="dk2"/>
                </a:solidFill>
              </a:defRPr>
            </a:lvl2pPr>
            <a:lvl3pPr lvl="2" algn="ctr" rtl="0">
              <a:lnSpc>
                <a:spcPct val="100000"/>
              </a:lnSpc>
              <a:spcBef>
                <a:spcPts val="0"/>
              </a:spcBef>
              <a:spcAft>
                <a:spcPts val="0"/>
              </a:spcAft>
              <a:buNone/>
              <a:defRPr sz="1600">
                <a:solidFill>
                  <a:schemeClr val="dk2"/>
                </a:solidFill>
              </a:defRPr>
            </a:lvl3pPr>
            <a:lvl4pPr lvl="3" algn="ctr" rtl="0">
              <a:lnSpc>
                <a:spcPct val="100000"/>
              </a:lnSpc>
              <a:spcBef>
                <a:spcPts val="0"/>
              </a:spcBef>
              <a:spcAft>
                <a:spcPts val="0"/>
              </a:spcAft>
              <a:buNone/>
              <a:defRPr sz="1600">
                <a:solidFill>
                  <a:schemeClr val="dk2"/>
                </a:solidFill>
              </a:defRPr>
            </a:lvl4pPr>
            <a:lvl5pPr lvl="4" algn="ctr" rtl="0">
              <a:lnSpc>
                <a:spcPct val="100000"/>
              </a:lnSpc>
              <a:spcBef>
                <a:spcPts val="0"/>
              </a:spcBef>
              <a:spcAft>
                <a:spcPts val="0"/>
              </a:spcAft>
              <a:buNone/>
              <a:defRPr sz="1600">
                <a:solidFill>
                  <a:schemeClr val="dk2"/>
                </a:solidFill>
              </a:defRPr>
            </a:lvl5pPr>
            <a:lvl6pPr lvl="5" algn="ctr" rtl="0">
              <a:lnSpc>
                <a:spcPct val="100000"/>
              </a:lnSpc>
              <a:spcBef>
                <a:spcPts val="0"/>
              </a:spcBef>
              <a:spcAft>
                <a:spcPts val="0"/>
              </a:spcAft>
              <a:buNone/>
              <a:defRPr sz="1600">
                <a:solidFill>
                  <a:schemeClr val="dk2"/>
                </a:solidFill>
              </a:defRPr>
            </a:lvl6pPr>
            <a:lvl7pPr lvl="6" algn="ctr" rtl="0">
              <a:lnSpc>
                <a:spcPct val="100000"/>
              </a:lnSpc>
              <a:spcBef>
                <a:spcPts val="0"/>
              </a:spcBef>
              <a:spcAft>
                <a:spcPts val="0"/>
              </a:spcAft>
              <a:buNone/>
              <a:defRPr sz="1600">
                <a:solidFill>
                  <a:schemeClr val="dk2"/>
                </a:solidFill>
              </a:defRPr>
            </a:lvl7pPr>
            <a:lvl8pPr lvl="7" algn="ctr" rtl="0">
              <a:lnSpc>
                <a:spcPct val="100000"/>
              </a:lnSpc>
              <a:spcBef>
                <a:spcPts val="0"/>
              </a:spcBef>
              <a:spcAft>
                <a:spcPts val="0"/>
              </a:spcAft>
              <a:buNone/>
              <a:defRPr sz="1600">
                <a:solidFill>
                  <a:schemeClr val="dk2"/>
                </a:solidFill>
              </a:defRPr>
            </a:lvl8pPr>
            <a:lvl9pPr lvl="8" algn="ctr" rtl="0">
              <a:lnSpc>
                <a:spcPct val="100000"/>
              </a:lnSpc>
              <a:spcBef>
                <a:spcPts val="0"/>
              </a:spcBef>
              <a:spcAft>
                <a:spcPts val="0"/>
              </a:spcAft>
              <a:buNone/>
              <a:defRPr sz="1600">
                <a:solidFill>
                  <a:schemeClr val="dk2"/>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hree text columns">
  <p:cSld name="CUSTOM_2">
    <p:spTree>
      <p:nvGrpSpPr>
        <p:cNvPr id="1" name="Shape 109"/>
        <p:cNvGrpSpPr/>
        <p:nvPr/>
      </p:nvGrpSpPr>
      <p:grpSpPr>
        <a:xfrm>
          <a:off x="0" y="0"/>
          <a:ext cx="0" cy="0"/>
          <a:chOff x="0" y="0"/>
          <a:chExt cx="0" cy="0"/>
        </a:xfrm>
      </p:grpSpPr>
      <p:grpSp>
        <p:nvGrpSpPr>
          <p:cNvPr id="110" name="Google Shape;110;p15"/>
          <p:cNvGrpSpPr/>
          <p:nvPr/>
        </p:nvGrpSpPr>
        <p:grpSpPr>
          <a:xfrm>
            <a:off x="-422592" y="2935225"/>
            <a:ext cx="6279736" cy="2795850"/>
            <a:chOff x="-422592" y="2935225"/>
            <a:chExt cx="6279736" cy="2795850"/>
          </a:xfrm>
        </p:grpSpPr>
        <p:sp>
          <p:nvSpPr>
            <p:cNvPr id="111" name="Google Shape;111;p15"/>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12" name="Google Shape;112;p15"/>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13" name="Google Shape;113;p15"/>
          <p:cNvSpPr txBox="1">
            <a:spLocks noGrp="1"/>
          </p:cNvSpPr>
          <p:nvPr>
            <p:ph type="title"/>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114" name="Google Shape;114;p15"/>
          <p:cNvSpPr txBox="1">
            <a:spLocks noGrp="1"/>
          </p:cNvSpPr>
          <p:nvPr>
            <p:ph type="subTitle" idx="1"/>
          </p:nvPr>
        </p:nvSpPr>
        <p:spPr>
          <a:xfrm>
            <a:off x="71670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5" name="Google Shape;115;p15"/>
          <p:cNvSpPr txBox="1">
            <a:spLocks noGrp="1"/>
          </p:cNvSpPr>
          <p:nvPr>
            <p:ph type="subTitle" idx="2"/>
          </p:nvPr>
        </p:nvSpPr>
        <p:spPr>
          <a:xfrm>
            <a:off x="34762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6" name="Google Shape;116;p15"/>
          <p:cNvSpPr txBox="1">
            <a:spLocks noGrp="1"/>
          </p:cNvSpPr>
          <p:nvPr>
            <p:ph type="subTitle" idx="3"/>
          </p:nvPr>
        </p:nvSpPr>
        <p:spPr>
          <a:xfrm>
            <a:off x="62434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7" name="Google Shape;117;p15"/>
          <p:cNvSpPr txBox="1">
            <a:spLocks noGrp="1"/>
          </p:cNvSpPr>
          <p:nvPr>
            <p:ph type="title" idx="4"/>
          </p:nvPr>
        </p:nvSpPr>
        <p:spPr>
          <a:xfrm>
            <a:off x="71670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8" name="Google Shape;118;p15"/>
          <p:cNvSpPr txBox="1">
            <a:spLocks noGrp="1"/>
          </p:cNvSpPr>
          <p:nvPr>
            <p:ph type="title" idx="5"/>
          </p:nvPr>
        </p:nvSpPr>
        <p:spPr>
          <a:xfrm>
            <a:off x="34762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9" name="Google Shape;119;p15"/>
          <p:cNvSpPr txBox="1">
            <a:spLocks noGrp="1"/>
          </p:cNvSpPr>
          <p:nvPr>
            <p:ph type="title" idx="6"/>
          </p:nvPr>
        </p:nvSpPr>
        <p:spPr>
          <a:xfrm>
            <a:off x="62434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grpSp>
        <p:nvGrpSpPr>
          <p:cNvPr id="120" name="Google Shape;120;p15"/>
          <p:cNvGrpSpPr/>
          <p:nvPr/>
        </p:nvGrpSpPr>
        <p:grpSpPr>
          <a:xfrm>
            <a:off x="7230637" y="4394079"/>
            <a:ext cx="1198043" cy="210331"/>
            <a:chOff x="1026623" y="2953314"/>
            <a:chExt cx="5688711" cy="1008300"/>
          </a:xfrm>
        </p:grpSpPr>
        <p:sp>
          <p:nvSpPr>
            <p:cNvPr id="121" name="Google Shape;121;p15"/>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5"/>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5"/>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5"/>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5"/>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hree text columns 2">
  <p:cSld name="CUSTOM_2_2">
    <p:spTree>
      <p:nvGrpSpPr>
        <p:cNvPr id="1" name="Shape 126"/>
        <p:cNvGrpSpPr/>
        <p:nvPr/>
      </p:nvGrpSpPr>
      <p:grpSpPr>
        <a:xfrm>
          <a:off x="0" y="0"/>
          <a:ext cx="0" cy="0"/>
          <a:chOff x="0" y="0"/>
          <a:chExt cx="0" cy="0"/>
        </a:xfrm>
      </p:grpSpPr>
      <p:sp>
        <p:nvSpPr>
          <p:cNvPr id="127" name="Google Shape;127;p16"/>
          <p:cNvSpPr txBox="1">
            <a:spLocks noGrp="1"/>
          </p:cNvSpPr>
          <p:nvPr>
            <p:ph type="title"/>
          </p:nvPr>
        </p:nvSpPr>
        <p:spPr>
          <a:xfrm>
            <a:off x="2699500" y="762275"/>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28" name="Google Shape;128;p16"/>
          <p:cNvSpPr txBox="1">
            <a:spLocks noGrp="1"/>
          </p:cNvSpPr>
          <p:nvPr>
            <p:ph type="subTitle" idx="1"/>
          </p:nvPr>
        </p:nvSpPr>
        <p:spPr>
          <a:xfrm>
            <a:off x="4651176" y="762267"/>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29" name="Google Shape;129;p16"/>
          <p:cNvSpPr txBox="1">
            <a:spLocks noGrp="1"/>
          </p:cNvSpPr>
          <p:nvPr>
            <p:ph type="title" idx="2"/>
          </p:nvPr>
        </p:nvSpPr>
        <p:spPr>
          <a:xfrm>
            <a:off x="2699500" y="1624969"/>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30" name="Google Shape;130;p16"/>
          <p:cNvSpPr txBox="1">
            <a:spLocks noGrp="1"/>
          </p:cNvSpPr>
          <p:nvPr>
            <p:ph type="subTitle" idx="3"/>
          </p:nvPr>
        </p:nvSpPr>
        <p:spPr>
          <a:xfrm>
            <a:off x="4651176" y="1624955"/>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31" name="Google Shape;131;p16"/>
          <p:cNvSpPr txBox="1">
            <a:spLocks noGrp="1"/>
          </p:cNvSpPr>
          <p:nvPr>
            <p:ph type="title" idx="4"/>
          </p:nvPr>
        </p:nvSpPr>
        <p:spPr>
          <a:xfrm>
            <a:off x="2699500" y="2487750"/>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32" name="Google Shape;132;p16"/>
          <p:cNvSpPr txBox="1">
            <a:spLocks noGrp="1"/>
          </p:cNvSpPr>
          <p:nvPr>
            <p:ph type="subTitle" idx="5"/>
          </p:nvPr>
        </p:nvSpPr>
        <p:spPr>
          <a:xfrm>
            <a:off x="4651176" y="2487729"/>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grpSp>
        <p:nvGrpSpPr>
          <p:cNvPr id="133" name="Google Shape;133;p16"/>
          <p:cNvGrpSpPr/>
          <p:nvPr/>
        </p:nvGrpSpPr>
        <p:grpSpPr>
          <a:xfrm>
            <a:off x="-422592" y="2935225"/>
            <a:ext cx="6279736" cy="2795850"/>
            <a:chOff x="-422592" y="2935225"/>
            <a:chExt cx="6279736" cy="2795850"/>
          </a:xfrm>
        </p:grpSpPr>
        <p:sp>
          <p:nvSpPr>
            <p:cNvPr id="134" name="Google Shape;134;p16"/>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35" name="Google Shape;135;p16"/>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36" name="Google Shape;136;p16"/>
          <p:cNvSpPr txBox="1">
            <a:spLocks noGrp="1"/>
          </p:cNvSpPr>
          <p:nvPr>
            <p:ph type="title" idx="6"/>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grpSp>
        <p:nvGrpSpPr>
          <p:cNvPr id="137" name="Google Shape;137;p16"/>
          <p:cNvGrpSpPr/>
          <p:nvPr/>
        </p:nvGrpSpPr>
        <p:grpSpPr>
          <a:xfrm>
            <a:off x="7230637" y="4394079"/>
            <a:ext cx="1198043" cy="210331"/>
            <a:chOff x="1026623" y="2953314"/>
            <a:chExt cx="5688711" cy="1008300"/>
          </a:xfrm>
        </p:grpSpPr>
        <p:sp>
          <p:nvSpPr>
            <p:cNvPr id="138" name="Google Shape;138;p1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 name="Google Shape;143;p16"/>
          <p:cNvSpPr txBox="1">
            <a:spLocks noGrp="1"/>
          </p:cNvSpPr>
          <p:nvPr>
            <p:ph type="title" idx="7" hasCustomPrompt="1"/>
          </p:nvPr>
        </p:nvSpPr>
        <p:spPr>
          <a:xfrm>
            <a:off x="1906209" y="882275"/>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144" name="Google Shape;144;p16"/>
          <p:cNvSpPr txBox="1">
            <a:spLocks noGrp="1"/>
          </p:cNvSpPr>
          <p:nvPr>
            <p:ph type="title" idx="8" hasCustomPrompt="1"/>
          </p:nvPr>
        </p:nvSpPr>
        <p:spPr>
          <a:xfrm>
            <a:off x="1906209" y="1744969"/>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145" name="Google Shape;145;p16"/>
          <p:cNvSpPr txBox="1">
            <a:spLocks noGrp="1"/>
          </p:cNvSpPr>
          <p:nvPr>
            <p:ph type="title" idx="9" hasCustomPrompt="1"/>
          </p:nvPr>
        </p:nvSpPr>
        <p:spPr>
          <a:xfrm>
            <a:off x="1906209" y="260775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3" r:id="rId5"/>
    <p:sldLayoutId id="2147483655" r:id="rId6"/>
    <p:sldLayoutId id="2147483658" r:id="rId7"/>
    <p:sldLayoutId id="2147483661" r:id="rId8"/>
    <p:sldLayoutId id="2147483662"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r/personal/2209262_student_uwtsd_ac_uk/Documents/Recording-20231027_164626.webm?csf=1&amp;web=1&amp;e=Vo0LKa&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540" y="919970"/>
            <a:ext cx="6070500" cy="3431050"/>
          </a:xfrm>
        </p:spPr>
        <p:txBody>
          <a:bodyPr/>
          <a:lstStyle/>
          <a:p>
            <a:r>
              <a:rPr lang="en-US" sz="2800" b="1" dirty="0"/>
              <a:t>Student Name: </a:t>
            </a:r>
            <a:r>
              <a:rPr lang="en-US" sz="2800" b="1" dirty="0" err="1"/>
              <a:t>Sharmin</a:t>
            </a:r>
            <a:r>
              <a:rPr lang="en-US" sz="2800" b="1" dirty="0"/>
              <a:t> </a:t>
            </a:r>
            <a:r>
              <a:rPr lang="en-US" sz="2800" b="1" dirty="0" err="1"/>
              <a:t>Akter</a:t>
            </a:r>
            <a:r>
              <a:rPr lang="en-US" sz="2800" b="1" dirty="0"/>
              <a:t> </a:t>
            </a:r>
            <a:r>
              <a:rPr lang="en-US" sz="2800" b="1" dirty="0" err="1"/>
              <a:t>Miah</a:t>
            </a:r>
            <a:r>
              <a:rPr lang="en-GB" sz="2800" dirty="0"/>
              <a:t/>
            </a:r>
            <a:br>
              <a:rPr lang="en-GB" sz="2800" dirty="0"/>
            </a:br>
            <a:r>
              <a:rPr lang="en-US" sz="2800" b="1" dirty="0"/>
              <a:t> Module name: Foreign Languages and Cultural      Awareness (BMIH5003)</a:t>
            </a:r>
            <a:r>
              <a:rPr lang="en-GB" sz="2800" dirty="0"/>
              <a:t/>
            </a:r>
            <a:br>
              <a:rPr lang="en-GB" sz="2800" dirty="0"/>
            </a:br>
            <a:r>
              <a:rPr lang="en-US" sz="2800" b="1" dirty="0"/>
              <a:t> Name of lecturer: Lisa Marie </a:t>
            </a:r>
            <a:r>
              <a:rPr lang="en-US" sz="2800" b="1" dirty="0" err="1"/>
              <a:t>Bassler</a:t>
            </a:r>
            <a:r>
              <a:rPr lang="en-US" sz="2800" b="1" dirty="0"/>
              <a:t>     </a:t>
            </a:r>
            <a:r>
              <a:rPr lang="en-GB" sz="2800" dirty="0"/>
              <a:t/>
            </a:r>
            <a:br>
              <a:rPr lang="en-GB" sz="2800" dirty="0"/>
            </a:br>
            <a:r>
              <a:rPr lang="en-US" sz="2800" b="1" dirty="0"/>
              <a:t> Student number: </a:t>
            </a:r>
            <a:r>
              <a:rPr lang="en-US" sz="2800" b="1" dirty="0" smtClean="0"/>
              <a:t>2209262</a:t>
            </a:r>
            <a:br>
              <a:rPr lang="en-US" sz="2800" b="1" dirty="0" smtClean="0"/>
            </a:br>
            <a:r>
              <a:rPr lang="en-US" sz="2800" b="1" dirty="0" smtClean="0"/>
              <a:t/>
            </a:r>
            <a:br>
              <a:rPr lang="en-US" sz="2800" b="1" dirty="0" smtClean="0"/>
            </a:br>
            <a:r>
              <a:rPr lang="en-GB" sz="2800">
                <a:hlinkClick r:id="rId2"/>
              </a:rPr>
              <a:t>Recording-20231027_164626.webm</a:t>
            </a:r>
            <a:r>
              <a:rPr lang="en-GB" sz="2800" dirty="0"/>
              <a:t/>
            </a:r>
            <a:br>
              <a:rPr lang="en-GB" sz="2800" dirty="0"/>
            </a:br>
            <a:endParaRPr lang="en-GB" sz="2800" dirty="0"/>
          </a:p>
        </p:txBody>
      </p:sp>
    </p:spTree>
    <p:extLst>
      <p:ext uri="{BB962C8B-B14F-4D97-AF65-F5344CB8AC3E}">
        <p14:creationId xmlns:p14="http://schemas.microsoft.com/office/powerpoint/2010/main" val="3722524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grpSp>
        <p:nvGrpSpPr>
          <p:cNvPr id="300" name="Google Shape;300;p33"/>
          <p:cNvGrpSpPr/>
          <p:nvPr/>
        </p:nvGrpSpPr>
        <p:grpSpPr>
          <a:xfrm>
            <a:off x="295607" y="865280"/>
            <a:ext cx="5718617" cy="3565471"/>
            <a:chOff x="3958700" y="1446124"/>
            <a:chExt cx="4125625" cy="2988823"/>
          </a:xfrm>
        </p:grpSpPr>
        <p:sp>
          <p:nvSpPr>
            <p:cNvPr id="301" name="Google Shape;301;p33"/>
            <p:cNvSpPr/>
            <p:nvPr/>
          </p:nvSpPr>
          <p:spPr>
            <a:xfrm>
              <a:off x="3996300" y="1504500"/>
              <a:ext cx="4080950" cy="2849150"/>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txBody>
            <a:bodyPr/>
            <a:lstStyle/>
            <a:p>
              <a:endParaRPr lang="en-US"/>
            </a:p>
          </p:txBody>
        </p:sp>
        <p:sp>
          <p:nvSpPr>
            <p:cNvPr id="302" name="Google Shape;302;p33"/>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txBody>
            <a:bodyPr/>
            <a:lstStyle/>
            <a:p>
              <a:endParaRPr lang="en-US"/>
            </a:p>
          </p:txBody>
        </p:sp>
        <p:sp>
          <p:nvSpPr>
            <p:cNvPr id="303" name="Google Shape;303;p33"/>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txBody>
            <a:bodyPr/>
            <a:lstStyle/>
            <a:p>
              <a:endParaRPr lang="en-US"/>
            </a:p>
          </p:txBody>
        </p:sp>
        <p:sp>
          <p:nvSpPr>
            <p:cNvPr id="304" name="Google Shape;304;p33"/>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txBody>
            <a:bodyPr/>
            <a:lstStyle/>
            <a:p>
              <a:endParaRPr lang="en-US"/>
            </a:p>
          </p:txBody>
        </p:sp>
        <p:sp>
          <p:nvSpPr>
            <p:cNvPr id="305" name="Google Shape;305;p33"/>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txBody>
            <a:bodyPr/>
            <a:lstStyle/>
            <a:p>
              <a:endParaRPr lang="en-US"/>
            </a:p>
          </p:txBody>
        </p:sp>
      </p:grpSp>
      <p:sp>
        <p:nvSpPr>
          <p:cNvPr id="306" name="Google Shape;306;p33"/>
          <p:cNvSpPr txBox="1">
            <a:spLocks noGrp="1"/>
          </p:cNvSpPr>
          <p:nvPr>
            <p:ph type="ctrTitle"/>
          </p:nvPr>
        </p:nvSpPr>
        <p:spPr>
          <a:xfrm>
            <a:off x="1129989" y="1746026"/>
            <a:ext cx="3925231" cy="1674165"/>
          </a:xfrm>
          <a:prstGeom prst="rect">
            <a:avLst/>
          </a:prstGeom>
        </p:spPr>
        <p:txBody>
          <a:bodyPr spcFirstLastPara="1" wrap="square" lIns="91425" tIns="91425" rIns="91425" bIns="91425" anchor="ctr" anchorCtr="0">
            <a:noAutofit/>
          </a:bodyPr>
          <a:lstStyle/>
          <a:p>
            <a:pPr marL="0" lvl="0" indent="0" algn="ctr" rtl="0">
              <a:lnSpc>
                <a:spcPct val="80000"/>
              </a:lnSpc>
              <a:spcBef>
                <a:spcPts val="0"/>
              </a:spcBef>
              <a:spcAft>
                <a:spcPts val="0"/>
              </a:spcAft>
              <a:buNone/>
            </a:pPr>
            <a:r>
              <a:rPr lang="en-US" sz="2800" b="0" dirty="0">
                <a:latin typeface="Carter One"/>
                <a:ea typeface="Carter One"/>
                <a:cs typeface="Carter One"/>
                <a:sym typeface="Carter One"/>
              </a:rPr>
              <a:t>The Benefits of Multilingualism and Language Awareness Skills for Hotel Staff</a:t>
            </a:r>
            <a:endParaRPr sz="2800" b="0" dirty="0">
              <a:latin typeface="Carter One"/>
              <a:ea typeface="Carter One"/>
              <a:cs typeface="Carter One"/>
              <a:sym typeface="Carter One"/>
            </a:endParaRPr>
          </a:p>
        </p:txBody>
      </p:sp>
      <p:sp>
        <p:nvSpPr>
          <p:cNvPr id="308" name="Google Shape;308;p33"/>
          <p:cNvSpPr/>
          <p:nvPr/>
        </p:nvSpPr>
        <p:spPr>
          <a:xfrm>
            <a:off x="7602425" y="270825"/>
            <a:ext cx="1647300" cy="117700"/>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txBody>
          <a:bodyPr/>
          <a:lstStyle/>
          <a:p>
            <a:endParaRPr lang="en-US"/>
          </a:p>
        </p:txBody>
      </p:sp>
      <p:grpSp>
        <p:nvGrpSpPr>
          <p:cNvPr id="309" name="Google Shape;309;p33"/>
          <p:cNvGrpSpPr/>
          <p:nvPr/>
        </p:nvGrpSpPr>
        <p:grpSpPr>
          <a:xfrm>
            <a:off x="2052125" y="1354896"/>
            <a:ext cx="1198043" cy="210331"/>
            <a:chOff x="1026623" y="2953314"/>
            <a:chExt cx="5688711" cy="1008300"/>
          </a:xfrm>
        </p:grpSpPr>
        <p:sp>
          <p:nvSpPr>
            <p:cNvPr id="310" name="Google Shape;310;p33"/>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3"/>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3"/>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3"/>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3"/>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5" name="Picture 4">
            <a:extLst>
              <a:ext uri="{FF2B5EF4-FFF2-40B4-BE49-F238E27FC236}">
                <a16:creationId xmlns="" xmlns:a16="http://schemas.microsoft.com/office/drawing/2014/main" id="{68FA66B7-46EF-BA4F-1E6E-81115F5A45A2}"/>
              </a:ext>
            </a:extLst>
          </p:cNvPr>
          <p:cNvPicPr>
            <a:picLocks noChangeAspect="1"/>
          </p:cNvPicPr>
          <p:nvPr/>
        </p:nvPicPr>
        <p:blipFill>
          <a:blip r:embed="rId3"/>
          <a:stretch>
            <a:fillRect/>
          </a:stretch>
        </p:blipFill>
        <p:spPr>
          <a:xfrm>
            <a:off x="5928229" y="1411645"/>
            <a:ext cx="2864357" cy="248527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7"/>
          <p:cNvSpPr txBox="1">
            <a:spLocks noGrp="1"/>
          </p:cNvSpPr>
          <p:nvPr>
            <p:ph type="title"/>
          </p:nvPr>
        </p:nvSpPr>
        <p:spPr>
          <a:xfrm>
            <a:off x="4965575" y="939320"/>
            <a:ext cx="3069900" cy="62185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Introduction</a:t>
            </a:r>
            <a:endParaRPr b="1" dirty="0">
              <a:latin typeface="Times New Roman" panose="02020603050405020304" pitchFamily="18" charset="0"/>
              <a:cs typeface="Times New Roman" panose="02020603050405020304" pitchFamily="18" charset="0"/>
            </a:endParaRPr>
          </a:p>
        </p:txBody>
      </p:sp>
      <p:grpSp>
        <p:nvGrpSpPr>
          <p:cNvPr id="364" name="Google Shape;364;p37"/>
          <p:cNvGrpSpPr/>
          <p:nvPr/>
        </p:nvGrpSpPr>
        <p:grpSpPr>
          <a:xfrm>
            <a:off x="1073180" y="1362369"/>
            <a:ext cx="2261609" cy="2367234"/>
            <a:chOff x="1073180" y="1362369"/>
            <a:chExt cx="2261609" cy="2367234"/>
          </a:xfrm>
        </p:grpSpPr>
        <p:grpSp>
          <p:nvGrpSpPr>
            <p:cNvPr id="365" name="Google Shape;365;p37"/>
            <p:cNvGrpSpPr/>
            <p:nvPr/>
          </p:nvGrpSpPr>
          <p:grpSpPr>
            <a:xfrm>
              <a:off x="1231531" y="3085506"/>
              <a:ext cx="1944907" cy="249092"/>
              <a:chOff x="1225580" y="3285309"/>
              <a:chExt cx="1944907" cy="249092"/>
            </a:xfrm>
          </p:grpSpPr>
          <p:sp>
            <p:nvSpPr>
              <p:cNvPr id="366" name="Google Shape;366;p37"/>
              <p:cNvSpPr/>
              <p:nvPr/>
            </p:nvSpPr>
            <p:spPr>
              <a:xfrm>
                <a:off x="1225580" y="3285309"/>
                <a:ext cx="977295" cy="249092"/>
              </a:xfrm>
              <a:prstGeom prst="rect">
                <a:avLst/>
              </a:prstGeom>
            </p:spPr>
            <p:txBody>
              <a:bodyPr>
                <a:prstTxWarp prst="textPlain">
                  <a:avLst/>
                </a:prstTxWarp>
              </a:bodyPr>
              <a:lstStyle/>
              <a:p>
                <a:pPr lvl="0" algn="ctr"/>
                <a:r>
                  <a:rPr b="0" i="0">
                    <a:ln>
                      <a:noFill/>
                    </a:ln>
                    <a:solidFill>
                      <a:schemeClr val="dk1"/>
                    </a:solidFill>
                    <a:latin typeface="Carter One"/>
                  </a:rPr>
                  <a:t>HOTEL</a:t>
                </a:r>
              </a:p>
            </p:txBody>
          </p:sp>
          <p:sp>
            <p:nvSpPr>
              <p:cNvPr id="367" name="Google Shape;367;p37"/>
              <p:cNvSpPr/>
              <p:nvPr/>
            </p:nvSpPr>
            <p:spPr>
              <a:xfrm>
                <a:off x="2302128" y="3285309"/>
                <a:ext cx="868360" cy="236294"/>
              </a:xfrm>
              <a:prstGeom prst="rect">
                <a:avLst/>
              </a:prstGeom>
            </p:spPr>
            <p:txBody>
              <a:bodyPr>
                <a:prstTxWarp prst="textPlain">
                  <a:avLst/>
                </a:prstTxWarp>
              </a:bodyPr>
              <a:lstStyle/>
              <a:p>
                <a:pPr lvl="0" algn="ctr"/>
                <a:r>
                  <a:rPr b="0" i="0">
                    <a:ln>
                      <a:noFill/>
                    </a:ln>
                    <a:solidFill>
                      <a:schemeClr val="dk1"/>
                    </a:solidFill>
                    <a:latin typeface="Carter One"/>
                  </a:rPr>
                  <a:t>&amp; SPA</a:t>
                </a:r>
              </a:p>
            </p:txBody>
          </p:sp>
        </p:grpSp>
        <p:grpSp>
          <p:nvGrpSpPr>
            <p:cNvPr id="368" name="Google Shape;368;p37"/>
            <p:cNvGrpSpPr/>
            <p:nvPr/>
          </p:nvGrpSpPr>
          <p:grpSpPr>
            <a:xfrm>
              <a:off x="1073180" y="1362369"/>
              <a:ext cx="2261609" cy="1490976"/>
              <a:chOff x="1225580" y="1576023"/>
              <a:chExt cx="2261609" cy="1490976"/>
            </a:xfrm>
          </p:grpSpPr>
          <p:grpSp>
            <p:nvGrpSpPr>
              <p:cNvPr id="369" name="Google Shape;369;p37"/>
              <p:cNvGrpSpPr/>
              <p:nvPr/>
            </p:nvGrpSpPr>
            <p:grpSpPr>
              <a:xfrm>
                <a:off x="1225580" y="1576023"/>
                <a:ext cx="2261609" cy="1490976"/>
                <a:chOff x="1216975" y="1950278"/>
                <a:chExt cx="1824025" cy="1202497"/>
              </a:xfrm>
            </p:grpSpPr>
            <p:sp>
              <p:nvSpPr>
                <p:cNvPr id="370" name="Google Shape;370;p37"/>
                <p:cNvSpPr/>
                <p:nvPr/>
              </p:nvSpPr>
              <p:spPr>
                <a:xfrm>
                  <a:off x="1216975" y="2257425"/>
                  <a:ext cx="533400" cy="895350"/>
                </a:xfrm>
                <a:custGeom>
                  <a:avLst/>
                  <a:gdLst/>
                  <a:ahLst/>
                  <a:cxnLst/>
                  <a:rect l="l" t="t" r="r" b="b"/>
                  <a:pathLst>
                    <a:path w="21336" h="35814" extrusionOk="0">
                      <a:moveTo>
                        <a:pt x="0" y="34099"/>
                      </a:moveTo>
                      <a:lnTo>
                        <a:pt x="0" y="3238"/>
                      </a:lnTo>
                      <a:lnTo>
                        <a:pt x="21336" y="0"/>
                      </a:lnTo>
                      <a:lnTo>
                        <a:pt x="21336" y="35814"/>
                      </a:lnTo>
                      <a:close/>
                    </a:path>
                  </a:pathLst>
                </a:custGeom>
                <a:solidFill>
                  <a:schemeClr val="dk1"/>
                </a:solidFill>
                <a:ln>
                  <a:noFill/>
                </a:ln>
              </p:spPr>
              <p:txBody>
                <a:bodyPr/>
                <a:lstStyle/>
                <a:p>
                  <a:endParaRPr lang="en-US"/>
                </a:p>
              </p:txBody>
            </p:sp>
            <p:sp>
              <p:nvSpPr>
                <p:cNvPr id="371" name="Google Shape;371;p37"/>
                <p:cNvSpPr/>
                <p:nvPr/>
              </p:nvSpPr>
              <p:spPr>
                <a:xfrm flipH="1">
                  <a:off x="2507600" y="2204760"/>
                  <a:ext cx="533400" cy="895350"/>
                </a:xfrm>
                <a:custGeom>
                  <a:avLst/>
                  <a:gdLst/>
                  <a:ahLst/>
                  <a:cxnLst/>
                  <a:rect l="l" t="t" r="r" b="b"/>
                  <a:pathLst>
                    <a:path w="21336" h="35814" extrusionOk="0">
                      <a:moveTo>
                        <a:pt x="0" y="34099"/>
                      </a:moveTo>
                      <a:lnTo>
                        <a:pt x="0" y="3238"/>
                      </a:lnTo>
                      <a:lnTo>
                        <a:pt x="21336" y="0"/>
                      </a:lnTo>
                      <a:lnTo>
                        <a:pt x="21336" y="35814"/>
                      </a:lnTo>
                      <a:close/>
                    </a:path>
                  </a:pathLst>
                </a:custGeom>
                <a:solidFill>
                  <a:schemeClr val="dk1"/>
                </a:solidFill>
                <a:ln>
                  <a:noFill/>
                </a:ln>
              </p:spPr>
              <p:txBody>
                <a:bodyPr/>
                <a:lstStyle/>
                <a:p>
                  <a:endParaRPr lang="en-US"/>
                </a:p>
              </p:txBody>
            </p:sp>
            <p:sp>
              <p:nvSpPr>
                <p:cNvPr id="372" name="Google Shape;372;p37"/>
                <p:cNvSpPr/>
                <p:nvPr/>
              </p:nvSpPr>
              <p:spPr>
                <a:xfrm>
                  <a:off x="1828242" y="1950278"/>
                  <a:ext cx="615175" cy="1162050"/>
                </a:xfrm>
                <a:custGeom>
                  <a:avLst/>
                  <a:gdLst/>
                  <a:ahLst/>
                  <a:cxnLst/>
                  <a:rect l="l" t="t" r="r" b="b"/>
                  <a:pathLst>
                    <a:path w="24607" h="46482" extrusionOk="0">
                      <a:moveTo>
                        <a:pt x="0" y="4191"/>
                      </a:moveTo>
                      <a:lnTo>
                        <a:pt x="0" y="46482"/>
                      </a:lnTo>
                      <a:lnTo>
                        <a:pt x="24607" y="44615"/>
                      </a:lnTo>
                      <a:lnTo>
                        <a:pt x="24575" y="0"/>
                      </a:lnTo>
                      <a:close/>
                    </a:path>
                  </a:pathLst>
                </a:custGeom>
                <a:solidFill>
                  <a:schemeClr val="dk1"/>
                </a:solidFill>
                <a:ln>
                  <a:noFill/>
                </a:ln>
              </p:spPr>
              <p:txBody>
                <a:bodyPr/>
                <a:lstStyle/>
                <a:p>
                  <a:endParaRPr lang="en-US"/>
                </a:p>
              </p:txBody>
            </p:sp>
          </p:grpSp>
          <p:grpSp>
            <p:nvGrpSpPr>
              <p:cNvPr id="373" name="Google Shape;373;p37"/>
              <p:cNvGrpSpPr/>
              <p:nvPr/>
            </p:nvGrpSpPr>
            <p:grpSpPr>
              <a:xfrm>
                <a:off x="2772504" y="1979648"/>
                <a:ext cx="530730" cy="529727"/>
                <a:chOff x="-60254550" y="3367325"/>
                <a:chExt cx="318200" cy="317575"/>
              </a:xfrm>
            </p:grpSpPr>
            <p:sp>
              <p:nvSpPr>
                <p:cNvPr id="374" name="Google Shape;374;p37"/>
                <p:cNvSpPr/>
                <p:nvPr/>
              </p:nvSpPr>
              <p:spPr>
                <a:xfrm>
                  <a:off x="-60219125" y="3367325"/>
                  <a:ext cx="51225" cy="103575"/>
                </a:xfrm>
                <a:custGeom>
                  <a:avLst/>
                  <a:gdLst/>
                  <a:ahLst/>
                  <a:cxnLst/>
                  <a:rect l="l" t="t" r="r" b="b"/>
                  <a:pathLst>
                    <a:path w="2049" h="4143" extrusionOk="0">
                      <a:moveTo>
                        <a:pt x="1051" y="0"/>
                      </a:moveTo>
                      <a:cubicBezTo>
                        <a:pt x="935" y="0"/>
                        <a:pt x="815" y="57"/>
                        <a:pt x="725" y="164"/>
                      </a:cubicBezTo>
                      <a:cubicBezTo>
                        <a:pt x="568" y="290"/>
                        <a:pt x="568" y="573"/>
                        <a:pt x="757" y="731"/>
                      </a:cubicBezTo>
                      <a:cubicBezTo>
                        <a:pt x="1103" y="1046"/>
                        <a:pt x="1103" y="1456"/>
                        <a:pt x="757" y="1771"/>
                      </a:cubicBezTo>
                      <a:cubicBezTo>
                        <a:pt x="32" y="2401"/>
                        <a:pt x="1" y="3377"/>
                        <a:pt x="757" y="4039"/>
                      </a:cubicBezTo>
                      <a:cubicBezTo>
                        <a:pt x="828" y="4110"/>
                        <a:pt x="924" y="4143"/>
                        <a:pt x="1023" y="4143"/>
                      </a:cubicBezTo>
                      <a:cubicBezTo>
                        <a:pt x="1144" y="4143"/>
                        <a:pt x="1269" y="4094"/>
                        <a:pt x="1356" y="4007"/>
                      </a:cubicBezTo>
                      <a:cubicBezTo>
                        <a:pt x="1513" y="3850"/>
                        <a:pt x="1513" y="3566"/>
                        <a:pt x="1292" y="3409"/>
                      </a:cubicBezTo>
                      <a:cubicBezTo>
                        <a:pt x="946" y="3094"/>
                        <a:pt x="946" y="2716"/>
                        <a:pt x="1292" y="2401"/>
                      </a:cubicBezTo>
                      <a:cubicBezTo>
                        <a:pt x="2017" y="1771"/>
                        <a:pt x="2049" y="762"/>
                        <a:pt x="1292" y="101"/>
                      </a:cubicBezTo>
                      <a:cubicBezTo>
                        <a:pt x="1224" y="33"/>
                        <a:pt x="1139" y="0"/>
                        <a:pt x="105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7"/>
                <p:cNvSpPr/>
                <p:nvPr/>
              </p:nvSpPr>
              <p:spPr>
                <a:xfrm>
                  <a:off x="-60156900" y="3367325"/>
                  <a:ext cx="51225" cy="103575"/>
                </a:xfrm>
                <a:custGeom>
                  <a:avLst/>
                  <a:gdLst/>
                  <a:ahLst/>
                  <a:cxnLst/>
                  <a:rect l="l" t="t" r="r" b="b"/>
                  <a:pathLst>
                    <a:path w="2049" h="4143" extrusionOk="0">
                      <a:moveTo>
                        <a:pt x="1038" y="0"/>
                      </a:moveTo>
                      <a:cubicBezTo>
                        <a:pt x="913" y="0"/>
                        <a:pt x="783" y="57"/>
                        <a:pt x="694" y="164"/>
                      </a:cubicBezTo>
                      <a:cubicBezTo>
                        <a:pt x="536" y="290"/>
                        <a:pt x="536" y="573"/>
                        <a:pt x="757" y="731"/>
                      </a:cubicBezTo>
                      <a:cubicBezTo>
                        <a:pt x="1103" y="1046"/>
                        <a:pt x="1103" y="1456"/>
                        <a:pt x="757" y="1771"/>
                      </a:cubicBezTo>
                      <a:cubicBezTo>
                        <a:pt x="32" y="2401"/>
                        <a:pt x="1" y="3377"/>
                        <a:pt x="757" y="4039"/>
                      </a:cubicBezTo>
                      <a:cubicBezTo>
                        <a:pt x="828" y="4110"/>
                        <a:pt x="918" y="4143"/>
                        <a:pt x="1010" y="4143"/>
                      </a:cubicBezTo>
                      <a:cubicBezTo>
                        <a:pt x="1122" y="4143"/>
                        <a:pt x="1237" y="4094"/>
                        <a:pt x="1324" y="4007"/>
                      </a:cubicBezTo>
                      <a:cubicBezTo>
                        <a:pt x="1481" y="3850"/>
                        <a:pt x="1481" y="3566"/>
                        <a:pt x="1292" y="3409"/>
                      </a:cubicBezTo>
                      <a:cubicBezTo>
                        <a:pt x="946" y="3094"/>
                        <a:pt x="946" y="2716"/>
                        <a:pt x="1292" y="2401"/>
                      </a:cubicBezTo>
                      <a:cubicBezTo>
                        <a:pt x="2017" y="1771"/>
                        <a:pt x="2049" y="762"/>
                        <a:pt x="1292" y="101"/>
                      </a:cubicBezTo>
                      <a:cubicBezTo>
                        <a:pt x="1224" y="33"/>
                        <a:pt x="1133" y="0"/>
                        <a:pt x="103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7"/>
                <p:cNvSpPr/>
                <p:nvPr/>
              </p:nvSpPr>
              <p:spPr>
                <a:xfrm>
                  <a:off x="-60094675" y="3367325"/>
                  <a:ext cx="51225" cy="103575"/>
                </a:xfrm>
                <a:custGeom>
                  <a:avLst/>
                  <a:gdLst/>
                  <a:ahLst/>
                  <a:cxnLst/>
                  <a:rect l="l" t="t" r="r" b="b"/>
                  <a:pathLst>
                    <a:path w="2049" h="4143" extrusionOk="0">
                      <a:moveTo>
                        <a:pt x="1038" y="0"/>
                      </a:moveTo>
                      <a:cubicBezTo>
                        <a:pt x="913" y="0"/>
                        <a:pt x="783" y="57"/>
                        <a:pt x="694" y="164"/>
                      </a:cubicBezTo>
                      <a:cubicBezTo>
                        <a:pt x="536" y="290"/>
                        <a:pt x="536" y="573"/>
                        <a:pt x="725" y="731"/>
                      </a:cubicBezTo>
                      <a:cubicBezTo>
                        <a:pt x="1103" y="1046"/>
                        <a:pt x="1103" y="1456"/>
                        <a:pt x="725" y="1771"/>
                      </a:cubicBezTo>
                      <a:cubicBezTo>
                        <a:pt x="32" y="2401"/>
                        <a:pt x="1" y="3377"/>
                        <a:pt x="725" y="4039"/>
                      </a:cubicBezTo>
                      <a:cubicBezTo>
                        <a:pt x="796" y="4110"/>
                        <a:pt x="893" y="4143"/>
                        <a:pt x="992" y="4143"/>
                      </a:cubicBezTo>
                      <a:cubicBezTo>
                        <a:pt x="1113" y="4143"/>
                        <a:pt x="1237" y="4094"/>
                        <a:pt x="1324" y="4007"/>
                      </a:cubicBezTo>
                      <a:cubicBezTo>
                        <a:pt x="1481" y="3850"/>
                        <a:pt x="1481" y="3566"/>
                        <a:pt x="1292" y="3409"/>
                      </a:cubicBezTo>
                      <a:cubicBezTo>
                        <a:pt x="946" y="3094"/>
                        <a:pt x="946" y="2716"/>
                        <a:pt x="1292" y="2401"/>
                      </a:cubicBezTo>
                      <a:cubicBezTo>
                        <a:pt x="1985" y="1771"/>
                        <a:pt x="2048" y="762"/>
                        <a:pt x="1292" y="101"/>
                      </a:cubicBezTo>
                      <a:cubicBezTo>
                        <a:pt x="1224" y="33"/>
                        <a:pt x="1133" y="0"/>
                        <a:pt x="103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7"/>
                <p:cNvSpPr/>
                <p:nvPr/>
              </p:nvSpPr>
              <p:spPr>
                <a:xfrm>
                  <a:off x="-60254550" y="3478525"/>
                  <a:ext cx="318200" cy="206375"/>
                </a:xfrm>
                <a:custGeom>
                  <a:avLst/>
                  <a:gdLst/>
                  <a:ahLst/>
                  <a:cxnLst/>
                  <a:rect l="l" t="t" r="r" b="b"/>
                  <a:pathLst>
                    <a:path w="12728" h="8255" extrusionOk="0">
                      <a:moveTo>
                        <a:pt x="10428" y="1607"/>
                      </a:moveTo>
                      <a:cubicBezTo>
                        <a:pt x="11184" y="1607"/>
                        <a:pt x="11814" y="2237"/>
                        <a:pt x="11814" y="2994"/>
                      </a:cubicBezTo>
                      <a:cubicBezTo>
                        <a:pt x="11814" y="3718"/>
                        <a:pt x="11184" y="4380"/>
                        <a:pt x="10428" y="4380"/>
                      </a:cubicBezTo>
                      <a:lnTo>
                        <a:pt x="9767" y="4380"/>
                      </a:lnTo>
                      <a:cubicBezTo>
                        <a:pt x="9861" y="4002"/>
                        <a:pt x="9893" y="3655"/>
                        <a:pt x="9893" y="3246"/>
                      </a:cubicBezTo>
                      <a:lnTo>
                        <a:pt x="9893" y="1607"/>
                      </a:lnTo>
                      <a:close/>
                      <a:moveTo>
                        <a:pt x="410" y="1"/>
                      </a:moveTo>
                      <a:cubicBezTo>
                        <a:pt x="158" y="1"/>
                        <a:pt x="0" y="190"/>
                        <a:pt x="0" y="379"/>
                      </a:cubicBezTo>
                      <a:lnTo>
                        <a:pt x="0" y="3309"/>
                      </a:lnTo>
                      <a:cubicBezTo>
                        <a:pt x="0" y="5041"/>
                        <a:pt x="882" y="6522"/>
                        <a:pt x="2237" y="7436"/>
                      </a:cubicBezTo>
                      <a:lnTo>
                        <a:pt x="441" y="7436"/>
                      </a:lnTo>
                      <a:cubicBezTo>
                        <a:pt x="189" y="7436"/>
                        <a:pt x="32" y="7625"/>
                        <a:pt x="32" y="7845"/>
                      </a:cubicBezTo>
                      <a:cubicBezTo>
                        <a:pt x="32" y="8066"/>
                        <a:pt x="252" y="8255"/>
                        <a:pt x="441" y="8255"/>
                      </a:cubicBezTo>
                      <a:lnTo>
                        <a:pt x="9546" y="8255"/>
                      </a:lnTo>
                      <a:cubicBezTo>
                        <a:pt x="9767" y="8255"/>
                        <a:pt x="9924" y="8066"/>
                        <a:pt x="9924" y="7845"/>
                      </a:cubicBezTo>
                      <a:cubicBezTo>
                        <a:pt x="9924" y="7593"/>
                        <a:pt x="9735" y="7436"/>
                        <a:pt x="9546" y="7436"/>
                      </a:cubicBezTo>
                      <a:lnTo>
                        <a:pt x="7719" y="7436"/>
                      </a:lnTo>
                      <a:cubicBezTo>
                        <a:pt x="8538" y="6900"/>
                        <a:pt x="9168" y="6144"/>
                        <a:pt x="9578" y="5230"/>
                      </a:cubicBezTo>
                      <a:lnTo>
                        <a:pt x="10523" y="5230"/>
                      </a:lnTo>
                      <a:cubicBezTo>
                        <a:pt x="11751" y="5230"/>
                        <a:pt x="12728" y="4254"/>
                        <a:pt x="12728" y="3025"/>
                      </a:cubicBezTo>
                      <a:cubicBezTo>
                        <a:pt x="12728" y="1796"/>
                        <a:pt x="11657" y="788"/>
                        <a:pt x="10428" y="788"/>
                      </a:cubicBezTo>
                      <a:lnTo>
                        <a:pt x="9893" y="788"/>
                      </a:lnTo>
                      <a:lnTo>
                        <a:pt x="9893" y="379"/>
                      </a:lnTo>
                      <a:cubicBezTo>
                        <a:pt x="9893" y="158"/>
                        <a:pt x="9704" y="1"/>
                        <a:pt x="9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8" name="Google Shape;378;p37"/>
              <p:cNvGrpSpPr/>
              <p:nvPr/>
            </p:nvGrpSpPr>
            <p:grpSpPr>
              <a:xfrm>
                <a:off x="2137651" y="2518417"/>
                <a:ext cx="439613" cy="532865"/>
                <a:chOff x="-39248625" y="3588600"/>
                <a:chExt cx="256775" cy="316050"/>
              </a:xfrm>
            </p:grpSpPr>
            <p:sp>
              <p:nvSpPr>
                <p:cNvPr id="379" name="Google Shape;379;p37"/>
                <p:cNvSpPr/>
                <p:nvPr/>
              </p:nvSpPr>
              <p:spPr>
                <a:xfrm>
                  <a:off x="-39248625" y="3588600"/>
                  <a:ext cx="256775" cy="316050"/>
                </a:xfrm>
                <a:custGeom>
                  <a:avLst/>
                  <a:gdLst/>
                  <a:ahLst/>
                  <a:cxnLst/>
                  <a:rect l="l" t="t" r="r" b="b"/>
                  <a:pathLst>
                    <a:path w="10271" h="12642" extrusionOk="0">
                      <a:moveTo>
                        <a:pt x="5364" y="0"/>
                      </a:moveTo>
                      <a:cubicBezTo>
                        <a:pt x="5041" y="0"/>
                        <a:pt x="4710" y="118"/>
                        <a:pt x="4443" y="355"/>
                      </a:cubicBezTo>
                      <a:lnTo>
                        <a:pt x="3277" y="1552"/>
                      </a:lnTo>
                      <a:cubicBezTo>
                        <a:pt x="2804" y="2025"/>
                        <a:pt x="2804" y="2812"/>
                        <a:pt x="3277" y="3316"/>
                      </a:cubicBezTo>
                      <a:lnTo>
                        <a:pt x="3938" y="3978"/>
                      </a:lnTo>
                      <a:lnTo>
                        <a:pt x="1702" y="6215"/>
                      </a:lnTo>
                      <a:cubicBezTo>
                        <a:pt x="1544" y="6152"/>
                        <a:pt x="1355" y="6057"/>
                        <a:pt x="1135" y="6057"/>
                      </a:cubicBezTo>
                      <a:cubicBezTo>
                        <a:pt x="1119" y="6056"/>
                        <a:pt x="1104" y="6056"/>
                        <a:pt x="1089" y="6056"/>
                      </a:cubicBezTo>
                      <a:cubicBezTo>
                        <a:pt x="538" y="6056"/>
                        <a:pt x="0" y="6611"/>
                        <a:pt x="0" y="7286"/>
                      </a:cubicBezTo>
                      <a:cubicBezTo>
                        <a:pt x="0" y="7947"/>
                        <a:pt x="567" y="8515"/>
                        <a:pt x="1229" y="8515"/>
                      </a:cubicBezTo>
                      <a:cubicBezTo>
                        <a:pt x="1418" y="8515"/>
                        <a:pt x="1576" y="8483"/>
                        <a:pt x="1733" y="8388"/>
                      </a:cubicBezTo>
                      <a:lnTo>
                        <a:pt x="3560" y="10216"/>
                      </a:lnTo>
                      <a:cubicBezTo>
                        <a:pt x="2993" y="10720"/>
                        <a:pt x="2615" y="11381"/>
                        <a:pt x="2521" y="12169"/>
                      </a:cubicBezTo>
                      <a:cubicBezTo>
                        <a:pt x="2489" y="12421"/>
                        <a:pt x="2678" y="12642"/>
                        <a:pt x="2930" y="12642"/>
                      </a:cubicBezTo>
                      <a:lnTo>
                        <a:pt x="8633" y="12642"/>
                      </a:lnTo>
                      <a:cubicBezTo>
                        <a:pt x="8853" y="12642"/>
                        <a:pt x="9074" y="12421"/>
                        <a:pt x="9011" y="12169"/>
                      </a:cubicBezTo>
                      <a:cubicBezTo>
                        <a:pt x="8790" y="10562"/>
                        <a:pt x="7404" y="9334"/>
                        <a:pt x="5766" y="9334"/>
                      </a:cubicBezTo>
                      <a:cubicBezTo>
                        <a:pt x="5199" y="9334"/>
                        <a:pt x="4695" y="9491"/>
                        <a:pt x="4222" y="9743"/>
                      </a:cubicBezTo>
                      <a:lnTo>
                        <a:pt x="2300" y="7853"/>
                      </a:lnTo>
                      <a:cubicBezTo>
                        <a:pt x="2363" y="7695"/>
                        <a:pt x="2395" y="7475"/>
                        <a:pt x="2395" y="7286"/>
                      </a:cubicBezTo>
                      <a:cubicBezTo>
                        <a:pt x="2395" y="7097"/>
                        <a:pt x="2363" y="6939"/>
                        <a:pt x="2300" y="6782"/>
                      </a:cubicBezTo>
                      <a:lnTo>
                        <a:pt x="4285" y="4797"/>
                      </a:lnTo>
                      <a:lnTo>
                        <a:pt x="4285" y="4797"/>
                      </a:lnTo>
                      <a:cubicBezTo>
                        <a:pt x="4253" y="5742"/>
                        <a:pt x="4537" y="6624"/>
                        <a:pt x="5073" y="7317"/>
                      </a:cubicBezTo>
                      <a:lnTo>
                        <a:pt x="10271" y="2119"/>
                      </a:lnTo>
                      <a:cubicBezTo>
                        <a:pt x="9636" y="1606"/>
                        <a:pt x="8888" y="1321"/>
                        <a:pt x="8026" y="1321"/>
                      </a:cubicBezTo>
                      <a:cubicBezTo>
                        <a:pt x="7776" y="1321"/>
                        <a:pt x="7516" y="1345"/>
                        <a:pt x="7246" y="1394"/>
                      </a:cubicBezTo>
                      <a:lnTo>
                        <a:pt x="6238" y="355"/>
                      </a:lnTo>
                      <a:cubicBezTo>
                        <a:pt x="6002" y="118"/>
                        <a:pt x="5687" y="0"/>
                        <a:pt x="53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7"/>
                <p:cNvSpPr/>
                <p:nvPr/>
              </p:nvSpPr>
              <p:spPr>
                <a:xfrm>
                  <a:off x="-39076150" y="3684875"/>
                  <a:ext cx="84300" cy="80300"/>
                </a:xfrm>
                <a:custGeom>
                  <a:avLst/>
                  <a:gdLst/>
                  <a:ahLst/>
                  <a:cxnLst/>
                  <a:rect l="l" t="t" r="r" b="b"/>
                  <a:pathLst>
                    <a:path w="3372" h="3212" extrusionOk="0">
                      <a:moveTo>
                        <a:pt x="2868" y="1"/>
                      </a:moveTo>
                      <a:lnTo>
                        <a:pt x="1" y="2868"/>
                      </a:lnTo>
                      <a:cubicBezTo>
                        <a:pt x="353" y="3098"/>
                        <a:pt x="757" y="3212"/>
                        <a:pt x="1156" y="3212"/>
                      </a:cubicBezTo>
                      <a:cubicBezTo>
                        <a:pt x="1686" y="3212"/>
                        <a:pt x="2207" y="3011"/>
                        <a:pt x="2584" y="2616"/>
                      </a:cubicBezTo>
                      <a:cubicBezTo>
                        <a:pt x="3309" y="1891"/>
                        <a:pt x="3372" y="851"/>
                        <a:pt x="28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1" name="Google Shape;381;p37"/>
              <p:cNvGrpSpPr/>
              <p:nvPr/>
            </p:nvGrpSpPr>
            <p:grpSpPr>
              <a:xfrm>
                <a:off x="1409535" y="1976497"/>
                <a:ext cx="546174" cy="532878"/>
                <a:chOff x="-17170750" y="4058800"/>
                <a:chExt cx="308775" cy="304050"/>
              </a:xfrm>
            </p:grpSpPr>
            <p:sp>
              <p:nvSpPr>
                <p:cNvPr id="382" name="Google Shape;382;p37"/>
                <p:cNvSpPr/>
                <p:nvPr/>
              </p:nvSpPr>
              <p:spPr>
                <a:xfrm>
                  <a:off x="-17041575" y="4058800"/>
                  <a:ext cx="49650" cy="49850"/>
                </a:xfrm>
                <a:custGeom>
                  <a:avLst/>
                  <a:gdLst/>
                  <a:ahLst/>
                  <a:cxnLst/>
                  <a:rect l="l" t="t" r="r" b="b"/>
                  <a:pathLst>
                    <a:path w="1986" h="1994" extrusionOk="0">
                      <a:moveTo>
                        <a:pt x="989" y="1"/>
                      </a:moveTo>
                      <a:cubicBezTo>
                        <a:pt x="859" y="1"/>
                        <a:pt x="725" y="56"/>
                        <a:pt x="662" y="166"/>
                      </a:cubicBezTo>
                      <a:lnTo>
                        <a:pt x="1" y="1521"/>
                      </a:lnTo>
                      <a:lnTo>
                        <a:pt x="32" y="1521"/>
                      </a:lnTo>
                      <a:lnTo>
                        <a:pt x="977" y="1993"/>
                      </a:lnTo>
                      <a:lnTo>
                        <a:pt x="1954" y="1521"/>
                      </a:lnTo>
                      <a:lnTo>
                        <a:pt x="1985" y="1521"/>
                      </a:lnTo>
                      <a:lnTo>
                        <a:pt x="1292" y="166"/>
                      </a:lnTo>
                      <a:cubicBezTo>
                        <a:pt x="1245" y="56"/>
                        <a:pt x="1119" y="1"/>
                        <a:pt x="9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7"/>
                <p:cNvSpPr/>
                <p:nvPr/>
              </p:nvSpPr>
              <p:spPr>
                <a:xfrm>
                  <a:off x="-17041575" y="4312625"/>
                  <a:ext cx="49650" cy="50225"/>
                </a:xfrm>
                <a:custGeom>
                  <a:avLst/>
                  <a:gdLst/>
                  <a:ahLst/>
                  <a:cxnLst/>
                  <a:rect l="l" t="t" r="r" b="b"/>
                  <a:pathLst>
                    <a:path w="1986" h="2009" extrusionOk="0">
                      <a:moveTo>
                        <a:pt x="977" y="0"/>
                      </a:moveTo>
                      <a:lnTo>
                        <a:pt x="32" y="473"/>
                      </a:lnTo>
                      <a:lnTo>
                        <a:pt x="1" y="473"/>
                      </a:lnTo>
                      <a:lnTo>
                        <a:pt x="662" y="1796"/>
                      </a:lnTo>
                      <a:cubicBezTo>
                        <a:pt x="757" y="1938"/>
                        <a:pt x="891" y="2009"/>
                        <a:pt x="1013" y="2009"/>
                      </a:cubicBezTo>
                      <a:cubicBezTo>
                        <a:pt x="1135" y="2009"/>
                        <a:pt x="1245" y="1938"/>
                        <a:pt x="1292" y="1796"/>
                      </a:cubicBezTo>
                      <a:lnTo>
                        <a:pt x="1985" y="473"/>
                      </a:lnTo>
                      <a:lnTo>
                        <a:pt x="1954" y="473"/>
                      </a:lnTo>
                      <a:lnTo>
                        <a:pt x="97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7"/>
                <p:cNvSpPr/>
                <p:nvPr/>
              </p:nvSpPr>
              <p:spPr>
                <a:xfrm>
                  <a:off x="-17170750" y="4186600"/>
                  <a:ext cx="52800" cy="48075"/>
                </a:xfrm>
                <a:custGeom>
                  <a:avLst/>
                  <a:gdLst/>
                  <a:ahLst/>
                  <a:cxnLst/>
                  <a:rect l="l" t="t" r="r" b="b"/>
                  <a:pathLst>
                    <a:path w="2112" h="1923" extrusionOk="0">
                      <a:moveTo>
                        <a:pt x="1639" y="0"/>
                      </a:moveTo>
                      <a:lnTo>
                        <a:pt x="284" y="630"/>
                      </a:lnTo>
                      <a:cubicBezTo>
                        <a:pt x="1" y="788"/>
                        <a:pt x="1" y="1135"/>
                        <a:pt x="284" y="1261"/>
                      </a:cubicBezTo>
                      <a:lnTo>
                        <a:pt x="1639" y="1922"/>
                      </a:lnTo>
                      <a:lnTo>
                        <a:pt x="1639" y="1891"/>
                      </a:lnTo>
                      <a:lnTo>
                        <a:pt x="2112" y="946"/>
                      </a:lnTo>
                      <a:lnTo>
                        <a:pt x="163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7"/>
                <p:cNvSpPr/>
                <p:nvPr/>
              </p:nvSpPr>
              <p:spPr>
                <a:xfrm>
                  <a:off x="-16914775" y="4185025"/>
                  <a:ext cx="52800" cy="49650"/>
                </a:xfrm>
                <a:custGeom>
                  <a:avLst/>
                  <a:gdLst/>
                  <a:ahLst/>
                  <a:cxnLst/>
                  <a:rect l="l" t="t" r="r" b="b"/>
                  <a:pathLst>
                    <a:path w="2112" h="1986" extrusionOk="0">
                      <a:moveTo>
                        <a:pt x="474" y="0"/>
                      </a:moveTo>
                      <a:lnTo>
                        <a:pt x="474" y="63"/>
                      </a:lnTo>
                      <a:lnTo>
                        <a:pt x="1" y="1009"/>
                      </a:lnTo>
                      <a:lnTo>
                        <a:pt x="474" y="1954"/>
                      </a:lnTo>
                      <a:lnTo>
                        <a:pt x="474" y="1985"/>
                      </a:lnTo>
                      <a:lnTo>
                        <a:pt x="1828" y="1324"/>
                      </a:lnTo>
                      <a:cubicBezTo>
                        <a:pt x="2112" y="1198"/>
                        <a:pt x="2112" y="851"/>
                        <a:pt x="1828" y="693"/>
                      </a:cubicBezTo>
                      <a:lnTo>
                        <a:pt x="47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7"/>
                <p:cNvSpPr/>
                <p:nvPr/>
              </p:nvSpPr>
              <p:spPr>
                <a:xfrm>
                  <a:off x="-17127800" y="4273225"/>
                  <a:ext cx="47650" cy="46500"/>
                </a:xfrm>
                <a:custGeom>
                  <a:avLst/>
                  <a:gdLst/>
                  <a:ahLst/>
                  <a:cxnLst/>
                  <a:rect l="l" t="t" r="r" b="b"/>
                  <a:pathLst>
                    <a:path w="1906" h="1860" extrusionOk="0">
                      <a:moveTo>
                        <a:pt x="551" y="1"/>
                      </a:moveTo>
                      <a:lnTo>
                        <a:pt x="79" y="1419"/>
                      </a:lnTo>
                      <a:cubicBezTo>
                        <a:pt x="0" y="1628"/>
                        <a:pt x="183" y="1859"/>
                        <a:pt x="373" y="1859"/>
                      </a:cubicBezTo>
                      <a:cubicBezTo>
                        <a:pt x="412" y="1859"/>
                        <a:pt x="451" y="1850"/>
                        <a:pt x="488" y="1828"/>
                      </a:cubicBezTo>
                      <a:lnTo>
                        <a:pt x="1906" y="1356"/>
                      </a:lnTo>
                      <a:lnTo>
                        <a:pt x="1906" y="1324"/>
                      </a:lnTo>
                      <a:lnTo>
                        <a:pt x="1591" y="347"/>
                      </a:lnTo>
                      <a:lnTo>
                        <a:pt x="58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7"/>
                <p:cNvSpPr/>
                <p:nvPr/>
              </p:nvSpPr>
              <p:spPr>
                <a:xfrm>
                  <a:off x="-16952575" y="4100775"/>
                  <a:ext cx="47675" cy="47250"/>
                </a:xfrm>
                <a:custGeom>
                  <a:avLst/>
                  <a:gdLst/>
                  <a:ahLst/>
                  <a:cxnLst/>
                  <a:rect l="l" t="t" r="r" b="b"/>
                  <a:pathLst>
                    <a:path w="1907" h="1890" extrusionOk="0">
                      <a:moveTo>
                        <a:pt x="1544" y="0"/>
                      </a:moveTo>
                      <a:cubicBezTo>
                        <a:pt x="1503" y="0"/>
                        <a:pt x="1461" y="10"/>
                        <a:pt x="1418" y="31"/>
                      </a:cubicBezTo>
                      <a:lnTo>
                        <a:pt x="1" y="503"/>
                      </a:lnTo>
                      <a:lnTo>
                        <a:pt x="1" y="535"/>
                      </a:lnTo>
                      <a:lnTo>
                        <a:pt x="316" y="1543"/>
                      </a:lnTo>
                      <a:lnTo>
                        <a:pt x="1324" y="1890"/>
                      </a:lnTo>
                      <a:lnTo>
                        <a:pt x="1355" y="1890"/>
                      </a:lnTo>
                      <a:lnTo>
                        <a:pt x="1828" y="472"/>
                      </a:lnTo>
                      <a:cubicBezTo>
                        <a:pt x="1907" y="236"/>
                        <a:pt x="1745" y="0"/>
                        <a:pt x="15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7"/>
                <p:cNvSpPr/>
                <p:nvPr/>
              </p:nvSpPr>
              <p:spPr>
                <a:xfrm>
                  <a:off x="-16954150" y="4273225"/>
                  <a:ext cx="49200" cy="47800"/>
                </a:xfrm>
                <a:custGeom>
                  <a:avLst/>
                  <a:gdLst/>
                  <a:ahLst/>
                  <a:cxnLst/>
                  <a:rect l="l" t="t" r="r" b="b"/>
                  <a:pathLst>
                    <a:path w="1968" h="1912" extrusionOk="0">
                      <a:moveTo>
                        <a:pt x="1387" y="1"/>
                      </a:moveTo>
                      <a:lnTo>
                        <a:pt x="379" y="347"/>
                      </a:lnTo>
                      <a:lnTo>
                        <a:pt x="1" y="1356"/>
                      </a:lnTo>
                      <a:lnTo>
                        <a:pt x="1" y="1419"/>
                      </a:lnTo>
                      <a:lnTo>
                        <a:pt x="1418" y="1891"/>
                      </a:lnTo>
                      <a:cubicBezTo>
                        <a:pt x="1460" y="1905"/>
                        <a:pt x="1501" y="1911"/>
                        <a:pt x="1541" y="1911"/>
                      </a:cubicBezTo>
                      <a:cubicBezTo>
                        <a:pt x="1776" y="1911"/>
                        <a:pt x="1967" y="1692"/>
                        <a:pt x="1860" y="1450"/>
                      </a:cubicBezTo>
                      <a:lnTo>
                        <a:pt x="138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7"/>
                <p:cNvSpPr/>
                <p:nvPr/>
              </p:nvSpPr>
              <p:spPr>
                <a:xfrm>
                  <a:off x="-17128625" y="4101275"/>
                  <a:ext cx="48475" cy="46750"/>
                </a:xfrm>
                <a:custGeom>
                  <a:avLst/>
                  <a:gdLst/>
                  <a:ahLst/>
                  <a:cxnLst/>
                  <a:rect l="l" t="t" r="r" b="b"/>
                  <a:pathLst>
                    <a:path w="1939" h="1870" extrusionOk="0">
                      <a:moveTo>
                        <a:pt x="433" y="0"/>
                      </a:moveTo>
                      <a:cubicBezTo>
                        <a:pt x="209" y="0"/>
                        <a:pt x="0" y="201"/>
                        <a:pt x="112" y="452"/>
                      </a:cubicBezTo>
                      <a:lnTo>
                        <a:pt x="584" y="1870"/>
                      </a:lnTo>
                      <a:lnTo>
                        <a:pt x="1592" y="1523"/>
                      </a:lnTo>
                      <a:lnTo>
                        <a:pt x="1939" y="483"/>
                      </a:lnTo>
                      <a:lnTo>
                        <a:pt x="521" y="11"/>
                      </a:lnTo>
                      <a:cubicBezTo>
                        <a:pt x="492" y="4"/>
                        <a:pt x="462" y="0"/>
                        <a:pt x="4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7"/>
                <p:cNvSpPr/>
                <p:nvPr/>
              </p:nvSpPr>
              <p:spPr>
                <a:xfrm>
                  <a:off x="-17043150" y="4183450"/>
                  <a:ext cx="52800" cy="52800"/>
                </a:xfrm>
                <a:custGeom>
                  <a:avLst/>
                  <a:gdLst/>
                  <a:ahLst/>
                  <a:cxnLst/>
                  <a:rect l="l" t="t" r="r" b="b"/>
                  <a:pathLst>
                    <a:path w="2112" h="2112" extrusionOk="0">
                      <a:moveTo>
                        <a:pt x="1040" y="0"/>
                      </a:moveTo>
                      <a:cubicBezTo>
                        <a:pt x="473" y="0"/>
                        <a:pt x="1" y="473"/>
                        <a:pt x="1" y="1072"/>
                      </a:cubicBezTo>
                      <a:cubicBezTo>
                        <a:pt x="1" y="1639"/>
                        <a:pt x="473" y="2111"/>
                        <a:pt x="1040" y="2111"/>
                      </a:cubicBezTo>
                      <a:cubicBezTo>
                        <a:pt x="1639" y="2111"/>
                        <a:pt x="2112" y="1639"/>
                        <a:pt x="2112" y="1072"/>
                      </a:cubicBezTo>
                      <a:cubicBezTo>
                        <a:pt x="2112" y="504"/>
                        <a:pt x="1639" y="0"/>
                        <a:pt x="10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7"/>
                <p:cNvSpPr/>
                <p:nvPr/>
              </p:nvSpPr>
              <p:spPr>
                <a:xfrm>
                  <a:off x="-17070725" y="4111975"/>
                  <a:ext cx="44925" cy="60475"/>
                </a:xfrm>
                <a:custGeom>
                  <a:avLst/>
                  <a:gdLst/>
                  <a:ahLst/>
                  <a:cxnLst/>
                  <a:rect l="l" t="t" r="r" b="b"/>
                  <a:pathLst>
                    <a:path w="1797" h="2419" extrusionOk="0">
                      <a:moveTo>
                        <a:pt x="722" y="0"/>
                      </a:moveTo>
                      <a:cubicBezTo>
                        <a:pt x="663" y="0"/>
                        <a:pt x="600" y="8"/>
                        <a:pt x="537" y="24"/>
                      </a:cubicBezTo>
                      <a:cubicBezTo>
                        <a:pt x="411" y="55"/>
                        <a:pt x="348" y="150"/>
                        <a:pt x="316" y="244"/>
                      </a:cubicBezTo>
                      <a:lnTo>
                        <a:pt x="1" y="1253"/>
                      </a:lnTo>
                      <a:lnTo>
                        <a:pt x="1167" y="2418"/>
                      </a:lnTo>
                      <a:cubicBezTo>
                        <a:pt x="1356" y="2355"/>
                        <a:pt x="1576" y="2229"/>
                        <a:pt x="1797" y="2198"/>
                      </a:cubicBezTo>
                      <a:lnTo>
                        <a:pt x="1797" y="496"/>
                      </a:lnTo>
                      <a:lnTo>
                        <a:pt x="883" y="24"/>
                      </a:lnTo>
                      <a:cubicBezTo>
                        <a:pt x="836" y="8"/>
                        <a:pt x="781" y="0"/>
                        <a:pt x="72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7"/>
                <p:cNvSpPr/>
                <p:nvPr/>
              </p:nvSpPr>
              <p:spPr>
                <a:xfrm>
                  <a:off x="-16979350" y="4156675"/>
                  <a:ext cx="60675" cy="45700"/>
                </a:xfrm>
                <a:custGeom>
                  <a:avLst/>
                  <a:gdLst/>
                  <a:ahLst/>
                  <a:cxnLst/>
                  <a:rect l="l" t="t" r="r" b="b"/>
                  <a:pathLst>
                    <a:path w="2427" h="1828" extrusionOk="0">
                      <a:moveTo>
                        <a:pt x="1166" y="0"/>
                      </a:moveTo>
                      <a:lnTo>
                        <a:pt x="1" y="1166"/>
                      </a:lnTo>
                      <a:cubicBezTo>
                        <a:pt x="127" y="1386"/>
                        <a:pt x="190" y="1575"/>
                        <a:pt x="284" y="1827"/>
                      </a:cubicBezTo>
                      <a:lnTo>
                        <a:pt x="1954" y="1827"/>
                      </a:lnTo>
                      <a:lnTo>
                        <a:pt x="2426" y="914"/>
                      </a:lnTo>
                      <a:cubicBezTo>
                        <a:pt x="2426" y="756"/>
                        <a:pt x="2426" y="630"/>
                        <a:pt x="2395" y="567"/>
                      </a:cubicBezTo>
                      <a:cubicBezTo>
                        <a:pt x="2363" y="441"/>
                        <a:pt x="2269" y="347"/>
                        <a:pt x="2174" y="315"/>
                      </a:cubicBezTo>
                      <a:lnTo>
                        <a:pt x="11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7"/>
                <p:cNvSpPr/>
                <p:nvPr/>
              </p:nvSpPr>
              <p:spPr>
                <a:xfrm>
                  <a:off x="-17116400" y="4155875"/>
                  <a:ext cx="63050" cy="44125"/>
                </a:xfrm>
                <a:custGeom>
                  <a:avLst/>
                  <a:gdLst/>
                  <a:ahLst/>
                  <a:cxnLst/>
                  <a:rect l="l" t="t" r="r" b="b"/>
                  <a:pathLst>
                    <a:path w="2522" h="1765" extrusionOk="0">
                      <a:moveTo>
                        <a:pt x="1292" y="1"/>
                      </a:moveTo>
                      <a:lnTo>
                        <a:pt x="316" y="316"/>
                      </a:lnTo>
                      <a:cubicBezTo>
                        <a:pt x="190" y="347"/>
                        <a:pt x="127" y="442"/>
                        <a:pt x="95" y="536"/>
                      </a:cubicBezTo>
                      <a:cubicBezTo>
                        <a:pt x="32" y="662"/>
                        <a:pt x="1" y="788"/>
                        <a:pt x="95" y="851"/>
                      </a:cubicBezTo>
                      <a:lnTo>
                        <a:pt x="568" y="1765"/>
                      </a:lnTo>
                      <a:lnTo>
                        <a:pt x="2238" y="1765"/>
                      </a:lnTo>
                      <a:cubicBezTo>
                        <a:pt x="2301" y="1544"/>
                        <a:pt x="2364" y="1324"/>
                        <a:pt x="2521" y="1135"/>
                      </a:cubicBezTo>
                      <a:lnTo>
                        <a:pt x="129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7"/>
                <p:cNvSpPr/>
                <p:nvPr/>
              </p:nvSpPr>
              <p:spPr>
                <a:xfrm>
                  <a:off x="-17007700" y="4112450"/>
                  <a:ext cx="44925" cy="60775"/>
                </a:xfrm>
                <a:custGeom>
                  <a:avLst/>
                  <a:gdLst/>
                  <a:ahLst/>
                  <a:cxnLst/>
                  <a:rect l="l" t="t" r="r" b="b"/>
                  <a:pathLst>
                    <a:path w="1797" h="2431" extrusionOk="0">
                      <a:moveTo>
                        <a:pt x="1042" y="0"/>
                      </a:moveTo>
                      <a:cubicBezTo>
                        <a:pt x="989" y="0"/>
                        <a:pt x="936" y="10"/>
                        <a:pt x="883" y="36"/>
                      </a:cubicBezTo>
                      <a:lnTo>
                        <a:pt x="0" y="509"/>
                      </a:lnTo>
                      <a:lnTo>
                        <a:pt x="0" y="2179"/>
                      </a:lnTo>
                      <a:cubicBezTo>
                        <a:pt x="221" y="2210"/>
                        <a:pt x="410" y="2273"/>
                        <a:pt x="630" y="2431"/>
                      </a:cubicBezTo>
                      <a:lnTo>
                        <a:pt x="1796" y="1265"/>
                      </a:lnTo>
                      <a:lnTo>
                        <a:pt x="1481" y="288"/>
                      </a:lnTo>
                      <a:cubicBezTo>
                        <a:pt x="1450" y="162"/>
                        <a:pt x="1355" y="68"/>
                        <a:pt x="1261" y="36"/>
                      </a:cubicBezTo>
                      <a:cubicBezTo>
                        <a:pt x="1188" y="18"/>
                        <a:pt x="1115" y="0"/>
                        <a:pt x="10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7"/>
                <p:cNvSpPr/>
                <p:nvPr/>
              </p:nvSpPr>
              <p:spPr>
                <a:xfrm>
                  <a:off x="-17007700" y="4248025"/>
                  <a:ext cx="44925" cy="61475"/>
                </a:xfrm>
                <a:custGeom>
                  <a:avLst/>
                  <a:gdLst/>
                  <a:ahLst/>
                  <a:cxnLst/>
                  <a:rect l="l" t="t" r="r" b="b"/>
                  <a:pathLst>
                    <a:path w="1797" h="2459" extrusionOk="0">
                      <a:moveTo>
                        <a:pt x="630" y="1"/>
                      </a:moveTo>
                      <a:cubicBezTo>
                        <a:pt x="473" y="95"/>
                        <a:pt x="221" y="221"/>
                        <a:pt x="0" y="253"/>
                      </a:cubicBezTo>
                      <a:lnTo>
                        <a:pt x="0" y="1954"/>
                      </a:lnTo>
                      <a:lnTo>
                        <a:pt x="883" y="2427"/>
                      </a:lnTo>
                      <a:cubicBezTo>
                        <a:pt x="946" y="2458"/>
                        <a:pt x="1009" y="2458"/>
                        <a:pt x="1040" y="2458"/>
                      </a:cubicBezTo>
                      <a:cubicBezTo>
                        <a:pt x="1135" y="2458"/>
                        <a:pt x="1198" y="2427"/>
                        <a:pt x="1261" y="2364"/>
                      </a:cubicBezTo>
                      <a:cubicBezTo>
                        <a:pt x="1324" y="2332"/>
                        <a:pt x="1450" y="2269"/>
                        <a:pt x="1481" y="2175"/>
                      </a:cubicBezTo>
                      <a:lnTo>
                        <a:pt x="1796" y="1198"/>
                      </a:lnTo>
                      <a:lnTo>
                        <a:pt x="63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7"/>
                <p:cNvSpPr/>
                <p:nvPr/>
              </p:nvSpPr>
              <p:spPr>
                <a:xfrm>
                  <a:off x="-16980125" y="4219675"/>
                  <a:ext cx="61450" cy="45700"/>
                </a:xfrm>
                <a:custGeom>
                  <a:avLst/>
                  <a:gdLst/>
                  <a:ahLst/>
                  <a:cxnLst/>
                  <a:rect l="l" t="t" r="r" b="b"/>
                  <a:pathLst>
                    <a:path w="2458" h="1828" extrusionOk="0">
                      <a:moveTo>
                        <a:pt x="252" y="1"/>
                      </a:moveTo>
                      <a:cubicBezTo>
                        <a:pt x="221" y="253"/>
                        <a:pt x="158" y="442"/>
                        <a:pt x="0" y="631"/>
                      </a:cubicBezTo>
                      <a:lnTo>
                        <a:pt x="1166" y="1828"/>
                      </a:lnTo>
                      <a:lnTo>
                        <a:pt x="2142" y="1513"/>
                      </a:lnTo>
                      <a:cubicBezTo>
                        <a:pt x="2268" y="1450"/>
                        <a:pt x="2363" y="1387"/>
                        <a:pt x="2394" y="1261"/>
                      </a:cubicBezTo>
                      <a:cubicBezTo>
                        <a:pt x="2426" y="1135"/>
                        <a:pt x="2457" y="1009"/>
                        <a:pt x="2394" y="946"/>
                      </a:cubicBezTo>
                      <a:lnTo>
                        <a:pt x="19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7"/>
                <p:cNvSpPr/>
                <p:nvPr/>
              </p:nvSpPr>
              <p:spPr>
                <a:xfrm>
                  <a:off x="-17070725" y="4247250"/>
                  <a:ext cx="44925" cy="61300"/>
                </a:xfrm>
                <a:custGeom>
                  <a:avLst/>
                  <a:gdLst/>
                  <a:ahLst/>
                  <a:cxnLst/>
                  <a:rect l="l" t="t" r="r" b="b"/>
                  <a:pathLst>
                    <a:path w="1797" h="2452" extrusionOk="0">
                      <a:moveTo>
                        <a:pt x="1167" y="0"/>
                      </a:moveTo>
                      <a:lnTo>
                        <a:pt x="1" y="1197"/>
                      </a:lnTo>
                      <a:lnTo>
                        <a:pt x="316" y="2174"/>
                      </a:lnTo>
                      <a:cubicBezTo>
                        <a:pt x="348" y="2300"/>
                        <a:pt x="411" y="2332"/>
                        <a:pt x="505" y="2363"/>
                      </a:cubicBezTo>
                      <a:cubicBezTo>
                        <a:pt x="578" y="2418"/>
                        <a:pt x="641" y="2452"/>
                        <a:pt x="711" y="2452"/>
                      </a:cubicBezTo>
                      <a:cubicBezTo>
                        <a:pt x="762" y="2452"/>
                        <a:pt x="817" y="2434"/>
                        <a:pt x="883" y="2395"/>
                      </a:cubicBezTo>
                      <a:lnTo>
                        <a:pt x="1797" y="1922"/>
                      </a:lnTo>
                      <a:lnTo>
                        <a:pt x="1797" y="284"/>
                      </a:lnTo>
                      <a:cubicBezTo>
                        <a:pt x="1576" y="221"/>
                        <a:pt x="1356" y="158"/>
                        <a:pt x="11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7"/>
                <p:cNvSpPr/>
                <p:nvPr/>
              </p:nvSpPr>
              <p:spPr>
                <a:xfrm>
                  <a:off x="-17115600" y="4218900"/>
                  <a:ext cx="61450" cy="44900"/>
                </a:xfrm>
                <a:custGeom>
                  <a:avLst/>
                  <a:gdLst/>
                  <a:ahLst/>
                  <a:cxnLst/>
                  <a:rect l="l" t="t" r="r" b="b"/>
                  <a:pathLst>
                    <a:path w="2458" h="1796" extrusionOk="0">
                      <a:moveTo>
                        <a:pt x="536" y="0"/>
                      </a:moveTo>
                      <a:lnTo>
                        <a:pt x="536" y="32"/>
                      </a:lnTo>
                      <a:lnTo>
                        <a:pt x="63" y="945"/>
                      </a:lnTo>
                      <a:cubicBezTo>
                        <a:pt x="0" y="1071"/>
                        <a:pt x="0" y="1166"/>
                        <a:pt x="63" y="1260"/>
                      </a:cubicBezTo>
                      <a:cubicBezTo>
                        <a:pt x="95" y="1386"/>
                        <a:pt x="158" y="1449"/>
                        <a:pt x="284" y="1481"/>
                      </a:cubicBezTo>
                      <a:lnTo>
                        <a:pt x="1260" y="1796"/>
                      </a:lnTo>
                      <a:lnTo>
                        <a:pt x="2458" y="630"/>
                      </a:lnTo>
                      <a:cubicBezTo>
                        <a:pt x="2332" y="441"/>
                        <a:pt x="2269" y="221"/>
                        <a:pt x="21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99" name="Google Shape;399;p37"/>
            <p:cNvGrpSpPr/>
            <p:nvPr/>
          </p:nvGrpSpPr>
          <p:grpSpPr>
            <a:xfrm>
              <a:off x="1604962" y="3519271"/>
              <a:ext cx="1198043" cy="210331"/>
              <a:chOff x="1026623" y="2953314"/>
              <a:chExt cx="5688711" cy="1008300"/>
            </a:xfrm>
          </p:grpSpPr>
          <p:sp>
            <p:nvSpPr>
              <p:cNvPr id="400" name="Google Shape;400;p37"/>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7"/>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7"/>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7"/>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7"/>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05" name="Google Shape;405;p37"/>
          <p:cNvSpPr txBox="1">
            <a:spLocks noGrp="1"/>
          </p:cNvSpPr>
          <p:nvPr>
            <p:ph type="subTitle" idx="1"/>
          </p:nvPr>
        </p:nvSpPr>
        <p:spPr>
          <a:xfrm>
            <a:off x="4965575" y="1677901"/>
            <a:ext cx="3069900" cy="1768699"/>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Multilingualism and language awareness skills are crucial for hotel staff in providing exceptional customer service.</a:t>
            </a: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This presentation aims to highlight the advantages of multilingualism and discuss the importance of language awareness in the hotel industry.</a:t>
            </a:r>
            <a:endParaRPr dirty="0">
              <a:solidFill>
                <a:schemeClr val="tx1">
                  <a:lumMod val="7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34"/>
          <p:cNvSpPr txBox="1">
            <a:spLocks noGrp="1"/>
          </p:cNvSpPr>
          <p:nvPr>
            <p:ph type="body" idx="1"/>
          </p:nvPr>
        </p:nvSpPr>
        <p:spPr>
          <a:xfrm>
            <a:off x="720000" y="1509132"/>
            <a:ext cx="7717500" cy="3262468"/>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sym typeface="Livvic"/>
              </a:rPr>
              <a:t>Spoken in: </a:t>
            </a:r>
            <a:r>
              <a:rPr lang="en-US" sz="1600" dirty="0">
                <a:latin typeface="Times New Roman" panose="02020603050405020304" pitchFamily="18" charset="0"/>
                <a:cs typeface="Times New Roman" panose="02020603050405020304" pitchFamily="18" charset="0"/>
                <a:sym typeface="Livvic"/>
              </a:rPr>
              <a:t>Spain, Mexico, Argentina, Colombia, and many other countries.</a:t>
            </a:r>
          </a:p>
          <a:p>
            <a:pPr marL="285750" lvl="0" indent="-285750" algn="l" rtl="0">
              <a:spcBef>
                <a:spcPts val="0"/>
              </a:spcBef>
              <a:spcAft>
                <a:spcPts val="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sym typeface="Livvic"/>
              </a:rPr>
              <a:t>Importance:</a:t>
            </a:r>
            <a:r>
              <a:rPr lang="en-US" sz="1600" dirty="0">
                <a:latin typeface="Times New Roman" panose="02020603050405020304" pitchFamily="18" charset="0"/>
                <a:cs typeface="Times New Roman" panose="02020603050405020304" pitchFamily="18" charset="0"/>
                <a:sym typeface="Livvic"/>
              </a:rPr>
              <a:t> One of the world's most widely spoken languages, particularly in the Americas and Europe.</a:t>
            </a:r>
          </a:p>
          <a:p>
            <a:pPr marL="285750" lvl="0" indent="-285750" algn="l" rtl="0">
              <a:spcBef>
                <a:spcPts val="0"/>
              </a:spcBef>
              <a:spcAft>
                <a:spcPts val="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sym typeface="Livvic"/>
              </a:rPr>
              <a:t>Learning Difficulty: </a:t>
            </a:r>
            <a:r>
              <a:rPr lang="en-US" sz="1600" dirty="0">
                <a:latin typeface="Times New Roman" panose="02020603050405020304" pitchFamily="18" charset="0"/>
                <a:cs typeface="Times New Roman" panose="02020603050405020304" pitchFamily="18" charset="0"/>
                <a:sym typeface="Livvic"/>
              </a:rPr>
              <a:t>Moderately difficult, but with commitment and practice, it can be mastered.</a:t>
            </a:r>
          </a:p>
          <a:p>
            <a:pPr marL="285750" lvl="0" indent="-285750" algn="l" rtl="0">
              <a:spcBef>
                <a:spcPts val="0"/>
              </a:spcBef>
              <a:spcAft>
                <a:spcPts val="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sym typeface="Livvic"/>
              </a:rPr>
              <a:t>Politeness in Business Context:</a:t>
            </a:r>
          </a:p>
          <a:p>
            <a:pPr marL="285750" lvl="0" indent="-285750" algn="l" rtl="0">
              <a:spcBef>
                <a:spcPts val="0"/>
              </a:spcBef>
              <a:spcAft>
                <a:spcPts val="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sym typeface="Livvic"/>
              </a:rPr>
              <a:t>Greetings: Addressing guests with "Buenos días" (Good morning), "</a:t>
            </a:r>
            <a:r>
              <a:rPr lang="en-US" sz="1600" dirty="0" err="1">
                <a:latin typeface="Times New Roman" panose="02020603050405020304" pitchFamily="18" charset="0"/>
                <a:cs typeface="Times New Roman" panose="02020603050405020304" pitchFamily="18" charset="0"/>
                <a:sym typeface="Livvic"/>
              </a:rPr>
              <a:t>Buenas</a:t>
            </a:r>
            <a:r>
              <a:rPr lang="en-US" sz="1600" dirty="0">
                <a:latin typeface="Times New Roman" panose="02020603050405020304" pitchFamily="18" charset="0"/>
                <a:cs typeface="Times New Roman" panose="02020603050405020304" pitchFamily="18" charset="0"/>
                <a:sym typeface="Livvic"/>
              </a:rPr>
              <a:t> </a:t>
            </a:r>
            <a:r>
              <a:rPr lang="en-US" sz="1600" dirty="0" err="1">
                <a:latin typeface="Times New Roman" panose="02020603050405020304" pitchFamily="18" charset="0"/>
                <a:cs typeface="Times New Roman" panose="02020603050405020304" pitchFamily="18" charset="0"/>
                <a:sym typeface="Livvic"/>
              </a:rPr>
              <a:t>tardes</a:t>
            </a:r>
            <a:r>
              <a:rPr lang="en-US" sz="1600" dirty="0">
                <a:latin typeface="Times New Roman" panose="02020603050405020304" pitchFamily="18" charset="0"/>
                <a:cs typeface="Times New Roman" panose="02020603050405020304" pitchFamily="18" charset="0"/>
                <a:sym typeface="Livvic"/>
              </a:rPr>
              <a:t>" (Good afternoon), or "</a:t>
            </a:r>
            <a:r>
              <a:rPr lang="en-US" sz="1600" dirty="0" err="1">
                <a:latin typeface="Times New Roman" panose="02020603050405020304" pitchFamily="18" charset="0"/>
                <a:cs typeface="Times New Roman" panose="02020603050405020304" pitchFamily="18" charset="0"/>
                <a:sym typeface="Livvic"/>
              </a:rPr>
              <a:t>Buenas</a:t>
            </a:r>
            <a:r>
              <a:rPr lang="en-US" sz="1600" dirty="0">
                <a:latin typeface="Times New Roman" panose="02020603050405020304" pitchFamily="18" charset="0"/>
                <a:cs typeface="Times New Roman" panose="02020603050405020304" pitchFamily="18" charset="0"/>
                <a:sym typeface="Livvic"/>
              </a:rPr>
              <a:t> </a:t>
            </a:r>
            <a:r>
              <a:rPr lang="en-US" sz="1600" dirty="0" err="1">
                <a:latin typeface="Times New Roman" panose="02020603050405020304" pitchFamily="18" charset="0"/>
                <a:cs typeface="Times New Roman" panose="02020603050405020304" pitchFamily="18" charset="0"/>
                <a:sym typeface="Livvic"/>
              </a:rPr>
              <a:t>noches</a:t>
            </a:r>
            <a:r>
              <a:rPr lang="en-US" sz="1600" dirty="0">
                <a:latin typeface="Times New Roman" panose="02020603050405020304" pitchFamily="18" charset="0"/>
                <a:cs typeface="Times New Roman" panose="02020603050405020304" pitchFamily="18" charset="0"/>
                <a:sym typeface="Livvic"/>
              </a:rPr>
              <a:t>" (Good evening/night).</a:t>
            </a:r>
          </a:p>
          <a:p>
            <a:pPr marL="285750" lvl="0" indent="-285750" algn="l" rtl="0">
              <a:spcBef>
                <a:spcPts val="0"/>
              </a:spcBef>
              <a:spcAft>
                <a:spcPts val="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sym typeface="Livvic"/>
              </a:rPr>
              <a:t>Formality: Using the appropriate honorifics such as "</a:t>
            </a:r>
            <a:r>
              <a:rPr lang="en-US" sz="1600" dirty="0" err="1">
                <a:latin typeface="Times New Roman" panose="02020603050405020304" pitchFamily="18" charset="0"/>
                <a:cs typeface="Times New Roman" panose="02020603050405020304" pitchFamily="18" charset="0"/>
                <a:sym typeface="Livvic"/>
              </a:rPr>
              <a:t>Señor</a:t>
            </a:r>
            <a:r>
              <a:rPr lang="en-US" sz="1600" dirty="0">
                <a:latin typeface="Times New Roman" panose="02020603050405020304" pitchFamily="18" charset="0"/>
                <a:cs typeface="Times New Roman" panose="02020603050405020304" pitchFamily="18" charset="0"/>
                <a:sym typeface="Livvic"/>
              </a:rPr>
              <a:t>" (Mr.) and "</a:t>
            </a:r>
            <a:r>
              <a:rPr lang="en-US" sz="1600" dirty="0" err="1">
                <a:latin typeface="Times New Roman" panose="02020603050405020304" pitchFamily="18" charset="0"/>
                <a:cs typeface="Times New Roman" panose="02020603050405020304" pitchFamily="18" charset="0"/>
                <a:sym typeface="Livvic"/>
              </a:rPr>
              <a:t>Señora</a:t>
            </a:r>
            <a:r>
              <a:rPr lang="en-US" sz="1600" dirty="0">
                <a:latin typeface="Times New Roman" panose="02020603050405020304" pitchFamily="18" charset="0"/>
                <a:cs typeface="Times New Roman" panose="02020603050405020304" pitchFamily="18" charset="0"/>
                <a:sym typeface="Livvic"/>
              </a:rPr>
              <a:t>" (Mrs.) when addressing guests.</a:t>
            </a:r>
          </a:p>
          <a:p>
            <a:pPr marL="285750" lvl="0" indent="-285750" algn="l" rtl="0">
              <a:spcBef>
                <a:spcPts val="0"/>
              </a:spcBef>
              <a:spcAft>
                <a:spcPts val="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sym typeface="Livvic"/>
              </a:rPr>
              <a:t>Polite Phrases: "Por favor" (Please), "Gracias" (Thank you), and "De nada" (You're welcome) are essential phrases in business interactions.</a:t>
            </a:r>
            <a:endParaRPr sz="1600" dirty="0">
              <a:latin typeface="Times New Roman" panose="02020603050405020304" pitchFamily="18" charset="0"/>
              <a:cs typeface="Times New Roman" panose="02020603050405020304" pitchFamily="18" charset="0"/>
              <a:sym typeface="Livvic"/>
            </a:endParaRPr>
          </a:p>
        </p:txBody>
      </p:sp>
      <p:sp>
        <p:nvSpPr>
          <p:cNvPr id="320" name="Google Shape;320;p3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3200" b="1" dirty="0">
                <a:latin typeface="Times New Roman" panose="02020603050405020304" pitchFamily="18" charset="0"/>
                <a:cs typeface="Times New Roman" panose="02020603050405020304" pitchFamily="18" charset="0"/>
                <a:sym typeface="Livvic"/>
              </a:rPr>
              <a:t>Language Example: Spanish</a:t>
            </a:r>
            <a:r>
              <a:rPr lang="en-US" sz="3200" dirty="0">
                <a:latin typeface="Times New Roman" panose="02020603050405020304" pitchFamily="18" charset="0"/>
                <a:cs typeface="Times New Roman" panose="02020603050405020304" pitchFamily="18" charset="0"/>
                <a:sym typeface="Livvic"/>
              </a:rPr>
              <a:t/>
            </a:r>
            <a:br>
              <a:rPr lang="en-US" sz="3200" dirty="0">
                <a:latin typeface="Times New Roman" panose="02020603050405020304" pitchFamily="18" charset="0"/>
                <a:cs typeface="Times New Roman" panose="02020603050405020304" pitchFamily="18" charset="0"/>
                <a:sym typeface="Livvic"/>
              </a:rPr>
            </a:br>
            <a:endParaRPr lang="en-US" sz="3200" dirty="0">
              <a:latin typeface="Times New Roman" panose="02020603050405020304" pitchFamily="18" charset="0"/>
              <a:cs typeface="Times New Roman" panose="02020603050405020304" pitchFamily="18" charset="0"/>
              <a:sym typeface="Livvic"/>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p41"/>
          <p:cNvSpPr txBox="1">
            <a:spLocks noGrp="1"/>
          </p:cNvSpPr>
          <p:nvPr>
            <p:ph type="title"/>
          </p:nvPr>
        </p:nvSpPr>
        <p:spPr>
          <a:xfrm>
            <a:off x="498088" y="267630"/>
            <a:ext cx="7932511" cy="217770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dirty="0"/>
              <a:t>Importance of Multilingualism in the Hotel Industry: Benefits of Multilingualism</a:t>
            </a:r>
            <a:endParaRPr sz="2800" dirty="0"/>
          </a:p>
        </p:txBody>
      </p:sp>
      <p:grpSp>
        <p:nvGrpSpPr>
          <p:cNvPr id="463" name="Google Shape;463;p41"/>
          <p:cNvGrpSpPr/>
          <p:nvPr/>
        </p:nvGrpSpPr>
        <p:grpSpPr>
          <a:xfrm>
            <a:off x="3942468" y="1564669"/>
            <a:ext cx="1043750" cy="789850"/>
            <a:chOff x="1730175" y="2632875"/>
            <a:chExt cx="1043750" cy="789850"/>
          </a:xfrm>
        </p:grpSpPr>
        <p:sp>
          <p:nvSpPr>
            <p:cNvPr id="464" name="Google Shape;464;p41"/>
            <p:cNvSpPr/>
            <p:nvPr/>
          </p:nvSpPr>
          <p:spPr>
            <a:xfrm>
              <a:off x="1730175" y="2642275"/>
              <a:ext cx="1043750" cy="780450"/>
            </a:xfrm>
            <a:custGeom>
              <a:avLst/>
              <a:gdLst/>
              <a:ahLst/>
              <a:cxnLst/>
              <a:rect l="l" t="t" r="r" b="b"/>
              <a:pathLst>
                <a:path w="41750" h="31218" extrusionOk="0">
                  <a:moveTo>
                    <a:pt x="26329" y="0"/>
                  </a:moveTo>
                  <a:lnTo>
                    <a:pt x="41750" y="31218"/>
                  </a:lnTo>
                  <a:lnTo>
                    <a:pt x="0" y="24448"/>
                  </a:lnTo>
                  <a:close/>
                </a:path>
              </a:pathLst>
            </a:custGeom>
            <a:solidFill>
              <a:schemeClr val="accent2"/>
            </a:solidFill>
            <a:ln>
              <a:noFill/>
            </a:ln>
          </p:spPr>
          <p:txBody>
            <a:bodyPr/>
            <a:lstStyle/>
            <a:p>
              <a:endParaRPr lang="en-US"/>
            </a:p>
          </p:txBody>
        </p:sp>
        <p:sp>
          <p:nvSpPr>
            <p:cNvPr id="465" name="Google Shape;465;p41"/>
            <p:cNvSpPr/>
            <p:nvPr/>
          </p:nvSpPr>
          <p:spPr>
            <a:xfrm>
              <a:off x="2411900" y="2632875"/>
              <a:ext cx="356975" cy="517175"/>
            </a:xfrm>
            <a:custGeom>
              <a:avLst/>
              <a:gdLst/>
              <a:ahLst/>
              <a:cxnLst/>
              <a:rect l="l" t="t" r="r" b="b"/>
              <a:pathLst>
                <a:path w="14279" h="20687" extrusionOk="0">
                  <a:moveTo>
                    <a:pt x="14279" y="17029"/>
                  </a:moveTo>
                  <a:lnTo>
                    <a:pt x="10719" y="20687"/>
                  </a:lnTo>
                  <a:lnTo>
                    <a:pt x="0" y="0"/>
                  </a:lnTo>
                  <a:close/>
                </a:path>
              </a:pathLst>
            </a:custGeom>
            <a:solidFill>
              <a:schemeClr val="accent1"/>
            </a:solidFill>
            <a:ln>
              <a:noFill/>
            </a:ln>
          </p:spPr>
          <p:txBody>
            <a:bodyPr/>
            <a:lstStyle/>
            <a:p>
              <a:endParaRPr lang="en-US"/>
            </a:p>
          </p:txBody>
        </p:sp>
      </p:grpSp>
      <p:grpSp>
        <p:nvGrpSpPr>
          <p:cNvPr id="466" name="Google Shape;466;p41"/>
          <p:cNvGrpSpPr/>
          <p:nvPr/>
        </p:nvGrpSpPr>
        <p:grpSpPr>
          <a:xfrm rot="-355430" flipH="1">
            <a:off x="6913508" y="1383507"/>
            <a:ext cx="1087034" cy="879497"/>
            <a:chOff x="1891712" y="291100"/>
            <a:chExt cx="1087100" cy="879550"/>
          </a:xfrm>
        </p:grpSpPr>
        <p:sp>
          <p:nvSpPr>
            <p:cNvPr id="467" name="Google Shape;467;p41"/>
            <p:cNvSpPr/>
            <p:nvPr/>
          </p:nvSpPr>
          <p:spPr>
            <a:xfrm>
              <a:off x="1891712" y="442600"/>
              <a:ext cx="1087100" cy="728050"/>
            </a:xfrm>
            <a:custGeom>
              <a:avLst/>
              <a:gdLst/>
              <a:ahLst/>
              <a:cxnLst/>
              <a:rect l="l" t="t" r="r" b="b"/>
              <a:pathLst>
                <a:path w="43484" h="29122" extrusionOk="0">
                  <a:moveTo>
                    <a:pt x="0" y="28183"/>
                  </a:moveTo>
                  <a:lnTo>
                    <a:pt x="12420" y="0"/>
                  </a:lnTo>
                  <a:lnTo>
                    <a:pt x="43484" y="29122"/>
                  </a:lnTo>
                  <a:close/>
                </a:path>
              </a:pathLst>
            </a:custGeom>
            <a:solidFill>
              <a:schemeClr val="lt2"/>
            </a:solidFill>
            <a:ln>
              <a:noFill/>
            </a:ln>
          </p:spPr>
          <p:txBody>
            <a:bodyPr/>
            <a:lstStyle/>
            <a:p>
              <a:endParaRPr lang="en-US"/>
            </a:p>
          </p:txBody>
        </p:sp>
        <p:sp>
          <p:nvSpPr>
            <p:cNvPr id="468" name="Google Shape;468;p41"/>
            <p:cNvSpPr/>
            <p:nvPr/>
          </p:nvSpPr>
          <p:spPr>
            <a:xfrm>
              <a:off x="2219137" y="291100"/>
              <a:ext cx="380825" cy="484650"/>
            </a:xfrm>
            <a:custGeom>
              <a:avLst/>
              <a:gdLst/>
              <a:ahLst/>
              <a:cxnLst/>
              <a:rect l="l" t="t" r="r" b="b"/>
              <a:pathLst>
                <a:path w="15233" h="19386" extrusionOk="0">
                  <a:moveTo>
                    <a:pt x="0" y="4905"/>
                  </a:moveTo>
                  <a:lnTo>
                    <a:pt x="1947" y="0"/>
                  </a:lnTo>
                  <a:lnTo>
                    <a:pt x="15233" y="19386"/>
                  </a:lnTo>
                  <a:close/>
                </a:path>
              </a:pathLst>
            </a:custGeom>
            <a:solidFill>
              <a:schemeClr val="accent3"/>
            </a:solidFill>
            <a:ln>
              <a:noFill/>
            </a:ln>
          </p:spPr>
          <p:txBody>
            <a:bodyPr/>
            <a:lstStyle/>
            <a:p>
              <a:endParaRPr lang="en-US"/>
            </a:p>
          </p:txBody>
        </p:sp>
      </p:grpSp>
      <p:grpSp>
        <p:nvGrpSpPr>
          <p:cNvPr id="469" name="Google Shape;469;p41"/>
          <p:cNvGrpSpPr/>
          <p:nvPr/>
        </p:nvGrpSpPr>
        <p:grpSpPr>
          <a:xfrm rot="471762">
            <a:off x="1353570" y="1539303"/>
            <a:ext cx="1087101" cy="879551"/>
            <a:chOff x="1891712" y="291100"/>
            <a:chExt cx="1087100" cy="879550"/>
          </a:xfrm>
        </p:grpSpPr>
        <p:sp>
          <p:nvSpPr>
            <p:cNvPr id="470" name="Google Shape;470;p41"/>
            <p:cNvSpPr/>
            <p:nvPr/>
          </p:nvSpPr>
          <p:spPr>
            <a:xfrm>
              <a:off x="1891712" y="442600"/>
              <a:ext cx="1087100" cy="728050"/>
            </a:xfrm>
            <a:custGeom>
              <a:avLst/>
              <a:gdLst/>
              <a:ahLst/>
              <a:cxnLst/>
              <a:rect l="l" t="t" r="r" b="b"/>
              <a:pathLst>
                <a:path w="43484" h="29122" extrusionOk="0">
                  <a:moveTo>
                    <a:pt x="0" y="28183"/>
                  </a:moveTo>
                  <a:lnTo>
                    <a:pt x="12420" y="0"/>
                  </a:lnTo>
                  <a:lnTo>
                    <a:pt x="43484" y="29122"/>
                  </a:lnTo>
                  <a:close/>
                </a:path>
              </a:pathLst>
            </a:custGeom>
            <a:solidFill>
              <a:schemeClr val="lt2"/>
            </a:solidFill>
            <a:ln>
              <a:noFill/>
            </a:ln>
          </p:spPr>
          <p:txBody>
            <a:bodyPr/>
            <a:lstStyle/>
            <a:p>
              <a:endParaRPr lang="en-US"/>
            </a:p>
          </p:txBody>
        </p:sp>
        <p:sp>
          <p:nvSpPr>
            <p:cNvPr id="471" name="Google Shape;471;p41"/>
            <p:cNvSpPr/>
            <p:nvPr/>
          </p:nvSpPr>
          <p:spPr>
            <a:xfrm>
              <a:off x="2219137" y="291100"/>
              <a:ext cx="380825" cy="484650"/>
            </a:xfrm>
            <a:custGeom>
              <a:avLst/>
              <a:gdLst/>
              <a:ahLst/>
              <a:cxnLst/>
              <a:rect l="l" t="t" r="r" b="b"/>
              <a:pathLst>
                <a:path w="15233" h="19386" extrusionOk="0">
                  <a:moveTo>
                    <a:pt x="0" y="4905"/>
                  </a:moveTo>
                  <a:lnTo>
                    <a:pt x="1947" y="0"/>
                  </a:lnTo>
                  <a:lnTo>
                    <a:pt x="15233" y="19386"/>
                  </a:lnTo>
                  <a:close/>
                </a:path>
              </a:pathLst>
            </a:custGeom>
            <a:solidFill>
              <a:schemeClr val="accent2"/>
            </a:solidFill>
            <a:ln>
              <a:noFill/>
            </a:ln>
          </p:spPr>
          <p:txBody>
            <a:bodyPr/>
            <a:lstStyle/>
            <a:p>
              <a:endParaRPr lang="en-US"/>
            </a:p>
          </p:txBody>
        </p:sp>
      </p:grpSp>
      <p:sp>
        <p:nvSpPr>
          <p:cNvPr id="472" name="Google Shape;472;p41"/>
          <p:cNvSpPr txBox="1">
            <a:spLocks noGrp="1"/>
          </p:cNvSpPr>
          <p:nvPr>
            <p:ph type="title" idx="4"/>
          </p:nvPr>
        </p:nvSpPr>
        <p:spPr>
          <a:xfrm>
            <a:off x="657186" y="2603832"/>
            <a:ext cx="2234964" cy="295485"/>
          </a:xfrm>
          <a:prstGeom prst="rect">
            <a:avLst/>
          </a:prstGeom>
          <a:noFill/>
        </p:spPr>
        <p:txBody>
          <a:bodyPr spcFirstLastPara="1" wrap="square" lIns="91425" tIns="91425" rIns="91425" bIns="91425" anchor="ctr" anchorCtr="0">
            <a:noAutofit/>
          </a:bodyPr>
          <a:lstStyle/>
          <a:p>
            <a:pPr marL="0" lvl="0" indent="0" algn="ctr" rtl="0">
              <a:spcBef>
                <a:spcPts val="0"/>
              </a:spcBef>
              <a:spcAft>
                <a:spcPts val="0"/>
              </a:spcAft>
              <a:buNone/>
            </a:pPr>
            <a:r>
              <a:rPr lang="en-US" dirty="0"/>
              <a:t> </a:t>
            </a:r>
            <a:r>
              <a:rPr lang="en-US" dirty="0">
                <a:latin typeface="Times New Roman" panose="02020603050405020304" pitchFamily="18" charset="0"/>
                <a:cs typeface="Times New Roman" panose="02020603050405020304" pitchFamily="18" charset="0"/>
              </a:rPr>
              <a:t>1. Enhanced Communication</a:t>
            </a:r>
            <a:endParaRPr dirty="0"/>
          </a:p>
        </p:txBody>
      </p:sp>
      <p:sp>
        <p:nvSpPr>
          <p:cNvPr id="473" name="Google Shape;473;p41"/>
          <p:cNvSpPr txBox="1">
            <a:spLocks noGrp="1"/>
          </p:cNvSpPr>
          <p:nvPr>
            <p:ph type="subTitle" idx="1"/>
          </p:nvPr>
        </p:nvSpPr>
        <p:spPr>
          <a:xfrm>
            <a:off x="104078" y="3000289"/>
            <a:ext cx="3152078" cy="1222306"/>
          </a:xfrm>
          <a:prstGeom prst="rect">
            <a:avLst/>
          </a:prstGeom>
          <a:noFill/>
        </p:spPr>
        <p:txBody>
          <a:bodyPr spcFirstLastPara="1" wrap="square" lIns="91425" tIns="91425" rIns="91425" bIns="91425" anchor="t" anchorCtr="0">
            <a:noAutofit/>
          </a:bodyPr>
          <a:lstStyle/>
          <a:p>
            <a:pPr marL="285750" lvl="0" indent="-285750" algn="l" rtl="0">
              <a:lnSpc>
                <a:spcPct val="100000"/>
              </a:lnSpc>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Ability to communicate effectively with guests who speak different languages.</a:t>
            </a:r>
          </a:p>
          <a:p>
            <a:pPr marL="285750" lvl="0" indent="-285750" algn="l" rtl="0">
              <a:lnSpc>
                <a:spcPct val="100000"/>
              </a:lnSpc>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Ensures a more personalized and comfortable experience for international guests.</a:t>
            </a:r>
          </a:p>
          <a:p>
            <a:pPr marL="285750" lvl="0" indent="-285750" algn="l" rtl="0">
              <a:lnSpc>
                <a:spcPct val="100000"/>
              </a:lnSpc>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Reduces misunderstandings and enhances customer satisfaction.</a:t>
            </a:r>
            <a:endParaRPr dirty="0">
              <a:solidFill>
                <a:schemeClr val="tx1">
                  <a:lumMod val="75000"/>
                </a:schemeClr>
              </a:solidFill>
              <a:latin typeface="Times New Roman" panose="02020603050405020304" pitchFamily="18" charset="0"/>
              <a:cs typeface="Times New Roman" panose="02020603050405020304" pitchFamily="18" charset="0"/>
            </a:endParaRPr>
          </a:p>
        </p:txBody>
      </p:sp>
      <p:sp>
        <p:nvSpPr>
          <p:cNvPr id="474" name="Google Shape;474;p41"/>
          <p:cNvSpPr txBox="1">
            <a:spLocks noGrp="1"/>
          </p:cNvSpPr>
          <p:nvPr>
            <p:ph type="title" idx="5"/>
          </p:nvPr>
        </p:nvSpPr>
        <p:spPr>
          <a:xfrm>
            <a:off x="3476249" y="2489078"/>
            <a:ext cx="2350047" cy="58201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latin typeface="Times New Roman" panose="02020603050405020304" pitchFamily="18" charset="0"/>
                <a:cs typeface="Times New Roman" panose="02020603050405020304" pitchFamily="18" charset="0"/>
              </a:rPr>
              <a:t>2. Increased Guest Satisfaction</a:t>
            </a:r>
            <a:endParaRPr dirty="0">
              <a:latin typeface="Times New Roman" panose="02020603050405020304" pitchFamily="18" charset="0"/>
              <a:cs typeface="Times New Roman" panose="02020603050405020304" pitchFamily="18" charset="0"/>
            </a:endParaRPr>
          </a:p>
        </p:txBody>
      </p:sp>
      <p:sp>
        <p:nvSpPr>
          <p:cNvPr id="475" name="Google Shape;475;p41"/>
          <p:cNvSpPr txBox="1">
            <a:spLocks noGrp="1"/>
          </p:cNvSpPr>
          <p:nvPr>
            <p:ph type="subTitle" idx="2"/>
          </p:nvPr>
        </p:nvSpPr>
        <p:spPr>
          <a:xfrm>
            <a:off x="3256155" y="3000289"/>
            <a:ext cx="2765503" cy="9564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Guests feel valued and appreciated when hotel staff can communicate in their native language.</a:t>
            </a: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Builds trust and fosters positive guest experiences.</a:t>
            </a: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Leads to higher guest retention rates and positive online reviews.</a:t>
            </a:r>
          </a:p>
        </p:txBody>
      </p:sp>
      <p:sp>
        <p:nvSpPr>
          <p:cNvPr id="476" name="Google Shape;476;p41"/>
          <p:cNvSpPr txBox="1">
            <a:spLocks noGrp="1"/>
          </p:cNvSpPr>
          <p:nvPr>
            <p:ph type="title" idx="6"/>
          </p:nvPr>
        </p:nvSpPr>
        <p:spPr>
          <a:xfrm>
            <a:off x="6549483" y="2694716"/>
            <a:ext cx="1877067" cy="96472"/>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latin typeface="Times New Roman" panose="02020603050405020304" pitchFamily="18" charset="0"/>
                <a:cs typeface="Times New Roman" panose="02020603050405020304" pitchFamily="18" charset="0"/>
              </a:rPr>
              <a:t>3. Competitive Advantage</a:t>
            </a:r>
            <a:endParaRPr dirty="0">
              <a:latin typeface="Times New Roman" panose="02020603050405020304" pitchFamily="18" charset="0"/>
              <a:cs typeface="Times New Roman" panose="02020603050405020304" pitchFamily="18" charset="0"/>
            </a:endParaRPr>
          </a:p>
        </p:txBody>
      </p:sp>
      <p:sp>
        <p:nvSpPr>
          <p:cNvPr id="477" name="Google Shape;477;p41"/>
          <p:cNvSpPr txBox="1">
            <a:spLocks noGrp="1"/>
          </p:cNvSpPr>
          <p:nvPr>
            <p:ph type="subTitle" idx="3"/>
          </p:nvPr>
        </p:nvSpPr>
        <p:spPr>
          <a:xfrm>
            <a:off x="6140605" y="3040566"/>
            <a:ext cx="2570140" cy="279913"/>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Multilingual staff sets the hotel apart from competitors.</a:t>
            </a: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Attracts a broader range of international guests.</a:t>
            </a: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Expands the hotel's market reach and potential for business growth. </a:t>
            </a:r>
          </a:p>
        </p:txBody>
      </p:sp>
      <p:grpSp>
        <p:nvGrpSpPr>
          <p:cNvPr id="478" name="Google Shape;478;p41"/>
          <p:cNvGrpSpPr/>
          <p:nvPr/>
        </p:nvGrpSpPr>
        <p:grpSpPr>
          <a:xfrm>
            <a:off x="1599139" y="1966359"/>
            <a:ext cx="317795" cy="279341"/>
            <a:chOff x="898875" y="244725"/>
            <a:chExt cx="481800" cy="423500"/>
          </a:xfrm>
        </p:grpSpPr>
        <p:sp>
          <p:nvSpPr>
            <p:cNvPr id="479" name="Google Shape;479;p41"/>
            <p:cNvSpPr/>
            <p:nvPr/>
          </p:nvSpPr>
          <p:spPr>
            <a:xfrm>
              <a:off x="1125675" y="470575"/>
              <a:ext cx="28275" cy="28250"/>
            </a:xfrm>
            <a:custGeom>
              <a:avLst/>
              <a:gdLst/>
              <a:ahLst/>
              <a:cxnLst/>
              <a:rect l="l" t="t" r="r" b="b"/>
              <a:pathLst>
                <a:path w="1131" h="1130" extrusionOk="0">
                  <a:moveTo>
                    <a:pt x="564" y="1"/>
                  </a:moveTo>
                  <a:cubicBezTo>
                    <a:pt x="251" y="1"/>
                    <a:pt x="1" y="251"/>
                    <a:pt x="1" y="564"/>
                  </a:cubicBezTo>
                  <a:cubicBezTo>
                    <a:pt x="1" y="877"/>
                    <a:pt x="251" y="1130"/>
                    <a:pt x="564" y="1130"/>
                  </a:cubicBezTo>
                  <a:cubicBezTo>
                    <a:pt x="877" y="1130"/>
                    <a:pt x="1130" y="877"/>
                    <a:pt x="1130" y="564"/>
                  </a:cubicBezTo>
                  <a:cubicBezTo>
                    <a:pt x="1130" y="251"/>
                    <a:pt x="877" y="1"/>
                    <a:pt x="5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80" name="Google Shape;480;p41"/>
            <p:cNvSpPr/>
            <p:nvPr/>
          </p:nvSpPr>
          <p:spPr>
            <a:xfrm>
              <a:off x="898875" y="244725"/>
              <a:ext cx="481800" cy="225875"/>
            </a:xfrm>
            <a:custGeom>
              <a:avLst/>
              <a:gdLst/>
              <a:ahLst/>
              <a:cxnLst/>
              <a:rect l="l" t="t" r="r" b="b"/>
              <a:pathLst>
                <a:path w="19272" h="9035" extrusionOk="0">
                  <a:moveTo>
                    <a:pt x="2825" y="1130"/>
                  </a:moveTo>
                  <a:cubicBezTo>
                    <a:pt x="3135" y="1130"/>
                    <a:pt x="3388" y="1380"/>
                    <a:pt x="3388" y="1693"/>
                  </a:cubicBezTo>
                  <a:lnTo>
                    <a:pt x="3388" y="2259"/>
                  </a:lnTo>
                  <a:lnTo>
                    <a:pt x="2258" y="2259"/>
                  </a:lnTo>
                  <a:lnTo>
                    <a:pt x="2258" y="1693"/>
                  </a:lnTo>
                  <a:cubicBezTo>
                    <a:pt x="2258" y="1380"/>
                    <a:pt x="2511" y="1130"/>
                    <a:pt x="2825" y="1130"/>
                  </a:cubicBezTo>
                  <a:close/>
                  <a:moveTo>
                    <a:pt x="11894" y="1130"/>
                  </a:moveTo>
                  <a:cubicBezTo>
                    <a:pt x="12208" y="1130"/>
                    <a:pt x="12461" y="1380"/>
                    <a:pt x="12461" y="1693"/>
                  </a:cubicBezTo>
                  <a:lnTo>
                    <a:pt x="12461" y="2259"/>
                  </a:lnTo>
                  <a:lnTo>
                    <a:pt x="6814" y="2259"/>
                  </a:lnTo>
                  <a:lnTo>
                    <a:pt x="6814" y="1693"/>
                  </a:lnTo>
                  <a:cubicBezTo>
                    <a:pt x="6814" y="1380"/>
                    <a:pt x="7064" y="1130"/>
                    <a:pt x="7378" y="1130"/>
                  </a:cubicBezTo>
                  <a:close/>
                  <a:moveTo>
                    <a:pt x="5083" y="4518"/>
                  </a:moveTo>
                  <a:cubicBezTo>
                    <a:pt x="5586" y="4518"/>
                    <a:pt x="5836" y="5123"/>
                    <a:pt x="5480" y="5481"/>
                  </a:cubicBezTo>
                  <a:cubicBezTo>
                    <a:pt x="5366" y="5596"/>
                    <a:pt x="5225" y="5647"/>
                    <a:pt x="5086" y="5647"/>
                  </a:cubicBezTo>
                  <a:cubicBezTo>
                    <a:pt x="4796" y="5647"/>
                    <a:pt x="4517" y="5422"/>
                    <a:pt x="4517" y="5081"/>
                  </a:cubicBezTo>
                  <a:cubicBezTo>
                    <a:pt x="4517" y="4768"/>
                    <a:pt x="4770" y="4518"/>
                    <a:pt x="5083" y="4518"/>
                  </a:cubicBezTo>
                  <a:close/>
                  <a:moveTo>
                    <a:pt x="2825" y="1"/>
                  </a:moveTo>
                  <a:cubicBezTo>
                    <a:pt x="1888" y="1"/>
                    <a:pt x="1129" y="757"/>
                    <a:pt x="1129" y="1693"/>
                  </a:cubicBezTo>
                  <a:lnTo>
                    <a:pt x="1129" y="2362"/>
                  </a:lnTo>
                  <a:cubicBezTo>
                    <a:pt x="455" y="2600"/>
                    <a:pt x="3" y="3235"/>
                    <a:pt x="0" y="3952"/>
                  </a:cubicBezTo>
                  <a:lnTo>
                    <a:pt x="0" y="4518"/>
                  </a:lnTo>
                  <a:lnTo>
                    <a:pt x="1695" y="4518"/>
                  </a:lnTo>
                  <a:cubicBezTo>
                    <a:pt x="2629" y="4518"/>
                    <a:pt x="3388" y="5274"/>
                    <a:pt x="3388" y="6210"/>
                  </a:cubicBezTo>
                  <a:lnTo>
                    <a:pt x="3388" y="9035"/>
                  </a:lnTo>
                  <a:lnTo>
                    <a:pt x="5742" y="9035"/>
                  </a:lnTo>
                  <a:cubicBezTo>
                    <a:pt x="6016" y="7123"/>
                    <a:pt x="7652" y="5647"/>
                    <a:pt x="9636" y="5647"/>
                  </a:cubicBezTo>
                  <a:cubicBezTo>
                    <a:pt x="11620" y="5647"/>
                    <a:pt x="13256" y="7123"/>
                    <a:pt x="13533" y="9035"/>
                  </a:cubicBezTo>
                  <a:lnTo>
                    <a:pt x="15884" y="9035"/>
                  </a:lnTo>
                  <a:lnTo>
                    <a:pt x="15884" y="6210"/>
                  </a:lnTo>
                  <a:cubicBezTo>
                    <a:pt x="15884" y="5274"/>
                    <a:pt x="16643" y="4518"/>
                    <a:pt x="17580" y="4518"/>
                  </a:cubicBezTo>
                  <a:lnTo>
                    <a:pt x="19272" y="4518"/>
                  </a:lnTo>
                  <a:lnTo>
                    <a:pt x="19272" y="3952"/>
                  </a:lnTo>
                  <a:cubicBezTo>
                    <a:pt x="19272" y="3015"/>
                    <a:pt x="18513" y="2259"/>
                    <a:pt x="17580" y="2259"/>
                  </a:cubicBezTo>
                  <a:lnTo>
                    <a:pt x="13590" y="2259"/>
                  </a:lnTo>
                  <a:lnTo>
                    <a:pt x="13590" y="1693"/>
                  </a:lnTo>
                  <a:cubicBezTo>
                    <a:pt x="13587" y="757"/>
                    <a:pt x="12831" y="1"/>
                    <a:pt x="11894" y="1"/>
                  </a:cubicBezTo>
                  <a:lnTo>
                    <a:pt x="7378" y="1"/>
                  </a:lnTo>
                  <a:cubicBezTo>
                    <a:pt x="6441" y="1"/>
                    <a:pt x="5685" y="757"/>
                    <a:pt x="5685" y="1693"/>
                  </a:cubicBezTo>
                  <a:lnTo>
                    <a:pt x="5685" y="2259"/>
                  </a:lnTo>
                  <a:lnTo>
                    <a:pt x="4517" y="2259"/>
                  </a:lnTo>
                  <a:lnTo>
                    <a:pt x="4517" y="1693"/>
                  </a:lnTo>
                  <a:cubicBezTo>
                    <a:pt x="4517" y="757"/>
                    <a:pt x="3758" y="1"/>
                    <a:pt x="28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81" name="Google Shape;481;p41"/>
            <p:cNvSpPr/>
            <p:nvPr/>
          </p:nvSpPr>
          <p:spPr>
            <a:xfrm>
              <a:off x="1324200" y="385900"/>
              <a:ext cx="56475" cy="197625"/>
            </a:xfrm>
            <a:custGeom>
              <a:avLst/>
              <a:gdLst/>
              <a:ahLst/>
              <a:cxnLst/>
              <a:rect l="l" t="t" r="r" b="b"/>
              <a:pathLst>
                <a:path w="2259" h="7905" extrusionOk="0">
                  <a:moveTo>
                    <a:pt x="567" y="0"/>
                  </a:moveTo>
                  <a:cubicBezTo>
                    <a:pt x="254" y="0"/>
                    <a:pt x="1" y="250"/>
                    <a:pt x="1" y="563"/>
                  </a:cubicBezTo>
                  <a:lnTo>
                    <a:pt x="1" y="7339"/>
                  </a:lnTo>
                  <a:cubicBezTo>
                    <a:pt x="1" y="7652"/>
                    <a:pt x="254" y="7905"/>
                    <a:pt x="567" y="7905"/>
                  </a:cubicBezTo>
                  <a:lnTo>
                    <a:pt x="2259" y="7905"/>
                  </a:lnTo>
                  <a:lnTo>
                    <a:pt x="22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82" name="Google Shape;482;p41"/>
            <p:cNvSpPr/>
            <p:nvPr/>
          </p:nvSpPr>
          <p:spPr>
            <a:xfrm>
              <a:off x="898875" y="385900"/>
              <a:ext cx="56475" cy="197625"/>
            </a:xfrm>
            <a:custGeom>
              <a:avLst/>
              <a:gdLst/>
              <a:ahLst/>
              <a:cxnLst/>
              <a:rect l="l" t="t" r="r" b="b"/>
              <a:pathLst>
                <a:path w="2259" h="7905" extrusionOk="0">
                  <a:moveTo>
                    <a:pt x="0" y="0"/>
                  </a:moveTo>
                  <a:lnTo>
                    <a:pt x="0" y="7905"/>
                  </a:lnTo>
                  <a:lnTo>
                    <a:pt x="1695" y="7905"/>
                  </a:lnTo>
                  <a:cubicBezTo>
                    <a:pt x="2005" y="7905"/>
                    <a:pt x="2258" y="7652"/>
                    <a:pt x="2258" y="7339"/>
                  </a:cubicBezTo>
                  <a:lnTo>
                    <a:pt x="2258" y="563"/>
                  </a:lnTo>
                  <a:cubicBezTo>
                    <a:pt x="2258" y="250"/>
                    <a:pt x="2005" y="0"/>
                    <a:pt x="16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83" name="Google Shape;483;p41"/>
            <p:cNvSpPr/>
            <p:nvPr/>
          </p:nvSpPr>
          <p:spPr>
            <a:xfrm>
              <a:off x="1063650" y="414125"/>
              <a:ext cx="146750" cy="141125"/>
            </a:xfrm>
            <a:custGeom>
              <a:avLst/>
              <a:gdLst/>
              <a:ahLst/>
              <a:cxnLst/>
              <a:rect l="l" t="t" r="r" b="b"/>
              <a:pathLst>
                <a:path w="5870" h="5645" extrusionOk="0">
                  <a:moveTo>
                    <a:pt x="3045" y="1127"/>
                  </a:moveTo>
                  <a:cubicBezTo>
                    <a:pt x="3263" y="1127"/>
                    <a:pt x="3483" y="1169"/>
                    <a:pt x="3692" y="1256"/>
                  </a:cubicBezTo>
                  <a:cubicBezTo>
                    <a:pt x="4325" y="1518"/>
                    <a:pt x="4740" y="2135"/>
                    <a:pt x="4740" y="2822"/>
                  </a:cubicBezTo>
                  <a:cubicBezTo>
                    <a:pt x="4737" y="3758"/>
                    <a:pt x="3981" y="4514"/>
                    <a:pt x="3045" y="4517"/>
                  </a:cubicBezTo>
                  <a:cubicBezTo>
                    <a:pt x="2358" y="4517"/>
                    <a:pt x="1741" y="4102"/>
                    <a:pt x="1479" y="3469"/>
                  </a:cubicBezTo>
                  <a:cubicBezTo>
                    <a:pt x="1217" y="2837"/>
                    <a:pt x="1362" y="2108"/>
                    <a:pt x="1847" y="1623"/>
                  </a:cubicBezTo>
                  <a:cubicBezTo>
                    <a:pt x="2171" y="1299"/>
                    <a:pt x="2604" y="1127"/>
                    <a:pt x="3045" y="1127"/>
                  </a:cubicBezTo>
                  <a:close/>
                  <a:moveTo>
                    <a:pt x="3045" y="0"/>
                  </a:moveTo>
                  <a:cubicBezTo>
                    <a:pt x="1904" y="0"/>
                    <a:pt x="874" y="687"/>
                    <a:pt x="437" y="1741"/>
                  </a:cubicBezTo>
                  <a:cubicBezTo>
                    <a:pt x="1" y="2798"/>
                    <a:pt x="242" y="4011"/>
                    <a:pt x="1049" y="4818"/>
                  </a:cubicBezTo>
                  <a:cubicBezTo>
                    <a:pt x="1588" y="5358"/>
                    <a:pt x="2310" y="5645"/>
                    <a:pt x="3045" y="5645"/>
                  </a:cubicBezTo>
                  <a:cubicBezTo>
                    <a:pt x="3409" y="5645"/>
                    <a:pt x="3776" y="5574"/>
                    <a:pt x="4126" y="5430"/>
                  </a:cubicBezTo>
                  <a:cubicBezTo>
                    <a:pt x="5180" y="4993"/>
                    <a:pt x="5870" y="3963"/>
                    <a:pt x="5870" y="2822"/>
                  </a:cubicBezTo>
                  <a:cubicBezTo>
                    <a:pt x="5867" y="1262"/>
                    <a:pt x="4605" y="0"/>
                    <a:pt x="30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endParaRPr>
            </a:p>
          </p:txBody>
        </p:sp>
        <p:sp>
          <p:nvSpPr>
            <p:cNvPr id="484" name="Google Shape;484;p41"/>
            <p:cNvSpPr/>
            <p:nvPr/>
          </p:nvSpPr>
          <p:spPr>
            <a:xfrm>
              <a:off x="898875" y="498800"/>
              <a:ext cx="481800" cy="169425"/>
            </a:xfrm>
            <a:custGeom>
              <a:avLst/>
              <a:gdLst/>
              <a:ahLst/>
              <a:cxnLst/>
              <a:rect l="l" t="t" r="r" b="b"/>
              <a:pathLst>
                <a:path w="19272" h="6777" extrusionOk="0">
                  <a:moveTo>
                    <a:pt x="3388" y="1"/>
                  </a:moveTo>
                  <a:lnTo>
                    <a:pt x="3388" y="2823"/>
                  </a:lnTo>
                  <a:cubicBezTo>
                    <a:pt x="3388" y="3759"/>
                    <a:pt x="2629" y="4515"/>
                    <a:pt x="1695" y="4518"/>
                  </a:cubicBezTo>
                  <a:lnTo>
                    <a:pt x="0" y="4518"/>
                  </a:lnTo>
                  <a:lnTo>
                    <a:pt x="0" y="5081"/>
                  </a:lnTo>
                  <a:cubicBezTo>
                    <a:pt x="0" y="6017"/>
                    <a:pt x="759" y="6773"/>
                    <a:pt x="1695" y="6776"/>
                  </a:cubicBezTo>
                  <a:lnTo>
                    <a:pt x="17580" y="6776"/>
                  </a:lnTo>
                  <a:cubicBezTo>
                    <a:pt x="18513" y="6773"/>
                    <a:pt x="19272" y="6017"/>
                    <a:pt x="19272" y="5081"/>
                  </a:cubicBezTo>
                  <a:lnTo>
                    <a:pt x="19272" y="4518"/>
                  </a:lnTo>
                  <a:lnTo>
                    <a:pt x="17580" y="4518"/>
                  </a:lnTo>
                  <a:cubicBezTo>
                    <a:pt x="16643" y="4515"/>
                    <a:pt x="15884" y="3759"/>
                    <a:pt x="15884" y="2823"/>
                  </a:cubicBezTo>
                  <a:lnTo>
                    <a:pt x="15884" y="1"/>
                  </a:lnTo>
                  <a:lnTo>
                    <a:pt x="13533" y="1"/>
                  </a:lnTo>
                  <a:cubicBezTo>
                    <a:pt x="13256" y="1910"/>
                    <a:pt x="11620" y="3389"/>
                    <a:pt x="9636" y="3389"/>
                  </a:cubicBezTo>
                  <a:cubicBezTo>
                    <a:pt x="7652" y="3389"/>
                    <a:pt x="6016" y="1910"/>
                    <a:pt x="5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485" name="Google Shape;485;p41"/>
          <p:cNvGrpSpPr/>
          <p:nvPr/>
        </p:nvGrpSpPr>
        <p:grpSpPr>
          <a:xfrm>
            <a:off x="4397735" y="1853369"/>
            <a:ext cx="279324" cy="317812"/>
            <a:chOff x="1529350" y="258825"/>
            <a:chExt cx="423475" cy="481825"/>
          </a:xfrm>
        </p:grpSpPr>
        <p:sp>
          <p:nvSpPr>
            <p:cNvPr id="486" name="Google Shape;486;p41"/>
            <p:cNvSpPr/>
            <p:nvPr/>
          </p:nvSpPr>
          <p:spPr>
            <a:xfrm>
              <a:off x="1585800" y="258825"/>
              <a:ext cx="310650" cy="430550"/>
            </a:xfrm>
            <a:custGeom>
              <a:avLst/>
              <a:gdLst/>
              <a:ahLst/>
              <a:cxnLst/>
              <a:rect l="l" t="t" r="r" b="b"/>
              <a:pathLst>
                <a:path w="12426" h="17222" extrusionOk="0">
                  <a:moveTo>
                    <a:pt x="6213" y="3388"/>
                  </a:moveTo>
                  <a:cubicBezTo>
                    <a:pt x="7354" y="3388"/>
                    <a:pt x="8384" y="4074"/>
                    <a:pt x="8821" y="5131"/>
                  </a:cubicBezTo>
                  <a:cubicBezTo>
                    <a:pt x="9257" y="6185"/>
                    <a:pt x="9016" y="7399"/>
                    <a:pt x="8206" y="8206"/>
                  </a:cubicBezTo>
                  <a:cubicBezTo>
                    <a:pt x="7666" y="8748"/>
                    <a:pt x="6945" y="9035"/>
                    <a:pt x="6210" y="9035"/>
                  </a:cubicBezTo>
                  <a:cubicBezTo>
                    <a:pt x="5847" y="9035"/>
                    <a:pt x="5481" y="8965"/>
                    <a:pt x="5132" y="8820"/>
                  </a:cubicBezTo>
                  <a:cubicBezTo>
                    <a:pt x="4075" y="8383"/>
                    <a:pt x="3388" y="7354"/>
                    <a:pt x="3388" y="6212"/>
                  </a:cubicBezTo>
                  <a:cubicBezTo>
                    <a:pt x="3391" y="4652"/>
                    <a:pt x="4653" y="3391"/>
                    <a:pt x="6213" y="3388"/>
                  </a:cubicBezTo>
                  <a:close/>
                  <a:moveTo>
                    <a:pt x="6213" y="0"/>
                  </a:moveTo>
                  <a:cubicBezTo>
                    <a:pt x="2825" y="0"/>
                    <a:pt x="1" y="2728"/>
                    <a:pt x="1" y="6212"/>
                  </a:cubicBezTo>
                  <a:cubicBezTo>
                    <a:pt x="1" y="7537"/>
                    <a:pt x="398" y="8718"/>
                    <a:pt x="1163" y="9826"/>
                  </a:cubicBezTo>
                  <a:lnTo>
                    <a:pt x="5737" y="16959"/>
                  </a:lnTo>
                  <a:cubicBezTo>
                    <a:pt x="5847" y="17134"/>
                    <a:pt x="6029" y="17221"/>
                    <a:pt x="6211" y="17221"/>
                  </a:cubicBezTo>
                  <a:cubicBezTo>
                    <a:pt x="6394" y="17221"/>
                    <a:pt x="6576" y="17134"/>
                    <a:pt x="6686" y="16959"/>
                  </a:cubicBezTo>
                  <a:lnTo>
                    <a:pt x="11278" y="9802"/>
                  </a:lnTo>
                  <a:cubicBezTo>
                    <a:pt x="12025" y="8751"/>
                    <a:pt x="12425" y="7498"/>
                    <a:pt x="12422" y="6212"/>
                  </a:cubicBezTo>
                  <a:cubicBezTo>
                    <a:pt x="12422" y="2786"/>
                    <a:pt x="9637" y="0"/>
                    <a:pt x="6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87" name="Google Shape;487;p41"/>
            <p:cNvSpPr/>
            <p:nvPr/>
          </p:nvSpPr>
          <p:spPr>
            <a:xfrm>
              <a:off x="1529350" y="583200"/>
              <a:ext cx="423475" cy="157450"/>
            </a:xfrm>
            <a:custGeom>
              <a:avLst/>
              <a:gdLst/>
              <a:ahLst/>
              <a:cxnLst/>
              <a:rect l="l" t="t" r="r" b="b"/>
              <a:pathLst>
                <a:path w="16939" h="6298" extrusionOk="0">
                  <a:moveTo>
                    <a:pt x="4050" y="1"/>
                  </a:moveTo>
                  <a:cubicBezTo>
                    <a:pt x="1545" y="582"/>
                    <a:pt x="0" y="1642"/>
                    <a:pt x="0" y="2909"/>
                  </a:cubicBezTo>
                  <a:cubicBezTo>
                    <a:pt x="0" y="5111"/>
                    <a:pt x="4364" y="6297"/>
                    <a:pt x="8471" y="6297"/>
                  </a:cubicBezTo>
                  <a:cubicBezTo>
                    <a:pt x="12575" y="6297"/>
                    <a:pt x="16938" y="5111"/>
                    <a:pt x="16938" y="2909"/>
                  </a:cubicBezTo>
                  <a:cubicBezTo>
                    <a:pt x="16938" y="1642"/>
                    <a:pt x="15391" y="579"/>
                    <a:pt x="12882" y="1"/>
                  </a:cubicBezTo>
                  <a:lnTo>
                    <a:pt x="10040" y="4445"/>
                  </a:lnTo>
                  <a:cubicBezTo>
                    <a:pt x="9673" y="5018"/>
                    <a:pt x="9071" y="5305"/>
                    <a:pt x="8469" y="5305"/>
                  </a:cubicBezTo>
                  <a:cubicBezTo>
                    <a:pt x="7867" y="5305"/>
                    <a:pt x="7265" y="5018"/>
                    <a:pt x="6899" y="4445"/>
                  </a:cubicBezTo>
                  <a:lnTo>
                    <a:pt x="405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endParaRPr>
            </a:p>
          </p:txBody>
        </p:sp>
      </p:grpSp>
      <p:grpSp>
        <p:nvGrpSpPr>
          <p:cNvPr id="488" name="Google Shape;488;p41"/>
          <p:cNvGrpSpPr/>
          <p:nvPr/>
        </p:nvGrpSpPr>
        <p:grpSpPr>
          <a:xfrm>
            <a:off x="7425675" y="1823256"/>
            <a:ext cx="320928" cy="316559"/>
            <a:chOff x="2084100" y="4400250"/>
            <a:chExt cx="486550" cy="479925"/>
          </a:xfrm>
        </p:grpSpPr>
        <p:sp>
          <p:nvSpPr>
            <p:cNvPr id="489" name="Google Shape;489;p41"/>
            <p:cNvSpPr/>
            <p:nvPr/>
          </p:nvSpPr>
          <p:spPr>
            <a:xfrm>
              <a:off x="2084100" y="4652250"/>
              <a:ext cx="105325" cy="90050"/>
            </a:xfrm>
            <a:custGeom>
              <a:avLst/>
              <a:gdLst/>
              <a:ahLst/>
              <a:cxnLst/>
              <a:rect l="l" t="t" r="r" b="b"/>
              <a:pathLst>
                <a:path w="4213" h="3602" extrusionOk="0">
                  <a:moveTo>
                    <a:pt x="2260" y="1"/>
                  </a:moveTo>
                  <a:cubicBezTo>
                    <a:pt x="2109" y="1"/>
                    <a:pt x="1966" y="60"/>
                    <a:pt x="1858" y="168"/>
                  </a:cubicBezTo>
                  <a:lnTo>
                    <a:pt x="259" y="1764"/>
                  </a:lnTo>
                  <a:cubicBezTo>
                    <a:pt x="0" y="2023"/>
                    <a:pt x="54" y="2457"/>
                    <a:pt x="367" y="2647"/>
                  </a:cubicBezTo>
                  <a:lnTo>
                    <a:pt x="1957" y="3601"/>
                  </a:lnTo>
                  <a:cubicBezTo>
                    <a:pt x="2078" y="3228"/>
                    <a:pt x="2274" y="2885"/>
                    <a:pt x="2533" y="2592"/>
                  </a:cubicBezTo>
                  <a:lnTo>
                    <a:pt x="4213" y="274"/>
                  </a:lnTo>
                  <a:lnTo>
                    <a:pt x="2337" y="6"/>
                  </a:lnTo>
                  <a:cubicBezTo>
                    <a:pt x="2311" y="2"/>
                    <a:pt x="2285" y="1"/>
                    <a:pt x="22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90" name="Google Shape;490;p41"/>
            <p:cNvSpPr/>
            <p:nvPr/>
          </p:nvSpPr>
          <p:spPr>
            <a:xfrm>
              <a:off x="2372575" y="4644175"/>
              <a:ext cx="175875" cy="226275"/>
            </a:xfrm>
            <a:custGeom>
              <a:avLst/>
              <a:gdLst/>
              <a:ahLst/>
              <a:cxnLst/>
              <a:rect l="l" t="t" r="r" b="b"/>
              <a:pathLst>
                <a:path w="7035" h="9051" extrusionOk="0">
                  <a:moveTo>
                    <a:pt x="4469" y="1"/>
                  </a:moveTo>
                  <a:cubicBezTo>
                    <a:pt x="3981" y="467"/>
                    <a:pt x="3466" y="901"/>
                    <a:pt x="2927" y="1304"/>
                  </a:cubicBezTo>
                  <a:lnTo>
                    <a:pt x="0" y="3436"/>
                  </a:lnTo>
                  <a:lnTo>
                    <a:pt x="3406" y="8787"/>
                  </a:lnTo>
                  <a:cubicBezTo>
                    <a:pt x="3514" y="8960"/>
                    <a:pt x="3697" y="9050"/>
                    <a:pt x="3882" y="9050"/>
                  </a:cubicBezTo>
                  <a:cubicBezTo>
                    <a:pt x="4025" y="9050"/>
                    <a:pt x="4170" y="8996"/>
                    <a:pt x="4282" y="8884"/>
                  </a:cubicBezTo>
                  <a:cubicBezTo>
                    <a:pt x="5818" y="7348"/>
                    <a:pt x="5990" y="7173"/>
                    <a:pt x="6821" y="6345"/>
                  </a:cubicBezTo>
                  <a:cubicBezTo>
                    <a:pt x="7034" y="6125"/>
                    <a:pt x="7031" y="5773"/>
                    <a:pt x="6812" y="5553"/>
                  </a:cubicBezTo>
                  <a:cubicBezTo>
                    <a:pt x="6702" y="5444"/>
                    <a:pt x="6558" y="5389"/>
                    <a:pt x="6413" y="5389"/>
                  </a:cubicBezTo>
                  <a:cubicBezTo>
                    <a:pt x="6272" y="5389"/>
                    <a:pt x="6130" y="5441"/>
                    <a:pt x="6020" y="5547"/>
                  </a:cubicBezTo>
                  <a:lnTo>
                    <a:pt x="5800" y="5767"/>
                  </a:lnTo>
                  <a:lnTo>
                    <a:pt x="5201" y="3174"/>
                  </a:lnTo>
                  <a:lnTo>
                    <a:pt x="5920" y="2455"/>
                  </a:lnTo>
                  <a:cubicBezTo>
                    <a:pt x="6134" y="2232"/>
                    <a:pt x="6131" y="1880"/>
                    <a:pt x="5914" y="1663"/>
                  </a:cubicBezTo>
                  <a:cubicBezTo>
                    <a:pt x="5804" y="1551"/>
                    <a:pt x="5660" y="1496"/>
                    <a:pt x="5515" y="1496"/>
                  </a:cubicBezTo>
                  <a:cubicBezTo>
                    <a:pt x="5374" y="1496"/>
                    <a:pt x="5232" y="1548"/>
                    <a:pt x="5122" y="1654"/>
                  </a:cubicBezTo>
                  <a:lnTo>
                    <a:pt x="4903" y="1877"/>
                  </a:lnTo>
                  <a:lnTo>
                    <a:pt x="446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91" name="Google Shape;491;p41"/>
            <p:cNvSpPr/>
            <p:nvPr/>
          </p:nvSpPr>
          <p:spPr>
            <a:xfrm>
              <a:off x="2093950" y="4419400"/>
              <a:ext cx="228500" cy="174750"/>
            </a:xfrm>
            <a:custGeom>
              <a:avLst/>
              <a:gdLst/>
              <a:ahLst/>
              <a:cxnLst/>
              <a:rect l="l" t="t" r="r" b="b"/>
              <a:pathLst>
                <a:path w="9140" h="6990" extrusionOk="0">
                  <a:moveTo>
                    <a:pt x="3194" y="1"/>
                  </a:moveTo>
                  <a:cubicBezTo>
                    <a:pt x="3049" y="1"/>
                    <a:pt x="2905" y="56"/>
                    <a:pt x="2795" y="166"/>
                  </a:cubicBezTo>
                  <a:lnTo>
                    <a:pt x="257" y="2704"/>
                  </a:lnTo>
                  <a:cubicBezTo>
                    <a:pt x="1" y="2960"/>
                    <a:pt x="46" y="3385"/>
                    <a:pt x="350" y="3580"/>
                  </a:cubicBezTo>
                  <a:lnTo>
                    <a:pt x="5707" y="6989"/>
                  </a:lnTo>
                  <a:lnTo>
                    <a:pt x="7824" y="4071"/>
                  </a:lnTo>
                  <a:cubicBezTo>
                    <a:pt x="8230" y="3526"/>
                    <a:pt x="8670" y="3008"/>
                    <a:pt x="9140" y="2517"/>
                  </a:cubicBezTo>
                  <a:lnTo>
                    <a:pt x="7264" y="2084"/>
                  </a:lnTo>
                  <a:lnTo>
                    <a:pt x="7484" y="1864"/>
                  </a:lnTo>
                  <a:cubicBezTo>
                    <a:pt x="7697" y="1641"/>
                    <a:pt x="7694" y="1289"/>
                    <a:pt x="7478" y="1072"/>
                  </a:cubicBezTo>
                  <a:cubicBezTo>
                    <a:pt x="7368" y="961"/>
                    <a:pt x="7223" y="905"/>
                    <a:pt x="7078" y="905"/>
                  </a:cubicBezTo>
                  <a:cubicBezTo>
                    <a:pt x="6937" y="905"/>
                    <a:pt x="6795" y="958"/>
                    <a:pt x="6686" y="1063"/>
                  </a:cubicBezTo>
                  <a:lnTo>
                    <a:pt x="5966" y="1786"/>
                  </a:lnTo>
                  <a:lnTo>
                    <a:pt x="3370" y="1186"/>
                  </a:lnTo>
                  <a:lnTo>
                    <a:pt x="3593" y="964"/>
                  </a:lnTo>
                  <a:cubicBezTo>
                    <a:pt x="3813" y="744"/>
                    <a:pt x="3813" y="385"/>
                    <a:pt x="3593" y="166"/>
                  </a:cubicBezTo>
                  <a:cubicBezTo>
                    <a:pt x="3483" y="56"/>
                    <a:pt x="3339" y="1"/>
                    <a:pt x="31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92" name="Google Shape;492;p41"/>
            <p:cNvSpPr/>
            <p:nvPr/>
          </p:nvSpPr>
          <p:spPr>
            <a:xfrm>
              <a:off x="2224425" y="4777500"/>
              <a:ext cx="90425" cy="102675"/>
            </a:xfrm>
            <a:custGeom>
              <a:avLst/>
              <a:gdLst/>
              <a:ahLst/>
              <a:cxnLst/>
              <a:rect l="l" t="t" r="r" b="b"/>
              <a:pathLst>
                <a:path w="3617" h="4107" extrusionOk="0">
                  <a:moveTo>
                    <a:pt x="3324" y="0"/>
                  </a:moveTo>
                  <a:lnTo>
                    <a:pt x="846" y="1804"/>
                  </a:lnTo>
                  <a:cubicBezTo>
                    <a:pt x="638" y="1994"/>
                    <a:pt x="340" y="2144"/>
                    <a:pt x="0" y="2250"/>
                  </a:cubicBezTo>
                  <a:lnTo>
                    <a:pt x="949" y="3831"/>
                  </a:lnTo>
                  <a:cubicBezTo>
                    <a:pt x="1057" y="4011"/>
                    <a:pt x="1245" y="4106"/>
                    <a:pt x="1435" y="4106"/>
                  </a:cubicBezTo>
                  <a:cubicBezTo>
                    <a:pt x="1578" y="4106"/>
                    <a:pt x="1723" y="4052"/>
                    <a:pt x="1834" y="3939"/>
                  </a:cubicBezTo>
                  <a:lnTo>
                    <a:pt x="3430" y="2343"/>
                  </a:lnTo>
                  <a:cubicBezTo>
                    <a:pt x="3556" y="2217"/>
                    <a:pt x="3617" y="2039"/>
                    <a:pt x="3589" y="1864"/>
                  </a:cubicBezTo>
                  <a:lnTo>
                    <a:pt x="332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93" name="Google Shape;493;p41"/>
            <p:cNvSpPr/>
            <p:nvPr/>
          </p:nvSpPr>
          <p:spPr>
            <a:xfrm>
              <a:off x="2454100" y="4400250"/>
              <a:ext cx="116550" cy="107300"/>
            </a:xfrm>
            <a:custGeom>
              <a:avLst/>
              <a:gdLst/>
              <a:ahLst/>
              <a:cxnLst/>
              <a:rect l="l" t="t" r="r" b="b"/>
              <a:pathLst>
                <a:path w="4662" h="4292" extrusionOk="0">
                  <a:moveTo>
                    <a:pt x="2188" y="0"/>
                  </a:moveTo>
                  <a:cubicBezTo>
                    <a:pt x="1911" y="0"/>
                    <a:pt x="1630" y="51"/>
                    <a:pt x="1361" y="155"/>
                  </a:cubicBezTo>
                  <a:cubicBezTo>
                    <a:pt x="1015" y="287"/>
                    <a:pt x="675" y="432"/>
                    <a:pt x="341" y="588"/>
                  </a:cubicBezTo>
                  <a:cubicBezTo>
                    <a:pt x="0" y="1600"/>
                    <a:pt x="265" y="2717"/>
                    <a:pt x="1021" y="3470"/>
                  </a:cubicBezTo>
                  <a:cubicBezTo>
                    <a:pt x="1558" y="4004"/>
                    <a:pt x="2275" y="4291"/>
                    <a:pt x="3007" y="4291"/>
                  </a:cubicBezTo>
                  <a:cubicBezTo>
                    <a:pt x="3307" y="4291"/>
                    <a:pt x="3609" y="4243"/>
                    <a:pt x="3903" y="4145"/>
                  </a:cubicBezTo>
                  <a:cubicBezTo>
                    <a:pt x="4060" y="3813"/>
                    <a:pt x="4204" y="3473"/>
                    <a:pt x="4337" y="3130"/>
                  </a:cubicBezTo>
                  <a:cubicBezTo>
                    <a:pt x="4662" y="2281"/>
                    <a:pt x="4457" y="1320"/>
                    <a:pt x="3816" y="676"/>
                  </a:cubicBezTo>
                  <a:cubicBezTo>
                    <a:pt x="3375" y="235"/>
                    <a:pt x="2787" y="0"/>
                    <a:pt x="2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94" name="Google Shape;494;p41"/>
            <p:cNvSpPr/>
            <p:nvPr/>
          </p:nvSpPr>
          <p:spPr>
            <a:xfrm>
              <a:off x="2152975" y="4431500"/>
              <a:ext cx="381925" cy="377725"/>
            </a:xfrm>
            <a:custGeom>
              <a:avLst/>
              <a:gdLst/>
              <a:ahLst/>
              <a:cxnLst/>
              <a:rect l="l" t="t" r="r" b="b"/>
              <a:pathLst>
                <a:path w="15277" h="15109" extrusionOk="0">
                  <a:moveTo>
                    <a:pt x="11062" y="3658"/>
                  </a:moveTo>
                  <a:cubicBezTo>
                    <a:pt x="11207" y="3658"/>
                    <a:pt x="11353" y="3714"/>
                    <a:pt x="11464" y="3825"/>
                  </a:cubicBezTo>
                  <a:cubicBezTo>
                    <a:pt x="11681" y="4042"/>
                    <a:pt x="11684" y="4394"/>
                    <a:pt x="11470" y="4617"/>
                  </a:cubicBezTo>
                  <a:lnTo>
                    <a:pt x="9076" y="7011"/>
                  </a:lnTo>
                  <a:cubicBezTo>
                    <a:pt x="8965" y="7122"/>
                    <a:pt x="8820" y="7178"/>
                    <a:pt x="8675" y="7178"/>
                  </a:cubicBezTo>
                  <a:cubicBezTo>
                    <a:pt x="8530" y="7178"/>
                    <a:pt x="8385" y="7122"/>
                    <a:pt x="8275" y="7011"/>
                  </a:cubicBezTo>
                  <a:cubicBezTo>
                    <a:pt x="8055" y="6791"/>
                    <a:pt x="8055" y="6433"/>
                    <a:pt x="8275" y="6213"/>
                  </a:cubicBezTo>
                  <a:lnTo>
                    <a:pt x="10672" y="3816"/>
                  </a:lnTo>
                  <a:cubicBezTo>
                    <a:pt x="10781" y="3711"/>
                    <a:pt x="10921" y="3658"/>
                    <a:pt x="11062" y="3658"/>
                  </a:cubicBezTo>
                  <a:close/>
                  <a:moveTo>
                    <a:pt x="11136" y="1"/>
                  </a:moveTo>
                  <a:lnTo>
                    <a:pt x="11136" y="1"/>
                  </a:lnTo>
                  <a:cubicBezTo>
                    <a:pt x="9278" y="1079"/>
                    <a:pt x="7658" y="2524"/>
                    <a:pt x="6378" y="4253"/>
                  </a:cubicBezTo>
                  <a:lnTo>
                    <a:pt x="624" y="12169"/>
                  </a:lnTo>
                  <a:cubicBezTo>
                    <a:pt x="0" y="12877"/>
                    <a:pt x="15" y="13979"/>
                    <a:pt x="660" y="14623"/>
                  </a:cubicBezTo>
                  <a:cubicBezTo>
                    <a:pt x="992" y="14957"/>
                    <a:pt x="1464" y="15108"/>
                    <a:pt x="1921" y="15108"/>
                  </a:cubicBezTo>
                  <a:cubicBezTo>
                    <a:pt x="2351" y="15108"/>
                    <a:pt x="2767" y="14974"/>
                    <a:pt x="3039" y="14732"/>
                  </a:cubicBezTo>
                  <a:lnTo>
                    <a:pt x="11037" y="8905"/>
                  </a:lnTo>
                  <a:cubicBezTo>
                    <a:pt x="12759" y="7628"/>
                    <a:pt x="14201" y="6014"/>
                    <a:pt x="15276" y="4162"/>
                  </a:cubicBezTo>
                  <a:lnTo>
                    <a:pt x="15276" y="4162"/>
                  </a:lnTo>
                  <a:cubicBezTo>
                    <a:pt x="15201" y="4166"/>
                    <a:pt x="15126" y="4168"/>
                    <a:pt x="15052" y="4168"/>
                  </a:cubicBezTo>
                  <a:cubicBezTo>
                    <a:pt x="13942" y="4168"/>
                    <a:pt x="12979" y="3729"/>
                    <a:pt x="12265" y="3018"/>
                  </a:cubicBezTo>
                  <a:cubicBezTo>
                    <a:pt x="11446" y="2199"/>
                    <a:pt x="11076" y="1091"/>
                    <a:pt x="111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6"/>
        <p:cNvGrpSpPr/>
        <p:nvPr/>
      </p:nvGrpSpPr>
      <p:grpSpPr>
        <a:xfrm>
          <a:off x="0" y="0"/>
          <a:ext cx="0" cy="0"/>
          <a:chOff x="0" y="0"/>
          <a:chExt cx="0" cy="0"/>
        </a:xfrm>
      </p:grpSpPr>
      <p:sp>
        <p:nvSpPr>
          <p:cNvPr id="807" name="Google Shape;807;p54"/>
          <p:cNvSpPr txBox="1">
            <a:spLocks noGrp="1"/>
          </p:cNvSpPr>
          <p:nvPr>
            <p:ph type="title" idx="6"/>
          </p:nvPr>
        </p:nvSpPr>
        <p:spPr>
          <a:xfrm>
            <a:off x="482009" y="3867578"/>
            <a:ext cx="7948591" cy="1020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b="1" dirty="0">
                <a:latin typeface="Times New Roman" panose="02020603050405020304" pitchFamily="18" charset="0"/>
                <a:cs typeface="Times New Roman" panose="02020603050405020304" pitchFamily="18" charset="0"/>
              </a:rPr>
              <a:t>Language Awareness Skills in the Hotel Industry</a:t>
            </a:r>
            <a:endParaRPr sz="2800" dirty="0">
              <a:latin typeface="Times New Roman" panose="02020603050405020304" pitchFamily="18" charset="0"/>
              <a:cs typeface="Times New Roman" panose="02020603050405020304" pitchFamily="18" charset="0"/>
            </a:endParaRPr>
          </a:p>
        </p:txBody>
      </p:sp>
      <p:grpSp>
        <p:nvGrpSpPr>
          <p:cNvPr id="808" name="Google Shape;808;p54"/>
          <p:cNvGrpSpPr/>
          <p:nvPr/>
        </p:nvGrpSpPr>
        <p:grpSpPr>
          <a:xfrm rot="10800000" flipH="1">
            <a:off x="1954082" y="2497061"/>
            <a:ext cx="2484368" cy="505725"/>
            <a:chOff x="1649275" y="787500"/>
            <a:chExt cx="2484368" cy="505725"/>
          </a:xfrm>
        </p:grpSpPr>
        <p:sp>
          <p:nvSpPr>
            <p:cNvPr id="809" name="Google Shape;809;p54"/>
            <p:cNvSpPr/>
            <p:nvPr/>
          </p:nvSpPr>
          <p:spPr>
            <a:xfrm>
              <a:off x="2419107" y="796825"/>
              <a:ext cx="1714537" cy="496400"/>
            </a:xfrm>
            <a:custGeom>
              <a:avLst/>
              <a:gdLst/>
              <a:ahLst/>
              <a:cxnLst/>
              <a:rect l="l" t="t" r="r" b="b"/>
              <a:pathLst>
                <a:path w="43133" h="19856" extrusionOk="0">
                  <a:moveTo>
                    <a:pt x="2738" y="0"/>
                  </a:moveTo>
                  <a:lnTo>
                    <a:pt x="0" y="19856"/>
                  </a:lnTo>
                  <a:lnTo>
                    <a:pt x="43133" y="17117"/>
                  </a:lnTo>
                  <a:lnTo>
                    <a:pt x="42449" y="0"/>
                  </a:lnTo>
                  <a:close/>
                </a:path>
              </a:pathLst>
            </a:custGeom>
            <a:solidFill>
              <a:schemeClr val="lt2"/>
            </a:solidFill>
            <a:ln>
              <a:noFill/>
            </a:ln>
          </p:spPr>
          <p:txBody>
            <a:bodyPr/>
            <a:lstStyle/>
            <a:p>
              <a:endParaRPr lang="en-US"/>
            </a:p>
          </p:txBody>
        </p:sp>
        <p:sp>
          <p:nvSpPr>
            <p:cNvPr id="810" name="Google Shape;810;p54"/>
            <p:cNvSpPr/>
            <p:nvPr/>
          </p:nvSpPr>
          <p:spPr>
            <a:xfrm>
              <a:off x="1649275" y="787500"/>
              <a:ext cx="785275" cy="496400"/>
            </a:xfrm>
            <a:custGeom>
              <a:avLst/>
              <a:gdLst/>
              <a:ahLst/>
              <a:cxnLst/>
              <a:rect l="l" t="t" r="r" b="b"/>
              <a:pathLst>
                <a:path w="31411" h="19856" extrusionOk="0">
                  <a:moveTo>
                    <a:pt x="27057" y="19856"/>
                  </a:moveTo>
                  <a:lnTo>
                    <a:pt x="31411" y="0"/>
                  </a:lnTo>
                  <a:lnTo>
                    <a:pt x="0" y="1299"/>
                  </a:lnTo>
                  <a:lnTo>
                    <a:pt x="745" y="18444"/>
                  </a:lnTo>
                  <a:close/>
                </a:path>
              </a:pathLst>
            </a:custGeom>
            <a:solidFill>
              <a:schemeClr val="accent2"/>
            </a:solidFill>
            <a:ln>
              <a:noFill/>
            </a:ln>
          </p:spPr>
          <p:txBody>
            <a:bodyPr/>
            <a:lstStyle/>
            <a:p>
              <a:endParaRPr lang="en-US"/>
            </a:p>
          </p:txBody>
        </p:sp>
      </p:grpSp>
      <p:grpSp>
        <p:nvGrpSpPr>
          <p:cNvPr id="811" name="Google Shape;811;p54"/>
          <p:cNvGrpSpPr/>
          <p:nvPr/>
        </p:nvGrpSpPr>
        <p:grpSpPr>
          <a:xfrm>
            <a:off x="1954082" y="787500"/>
            <a:ext cx="2484368" cy="505725"/>
            <a:chOff x="1649275" y="787500"/>
            <a:chExt cx="2484368" cy="505725"/>
          </a:xfrm>
        </p:grpSpPr>
        <p:sp>
          <p:nvSpPr>
            <p:cNvPr id="812" name="Google Shape;812;p54"/>
            <p:cNvSpPr/>
            <p:nvPr/>
          </p:nvSpPr>
          <p:spPr>
            <a:xfrm>
              <a:off x="2419107" y="796825"/>
              <a:ext cx="1714537" cy="496400"/>
            </a:xfrm>
            <a:custGeom>
              <a:avLst/>
              <a:gdLst/>
              <a:ahLst/>
              <a:cxnLst/>
              <a:rect l="l" t="t" r="r" b="b"/>
              <a:pathLst>
                <a:path w="43133" h="19856" extrusionOk="0">
                  <a:moveTo>
                    <a:pt x="2738" y="0"/>
                  </a:moveTo>
                  <a:lnTo>
                    <a:pt x="0" y="19856"/>
                  </a:lnTo>
                  <a:lnTo>
                    <a:pt x="43133" y="17117"/>
                  </a:lnTo>
                  <a:lnTo>
                    <a:pt x="42449" y="0"/>
                  </a:lnTo>
                  <a:close/>
                </a:path>
              </a:pathLst>
            </a:custGeom>
            <a:solidFill>
              <a:schemeClr val="lt2"/>
            </a:solidFill>
            <a:ln>
              <a:noFill/>
            </a:ln>
          </p:spPr>
          <p:txBody>
            <a:bodyPr/>
            <a:lstStyle/>
            <a:p>
              <a:endParaRPr lang="en-US"/>
            </a:p>
          </p:txBody>
        </p:sp>
        <p:sp>
          <p:nvSpPr>
            <p:cNvPr id="813" name="Google Shape;813;p54"/>
            <p:cNvSpPr/>
            <p:nvPr/>
          </p:nvSpPr>
          <p:spPr>
            <a:xfrm>
              <a:off x="1649275" y="787500"/>
              <a:ext cx="785275" cy="496400"/>
            </a:xfrm>
            <a:custGeom>
              <a:avLst/>
              <a:gdLst/>
              <a:ahLst/>
              <a:cxnLst/>
              <a:rect l="l" t="t" r="r" b="b"/>
              <a:pathLst>
                <a:path w="31411" h="19856" extrusionOk="0">
                  <a:moveTo>
                    <a:pt x="27057" y="19856"/>
                  </a:moveTo>
                  <a:lnTo>
                    <a:pt x="31411" y="0"/>
                  </a:lnTo>
                  <a:lnTo>
                    <a:pt x="0" y="1299"/>
                  </a:lnTo>
                  <a:lnTo>
                    <a:pt x="745" y="18444"/>
                  </a:lnTo>
                  <a:close/>
                </a:path>
              </a:pathLst>
            </a:custGeom>
            <a:solidFill>
              <a:schemeClr val="accent2"/>
            </a:solidFill>
            <a:ln>
              <a:noFill/>
            </a:ln>
          </p:spPr>
          <p:txBody>
            <a:bodyPr/>
            <a:lstStyle/>
            <a:p>
              <a:endParaRPr lang="en-US"/>
            </a:p>
          </p:txBody>
        </p:sp>
      </p:grpSp>
      <p:grpSp>
        <p:nvGrpSpPr>
          <p:cNvPr id="814" name="Google Shape;814;p54"/>
          <p:cNvGrpSpPr/>
          <p:nvPr/>
        </p:nvGrpSpPr>
        <p:grpSpPr>
          <a:xfrm>
            <a:off x="1890496" y="1658586"/>
            <a:ext cx="2596200" cy="498750"/>
            <a:chOff x="1537450" y="1639950"/>
            <a:chExt cx="2596200" cy="498750"/>
          </a:xfrm>
        </p:grpSpPr>
        <p:sp>
          <p:nvSpPr>
            <p:cNvPr id="815" name="Google Shape;815;p54"/>
            <p:cNvSpPr/>
            <p:nvPr/>
          </p:nvSpPr>
          <p:spPr>
            <a:xfrm>
              <a:off x="1537450" y="1639950"/>
              <a:ext cx="788250" cy="489425"/>
            </a:xfrm>
            <a:custGeom>
              <a:avLst/>
              <a:gdLst/>
              <a:ahLst/>
              <a:cxnLst/>
              <a:rect l="l" t="t" r="r" b="b"/>
              <a:pathLst>
                <a:path w="31530" h="19577" extrusionOk="0">
                  <a:moveTo>
                    <a:pt x="31530" y="19577"/>
                  </a:moveTo>
                  <a:lnTo>
                    <a:pt x="29072" y="0"/>
                  </a:lnTo>
                  <a:lnTo>
                    <a:pt x="0" y="2982"/>
                  </a:lnTo>
                  <a:lnTo>
                    <a:pt x="5218" y="18165"/>
                  </a:lnTo>
                  <a:close/>
                </a:path>
              </a:pathLst>
            </a:custGeom>
            <a:solidFill>
              <a:schemeClr val="lt2"/>
            </a:solidFill>
            <a:ln>
              <a:noFill/>
            </a:ln>
          </p:spPr>
          <p:txBody>
            <a:bodyPr/>
            <a:lstStyle/>
            <a:p>
              <a:endParaRPr lang="en-US"/>
            </a:p>
          </p:txBody>
        </p:sp>
        <p:sp>
          <p:nvSpPr>
            <p:cNvPr id="816" name="Google Shape;816;p54"/>
            <p:cNvSpPr/>
            <p:nvPr/>
          </p:nvSpPr>
          <p:spPr>
            <a:xfrm>
              <a:off x="2357450" y="1639950"/>
              <a:ext cx="1776200" cy="498750"/>
            </a:xfrm>
            <a:custGeom>
              <a:avLst/>
              <a:gdLst/>
              <a:ahLst/>
              <a:cxnLst/>
              <a:rect l="l" t="t" r="r" b="b"/>
              <a:pathLst>
                <a:path w="71048" h="19950" extrusionOk="0">
                  <a:moveTo>
                    <a:pt x="0" y="0"/>
                  </a:moveTo>
                  <a:lnTo>
                    <a:pt x="2466" y="19950"/>
                  </a:lnTo>
                  <a:lnTo>
                    <a:pt x="71048" y="17211"/>
                  </a:lnTo>
                  <a:lnTo>
                    <a:pt x="69960" y="94"/>
                  </a:lnTo>
                  <a:close/>
                </a:path>
              </a:pathLst>
            </a:custGeom>
            <a:solidFill>
              <a:schemeClr val="accent2"/>
            </a:solidFill>
            <a:ln>
              <a:noFill/>
            </a:ln>
          </p:spPr>
          <p:txBody>
            <a:bodyPr/>
            <a:lstStyle/>
            <a:p>
              <a:endParaRPr lang="en-US"/>
            </a:p>
          </p:txBody>
        </p:sp>
      </p:grpSp>
      <p:sp>
        <p:nvSpPr>
          <p:cNvPr id="817" name="Google Shape;817;p54"/>
          <p:cNvSpPr txBox="1">
            <a:spLocks noGrp="1"/>
          </p:cNvSpPr>
          <p:nvPr>
            <p:ph type="title"/>
          </p:nvPr>
        </p:nvSpPr>
        <p:spPr>
          <a:xfrm>
            <a:off x="2678746" y="762275"/>
            <a:ext cx="1759554" cy="521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700" dirty="0">
                <a:latin typeface="Times New Roman" panose="02020603050405020304" pitchFamily="18" charset="0"/>
                <a:cs typeface="Times New Roman" panose="02020603050405020304" pitchFamily="18" charset="0"/>
              </a:rPr>
              <a:t>Basic Vocabulary</a:t>
            </a:r>
            <a:endParaRPr sz="1700" dirty="0">
              <a:latin typeface="Times New Roman" panose="02020603050405020304" pitchFamily="18" charset="0"/>
              <a:cs typeface="Times New Roman" panose="02020603050405020304" pitchFamily="18" charset="0"/>
            </a:endParaRPr>
          </a:p>
        </p:txBody>
      </p:sp>
      <p:sp>
        <p:nvSpPr>
          <p:cNvPr id="818" name="Google Shape;818;p54"/>
          <p:cNvSpPr txBox="1">
            <a:spLocks noGrp="1"/>
          </p:cNvSpPr>
          <p:nvPr>
            <p:ph type="subTitle" idx="1"/>
          </p:nvPr>
        </p:nvSpPr>
        <p:spPr>
          <a:xfrm>
            <a:off x="4651176" y="694728"/>
            <a:ext cx="4358145" cy="5217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Familiarity with common hotel-related terms and phrases in different languages.</a:t>
            </a: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Examples: Greetings, room types, amenities, restaurant terms, and directions.</a:t>
            </a:r>
            <a:endParaRPr dirty="0">
              <a:solidFill>
                <a:schemeClr val="tx1">
                  <a:lumMod val="75000"/>
                </a:schemeClr>
              </a:solidFill>
              <a:latin typeface="Times New Roman" panose="02020603050405020304" pitchFamily="18" charset="0"/>
              <a:cs typeface="Times New Roman" panose="02020603050405020304" pitchFamily="18" charset="0"/>
            </a:endParaRPr>
          </a:p>
        </p:txBody>
      </p:sp>
      <p:sp>
        <p:nvSpPr>
          <p:cNvPr id="819" name="Google Shape;819;p54"/>
          <p:cNvSpPr txBox="1">
            <a:spLocks noGrp="1"/>
          </p:cNvSpPr>
          <p:nvPr>
            <p:ph type="title" idx="2"/>
          </p:nvPr>
        </p:nvSpPr>
        <p:spPr>
          <a:xfrm>
            <a:off x="2779646" y="1737836"/>
            <a:ext cx="1738800" cy="521700"/>
          </a:xfrm>
          <a:prstGeom prst="rect">
            <a:avLst/>
          </a:prstGeom>
        </p:spPr>
        <p:txBody>
          <a:bodyPr spcFirstLastPara="1" wrap="square" lIns="91425" tIns="91425" rIns="91425" bIns="91425" anchor="ctr" anchorCtr="0">
            <a:noAutofit/>
          </a:bodyPr>
          <a:lstStyle/>
          <a:p>
            <a:r>
              <a:rPr lang="en-US" sz="1700" dirty="0">
                <a:latin typeface="Times New Roman" panose="02020603050405020304" pitchFamily="18" charset="0"/>
                <a:cs typeface="Times New Roman" panose="02020603050405020304" pitchFamily="18" charset="0"/>
              </a:rPr>
              <a:t>Cultural Sensitivity</a:t>
            </a:r>
            <a:r>
              <a:rPr lang="en-US" dirty="0"/>
              <a:t/>
            </a:r>
            <a:br>
              <a:rPr lang="en-US" dirty="0"/>
            </a:br>
            <a:endParaRPr dirty="0"/>
          </a:p>
        </p:txBody>
      </p:sp>
      <p:sp>
        <p:nvSpPr>
          <p:cNvPr id="820" name="Google Shape;820;p54"/>
          <p:cNvSpPr txBox="1">
            <a:spLocks noGrp="1"/>
          </p:cNvSpPr>
          <p:nvPr>
            <p:ph type="subTitle" idx="3"/>
          </p:nvPr>
        </p:nvSpPr>
        <p:spPr>
          <a:xfrm>
            <a:off x="4651176" y="1542129"/>
            <a:ext cx="4010815" cy="521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lang="en-US" dirty="0"/>
          </a:p>
          <a:p>
            <a:pPr marL="285750" lvl="0" indent="-285750" algn="l" rtl="0">
              <a:spcBef>
                <a:spcPts val="0"/>
              </a:spcBef>
              <a:spcAft>
                <a:spcPts val="0"/>
              </a:spcAft>
              <a:buFont typeface="Arial" panose="020B0604020202020204" pitchFamily="34" charset="0"/>
              <a:buChar char="•"/>
            </a:pPr>
            <a:endParaRPr lang="en-US" dirty="0">
              <a:solidFill>
                <a:schemeClr val="tx1">
                  <a:lumMod val="75000"/>
                </a:schemeClr>
              </a:solidFill>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Understanding cultural norms and customs to avoid misunderstandings.</a:t>
            </a:r>
            <a:endParaRPr lang="en-US" dirty="0">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Examples: Appropriate body language, gestures, and addressing guests by their preferred titles.</a:t>
            </a:r>
          </a:p>
        </p:txBody>
      </p:sp>
      <p:sp>
        <p:nvSpPr>
          <p:cNvPr id="821" name="Google Shape;821;p54"/>
          <p:cNvSpPr txBox="1">
            <a:spLocks noGrp="1"/>
          </p:cNvSpPr>
          <p:nvPr>
            <p:ph type="title" idx="4"/>
          </p:nvPr>
        </p:nvSpPr>
        <p:spPr>
          <a:xfrm>
            <a:off x="2699500" y="2487750"/>
            <a:ext cx="1872500" cy="521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1700" dirty="0">
                <a:latin typeface="Times New Roman" panose="02020603050405020304" pitchFamily="18" charset="0"/>
                <a:cs typeface="Times New Roman" panose="02020603050405020304" pitchFamily="18" charset="0"/>
              </a:rPr>
              <a:t>Translation Tools</a:t>
            </a:r>
          </a:p>
        </p:txBody>
      </p:sp>
      <p:sp>
        <p:nvSpPr>
          <p:cNvPr id="822" name="Google Shape;822;p54"/>
          <p:cNvSpPr txBox="1">
            <a:spLocks noGrp="1"/>
          </p:cNvSpPr>
          <p:nvPr>
            <p:ph type="subTitle" idx="5"/>
          </p:nvPr>
        </p:nvSpPr>
        <p:spPr>
          <a:xfrm>
            <a:off x="4713766" y="2963709"/>
            <a:ext cx="3948225" cy="452886"/>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Effective use of translation apps, dictionaries, or digital language resources.</a:t>
            </a:r>
          </a:p>
          <a:p>
            <a:pPr marL="285750" lvl="0" indent="-285750" algn="l" rtl="0">
              <a:spcBef>
                <a:spcPts val="0"/>
              </a:spcBef>
              <a:spcAft>
                <a:spcPts val="0"/>
              </a:spcAft>
              <a:buFont typeface="Arial" panose="020B0604020202020204" pitchFamily="34" charset="0"/>
              <a:buChar char="•"/>
            </a:pPr>
            <a:r>
              <a:rPr lang="en-US" dirty="0">
                <a:solidFill>
                  <a:schemeClr val="tx1">
                    <a:lumMod val="75000"/>
                  </a:schemeClr>
                </a:solidFill>
                <a:latin typeface="Times New Roman" panose="02020603050405020304" pitchFamily="18" charset="0"/>
                <a:cs typeface="Times New Roman" panose="02020603050405020304" pitchFamily="18" charset="0"/>
              </a:rPr>
              <a:t>Useful for quick translations or understanding specific requests from guests.</a:t>
            </a:r>
          </a:p>
          <a:p>
            <a:pPr marL="0" lvl="0" indent="0" algn="l" rtl="0">
              <a:spcBef>
                <a:spcPts val="0"/>
              </a:spcBef>
              <a:spcAft>
                <a:spcPts val="0"/>
              </a:spcAft>
              <a:buNone/>
            </a:pPr>
            <a:endParaRPr dirty="0"/>
          </a:p>
        </p:txBody>
      </p:sp>
      <p:sp>
        <p:nvSpPr>
          <p:cNvPr id="823" name="Google Shape;823;p54"/>
          <p:cNvSpPr txBox="1">
            <a:spLocks noGrp="1"/>
          </p:cNvSpPr>
          <p:nvPr>
            <p:ph type="title" idx="7"/>
          </p:nvPr>
        </p:nvSpPr>
        <p:spPr>
          <a:xfrm>
            <a:off x="1906209" y="882275"/>
            <a:ext cx="792600" cy="281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a:t>
            </a:r>
            <a:endParaRPr dirty="0">
              <a:latin typeface="Times New Roman" panose="02020603050405020304" pitchFamily="18" charset="0"/>
              <a:cs typeface="Times New Roman" panose="02020603050405020304" pitchFamily="18" charset="0"/>
            </a:endParaRPr>
          </a:p>
        </p:txBody>
      </p:sp>
      <p:sp>
        <p:nvSpPr>
          <p:cNvPr id="824" name="Google Shape;824;p54"/>
          <p:cNvSpPr txBox="1">
            <a:spLocks noGrp="1"/>
          </p:cNvSpPr>
          <p:nvPr>
            <p:ph type="title" idx="8"/>
          </p:nvPr>
        </p:nvSpPr>
        <p:spPr>
          <a:xfrm>
            <a:off x="1906209" y="1744969"/>
            <a:ext cx="792600" cy="281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II</a:t>
            </a:r>
            <a:endParaRPr dirty="0">
              <a:latin typeface="Times New Roman" panose="02020603050405020304" pitchFamily="18" charset="0"/>
              <a:cs typeface="Times New Roman" panose="02020603050405020304" pitchFamily="18" charset="0"/>
            </a:endParaRPr>
          </a:p>
        </p:txBody>
      </p:sp>
      <p:sp>
        <p:nvSpPr>
          <p:cNvPr id="825" name="Google Shape;825;p54"/>
          <p:cNvSpPr txBox="1">
            <a:spLocks noGrp="1"/>
          </p:cNvSpPr>
          <p:nvPr>
            <p:ph type="title" idx="9"/>
          </p:nvPr>
        </p:nvSpPr>
        <p:spPr>
          <a:xfrm>
            <a:off x="1906209" y="2607750"/>
            <a:ext cx="792600" cy="281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III</a:t>
            </a:r>
            <a:endParaRPr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351404" y="1329788"/>
            <a:ext cx="3950671" cy="1614000"/>
          </a:xfrm>
          <a:prstGeom prst="rect">
            <a:avLst/>
          </a:prstGeom>
        </p:spPr>
        <p:txBody>
          <a:bodyPr spcFirstLastPara="1" wrap="square" lIns="91425" tIns="91425" rIns="91425" bIns="91425" anchor="t" anchorCtr="0">
            <a:noAutofit/>
          </a:bodyPr>
          <a:lstStyle/>
          <a:p>
            <a:pPr marL="412750" lvl="0" indent="-285750" algn="l" rtl="0">
              <a:spcBef>
                <a:spcPts val="0"/>
              </a:spcBef>
              <a:spcAft>
                <a:spcPts val="0"/>
              </a:spcAft>
              <a:buSzPts val="1600"/>
              <a:buFont typeface="Arial" panose="020B0604020202020204" pitchFamily="34" charset="0"/>
              <a:buChar char="•"/>
            </a:pPr>
            <a:r>
              <a:rPr lang="en-US" sz="1300" dirty="0">
                <a:solidFill>
                  <a:schemeClr val="tx1">
                    <a:lumMod val="75000"/>
                  </a:schemeClr>
                </a:solidFill>
                <a:latin typeface="Times New Roman" panose="02020603050405020304" pitchFamily="18" charset="0"/>
                <a:cs typeface="Times New Roman" panose="02020603050405020304" pitchFamily="18" charset="0"/>
              </a:rPr>
              <a:t>Case Study: A Spanish-speaking guest arrives at the hotel.</a:t>
            </a:r>
          </a:p>
          <a:p>
            <a:pPr marL="127000" lvl="0" indent="0" algn="l" rtl="0">
              <a:spcBef>
                <a:spcPts val="0"/>
              </a:spcBef>
              <a:spcAft>
                <a:spcPts val="0"/>
              </a:spcAft>
              <a:buSzPts val="1600"/>
            </a:pPr>
            <a:r>
              <a:rPr lang="en-US" sz="1300" dirty="0">
                <a:solidFill>
                  <a:schemeClr val="tx1">
                    <a:lumMod val="75000"/>
                  </a:schemeClr>
                </a:solidFill>
                <a:latin typeface="Times New Roman" panose="02020603050405020304" pitchFamily="18" charset="0"/>
                <a:cs typeface="Times New Roman" panose="02020603050405020304" pitchFamily="18" charset="0"/>
              </a:rPr>
              <a:t>A multilingual staff member greets the guest in Spanish, making them feel welcome and comfortable.</a:t>
            </a:r>
          </a:p>
          <a:p>
            <a:pPr marL="127000" lvl="0" indent="0" algn="l" rtl="0">
              <a:spcBef>
                <a:spcPts val="0"/>
              </a:spcBef>
              <a:spcAft>
                <a:spcPts val="0"/>
              </a:spcAft>
              <a:buSzPts val="1600"/>
            </a:pPr>
            <a:r>
              <a:rPr lang="en-US" sz="1300" dirty="0">
                <a:solidFill>
                  <a:schemeClr val="tx1">
                    <a:lumMod val="75000"/>
                  </a:schemeClr>
                </a:solidFill>
                <a:latin typeface="Times New Roman" panose="02020603050405020304" pitchFamily="18" charset="0"/>
                <a:cs typeface="Times New Roman" panose="02020603050405020304" pitchFamily="18" charset="0"/>
              </a:rPr>
              <a:t>The staff member provides information about hotel amenities, local attractions, and offers assistance during their stay.</a:t>
            </a:r>
          </a:p>
          <a:p>
            <a:pPr marL="457200" lvl="0" indent="-330200" algn="l" rtl="0">
              <a:spcBef>
                <a:spcPts val="0"/>
              </a:spcBef>
              <a:spcAft>
                <a:spcPts val="0"/>
              </a:spcAft>
              <a:buSzPts val="1600"/>
              <a:buChar char="●"/>
            </a:pPr>
            <a:endParaRPr lang="en-US" sz="1300" dirty="0">
              <a:solidFill>
                <a:schemeClr val="tx1">
                  <a:lumMod val="75000"/>
                </a:schemeClr>
              </a:solidFill>
              <a:latin typeface="Times New Roman" panose="02020603050405020304" pitchFamily="18" charset="0"/>
              <a:cs typeface="Times New Roman" panose="02020603050405020304" pitchFamily="18" charset="0"/>
            </a:endParaRPr>
          </a:p>
          <a:p>
            <a:pPr marL="412750" lvl="0" indent="-285750" algn="l" rtl="0">
              <a:spcBef>
                <a:spcPts val="0"/>
              </a:spcBef>
              <a:spcAft>
                <a:spcPts val="0"/>
              </a:spcAft>
              <a:buSzPts val="1600"/>
              <a:buFont typeface="Arial" panose="020B0604020202020204" pitchFamily="34" charset="0"/>
              <a:buChar char="•"/>
            </a:pPr>
            <a:r>
              <a:rPr lang="en-US" sz="1300" dirty="0">
                <a:solidFill>
                  <a:schemeClr val="tx1">
                    <a:lumMod val="75000"/>
                  </a:schemeClr>
                </a:solidFill>
                <a:latin typeface="Times New Roman" panose="02020603050405020304" pitchFamily="18" charset="0"/>
                <a:cs typeface="Times New Roman" panose="02020603050405020304" pitchFamily="18" charset="0"/>
              </a:rPr>
              <a:t>Positive Guest Review:</a:t>
            </a:r>
          </a:p>
          <a:p>
            <a:pPr marL="127000" lvl="0" indent="0" algn="l" rtl="0">
              <a:spcBef>
                <a:spcPts val="0"/>
              </a:spcBef>
              <a:spcAft>
                <a:spcPts val="0"/>
              </a:spcAft>
              <a:buSzPts val="1600"/>
            </a:pPr>
            <a:r>
              <a:rPr lang="en-US" sz="1300" dirty="0">
                <a:solidFill>
                  <a:schemeClr val="tx1">
                    <a:lumMod val="75000"/>
                  </a:schemeClr>
                </a:solidFill>
                <a:latin typeface="Times New Roman" panose="02020603050405020304" pitchFamily="18" charset="0"/>
                <a:cs typeface="Times New Roman" panose="02020603050405020304" pitchFamily="18" charset="0"/>
              </a:rPr>
              <a:t>A guest from Argentina compliments the hotel online, specifically mentioning the exceptional service received from a staff member who spoke fluent Spanish.</a:t>
            </a:r>
          </a:p>
          <a:p>
            <a:pPr marL="127000" lvl="0" indent="0" algn="l" rtl="0">
              <a:spcBef>
                <a:spcPts val="0"/>
              </a:spcBef>
              <a:spcAft>
                <a:spcPts val="0"/>
              </a:spcAft>
              <a:buSzPts val="1600"/>
            </a:pPr>
            <a:r>
              <a:rPr lang="en-US" sz="1300" dirty="0">
                <a:solidFill>
                  <a:schemeClr val="tx1">
                    <a:lumMod val="75000"/>
                  </a:schemeClr>
                </a:solidFill>
                <a:latin typeface="Times New Roman" panose="02020603050405020304" pitchFamily="18" charset="0"/>
                <a:cs typeface="Times New Roman" panose="02020603050405020304" pitchFamily="18" charset="0"/>
              </a:rPr>
              <a:t>The review highlights the hotel's commitment to language diversity and excellent customer service.</a:t>
            </a:r>
            <a:endParaRPr sz="1300" dirty="0">
              <a:solidFill>
                <a:schemeClr val="tx1">
                  <a:lumMod val="75000"/>
                </a:schemeClr>
              </a:solidFill>
              <a:latin typeface="Times New Roman" panose="02020603050405020304" pitchFamily="18" charset="0"/>
              <a:cs typeface="Times New Roman" panose="02020603050405020304" pitchFamily="18" charset="0"/>
            </a:endParaRPr>
          </a:p>
        </p:txBody>
      </p:sp>
      <p:sp>
        <p:nvSpPr>
          <p:cNvPr id="355" name="Google Shape;355;p36"/>
          <p:cNvSpPr txBox="1">
            <a:spLocks noGrp="1"/>
          </p:cNvSpPr>
          <p:nvPr>
            <p:ph type="title"/>
          </p:nvPr>
        </p:nvSpPr>
        <p:spPr>
          <a:xfrm>
            <a:off x="281000" y="285189"/>
            <a:ext cx="5091985" cy="115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b="1" dirty="0">
                <a:latin typeface="Times New Roman" panose="02020603050405020304" pitchFamily="18" charset="0"/>
                <a:cs typeface="Times New Roman" panose="02020603050405020304" pitchFamily="18" charset="0"/>
              </a:rPr>
              <a:t>Examples from the Hotel Industry</a:t>
            </a:r>
            <a:endParaRPr sz="2800" b="1" dirty="0">
              <a:latin typeface="Times New Roman" panose="02020603050405020304" pitchFamily="18" charset="0"/>
              <a:cs typeface="Times New Roman" panose="02020603050405020304" pitchFamily="18" charset="0"/>
            </a:endParaRPr>
          </a:p>
        </p:txBody>
      </p:sp>
      <p:pic>
        <p:nvPicPr>
          <p:cNvPr id="356" name="Google Shape;356;p36"/>
          <p:cNvPicPr preferRelativeResize="0"/>
          <p:nvPr/>
        </p:nvPicPr>
        <p:blipFill rotWithShape="1">
          <a:blip r:embed="rId3">
            <a:alphaModFix/>
          </a:blip>
          <a:srcRect l="14378" r="14371"/>
          <a:stretch/>
        </p:blipFill>
        <p:spPr>
          <a:xfrm rot="95461" flipH="1">
            <a:off x="4562187" y="915469"/>
            <a:ext cx="3851999" cy="3607301"/>
          </a:xfrm>
          <a:prstGeom prst="rect">
            <a:avLst/>
          </a:prstGeom>
          <a:noFill/>
          <a:ln>
            <a:noFill/>
          </a:ln>
        </p:spPr>
      </p:pic>
      <p:sp>
        <p:nvSpPr>
          <p:cNvPr id="357" name="Google Shape;357;p36"/>
          <p:cNvSpPr/>
          <p:nvPr/>
        </p:nvSpPr>
        <p:spPr>
          <a:xfrm rot="95423">
            <a:off x="5703597" y="625323"/>
            <a:ext cx="2765630" cy="243431"/>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txBody>
          <a:bodyPr/>
          <a:lstStyle/>
          <a:p>
            <a:endParaRPr lang="en-US"/>
          </a:p>
        </p:txBody>
      </p:sp>
      <p:sp>
        <p:nvSpPr>
          <p:cNvPr id="358" name="Google Shape;358;p36"/>
          <p:cNvSpPr/>
          <p:nvPr/>
        </p:nvSpPr>
        <p:spPr>
          <a:xfrm rot="5525853">
            <a:off x="7852452" y="3733090"/>
            <a:ext cx="1448207" cy="239865"/>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txBody>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6"/>
        <p:cNvGrpSpPr/>
        <p:nvPr/>
      </p:nvGrpSpPr>
      <p:grpSpPr>
        <a:xfrm>
          <a:off x="0" y="0"/>
          <a:ext cx="0" cy="0"/>
          <a:chOff x="0" y="0"/>
          <a:chExt cx="0" cy="0"/>
        </a:xfrm>
      </p:grpSpPr>
      <p:sp>
        <p:nvSpPr>
          <p:cNvPr id="1187" name="Google Shape;1187;p68"/>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latin typeface="Times New Roman" panose="02020603050405020304" pitchFamily="18" charset="0"/>
                <a:cs typeface="Times New Roman" panose="02020603050405020304" pitchFamily="18" charset="0"/>
              </a:rPr>
              <a:t>References</a:t>
            </a:r>
            <a:r>
              <a:rPr lang="en-US" dirty="0"/>
              <a:t> </a:t>
            </a:r>
            <a:endParaRPr dirty="0"/>
          </a:p>
        </p:txBody>
      </p:sp>
      <p:sp>
        <p:nvSpPr>
          <p:cNvPr id="1188" name="Google Shape;1188;p68"/>
          <p:cNvSpPr txBox="1">
            <a:spLocks noGrp="1"/>
          </p:cNvSpPr>
          <p:nvPr>
            <p:ph type="body" idx="1"/>
          </p:nvPr>
        </p:nvSpPr>
        <p:spPr>
          <a:xfrm>
            <a:off x="720000" y="1342042"/>
            <a:ext cx="7717500" cy="3481200"/>
          </a:xfrm>
          <a:prstGeom prst="rect">
            <a:avLst/>
          </a:prstGeom>
        </p:spPr>
        <p:txBody>
          <a:bodyPr spcFirstLastPara="1" wrap="square" lIns="91425" tIns="91425" rIns="91425" bIns="91425" anchor="t" anchorCtr="0">
            <a:noAutofit/>
          </a:bodyPr>
          <a:lstStyle/>
          <a:p>
            <a:pPr marL="0" marR="0" indent="0" algn="just">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European Commission. (2019). Language Skills and the Hotel Industry: Language Learning and Employability. Retrieved from https://ec.europa.eu/languages/sites/languages/files/docs/learn-languages-and-travel-emp-</a:t>
            </a:r>
            <a:r>
              <a:rPr lang="en-US" sz="1800" dirty="0" err="1">
                <a:effectLst/>
                <a:latin typeface="Times New Roman" panose="02020603050405020304" pitchFamily="18" charset="0"/>
                <a:ea typeface="Times New Roman" panose="02020603050405020304" pitchFamily="18" charset="0"/>
              </a:rPr>
              <a:t>EN.pdfGarcía</a:t>
            </a:r>
            <a:r>
              <a:rPr lang="en-US" sz="1800" dirty="0">
                <a:effectLst/>
                <a:latin typeface="Times New Roman" panose="02020603050405020304" pitchFamily="18" charset="0"/>
                <a:ea typeface="Times New Roman" panose="02020603050405020304" pitchFamily="18" charset="0"/>
              </a:rPr>
              <a:t>, M. A. (2019). Language Awareness in the Hotel and Tourism Sector: A Case Study. Journal of Applied Linguistics, 12(3), 1-15.</a:t>
            </a:r>
            <a:endParaRPr lang="en-US" sz="1800" dirty="0">
              <a:effectLst/>
              <a:latin typeface="Open Sans" panose="020B0606030504020204" pitchFamily="34" charset="0"/>
              <a:ea typeface="Open Sans" panose="020B0606030504020204" pitchFamily="34" charset="0"/>
            </a:endParaRPr>
          </a:p>
          <a:p>
            <a:pPr marL="0" marR="0" indent="0" algn="just">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Green, M. (2017). The Impact of Multilingualism on the Hotel Industry. Journal of Tourism and Hospitality Management, 5(2), 1-10.</a:t>
            </a:r>
            <a:endParaRPr lang="en-US" sz="1800" dirty="0">
              <a:effectLst/>
              <a:latin typeface="Open Sans" panose="020B0606030504020204" pitchFamily="34" charset="0"/>
              <a:ea typeface="Open Sans" panose="020B0606030504020204" pitchFamily="34" charset="0"/>
            </a:endParaRPr>
          </a:p>
          <a:p>
            <a:pPr marL="0" marR="0" indent="0" algn="just">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Johnson, L. (2020). Multilingualism in the Hotel Industry: A Key to Success. International Journal of Hospitality Management, 89, 1-8.</a:t>
            </a:r>
            <a:endParaRPr lang="en-US" sz="1800" dirty="0">
              <a:effectLst/>
              <a:latin typeface="Open Sans" panose="020B0606030504020204" pitchFamily="34" charset="0"/>
              <a:ea typeface="Open Sans" panose="020B0606030504020204" pitchFamily="34" charset="0"/>
            </a:endParaRPr>
          </a:p>
          <a:p>
            <a:pPr marL="0" marR="0" indent="0" algn="just">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Smith, J. (2018). The Importance of Language Skills in the Hospitality Industry. Journal of Hotel and Business Management, 7(2), 1-5.</a:t>
            </a:r>
            <a:endParaRPr lang="en-US" sz="1800" dirty="0">
              <a:effectLst/>
              <a:latin typeface="Open Sans" panose="020B0606030504020204" pitchFamily="34" charset="0"/>
              <a:ea typeface="Open Sans" panose="020B0606030504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09"/>
        <p:cNvGrpSpPr/>
        <p:nvPr/>
      </p:nvGrpSpPr>
      <p:grpSpPr>
        <a:xfrm>
          <a:off x="0" y="0"/>
          <a:ext cx="0" cy="0"/>
          <a:chOff x="0" y="0"/>
          <a:chExt cx="0" cy="0"/>
        </a:xfrm>
      </p:grpSpPr>
      <p:pic>
        <p:nvPicPr>
          <p:cNvPr id="410" name="Google Shape;410;p38"/>
          <p:cNvPicPr preferRelativeResize="0"/>
          <p:nvPr/>
        </p:nvPicPr>
        <p:blipFill rotWithShape="1">
          <a:blip r:embed="rId3">
            <a:alphaModFix/>
          </a:blip>
          <a:srcRect l="-359" t="-385" r="360" b="27563"/>
          <a:stretch/>
        </p:blipFill>
        <p:spPr>
          <a:xfrm rot="120004">
            <a:off x="845048" y="7817"/>
            <a:ext cx="7459454" cy="3621542"/>
          </a:xfrm>
          <a:prstGeom prst="rect">
            <a:avLst/>
          </a:prstGeom>
          <a:noFill/>
          <a:ln>
            <a:noFill/>
          </a:ln>
        </p:spPr>
      </p:pic>
      <p:grpSp>
        <p:nvGrpSpPr>
          <p:cNvPr id="411" name="Google Shape;411;p38"/>
          <p:cNvGrpSpPr/>
          <p:nvPr/>
        </p:nvGrpSpPr>
        <p:grpSpPr>
          <a:xfrm rot="548462">
            <a:off x="1262510" y="2184710"/>
            <a:ext cx="6715892" cy="3611865"/>
            <a:chOff x="3513333" y="-241700"/>
            <a:chExt cx="6224749" cy="3347724"/>
          </a:xfrm>
        </p:grpSpPr>
        <p:sp>
          <p:nvSpPr>
            <p:cNvPr id="412" name="Google Shape;412;p38"/>
            <p:cNvSpPr/>
            <p:nvPr/>
          </p:nvSpPr>
          <p:spPr>
            <a:xfrm>
              <a:off x="3705107" y="-114301"/>
              <a:ext cx="6032975" cy="3206400"/>
            </a:xfrm>
            <a:custGeom>
              <a:avLst/>
              <a:gdLst/>
              <a:ahLst/>
              <a:cxnLst/>
              <a:rect l="l" t="t" r="r" b="b"/>
              <a:pathLst>
                <a:path w="241319" h="128256" extrusionOk="0">
                  <a:moveTo>
                    <a:pt x="11791" y="128256"/>
                  </a:moveTo>
                  <a:lnTo>
                    <a:pt x="241319" y="94038"/>
                  </a:lnTo>
                  <a:lnTo>
                    <a:pt x="222127" y="0"/>
                  </a:lnTo>
                  <a:lnTo>
                    <a:pt x="0" y="70746"/>
                  </a:lnTo>
                  <a:close/>
                </a:path>
              </a:pathLst>
            </a:custGeom>
            <a:solidFill>
              <a:schemeClr val="lt2"/>
            </a:solidFill>
            <a:ln>
              <a:noFill/>
            </a:ln>
          </p:spPr>
          <p:txBody>
            <a:bodyPr/>
            <a:lstStyle/>
            <a:p>
              <a:endParaRPr lang="en-US"/>
            </a:p>
          </p:txBody>
        </p:sp>
        <p:sp>
          <p:nvSpPr>
            <p:cNvPr id="413" name="Google Shape;413;p38"/>
            <p:cNvSpPr/>
            <p:nvPr/>
          </p:nvSpPr>
          <p:spPr>
            <a:xfrm>
              <a:off x="3672453" y="2068574"/>
              <a:ext cx="248800" cy="1037450"/>
            </a:xfrm>
            <a:custGeom>
              <a:avLst/>
              <a:gdLst/>
              <a:ahLst/>
              <a:cxnLst/>
              <a:rect l="l" t="t" r="r" b="b"/>
              <a:pathLst>
                <a:path w="9952" h="41498" extrusionOk="0">
                  <a:moveTo>
                    <a:pt x="1952" y="0"/>
                  </a:moveTo>
                  <a:lnTo>
                    <a:pt x="0" y="41498"/>
                  </a:lnTo>
                  <a:lnTo>
                    <a:pt x="9952" y="40672"/>
                  </a:lnTo>
                  <a:close/>
                </a:path>
              </a:pathLst>
            </a:custGeom>
            <a:solidFill>
              <a:schemeClr val="accent1"/>
            </a:solidFill>
            <a:ln>
              <a:noFill/>
            </a:ln>
          </p:spPr>
          <p:txBody>
            <a:bodyPr/>
            <a:lstStyle/>
            <a:p>
              <a:endParaRPr lang="en-US"/>
            </a:p>
          </p:txBody>
        </p:sp>
        <p:sp>
          <p:nvSpPr>
            <p:cNvPr id="414" name="Google Shape;414;p38"/>
            <p:cNvSpPr/>
            <p:nvPr/>
          </p:nvSpPr>
          <p:spPr>
            <a:xfrm>
              <a:off x="9330600" y="-241700"/>
              <a:ext cx="381100" cy="1323175"/>
            </a:xfrm>
            <a:custGeom>
              <a:avLst/>
              <a:gdLst/>
              <a:ahLst/>
              <a:cxnLst/>
              <a:rect l="l" t="t" r="r" b="b"/>
              <a:pathLst>
                <a:path w="15244" h="52927" extrusionOk="0">
                  <a:moveTo>
                    <a:pt x="10005" y="52927"/>
                  </a:moveTo>
                  <a:lnTo>
                    <a:pt x="15244" y="0"/>
                  </a:lnTo>
                  <a:lnTo>
                    <a:pt x="0" y="4255"/>
                  </a:lnTo>
                  <a:close/>
                </a:path>
              </a:pathLst>
            </a:custGeom>
            <a:solidFill>
              <a:schemeClr val="accent2"/>
            </a:solidFill>
            <a:ln>
              <a:noFill/>
            </a:ln>
          </p:spPr>
          <p:txBody>
            <a:bodyPr/>
            <a:lstStyle/>
            <a:p>
              <a:endParaRPr lang="en-US"/>
            </a:p>
          </p:txBody>
        </p:sp>
        <p:sp>
          <p:nvSpPr>
            <p:cNvPr id="415" name="Google Shape;415;p38"/>
            <p:cNvSpPr/>
            <p:nvPr/>
          </p:nvSpPr>
          <p:spPr>
            <a:xfrm>
              <a:off x="3513333" y="646596"/>
              <a:ext cx="2526051" cy="917111"/>
            </a:xfrm>
            <a:custGeom>
              <a:avLst/>
              <a:gdLst/>
              <a:ahLst/>
              <a:cxnLst/>
              <a:rect l="l" t="t" r="r" b="b"/>
              <a:pathLst>
                <a:path w="113149" h="41080" extrusionOk="0">
                  <a:moveTo>
                    <a:pt x="0" y="0"/>
                  </a:moveTo>
                  <a:lnTo>
                    <a:pt x="7531" y="41080"/>
                  </a:lnTo>
                  <a:lnTo>
                    <a:pt x="113149" y="7809"/>
                  </a:lnTo>
                  <a:close/>
                </a:path>
              </a:pathLst>
            </a:custGeom>
            <a:solidFill>
              <a:schemeClr val="accent2"/>
            </a:solidFill>
            <a:ln>
              <a:noFill/>
            </a:ln>
          </p:spPr>
          <p:txBody>
            <a:bodyPr/>
            <a:lstStyle/>
            <a:p>
              <a:endParaRPr lang="en-US"/>
            </a:p>
          </p:txBody>
        </p:sp>
      </p:grpSp>
      <p:sp>
        <p:nvSpPr>
          <p:cNvPr id="416" name="Google Shape;416;p38"/>
          <p:cNvSpPr txBox="1">
            <a:spLocks noGrp="1"/>
          </p:cNvSpPr>
          <p:nvPr>
            <p:ph type="title"/>
          </p:nvPr>
        </p:nvSpPr>
        <p:spPr>
          <a:xfrm>
            <a:off x="1549500" y="3846050"/>
            <a:ext cx="6045000" cy="1012200"/>
          </a:xfrm>
          <a:prstGeom prst="rect">
            <a:avLst/>
          </a:prstGeom>
        </p:spPr>
        <p:txBody>
          <a:bodyPr spcFirstLastPara="1" wrap="square" lIns="91425" tIns="91425" rIns="91425" bIns="91425" anchor="ctr" anchorCtr="0">
            <a:noAutofit/>
          </a:bodyPr>
          <a:lstStyle/>
          <a:p>
            <a:pPr marL="91440" marR="0" lvl="0" indent="0" algn="ctr" rtl="0">
              <a:lnSpc>
                <a:spcPct val="100000"/>
              </a:lnSpc>
              <a:spcBef>
                <a:spcPts val="0"/>
              </a:spcBef>
              <a:spcAft>
                <a:spcPts val="0"/>
              </a:spcAft>
              <a:buNone/>
            </a:pPr>
            <a:r>
              <a:rPr lang="en" dirty="0"/>
              <a:t>Thank you!</a:t>
            </a:r>
            <a:endParaRPr dirty="0"/>
          </a:p>
        </p:txBody>
      </p:sp>
    </p:spTree>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TotalTime>
  <Words>1504</Words>
  <Application>Microsoft Office PowerPoint</Application>
  <PresentationFormat>On-screen Show (16:9)</PresentationFormat>
  <Paragraphs>69</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Livvic</vt:lpstr>
      <vt:lpstr>Roboto</vt:lpstr>
      <vt:lpstr>Carter One</vt:lpstr>
      <vt:lpstr>Open Sans</vt:lpstr>
      <vt:lpstr>Times New Roman</vt:lpstr>
      <vt:lpstr>Hotel Business Plan by Slidesgo</vt:lpstr>
      <vt:lpstr>Student Name: Sharmin Akter Miah  Module name: Foreign Languages and Cultural      Awareness (BMIH5003)  Name of lecturer: Lisa Marie Bassler       Student number: 2209262  Recording-20231027_164626.webm </vt:lpstr>
      <vt:lpstr>The Benefits of Multilingualism and Language Awareness Skills for Hotel Staff</vt:lpstr>
      <vt:lpstr>Introduction</vt:lpstr>
      <vt:lpstr>Language Example: Spanish </vt:lpstr>
      <vt:lpstr>Importance of Multilingualism in the Hotel Industry: Benefits of Multilingualism</vt:lpstr>
      <vt:lpstr>Language Awareness Skills in the Hotel Industry</vt:lpstr>
      <vt:lpstr>Examples from the Hotel Industry</vt:lpstr>
      <vt:lpstr>References </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of Multilingualism and Language Awareness Skills for Hotel Staff</dc:title>
  <dc:creator>ASUS</dc:creator>
  <cp:lastModifiedBy>Admin</cp:lastModifiedBy>
  <cp:revision>10</cp:revision>
  <dcterms:modified xsi:type="dcterms:W3CDTF">2023-10-27T16:05:33Z</dcterms:modified>
</cp:coreProperties>
</file>