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77" r:id="rId6"/>
    <p:sldId id="258" r:id="rId7"/>
    <p:sldId id="290" r:id="rId8"/>
    <p:sldId id="264" r:id="rId9"/>
    <p:sldId id="291" r:id="rId10"/>
    <p:sldId id="293" r:id="rId11"/>
    <p:sldId id="295" r:id="rId12"/>
    <p:sldId id="294" r:id="rId13"/>
    <p:sldId id="268" r:id="rId14"/>
    <p:sldId id="286" r:id="rId15"/>
    <p:sldId id="262" r:id="rId16"/>
    <p:sldId id="292" r:id="rId17"/>
    <p:sldId id="279" r:id="rId18"/>
    <p:sldId id="276" r:id="rId19"/>
    <p:sldId id="296" r:id="rId20"/>
    <p:sldId id="29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96" autoAdjust="0"/>
    <p:restoredTop sz="93204" autoAdjust="0"/>
  </p:normalViewPr>
  <p:slideViewPr>
    <p:cSldViewPr snapToGrid="0">
      <p:cViewPr varScale="1">
        <p:scale>
          <a:sx n="77" d="100"/>
          <a:sy n="77" d="100"/>
        </p:scale>
        <p:origin x="854" y="53"/>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5/20/2026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5/20/2026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56CD5-EBF3-C485-BCFD-A1CE5E4B19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FF66C9-3A83-021A-A0AC-78FE40054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3A1A96-ED1B-68B0-D4C7-6E12F3B6104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CF11A1C-3A49-B181-745B-CD069ED25C58}"/>
              </a:ext>
            </a:extLst>
          </p:cNvPr>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848846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9F22D-BA86-2482-9962-52EF2379BA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B4FCD4-F54C-B26D-7518-2CF332FDC1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09C5B4-C225-F30B-8B42-8283379BB7E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C8C4947-6D85-BED7-91F7-B5392AF272C5}"/>
              </a:ext>
            </a:extLst>
          </p:cNvPr>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542459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FE71E-D002-A8AA-E39D-B2989A05A0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632EF2-73D7-437B-EF3E-3417A5FE2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4CC145-90F4-B54A-9265-9632C9B118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7D1EBDA-DB18-BD14-D5E1-0823CA360419}"/>
              </a:ext>
            </a:extLst>
          </p:cNvPr>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342755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14</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15</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86/s12889-024-18078-9"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jad.2025.120026" TargetMode="External"/><Relationship Id="rId2" Type="http://schemas.openxmlformats.org/officeDocument/2006/relationships/hyperlink" Target="https://doi.org/10.12775/QS.2025.38.58095"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dirty="0"/>
              <a:t>Presenting </a:t>
            </a:r>
            <a:br>
              <a:rPr lang="en-US" dirty="0"/>
            </a:br>
            <a:r>
              <a:rPr lang="en-US" dirty="0"/>
              <a:t>Data</a:t>
            </a:r>
          </a:p>
        </p:txBody>
      </p:sp>
      <p:sp>
        <p:nvSpPr>
          <p:cNvPr id="4" name="TextBox 3">
            <a:extLst>
              <a:ext uri="{FF2B5EF4-FFF2-40B4-BE49-F238E27FC236}">
                <a16:creationId xmlns:a16="http://schemas.microsoft.com/office/drawing/2014/main" id="{4A6CE3CF-E6C9-910D-34F0-30CA902B175F}"/>
              </a:ext>
            </a:extLst>
          </p:cNvPr>
          <p:cNvSpPr txBox="1"/>
          <p:nvPr/>
        </p:nvSpPr>
        <p:spPr>
          <a:xfrm>
            <a:off x="9062002" y="5703028"/>
            <a:ext cx="2964346" cy="954107"/>
          </a:xfrm>
          <a:prstGeom prst="rect">
            <a:avLst/>
          </a:prstGeom>
          <a:noFill/>
        </p:spPr>
        <p:txBody>
          <a:bodyPr wrap="square">
            <a:spAutoFit/>
          </a:bodyPr>
          <a:lstStyle/>
          <a:p>
            <a:r>
              <a:rPr kumimoji="0" lang="en-US" sz="2800" b="1" i="0" u="none" strike="noStrike" kern="1200" cap="all" spc="0" normalizeH="0" baseline="0" noProof="0" dirty="0">
                <a:ln>
                  <a:noFill/>
                </a:ln>
                <a:solidFill>
                  <a:srgbClr val="F8F0E3"/>
                </a:solidFill>
                <a:effectLst/>
                <a:uLnTx/>
                <a:uFillTx/>
                <a:latin typeface="Avenir Next LT Pro"/>
                <a:ea typeface="+mj-ea"/>
                <a:cs typeface="+mj-cs"/>
              </a:rPr>
              <a:t>Gethin Cardy</a:t>
            </a:r>
          </a:p>
          <a:p>
            <a:r>
              <a:rPr lang="en-US" sz="2800" b="1" cap="all" dirty="0">
                <a:solidFill>
                  <a:srgbClr val="F8F0E3"/>
                </a:solidFill>
                <a:latin typeface="Avenir Next LT Pro"/>
                <a:ea typeface="+mj-ea"/>
                <a:cs typeface="+mj-cs"/>
              </a:rPr>
              <a:t>2105599</a:t>
            </a:r>
            <a:endParaRPr lang="en-GB" sz="900"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29187" y="695739"/>
            <a:ext cx="6343650" cy="871559"/>
          </a:xfrm>
        </p:spPr>
        <p:txBody>
          <a:bodyPr>
            <a:normAutofit/>
          </a:bodyPr>
          <a:lstStyle/>
          <a:p>
            <a:r>
              <a:rPr lang="en-US" dirty="0"/>
              <a:t>Agenda</a:t>
            </a:r>
            <a:endParaRPr lang="en-ZA" dirty="0"/>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33950" y="1567298"/>
            <a:ext cx="6338887" cy="4789052"/>
          </a:xfrm>
        </p:spPr>
        <p:txBody>
          <a:bodyPr>
            <a:normAutofit/>
          </a:bodyPr>
          <a:lstStyle/>
          <a:p>
            <a:pPr marL="342900" indent="-342900">
              <a:buFont typeface="Arial" panose="020B0604020202020204" pitchFamily="34" charset="0"/>
              <a:buChar char="•"/>
            </a:pPr>
            <a:r>
              <a:rPr lang="en-US" b="1" dirty="0"/>
              <a:t>Introduction.</a:t>
            </a:r>
          </a:p>
          <a:p>
            <a:pPr marL="342900" indent="-342900">
              <a:buFont typeface="Arial" panose="020B0604020202020204" pitchFamily="34" charset="0"/>
              <a:buChar char="•"/>
            </a:pPr>
            <a:r>
              <a:rPr lang="en-US" b="1" dirty="0"/>
              <a:t>Recap.</a:t>
            </a:r>
          </a:p>
          <a:p>
            <a:pPr marL="342900" indent="-342900">
              <a:buFont typeface="Arial" panose="020B0604020202020204" pitchFamily="34" charset="0"/>
              <a:buChar char="•"/>
            </a:pPr>
            <a:r>
              <a:rPr lang="en-US" b="1" dirty="0"/>
              <a:t>Why is Sports and Fitness Important?</a:t>
            </a:r>
          </a:p>
          <a:p>
            <a:pPr marL="342900" indent="-342900">
              <a:buFont typeface="Arial" panose="020B0604020202020204" pitchFamily="34" charset="0"/>
              <a:buChar char="•"/>
            </a:pPr>
            <a:r>
              <a:rPr lang="en-US" b="1" dirty="0"/>
              <a:t>The Impact of Sports and Fitness?</a:t>
            </a:r>
          </a:p>
          <a:p>
            <a:pPr marL="342900" indent="-342900">
              <a:buFont typeface="Arial" panose="020B0604020202020204" pitchFamily="34" charset="0"/>
              <a:buChar char="•"/>
            </a:pPr>
            <a:r>
              <a:rPr lang="en-US" b="1" dirty="0"/>
              <a:t>Accessibility to Sports and Fitness?</a:t>
            </a:r>
          </a:p>
          <a:p>
            <a:pPr marL="342900" indent="-342900">
              <a:buFont typeface="Arial" panose="020B0604020202020204" pitchFamily="34" charset="0"/>
              <a:buChar char="•"/>
            </a:pPr>
            <a:r>
              <a:rPr lang="en-US" b="1" dirty="0"/>
              <a:t>Conclusion.</a:t>
            </a:r>
          </a:p>
          <a:p>
            <a:pPr marL="342900" indent="-342900">
              <a:buFont typeface="Arial" panose="020B0604020202020204" pitchFamily="34" charset="0"/>
              <a:buChar char="•"/>
            </a:pPr>
            <a:r>
              <a:rPr lang="en-US" b="1" dirty="0"/>
              <a:t>Recommendation for Further Research.</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833694" y="660358"/>
            <a:ext cx="6594768" cy="5537284"/>
          </a:xfrm>
        </p:spPr>
        <p:txBody>
          <a:bodyPr>
            <a:normAutofit/>
          </a:bodyPr>
          <a:lstStyle/>
          <a:p>
            <a:r>
              <a:rPr lang="en-US" dirty="0"/>
              <a:t>Presenting Data from a research dissertation.</a:t>
            </a:r>
          </a:p>
        </p:txBody>
      </p:sp>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36338"/>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07789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818500" y="933840"/>
            <a:ext cx="6594768" cy="5235959"/>
          </a:xfrm>
        </p:spPr>
        <p:txBody>
          <a:bodyPr>
            <a:normAutofit lnSpcReduction="10000"/>
          </a:bodyPr>
          <a:lstStyle/>
          <a:p>
            <a:r>
              <a:rPr lang="en-US" dirty="0"/>
              <a:t>Dissertation Question and Purpose.</a:t>
            </a:r>
          </a:p>
          <a:p>
            <a:r>
              <a:rPr lang="en-US" sz="2000" dirty="0"/>
              <a:t>- How can youth workers use sports and fitness to positively impact young people’s well-being.</a:t>
            </a:r>
          </a:p>
          <a:p>
            <a:endParaRPr lang="en-US" sz="2000" dirty="0"/>
          </a:p>
          <a:p>
            <a:r>
              <a:rPr lang="en-US" sz="2000" dirty="0"/>
              <a:t>- Purpose of research is to find proactive ways in sports and fitness that youth workers can then use in practice and how this can positively impact young people over all wellbeing in relation to theoretical models, including the five ways of wellbeing and the Well-being of Future Generations (Wales) Act 2015. </a:t>
            </a:r>
          </a:p>
          <a:p>
            <a:endParaRPr lang="en-US" dirty="0"/>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5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0" y="503237"/>
            <a:ext cx="6589150" cy="1988706"/>
          </a:xfrm>
        </p:spPr>
        <p:txBody>
          <a:bodyPr>
            <a:normAutofit/>
          </a:bodyPr>
          <a:lstStyle/>
          <a:p>
            <a:r>
              <a:rPr lang="en-US" sz="3200" dirty="0"/>
              <a:t>Why is Sports and Fitness Important?</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53500" y="1781175"/>
            <a:ext cx="6597650" cy="4420842"/>
          </a:xfrm>
        </p:spPr>
        <p:txBody>
          <a:bodyPr vert="horz" lIns="91440" tIns="45720" rIns="91440" bIns="45720" rtlCol="0" anchor="t">
            <a:normAutofit/>
          </a:bodyPr>
          <a:lstStyle/>
          <a:p>
            <a:pPr marL="285750" indent="-285750">
              <a:buFont typeface="Arial" panose="020B0604020202020204" pitchFamily="34" charset="0"/>
              <a:buChar char="•"/>
            </a:pPr>
            <a:r>
              <a:rPr lang="en-US" dirty="0"/>
              <a:t>(NHS, 2024; WHO, 2022) suggests not only the physical benefits to exercise but also on the mental health and well being.</a:t>
            </a:r>
          </a:p>
          <a:p>
            <a:endParaRPr lang="en-US" dirty="0"/>
          </a:p>
          <a:p>
            <a:r>
              <a:rPr lang="en-US" dirty="0"/>
              <a:t>Participant A stated: </a:t>
            </a:r>
          </a:p>
          <a:p>
            <a:r>
              <a:rPr lang="en-US" dirty="0"/>
              <a:t>“I feel it gives young people a focus and purpose to be part of a sport and to strive to improve and get better. Also, the physical element improves mood and appearance. It also gives them the confidence to go and play sport in their communities with affiliated clubs”. </a:t>
            </a:r>
          </a:p>
          <a:p>
            <a:endParaRPr lang="en-US" dirty="0"/>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
        <p:nvSpPr>
          <p:cNvPr id="12" name="TextBox 11">
            <a:extLst>
              <a:ext uri="{FF2B5EF4-FFF2-40B4-BE49-F238E27FC236}">
                <a16:creationId xmlns:a16="http://schemas.microsoft.com/office/drawing/2014/main" id="{8B887524-913B-F16E-B8D1-F9A16E9D72AC}"/>
              </a:ext>
            </a:extLst>
          </p:cNvPr>
          <p:cNvSpPr txBox="1"/>
          <p:nvPr/>
        </p:nvSpPr>
        <p:spPr>
          <a:xfrm>
            <a:off x="1918252" y="505000"/>
            <a:ext cx="6102626" cy="1077218"/>
          </a:xfrm>
          <a:prstGeom prst="rect">
            <a:avLst/>
          </a:prstGeom>
          <a:noFill/>
        </p:spPr>
        <p:txBody>
          <a:bodyPr wrap="square">
            <a:spAutoFit/>
          </a:bodyPr>
          <a:lstStyle/>
          <a:p>
            <a:r>
              <a:rPr kumimoji="0" lang="en-US" sz="3200" b="1" i="0" u="none" strike="noStrike" kern="1200" cap="all" spc="0" normalizeH="0" baseline="0" noProof="0" dirty="0">
                <a:ln>
                  <a:noFill/>
                </a:ln>
                <a:solidFill>
                  <a:srgbClr val="F8F0E3"/>
                </a:solidFill>
                <a:effectLst/>
                <a:uLnTx/>
                <a:uFillTx/>
                <a:latin typeface="Avenir Next LT Pro"/>
                <a:ea typeface="+mj-ea"/>
                <a:cs typeface="+mj-cs"/>
              </a:rPr>
              <a:t>The Impact of Sports and Fitness?</a:t>
            </a:r>
          </a:p>
        </p:txBody>
      </p:sp>
      <p:sp>
        <p:nvSpPr>
          <p:cNvPr id="16" name="TextBox 15">
            <a:extLst>
              <a:ext uri="{FF2B5EF4-FFF2-40B4-BE49-F238E27FC236}">
                <a16:creationId xmlns:a16="http://schemas.microsoft.com/office/drawing/2014/main" id="{F1B7AC3E-3FF1-7999-7D07-0BAE0203F804}"/>
              </a:ext>
            </a:extLst>
          </p:cNvPr>
          <p:cNvSpPr txBox="1"/>
          <p:nvPr/>
        </p:nvSpPr>
        <p:spPr>
          <a:xfrm>
            <a:off x="4671391" y="1198169"/>
            <a:ext cx="7205869" cy="5632311"/>
          </a:xfrm>
          <a:prstGeom prst="rect">
            <a:avLst/>
          </a:prstGeom>
          <a:noFill/>
        </p:spPr>
        <p:txBody>
          <a:bodyPr wrap="square">
            <a:spAutoFit/>
          </a:bodyPr>
          <a:lstStyle/>
          <a:p>
            <a:pPr marL="285750" indent="-285750">
              <a:buFont typeface="Arial" panose="020B0604020202020204" pitchFamily="34" charset="0"/>
              <a:buChar char="•"/>
            </a:pPr>
            <a:r>
              <a:rPr lang="en-US" dirty="0">
                <a:solidFill>
                  <a:schemeClr val="bg1"/>
                </a:solidFill>
              </a:rPr>
              <a:t>The Mental Health Foundation (2026) and Sports Wales (2023)  stated the impact on the social needs that sports and fitness can do.</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a:solidFill>
                  <a:schemeClr val="bg1"/>
                </a:solidFill>
              </a:rPr>
              <a:t>How ever Golshani et al.’s (2021), Wang et al. (2026) and Mind’s research (2023) contrast this with the negative impacts over overexercising has on young people. This has links with body dysmorphia and eating disorders.</a:t>
            </a:r>
          </a:p>
          <a:p>
            <a:pPr marL="285750" indent="-285750">
              <a:buFont typeface="Arial" panose="020B0604020202020204" pitchFamily="34" charset="0"/>
              <a:buChar char="•"/>
            </a:pPr>
            <a:endParaRPr lang="en-US" dirty="0">
              <a:solidFill>
                <a:schemeClr val="bg1"/>
              </a:solidFill>
            </a:endParaRPr>
          </a:p>
          <a:p>
            <a:r>
              <a:rPr lang="en-US" dirty="0">
                <a:solidFill>
                  <a:schemeClr val="bg1"/>
                </a:solidFill>
              </a:rPr>
              <a:t>Participant F in the research said the impact is -</a:t>
            </a:r>
          </a:p>
          <a:p>
            <a:endParaRPr lang="en-US" dirty="0">
              <a:solidFill>
                <a:schemeClr val="bg1"/>
              </a:solidFill>
            </a:endParaRPr>
          </a:p>
          <a:p>
            <a:r>
              <a:rPr lang="en-US" dirty="0">
                <a:solidFill>
                  <a:schemeClr val="bg1"/>
                </a:solidFill>
              </a:rPr>
              <a:t>“Sport, physical activity and fitness have a positive impact on young people’s ability to </a:t>
            </a:r>
            <a:r>
              <a:rPr lang="en-US" dirty="0" err="1">
                <a:solidFill>
                  <a:schemeClr val="bg1"/>
                </a:solidFill>
              </a:rPr>
              <a:t>recognise</a:t>
            </a:r>
            <a:r>
              <a:rPr lang="en-US" dirty="0">
                <a:solidFill>
                  <a:schemeClr val="bg1"/>
                </a:solidFill>
              </a:rPr>
              <a:t> positive change when they commit to something. Positive change includes social skills, interacting with people that they may not have interacted with as a result of not being active, the ability to </a:t>
            </a:r>
            <a:r>
              <a:rPr lang="en-US" dirty="0" err="1">
                <a:solidFill>
                  <a:schemeClr val="bg1"/>
                </a:solidFill>
              </a:rPr>
              <a:t>recognise</a:t>
            </a:r>
            <a:r>
              <a:rPr lang="en-US" dirty="0">
                <a:solidFill>
                  <a:schemeClr val="bg1"/>
                </a:solidFill>
              </a:rPr>
              <a:t> the impact and importance of being active on their health, which makes them more conscious of their future”.</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300325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18882-688F-68D2-9610-460CFE10831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5CAED8-3F3E-4663-1A52-C61147CC68D2}"/>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
        <p:nvSpPr>
          <p:cNvPr id="12" name="TextBox 11">
            <a:extLst>
              <a:ext uri="{FF2B5EF4-FFF2-40B4-BE49-F238E27FC236}">
                <a16:creationId xmlns:a16="http://schemas.microsoft.com/office/drawing/2014/main" id="{B9DA4F82-3984-14BD-2117-2742EB3EB38B}"/>
              </a:ext>
            </a:extLst>
          </p:cNvPr>
          <p:cNvSpPr txBox="1"/>
          <p:nvPr/>
        </p:nvSpPr>
        <p:spPr>
          <a:xfrm>
            <a:off x="1918252" y="505000"/>
            <a:ext cx="6102626" cy="1077218"/>
          </a:xfrm>
          <a:prstGeom prst="rect">
            <a:avLst/>
          </a:prstGeom>
          <a:noFill/>
        </p:spPr>
        <p:txBody>
          <a:bodyPr wrap="square">
            <a:spAutoFit/>
          </a:bodyPr>
          <a:lstStyle/>
          <a:p>
            <a:r>
              <a:rPr kumimoji="0" lang="en-US" sz="3200" b="1" i="0" u="none" strike="noStrike" kern="1200" cap="all" spc="0" normalizeH="0" baseline="0" noProof="0" dirty="0">
                <a:ln>
                  <a:noFill/>
                </a:ln>
                <a:solidFill>
                  <a:srgbClr val="F8F0E3"/>
                </a:solidFill>
                <a:effectLst/>
                <a:uLnTx/>
                <a:uFillTx/>
                <a:latin typeface="Avenir Next LT Pro"/>
                <a:ea typeface="+mj-ea"/>
                <a:cs typeface="+mj-cs"/>
              </a:rPr>
              <a:t>The Impact of Sports and Fitness?</a:t>
            </a:r>
          </a:p>
        </p:txBody>
      </p:sp>
      <p:sp>
        <p:nvSpPr>
          <p:cNvPr id="16" name="TextBox 15">
            <a:extLst>
              <a:ext uri="{FF2B5EF4-FFF2-40B4-BE49-F238E27FC236}">
                <a16:creationId xmlns:a16="http://schemas.microsoft.com/office/drawing/2014/main" id="{2CA83871-4E21-2A18-13B3-DC2DCB7BD7B1}"/>
              </a:ext>
            </a:extLst>
          </p:cNvPr>
          <p:cNvSpPr txBox="1"/>
          <p:nvPr/>
        </p:nvSpPr>
        <p:spPr>
          <a:xfrm>
            <a:off x="4770782" y="1466525"/>
            <a:ext cx="7205869" cy="3416320"/>
          </a:xfrm>
          <a:prstGeom prst="rect">
            <a:avLst/>
          </a:prstGeom>
          <a:noFill/>
        </p:spPr>
        <p:txBody>
          <a:bodyPr wrap="square">
            <a:spAutoFit/>
          </a:bodyPr>
          <a:lstStyle/>
          <a:p>
            <a:endParaRPr lang="en-US" dirty="0">
              <a:solidFill>
                <a:schemeClr val="bg1"/>
              </a:solidFill>
            </a:endParaRPr>
          </a:p>
          <a:p>
            <a:r>
              <a:rPr lang="en-US" dirty="0">
                <a:solidFill>
                  <a:schemeClr val="bg1"/>
                </a:solidFill>
              </a:rPr>
              <a:t>Participant G stated they seen the impact as - </a:t>
            </a:r>
          </a:p>
          <a:p>
            <a:endParaRPr lang="en-US" dirty="0">
              <a:solidFill>
                <a:schemeClr val="bg1"/>
              </a:solidFill>
            </a:endParaRPr>
          </a:p>
          <a:p>
            <a:r>
              <a:rPr lang="en-US" dirty="0">
                <a:solidFill>
                  <a:schemeClr val="bg1"/>
                </a:solidFill>
              </a:rPr>
              <a:t>“If have seen how it can really have a positive impact on people’s lives. My childhood was difficult and sport was my save space to play, learn and grow. I would not have developed the empathy, compassion and skills I have today if I didn’t have sporting opportunities growing up. I have seen how young people feel visibly better after exercising, often leaving with smiles on their faces from a sense of achievement”.</a:t>
            </a:r>
          </a:p>
          <a:p>
            <a:endParaRPr lang="en-US" dirty="0">
              <a:solidFill>
                <a:schemeClr val="bg1"/>
              </a:solidFill>
            </a:endParaRPr>
          </a:p>
          <a:p>
            <a:pPr marL="285750" indent="-28575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228158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BD8B1-5286-BA4A-5778-2395F882657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0EBD377-52B7-0383-6926-E861F489D4D7}"/>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
        <p:nvSpPr>
          <p:cNvPr id="12" name="TextBox 11">
            <a:extLst>
              <a:ext uri="{FF2B5EF4-FFF2-40B4-BE49-F238E27FC236}">
                <a16:creationId xmlns:a16="http://schemas.microsoft.com/office/drawing/2014/main" id="{84CC24E0-A930-1AF0-0439-EE4AB4F5C723}"/>
              </a:ext>
            </a:extLst>
          </p:cNvPr>
          <p:cNvSpPr txBox="1"/>
          <p:nvPr/>
        </p:nvSpPr>
        <p:spPr>
          <a:xfrm>
            <a:off x="1918252" y="505000"/>
            <a:ext cx="6102626" cy="1077218"/>
          </a:xfrm>
          <a:prstGeom prst="rect">
            <a:avLst/>
          </a:prstGeom>
          <a:noFill/>
        </p:spPr>
        <p:txBody>
          <a:bodyPr wrap="square">
            <a:spAutoFit/>
          </a:bodyPr>
          <a:lstStyle/>
          <a:p>
            <a:r>
              <a:rPr kumimoji="0" lang="en-US" sz="3200" b="1" i="0" u="none" strike="noStrike" kern="1200" cap="all" spc="0" normalizeH="0" baseline="0" noProof="0" dirty="0">
                <a:ln>
                  <a:noFill/>
                </a:ln>
                <a:solidFill>
                  <a:srgbClr val="F8F0E3"/>
                </a:solidFill>
                <a:effectLst/>
                <a:uLnTx/>
                <a:uFillTx/>
                <a:latin typeface="Avenir Next LT Pro"/>
                <a:ea typeface="+mj-ea"/>
                <a:cs typeface="+mj-cs"/>
              </a:rPr>
              <a:t>The Impact of Sports and Fitness?</a:t>
            </a:r>
          </a:p>
        </p:txBody>
      </p:sp>
      <p:sp>
        <p:nvSpPr>
          <p:cNvPr id="16" name="TextBox 15">
            <a:extLst>
              <a:ext uri="{FF2B5EF4-FFF2-40B4-BE49-F238E27FC236}">
                <a16:creationId xmlns:a16="http://schemas.microsoft.com/office/drawing/2014/main" id="{E87D537D-6B86-377F-6BFF-F0E5FC5B22DE}"/>
              </a:ext>
            </a:extLst>
          </p:cNvPr>
          <p:cNvSpPr txBox="1"/>
          <p:nvPr/>
        </p:nvSpPr>
        <p:spPr>
          <a:xfrm>
            <a:off x="4770782" y="1466525"/>
            <a:ext cx="7205869" cy="1200329"/>
          </a:xfrm>
          <a:prstGeom prst="rect">
            <a:avLst/>
          </a:prstGeom>
          <a:noFill/>
        </p:spPr>
        <p:txBody>
          <a:bodyPr wrap="square">
            <a:spAutoFit/>
          </a:bodyPr>
          <a:lstStyle/>
          <a:p>
            <a:endParaRPr lang="en-US" dirty="0">
              <a:solidFill>
                <a:schemeClr val="bg1"/>
              </a:solidFill>
            </a:endParaRPr>
          </a:p>
          <a:p>
            <a:r>
              <a:rPr lang="en-US" dirty="0">
                <a:solidFill>
                  <a:schemeClr val="bg1"/>
                </a:solidFill>
              </a:rPr>
              <a:t>(Figure 1) shows what other professionals see as an impact on from Sports and Fitness.</a:t>
            </a:r>
          </a:p>
          <a:p>
            <a:pPr marL="285750" indent="-285750">
              <a:buFont typeface="Arial" panose="020B0604020202020204" pitchFamily="34" charset="0"/>
              <a:buChar char="•"/>
            </a:pPr>
            <a:endParaRPr lang="en-US" dirty="0">
              <a:solidFill>
                <a:schemeClr val="bg1"/>
              </a:solidFill>
            </a:endParaRPr>
          </a:p>
        </p:txBody>
      </p:sp>
      <p:pic>
        <p:nvPicPr>
          <p:cNvPr id="3" name="Picture 2">
            <a:extLst>
              <a:ext uri="{FF2B5EF4-FFF2-40B4-BE49-F238E27FC236}">
                <a16:creationId xmlns:a16="http://schemas.microsoft.com/office/drawing/2014/main" id="{61C84EF7-73E3-9664-827C-1BD85A3E5919}"/>
              </a:ext>
            </a:extLst>
          </p:cNvPr>
          <p:cNvPicPr>
            <a:picLocks noChangeAspect="1"/>
          </p:cNvPicPr>
          <p:nvPr/>
        </p:nvPicPr>
        <p:blipFill>
          <a:blip r:embed="rId3"/>
          <a:stretch>
            <a:fillRect/>
          </a:stretch>
        </p:blipFill>
        <p:spPr>
          <a:xfrm>
            <a:off x="4150233" y="2543743"/>
            <a:ext cx="7826418" cy="3033023"/>
          </a:xfrm>
          <a:prstGeom prst="rect">
            <a:avLst/>
          </a:prstGeom>
        </p:spPr>
      </p:pic>
      <p:sp>
        <p:nvSpPr>
          <p:cNvPr id="6" name="TextBox 5">
            <a:extLst>
              <a:ext uri="{FF2B5EF4-FFF2-40B4-BE49-F238E27FC236}">
                <a16:creationId xmlns:a16="http://schemas.microsoft.com/office/drawing/2014/main" id="{BFEEAD6D-61AA-2AB0-E8C0-8188E6647C87}"/>
              </a:ext>
            </a:extLst>
          </p:cNvPr>
          <p:cNvSpPr txBox="1"/>
          <p:nvPr/>
        </p:nvSpPr>
        <p:spPr>
          <a:xfrm>
            <a:off x="10338104" y="5689360"/>
            <a:ext cx="1242391" cy="369332"/>
          </a:xfrm>
          <a:prstGeom prst="rect">
            <a:avLst/>
          </a:prstGeom>
          <a:noFill/>
        </p:spPr>
        <p:txBody>
          <a:bodyPr wrap="square">
            <a:spAutoFit/>
          </a:bodyPr>
          <a:lstStyle/>
          <a:p>
            <a:r>
              <a:rPr lang="en-GB" dirty="0">
                <a:solidFill>
                  <a:schemeClr val="bg1"/>
                </a:solidFill>
              </a:rPr>
              <a:t>(Figure 1) </a:t>
            </a:r>
          </a:p>
        </p:txBody>
      </p:sp>
    </p:spTree>
    <p:extLst>
      <p:ext uri="{BB962C8B-B14F-4D97-AF65-F5344CB8AC3E}">
        <p14:creationId xmlns:p14="http://schemas.microsoft.com/office/powerpoint/2010/main" val="83113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476C7-B504-A9AE-E095-3EB62BB8CF8C}"/>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D97415A-1F64-D65D-00A2-CACD76FDCFDE}"/>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12" name="TextBox 11">
            <a:extLst>
              <a:ext uri="{FF2B5EF4-FFF2-40B4-BE49-F238E27FC236}">
                <a16:creationId xmlns:a16="http://schemas.microsoft.com/office/drawing/2014/main" id="{7B12ED61-56E1-2319-3194-F8C293D2DA5E}"/>
              </a:ext>
            </a:extLst>
          </p:cNvPr>
          <p:cNvSpPr txBox="1"/>
          <p:nvPr/>
        </p:nvSpPr>
        <p:spPr>
          <a:xfrm>
            <a:off x="1918252" y="505000"/>
            <a:ext cx="6102626" cy="1077218"/>
          </a:xfrm>
          <a:prstGeom prst="rect">
            <a:avLst/>
          </a:prstGeom>
          <a:noFill/>
        </p:spPr>
        <p:txBody>
          <a:bodyPr wrap="square">
            <a:spAutoFit/>
          </a:bodyPr>
          <a:lstStyle/>
          <a:p>
            <a:r>
              <a:rPr kumimoji="0" lang="en-US" sz="3200" b="1" i="0" u="none" strike="noStrike" kern="1200" cap="all" spc="0" normalizeH="0" baseline="0" noProof="0" dirty="0">
                <a:ln>
                  <a:noFill/>
                </a:ln>
                <a:solidFill>
                  <a:srgbClr val="F8F0E3"/>
                </a:solidFill>
                <a:effectLst/>
                <a:uLnTx/>
                <a:uFillTx/>
                <a:latin typeface="Avenir Next LT Pro"/>
                <a:ea typeface="+mj-ea"/>
                <a:cs typeface="+mj-cs"/>
              </a:rPr>
              <a:t>The Impact of Sports and Fitness?</a:t>
            </a:r>
          </a:p>
        </p:txBody>
      </p:sp>
      <p:sp>
        <p:nvSpPr>
          <p:cNvPr id="16" name="TextBox 15">
            <a:extLst>
              <a:ext uri="{FF2B5EF4-FFF2-40B4-BE49-F238E27FC236}">
                <a16:creationId xmlns:a16="http://schemas.microsoft.com/office/drawing/2014/main" id="{9EE482A7-A608-403E-9A5A-E17877ECF9EE}"/>
              </a:ext>
            </a:extLst>
          </p:cNvPr>
          <p:cNvSpPr txBox="1"/>
          <p:nvPr/>
        </p:nvSpPr>
        <p:spPr>
          <a:xfrm>
            <a:off x="4374626" y="1043609"/>
            <a:ext cx="7205869" cy="1200329"/>
          </a:xfrm>
          <a:prstGeom prst="rect">
            <a:avLst/>
          </a:prstGeom>
          <a:noFill/>
        </p:spPr>
        <p:txBody>
          <a:bodyPr wrap="square">
            <a:spAutoFit/>
          </a:bodyPr>
          <a:lstStyle/>
          <a:p>
            <a:endParaRPr lang="en-US" dirty="0">
              <a:solidFill>
                <a:schemeClr val="bg1"/>
              </a:solidFill>
            </a:endParaRPr>
          </a:p>
          <a:p>
            <a:r>
              <a:rPr lang="en-US" dirty="0">
                <a:solidFill>
                  <a:schemeClr val="bg1"/>
                </a:solidFill>
              </a:rPr>
              <a:t>(Figure 2) below shows there is a connection with sports and fitness and the Five ways of well-being (Asked et al., 2008).</a:t>
            </a:r>
          </a:p>
          <a:p>
            <a:pPr marL="285750" indent="-285750">
              <a:buFont typeface="Arial" panose="020B0604020202020204" pitchFamily="34" charset="0"/>
              <a:buChar char="•"/>
            </a:pPr>
            <a:endParaRPr lang="en-US" dirty="0">
              <a:solidFill>
                <a:schemeClr val="bg1"/>
              </a:solidFill>
            </a:endParaRPr>
          </a:p>
        </p:txBody>
      </p:sp>
      <p:pic>
        <p:nvPicPr>
          <p:cNvPr id="8" name="Picture 7">
            <a:extLst>
              <a:ext uri="{FF2B5EF4-FFF2-40B4-BE49-F238E27FC236}">
                <a16:creationId xmlns:a16="http://schemas.microsoft.com/office/drawing/2014/main" id="{98F23381-75A4-CC8C-78B9-F4131CD33BF6}"/>
              </a:ext>
            </a:extLst>
          </p:cNvPr>
          <p:cNvPicPr>
            <a:picLocks noChangeAspect="1"/>
          </p:cNvPicPr>
          <p:nvPr/>
        </p:nvPicPr>
        <p:blipFill>
          <a:blip r:embed="rId3"/>
          <a:stretch>
            <a:fillRect/>
          </a:stretch>
        </p:blipFill>
        <p:spPr>
          <a:xfrm>
            <a:off x="4374625" y="2167018"/>
            <a:ext cx="7205869" cy="3140242"/>
          </a:xfrm>
          <a:prstGeom prst="rect">
            <a:avLst/>
          </a:prstGeom>
        </p:spPr>
      </p:pic>
      <p:sp>
        <p:nvSpPr>
          <p:cNvPr id="10" name="TextBox 9">
            <a:extLst>
              <a:ext uri="{FF2B5EF4-FFF2-40B4-BE49-F238E27FC236}">
                <a16:creationId xmlns:a16="http://schemas.microsoft.com/office/drawing/2014/main" id="{F221EB7F-F170-16D5-5F5B-3129FEC14126}"/>
              </a:ext>
            </a:extLst>
          </p:cNvPr>
          <p:cNvSpPr txBox="1"/>
          <p:nvPr/>
        </p:nvSpPr>
        <p:spPr>
          <a:xfrm>
            <a:off x="10157791" y="5307260"/>
            <a:ext cx="1333250" cy="369332"/>
          </a:xfrm>
          <a:prstGeom prst="rect">
            <a:avLst/>
          </a:prstGeom>
          <a:noFill/>
        </p:spPr>
        <p:txBody>
          <a:bodyPr wrap="square">
            <a:spAutoFit/>
          </a:bodyPr>
          <a:lstStyle/>
          <a:p>
            <a:r>
              <a:rPr lang="en-GB" dirty="0">
                <a:solidFill>
                  <a:schemeClr val="bg1"/>
                </a:solidFill>
              </a:rPr>
              <a:t> (Figure 2)</a:t>
            </a:r>
          </a:p>
        </p:txBody>
      </p:sp>
    </p:spTree>
    <p:extLst>
      <p:ext uri="{BB962C8B-B14F-4D97-AF65-F5344CB8AC3E}">
        <p14:creationId xmlns:p14="http://schemas.microsoft.com/office/powerpoint/2010/main" val="1894694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1362456"/>
          </a:xfrm>
        </p:spPr>
        <p:txBody>
          <a:bodyPr/>
          <a:lstStyle/>
          <a:p>
            <a:r>
              <a:rPr lang="en-US" dirty="0"/>
              <a:t>Accessibility to Sports and Fitness?</a:t>
            </a:r>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3369879" y="2655470"/>
            <a:ext cx="4471298" cy="3505200"/>
          </a:xfrm>
        </p:spPr>
        <p:txBody>
          <a:bodyPr vert="horz" lIns="91440" tIns="45720" rIns="91440" bIns="45720" rtlCol="0" anchor="t">
            <a:normAutofit/>
          </a:bodyPr>
          <a:lstStyle/>
          <a:p>
            <a:pPr marL="285750" indent="-285750">
              <a:buFont typeface="Arial" panose="020B0604020202020204" pitchFamily="34" charset="0"/>
              <a:buChar char="•"/>
            </a:pPr>
            <a:r>
              <a:rPr lang="en-US" sz="2000" dirty="0"/>
              <a:t>Cronin (2025) states that whilst there is access, family’s from low-income backgrounds may not be able to give this opportunities to their child/young person. </a:t>
            </a:r>
          </a:p>
          <a:p>
            <a:pPr marL="285750" indent="-285750">
              <a:buFont typeface="Arial" panose="020B0604020202020204" pitchFamily="34" charset="0"/>
              <a:buChar char="•"/>
            </a:pPr>
            <a:r>
              <a:rPr lang="en-US" sz="2000" dirty="0"/>
              <a:t>Dodd-Reynolds et al. (2025) suggest the barriers to sports and fitness can also be historical, while </a:t>
            </a:r>
            <a:r>
              <a:rPr lang="en-US" sz="2000" dirty="0" err="1"/>
              <a:t>Rowinska</a:t>
            </a:r>
            <a:r>
              <a:rPr lang="en-US" sz="2000" dirty="0"/>
              <a:t> et al. (2025) states the uncertainty of feeling safe when participating in sports.</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059552" y="677450"/>
            <a:ext cx="7889768" cy="2039341"/>
          </a:xfrm>
        </p:spPr>
        <p:txBody>
          <a:bodyPr/>
          <a:lstStyle/>
          <a:p>
            <a:r>
              <a:rPr lang="en-US" dirty="0"/>
              <a:t>Accessibility to Sports and Fitness?</a:t>
            </a:r>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
        <p:nvSpPr>
          <p:cNvPr id="9" name="TextBox 8">
            <a:extLst>
              <a:ext uri="{FF2B5EF4-FFF2-40B4-BE49-F238E27FC236}">
                <a16:creationId xmlns:a16="http://schemas.microsoft.com/office/drawing/2014/main" id="{0DBF6880-1DAE-F2E6-F9C3-3129B698A42C}"/>
              </a:ext>
            </a:extLst>
          </p:cNvPr>
          <p:cNvSpPr txBox="1"/>
          <p:nvPr/>
        </p:nvSpPr>
        <p:spPr>
          <a:xfrm>
            <a:off x="3322155" y="2194027"/>
            <a:ext cx="7203384" cy="2308324"/>
          </a:xfrm>
          <a:prstGeom prst="rect">
            <a:avLst/>
          </a:prstGeom>
          <a:noFill/>
        </p:spPr>
        <p:txBody>
          <a:bodyPr wrap="square">
            <a:spAutoFit/>
          </a:bodyPr>
          <a:lstStyle/>
          <a:p>
            <a:r>
              <a:rPr lang="en-US" dirty="0"/>
              <a:t>Participant B stated when it came to the accessibility to sports and fitness.</a:t>
            </a:r>
          </a:p>
          <a:p>
            <a:endParaRPr lang="en-US" dirty="0"/>
          </a:p>
          <a:p>
            <a:r>
              <a:rPr lang="en-US" dirty="0"/>
              <a:t>“By understanding the condition of the individual I’m working with and speaking to other professionals, I can generally differentiate actives, so the aim or target is achievable for the participants </a:t>
            </a:r>
            <a:r>
              <a:rPr lang="en-US" dirty="0" err="1"/>
              <a:t>eg.</a:t>
            </a:r>
            <a:r>
              <a:rPr lang="en-US" dirty="0"/>
              <a:t> a young person with </a:t>
            </a:r>
            <a:r>
              <a:rPr lang="en-US" dirty="0" err="1"/>
              <a:t>Celebral</a:t>
            </a:r>
            <a:r>
              <a:rPr lang="en-US" dirty="0"/>
              <a:t> Palsy may use sponge balls for rugby and play tag instead of contact sport”.</a:t>
            </a:r>
          </a:p>
        </p:txBody>
      </p:sp>
    </p:spTree>
    <p:extLst>
      <p:ext uri="{BB962C8B-B14F-4D97-AF65-F5344CB8AC3E}">
        <p14:creationId xmlns:p14="http://schemas.microsoft.com/office/powerpoint/2010/main" val="1418789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807877" y="898524"/>
            <a:ext cx="7606895" cy="2029967"/>
          </a:xfrm>
        </p:spPr>
        <p:txBody>
          <a:bodyPr/>
          <a:lstStyle/>
          <a:p>
            <a:r>
              <a:rPr lang="en-US" dirty="0"/>
              <a:t>Accessibility to Sports and Fitness?​</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
        <p:nvSpPr>
          <p:cNvPr id="6" name="TextBox 5">
            <a:extLst>
              <a:ext uri="{FF2B5EF4-FFF2-40B4-BE49-F238E27FC236}">
                <a16:creationId xmlns:a16="http://schemas.microsoft.com/office/drawing/2014/main" id="{83D1AD82-06D1-9AC9-E2CD-7072C17AE33F}"/>
              </a:ext>
            </a:extLst>
          </p:cNvPr>
          <p:cNvSpPr txBox="1"/>
          <p:nvPr/>
        </p:nvSpPr>
        <p:spPr>
          <a:xfrm>
            <a:off x="4354529" y="2703428"/>
            <a:ext cx="6097656" cy="1938992"/>
          </a:xfrm>
          <a:prstGeom prst="rect">
            <a:avLst/>
          </a:prstGeom>
          <a:noFill/>
        </p:spPr>
        <p:txBody>
          <a:bodyPr wrap="square">
            <a:spAutoFit/>
          </a:bodyPr>
          <a:lstStyle/>
          <a:p>
            <a:r>
              <a:rPr lang="en-US" sz="2000" dirty="0">
                <a:solidFill>
                  <a:schemeClr val="bg1"/>
                </a:solidFill>
              </a:rPr>
              <a:t>Participant C suggest talks about the cost –</a:t>
            </a:r>
          </a:p>
          <a:p>
            <a:endParaRPr lang="en-US" sz="2000" dirty="0">
              <a:solidFill>
                <a:schemeClr val="bg1"/>
              </a:solidFill>
            </a:endParaRPr>
          </a:p>
          <a:p>
            <a:r>
              <a:rPr lang="en-US" sz="2000" dirty="0">
                <a:solidFill>
                  <a:schemeClr val="bg1"/>
                </a:solidFill>
              </a:rPr>
              <a:t>“Yes I feel that all sporting and fitness activity should be a free option for all children and young people from a very young age to encourage belonging, teamwork and communication”.</a:t>
            </a:r>
          </a:p>
        </p:txBody>
      </p:sp>
    </p:spTree>
    <p:extLst>
      <p:ext uri="{BB962C8B-B14F-4D97-AF65-F5344CB8AC3E}">
        <p14:creationId xmlns:p14="http://schemas.microsoft.com/office/powerpoint/2010/main" val="1593920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762000" y="896112"/>
            <a:ext cx="10668000" cy="1325563"/>
          </a:xfrm>
        </p:spPr>
        <p:txBody>
          <a:bodyPr/>
          <a:lstStyle/>
          <a:p>
            <a:r>
              <a:rPr lang="en-US" dirty="0"/>
              <a:t>Conclusion​</a:t>
            </a:r>
          </a:p>
        </p:txBody>
      </p:sp>
      <p:sp>
        <p:nvSpPr>
          <p:cNvPr id="6" name="Text Placeholder 5">
            <a:extLst>
              <a:ext uri="{FF2B5EF4-FFF2-40B4-BE49-F238E27FC236}">
                <a16:creationId xmlns:a16="http://schemas.microsoft.com/office/drawing/2014/main" id="{3A7E69BA-FC91-08A5-671F-B53E6E989C6F}"/>
              </a:ext>
            </a:extLst>
          </p:cNvPr>
          <p:cNvSpPr>
            <a:spLocks noGrp="1"/>
          </p:cNvSpPr>
          <p:nvPr>
            <p:ph type="body" sz="quarter" idx="13"/>
          </p:nvPr>
        </p:nvSpPr>
        <p:spPr>
          <a:xfrm>
            <a:off x="2216427" y="2337684"/>
            <a:ext cx="6062870" cy="3737541"/>
          </a:xfrm>
        </p:spPr>
        <p:txBody>
          <a:bodyPr>
            <a:normAutofit/>
          </a:bodyPr>
          <a:lstStyle/>
          <a:p>
            <a:pPr marL="0" indent="0">
              <a:buNone/>
            </a:pPr>
            <a:r>
              <a:rPr lang="en-US" sz="2000" dirty="0"/>
              <a:t>To concluded there is positive and negative data and research out there that that shows the importances and impact of sports and fitness. Theres also data on the accessibility to sports and fitness.</a:t>
            </a:r>
          </a:p>
          <a:p>
            <a:pPr marL="0" indent="0">
              <a:buNone/>
            </a:pPr>
            <a:endParaRPr lang="en-US" sz="2000" dirty="0"/>
          </a:p>
          <a:p>
            <a:pPr marL="0" indent="0">
              <a:buNone/>
            </a:pPr>
            <a:r>
              <a:rPr lang="en-US" sz="2000" dirty="0"/>
              <a:t>But what is missing I believe is policy and frameworks that are not accessed by youth workers, originations, sport coaches etc. That could make an impact.</a:t>
            </a:r>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2390678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1"/>
            <a:ext cx="9866540" cy="1358140"/>
          </a:xfrm>
        </p:spPr>
        <p:txBody>
          <a:bodyPr>
            <a:normAutofit/>
          </a:bodyPr>
          <a:lstStyle/>
          <a:p>
            <a:r>
              <a:rPr lang="en-US" dirty="0"/>
              <a:t>Recommendations for Further research.</a:t>
            </a:r>
          </a:p>
        </p:txBody>
      </p:sp>
      <p:sp>
        <p:nvSpPr>
          <p:cNvPr id="7" name="Text Placeholder 6">
            <a:extLst>
              <a:ext uri="{FF2B5EF4-FFF2-40B4-BE49-F238E27FC236}">
                <a16:creationId xmlns:a16="http://schemas.microsoft.com/office/drawing/2014/main" id="{3FF2D739-E475-54F8-C832-F04A983D0F24}"/>
              </a:ext>
            </a:extLst>
          </p:cNvPr>
          <p:cNvSpPr>
            <a:spLocks noGrp="1"/>
          </p:cNvSpPr>
          <p:nvPr>
            <p:ph sz="half" idx="15"/>
          </p:nvPr>
        </p:nvSpPr>
        <p:spPr>
          <a:xfrm>
            <a:off x="1552575" y="2481940"/>
            <a:ext cx="6477952" cy="3635831"/>
          </a:xfrm>
        </p:spPr>
        <p:txBody>
          <a:bodyPr>
            <a:normAutofit/>
          </a:bodyPr>
          <a:lstStyle/>
          <a:p>
            <a:pPr marL="285750" indent="-285750">
              <a:buFont typeface="Arial" panose="020B0604020202020204" pitchFamily="34" charset="0"/>
              <a:buChar char="•"/>
            </a:pPr>
            <a:r>
              <a:rPr lang="en-US" sz="2400" dirty="0"/>
              <a:t>Longer time frame.</a:t>
            </a:r>
          </a:p>
          <a:p>
            <a:pPr marL="285750" indent="-285750">
              <a:buFont typeface="Arial" panose="020B0604020202020204" pitchFamily="34" charset="0"/>
              <a:buChar char="•"/>
            </a:pPr>
            <a:r>
              <a:rPr lang="en-US" sz="2400" dirty="0"/>
              <a:t>Better analysis of data.</a:t>
            </a:r>
          </a:p>
          <a:p>
            <a:pPr marL="285750" indent="-285750">
              <a:buFont typeface="Arial" panose="020B0604020202020204" pitchFamily="34" charset="0"/>
              <a:buChar char="•"/>
            </a:pPr>
            <a:r>
              <a:rPr lang="en-US" sz="2400" dirty="0"/>
              <a:t>More in-depth conclusion.</a:t>
            </a:r>
          </a:p>
          <a:p>
            <a:pPr marL="285750" indent="-285750">
              <a:buFont typeface="Arial" panose="020B0604020202020204" pitchFamily="34" charset="0"/>
              <a:buChar char="•"/>
            </a:pPr>
            <a:r>
              <a:rPr lang="en-US" sz="2400" dirty="0"/>
              <a:t>Framework, policy and</a:t>
            </a:r>
            <a:r>
              <a:rPr lang="en-GB" sz="2400" dirty="0"/>
              <a:t> strategies </a:t>
            </a:r>
            <a:r>
              <a:rPr lang="en-US" sz="2400" dirty="0"/>
              <a:t>implementations. </a:t>
            </a:r>
          </a:p>
          <a:p>
            <a:pPr marL="285750" indent="-285750">
              <a:buFont typeface="Arial" panose="020B0604020202020204" pitchFamily="34" charset="0"/>
              <a:buChar char="•"/>
            </a:pPr>
            <a:r>
              <a:rPr lang="en-US" sz="2400" dirty="0"/>
              <a:t>Further research overall to enhance opuntias for young people around sports and fitness.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14</a:t>
            </a:fld>
            <a:endParaRPr lang="en-US" dirty="0"/>
          </a:p>
        </p:txBody>
      </p:sp>
    </p:spTree>
    <p:extLst>
      <p:ext uri="{BB962C8B-B14F-4D97-AF65-F5344CB8AC3E}">
        <p14:creationId xmlns:p14="http://schemas.microsoft.com/office/powerpoint/2010/main" val="4252466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247861" y="2246244"/>
            <a:ext cx="5794513" cy="1321355"/>
          </a:xfrm>
        </p:spPr>
        <p:txBody>
          <a:bodyPr>
            <a:normAutofit/>
          </a:bodyPr>
          <a:lstStyle/>
          <a:p>
            <a:r>
              <a:rPr lang="en-US" sz="6000" dirty="0"/>
              <a:t>THANK YOU</a:t>
            </a:r>
          </a:p>
        </p:txBody>
      </p:sp>
    </p:spTree>
    <p:extLst>
      <p:ext uri="{BB962C8B-B14F-4D97-AF65-F5344CB8AC3E}">
        <p14:creationId xmlns:p14="http://schemas.microsoft.com/office/powerpoint/2010/main" val="2436493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37F80-4840-2FFF-E10E-03E50EC23AAB}"/>
              </a:ext>
            </a:extLst>
          </p:cNvPr>
          <p:cNvSpPr>
            <a:spLocks noGrp="1"/>
          </p:cNvSpPr>
          <p:nvPr>
            <p:ph type="ctrTitle"/>
          </p:nvPr>
        </p:nvSpPr>
        <p:spPr>
          <a:xfrm>
            <a:off x="1656237" y="268357"/>
            <a:ext cx="2945581" cy="730269"/>
          </a:xfrm>
        </p:spPr>
        <p:txBody>
          <a:bodyPr>
            <a:normAutofit fontScale="90000"/>
          </a:bodyPr>
          <a:lstStyle/>
          <a:p>
            <a:r>
              <a:rPr lang="en-GB" sz="3600" dirty="0"/>
              <a:t>References</a:t>
            </a:r>
          </a:p>
        </p:txBody>
      </p:sp>
      <p:sp>
        <p:nvSpPr>
          <p:cNvPr id="7" name="TextBox 6">
            <a:extLst>
              <a:ext uri="{FF2B5EF4-FFF2-40B4-BE49-F238E27FC236}">
                <a16:creationId xmlns:a16="http://schemas.microsoft.com/office/drawing/2014/main" id="{5C1D24BD-93C9-BC61-4D75-76AACAD69DA3}"/>
              </a:ext>
            </a:extLst>
          </p:cNvPr>
          <p:cNvSpPr txBox="1"/>
          <p:nvPr/>
        </p:nvSpPr>
        <p:spPr>
          <a:xfrm>
            <a:off x="5734878" y="268357"/>
            <a:ext cx="6097656" cy="5445722"/>
          </a:xfrm>
          <a:prstGeom prst="rect">
            <a:avLst/>
          </a:prstGeom>
          <a:noFill/>
        </p:spPr>
        <p:txBody>
          <a:bodyPr wrap="square">
            <a:spAutoFit/>
          </a:bodyPr>
          <a:lstStyle/>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Cronin, K. (2025) Challenges and barriers to Young People Accessing Sport: Perspective - What can we do? Available at: Challenges and Barriers to Young People Accessing Sport: An Academic Perspective – What can we do?  – Graduate School of Sport and Professional Practice Blog (Accessed: 2 May 2026).</a:t>
            </a: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Dodd-Reynolds, C., Griffin, N., Kyle, P., Scott, S., Fairbrother, H., Holding, E., Crowder, M. and Woodrow, N. (2024) ’Young people's experiences of physical activity insecurity: a qualitative study highlighting intersectional disadvantage in the UK’, BMC Public Health 24(813). Available at: </a:t>
            </a:r>
            <a:r>
              <a:rPr lang="en-GB" sz="14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https://doi.org/10.1186/s12889-024-18078-9</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Golshani, S.,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Najafpour</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 Hashemian, S.S., Goudarzi, N.,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Shahmari</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F., Golshani, S.,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Babael</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M.,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Firoozabadi</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K., Dursteler, K.M. and Bruhl, A.B. ‘When Much Is Too Much- Compared to Light Exercises, Heavey Exercises Report More Mental Health Issues and Stress, but Less Sleep Complaints’, Healthcare, 28(9-10), pp.1298.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doi</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10.3390/healthcare9101289</a:t>
            </a: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Mental Health Foundation (2026) How to improve your mental health using physical activity. Available at: How to improve your mental health using physical activity | Mental Health Foundation (Accessed: 5 May 2026).</a:t>
            </a: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Mind (2023) Over-exercising and exercise addiction. Available at: Over-exercising and exercise addiction (Accessed: 4 May 2026).</a:t>
            </a:r>
          </a:p>
        </p:txBody>
      </p:sp>
    </p:spTree>
    <p:extLst>
      <p:ext uri="{BB962C8B-B14F-4D97-AF65-F5344CB8AC3E}">
        <p14:creationId xmlns:p14="http://schemas.microsoft.com/office/powerpoint/2010/main" val="2300191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878FAA-30A3-1293-B624-464072C86553}"/>
              </a:ext>
            </a:extLst>
          </p:cNvPr>
          <p:cNvSpPr txBox="1"/>
          <p:nvPr/>
        </p:nvSpPr>
        <p:spPr>
          <a:xfrm>
            <a:off x="5424279" y="306688"/>
            <a:ext cx="6097656" cy="4702441"/>
          </a:xfrm>
          <a:prstGeom prst="rect">
            <a:avLst/>
          </a:prstGeom>
          <a:noFill/>
        </p:spPr>
        <p:txBody>
          <a:bodyPr wrap="square">
            <a:spAutoFit/>
          </a:bodyPr>
          <a:lstStyle/>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NHS (2024) Physical activity guidelines for children and young people. Available at: Physical activity guidelines for children and young people - NHS (Accessed: 10 May 2026).</a:t>
            </a:r>
          </a:p>
          <a:p>
            <a:pPr>
              <a:lnSpc>
                <a:spcPct val="115000"/>
              </a:lnSpc>
              <a:spcAft>
                <a:spcPts val="800"/>
              </a:spcAft>
              <a:buNone/>
            </a:pP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Rowinska</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K., Siembab, K., Bednarczyk, D.,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Bialeta</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J., Napieralska, A.,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Cernohorska</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 </a:t>
            </a:r>
            <a:r>
              <a:rPr lang="en-GB" sz="14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Garbarczyk</a:t>
            </a: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W. and Jurkiewicz, M. (2025) ‘Effectiveness of Sports-Based Interventions for Mental Health in At-Risk Youth: A Systematic Review’, Quality in Sport, 38(58095), pp. 2450-3118. Available at: </a:t>
            </a:r>
            <a:r>
              <a:rPr lang="en-GB" sz="14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https://doi.org/10.12775/QS.2025.38.58095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Wang, X., Yang, X., Tao, T., Dong, D., and Yu, D. (2026) ‘The association between exercise addiction and mental health problems: A systematic review and meta-analysis’, Journal of Affective Disorders’,  393, pp. 120026. </a:t>
            </a:r>
            <a:r>
              <a:rPr lang="en-GB" sz="14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https://doi.org/10.1016/j.jad.2025.120026</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WHO (2022) Global Status Report on Physical Activity 2022. Available at: Global status report on physical activity 2022 (WHO).pdf (Accessed: 2 May 2026).</a:t>
            </a:r>
          </a:p>
          <a:p>
            <a:pPr>
              <a:lnSpc>
                <a:spcPct val="115000"/>
              </a:lnSpc>
              <a:spcAft>
                <a:spcPts val="800"/>
              </a:spcAft>
              <a:buNone/>
            </a:pPr>
            <a:r>
              <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Youth Sport Trust (2023) The benefits of sport participation and physical activity in schools. Available at: - Youth Sport Trust (Accessed: 2 May 2026).</a:t>
            </a:r>
          </a:p>
        </p:txBody>
      </p:sp>
    </p:spTree>
    <p:extLst>
      <p:ext uri="{BB962C8B-B14F-4D97-AF65-F5344CB8AC3E}">
        <p14:creationId xmlns:p14="http://schemas.microsoft.com/office/powerpoint/2010/main" val="1213902396"/>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{F4590A18-29B9-4479-91D5-CBC4D9AC4815}TF55c86556-70ea-476e-aa05-13a38f2d5b0da1381d77_win32-a3c664429073</Template>
  <TotalTime>89</TotalTime>
  <Words>1392</Words>
  <Application>Microsoft Office PowerPoint</Application>
  <PresentationFormat>Widescreen</PresentationFormat>
  <Paragraphs>102</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Avenir Next LT Pro</vt:lpstr>
      <vt:lpstr>Calibri</vt:lpstr>
      <vt:lpstr>Custom</vt:lpstr>
      <vt:lpstr>Presenting  Data</vt:lpstr>
      <vt:lpstr>Agenda</vt:lpstr>
      <vt:lpstr>Presenting Data from a research dissertation.</vt:lpstr>
      <vt:lpstr>PowerPoint Presentation</vt:lpstr>
      <vt:lpstr>Why is Sports and Fitness Important?</vt:lpstr>
      <vt:lpstr>PowerPoint Presentation</vt:lpstr>
      <vt:lpstr>PowerPoint Presentation</vt:lpstr>
      <vt:lpstr>PowerPoint Presentation</vt:lpstr>
      <vt:lpstr>PowerPoint Presentation</vt:lpstr>
      <vt:lpstr>Accessibility to Sports and Fitness?</vt:lpstr>
      <vt:lpstr>Accessibility to Sports and Fitness?</vt:lpstr>
      <vt:lpstr>Accessibility to Sports and Fitness?​</vt:lpstr>
      <vt:lpstr>Conclusion​</vt:lpstr>
      <vt:lpstr>Recommendations for Further research.</vt:lpstr>
      <vt:lpstr>THANK YOU</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Gethin Cardy (2105599)</dc:creator>
  <cp:lastModifiedBy>Gethin Cardy (2105599)</cp:lastModifiedBy>
  <cp:revision>7</cp:revision>
  <dcterms:created xsi:type="dcterms:W3CDTF">2026-05-20T16:33:15Z</dcterms:created>
  <dcterms:modified xsi:type="dcterms:W3CDTF">2026-05-20T18:02:38Z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