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xls" ContentType="application/vnd.ms-excel"/>
  <Default Extension="wmf" ContentType="image/x-w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62"/>
  </p:notesMasterIdLst>
  <p:handoutMasterIdLst>
    <p:handoutMasterId r:id="rId63"/>
  </p:handoutMasterIdLst>
  <p:sldIdLst>
    <p:sldId id="256" r:id="rId2"/>
    <p:sldId id="257" r:id="rId3"/>
    <p:sldId id="258" r:id="rId4"/>
    <p:sldId id="316" r:id="rId5"/>
    <p:sldId id="317" r:id="rId6"/>
    <p:sldId id="259" r:id="rId7"/>
    <p:sldId id="260" r:id="rId8"/>
    <p:sldId id="315" r:id="rId9"/>
    <p:sldId id="321" r:id="rId10"/>
    <p:sldId id="261" r:id="rId11"/>
    <p:sldId id="262" r:id="rId12"/>
    <p:sldId id="322" r:id="rId13"/>
    <p:sldId id="323" r:id="rId14"/>
    <p:sldId id="263" r:id="rId15"/>
    <p:sldId id="265" r:id="rId16"/>
    <p:sldId id="266"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68" r:id="rId32"/>
    <p:sldId id="283" r:id="rId33"/>
    <p:sldId id="284" r:id="rId34"/>
    <p:sldId id="285" r:id="rId35"/>
    <p:sldId id="292" r:id="rId36"/>
    <p:sldId id="290" r:id="rId37"/>
    <p:sldId id="291" r:id="rId38"/>
    <p:sldId id="286" r:id="rId39"/>
    <p:sldId id="293" r:id="rId40"/>
    <p:sldId id="289" r:id="rId41"/>
    <p:sldId id="319" r:id="rId42"/>
    <p:sldId id="314" r:id="rId43"/>
    <p:sldId id="324" r:id="rId44"/>
    <p:sldId id="325" r:id="rId45"/>
    <p:sldId id="298" r:id="rId46"/>
    <p:sldId id="320"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Lst>
  <p:sldSz cx="9144000" cy="6858000" type="screen4x3"/>
  <p:notesSz cx="9144000" cy="6858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380"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bwMode="auto">
          <a:xfrm>
            <a:off x="0"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52227" name="Rectangle 3"/>
          <p:cNvSpPr>
            <a:spLocks noGrp="1" noChangeArrowheads="1"/>
          </p:cNvSpPr>
          <p:nvPr>
            <p:ph type="dt" sz="quarter" idx="1"/>
          </p:nvPr>
        </p:nvSpPr>
        <p:spPr bwMode="auto">
          <a:xfrm>
            <a:off x="5180013"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52228" name="Rectangle 4"/>
          <p:cNvSpPr>
            <a:spLocks noGrp="1" noChangeArrowheads="1"/>
          </p:cNvSpPr>
          <p:nvPr>
            <p:ph type="ftr" sz="quarter" idx="2"/>
          </p:nvPr>
        </p:nvSpPr>
        <p:spPr bwMode="auto">
          <a:xfrm>
            <a:off x="0"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52229" name="Rectangle 5"/>
          <p:cNvSpPr>
            <a:spLocks noGrp="1" noChangeArrowheads="1"/>
          </p:cNvSpPr>
          <p:nvPr>
            <p:ph type="sldNum" sz="quarter" idx="3"/>
          </p:nvPr>
        </p:nvSpPr>
        <p:spPr bwMode="auto">
          <a:xfrm>
            <a:off x="5180013"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ED2596B-F93D-40EF-98F1-3C4AEF91EFDF}" type="slidenum">
              <a:rPr lang="en-GB"/>
              <a:pPr/>
              <a:t>‹#›</a:t>
            </a:fld>
            <a:endParaRPr lang="en-GB"/>
          </a:p>
        </p:txBody>
      </p:sp>
    </p:spTree>
    <p:extLst>
      <p:ext uri="{BB962C8B-B14F-4D97-AF65-F5344CB8AC3E}">
        <p14:creationId xmlns:p14="http://schemas.microsoft.com/office/powerpoint/2010/main" val="19353840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hdr" sz="quarter"/>
          </p:nvPr>
        </p:nvSpPr>
        <p:spPr bwMode="auto">
          <a:xfrm>
            <a:off x="0"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26627" name="Rectangle 3"/>
          <p:cNvSpPr>
            <a:spLocks noGrp="1" noChangeArrowheads="1"/>
          </p:cNvSpPr>
          <p:nvPr>
            <p:ph type="dt" idx="1"/>
          </p:nvPr>
        </p:nvSpPr>
        <p:spPr bwMode="auto">
          <a:xfrm>
            <a:off x="5180013" y="0"/>
            <a:ext cx="3962400" cy="3429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26628" name="Rectangle 4"/>
          <p:cNvSpPr>
            <a:spLocks noGrp="1" noRot="1" noChangeAspect="1" noChangeArrowheads="1" noTextEdit="1"/>
          </p:cNvSpPr>
          <p:nvPr>
            <p:ph type="sldImg" idx="2"/>
          </p:nvPr>
        </p:nvSpPr>
        <p:spPr bwMode="auto">
          <a:xfrm>
            <a:off x="2857500" y="514350"/>
            <a:ext cx="3429000" cy="2571750"/>
          </a:xfrm>
          <a:prstGeom prst="rect">
            <a:avLst/>
          </a:prstGeom>
          <a:noFill/>
          <a:ln w="9525">
            <a:solidFill>
              <a:srgbClr val="000000"/>
            </a:solidFill>
            <a:miter lim="800000"/>
            <a:headEnd/>
            <a:tailEnd/>
          </a:ln>
          <a:effectLst/>
        </p:spPr>
      </p:sp>
      <p:sp>
        <p:nvSpPr>
          <p:cNvPr id="26629" name="Rectangle 5"/>
          <p:cNvSpPr>
            <a:spLocks noGrp="1" noChangeArrowheads="1"/>
          </p:cNvSpPr>
          <p:nvPr>
            <p:ph type="body" sz="quarter" idx="3"/>
          </p:nvPr>
        </p:nvSpPr>
        <p:spPr bwMode="auto">
          <a:xfrm>
            <a:off x="914400" y="3257550"/>
            <a:ext cx="7315200" cy="30861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6630" name="Rectangle 6"/>
          <p:cNvSpPr>
            <a:spLocks noGrp="1" noChangeArrowheads="1"/>
          </p:cNvSpPr>
          <p:nvPr>
            <p:ph type="ftr" sz="quarter" idx="4"/>
          </p:nvPr>
        </p:nvSpPr>
        <p:spPr bwMode="auto">
          <a:xfrm>
            <a:off x="0"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26631" name="Rectangle 7"/>
          <p:cNvSpPr>
            <a:spLocks noGrp="1" noChangeArrowheads="1"/>
          </p:cNvSpPr>
          <p:nvPr>
            <p:ph type="sldNum" sz="quarter" idx="5"/>
          </p:nvPr>
        </p:nvSpPr>
        <p:spPr bwMode="auto">
          <a:xfrm>
            <a:off x="5180013" y="6513513"/>
            <a:ext cx="3962400" cy="3429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DA7841C-C461-400E-B3DB-7DE0590E6FF0}" type="slidenum">
              <a:rPr lang="en-GB"/>
              <a:pPr/>
              <a:t>‹#›</a:t>
            </a:fld>
            <a:endParaRPr lang="en-GB"/>
          </a:p>
        </p:txBody>
      </p:sp>
    </p:spTree>
    <p:extLst>
      <p:ext uri="{BB962C8B-B14F-4D97-AF65-F5344CB8AC3E}">
        <p14:creationId xmlns:p14="http://schemas.microsoft.com/office/powerpoint/2010/main" val="367168887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987BE6-1072-475C-971F-5B146E9259AE}" type="slidenum">
              <a:rPr lang="en-GB"/>
              <a:pPr/>
              <a:t>21</a:t>
            </a:fld>
            <a:endParaRPr lang="en-GB"/>
          </a:p>
        </p:txBody>
      </p:sp>
      <p:sp>
        <p:nvSpPr>
          <p:cNvPr id="27650" name="Rectangle 2"/>
          <p:cNvSpPr>
            <a:spLocks noGrp="1" noRot="1" noChangeAspect="1" noChangeArrowheads="1" noTextEdit="1"/>
          </p:cNvSpPr>
          <p:nvPr>
            <p:ph type="sldImg"/>
          </p:nvPr>
        </p:nvSpPr>
        <p:spPr>
          <a:xfrm>
            <a:off x="2859088" y="512763"/>
            <a:ext cx="3433762" cy="2574925"/>
          </a:xfrm>
          <a:ln/>
        </p:spPr>
      </p:sp>
      <p:sp>
        <p:nvSpPr>
          <p:cNvPr id="27651" name="Rectangle 3"/>
          <p:cNvSpPr>
            <a:spLocks noGrp="1" noChangeArrowheads="1"/>
          </p:cNvSpPr>
          <p:nvPr>
            <p:ph type="body" idx="1"/>
          </p:nvPr>
        </p:nvSpPr>
        <p:spPr>
          <a:xfrm>
            <a:off x="1219200" y="3257550"/>
            <a:ext cx="6705600" cy="3087688"/>
          </a:xfrm>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8876B9-381D-4B15-9D78-6DD95091F75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6C3F89-A8D8-4D5A-AAC4-E42A236D59C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3FBDAB-0EF4-49C9-8F6F-EB984C3C0B6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7ECA0C-733F-453C-9C9A-E977C34A059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6D19B-1813-4A78-8858-CBE7D8E6571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D10DDE-16A2-4403-B64E-5296F675A19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2ADE60-D5F6-4ECB-8B1D-77E9BB77442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E3B735-9848-4893-A382-91D565B14C1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2D3F6F-8154-4853-83A3-4E1437CCFD0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08609-FD35-4D4B-8C90-78C46F323B0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F2DA3-3B76-41CE-8D46-CF7ECAC5EC2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5867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304800" y="1524000"/>
            <a:ext cx="28575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314700" y="1524000"/>
            <a:ext cx="28575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97D188B9-1F0B-4262-82C4-F8B0EAC8031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0C0BEC-72B2-457B-B2F4-12DC89A6960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9.emf"/><Relationship Id="rId4" Type="http://schemas.openxmlformats.org/officeDocument/2006/relationships/oleObject" Target="../embeddings/Microsoft_Excel_97-2003_Worksheet1.xls"/></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0.wmf"/><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hyperlink" Target="http://www.globalcoral.org/UNCSD%20SUMMARY.ppt"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ocsenergy.anl.gov/guide/wave/index.cfm" TargetMode="External"/><Relationship Id="rId7" Type="http://schemas.openxmlformats.org/officeDocument/2006/relationships/hyperlink" Target="http://www.oceanenergycouncil.com/" TargetMode="External"/><Relationship Id="rId2" Type="http://schemas.openxmlformats.org/officeDocument/2006/relationships/hyperlink" Target="http://www.alternative-energy-news.info/tidal-energy-industry-boom/" TargetMode="External"/><Relationship Id="rId1" Type="http://schemas.openxmlformats.org/officeDocument/2006/relationships/slideLayout" Target="../slideLayouts/slideLayout2.xml"/><Relationship Id="rId6" Type="http://schemas.openxmlformats.org/officeDocument/2006/relationships/hyperlink" Target="http://www.cyberiad.net/library/pdf/bk_tidal_paper25apr06.pdf" TargetMode="External"/><Relationship Id="rId5" Type="http://schemas.openxmlformats.org/officeDocument/2006/relationships/hyperlink" Target="http://www.google.com/#q=history+of+tidal" TargetMode="External"/><Relationship Id="rId4" Type="http://schemas.openxmlformats.org/officeDocument/2006/relationships/hyperlink" Target="http://ww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r>
              <a:rPr lang="en-GB" sz="5400"/>
              <a:t>B.Sc Environmental Conservation</a:t>
            </a:r>
          </a:p>
        </p:txBody>
      </p:sp>
      <p:sp>
        <p:nvSpPr>
          <p:cNvPr id="2051" name="Rectangle 3"/>
          <p:cNvSpPr>
            <a:spLocks noGrp="1" noChangeArrowheads="1"/>
          </p:cNvSpPr>
          <p:nvPr>
            <p:ph type="subTitle" idx="1"/>
          </p:nvPr>
        </p:nvSpPr>
        <p:spPr/>
        <p:txBody>
          <a:bodyPr/>
          <a:lstStyle/>
          <a:p>
            <a:r>
              <a:rPr lang="en-GB" dirty="0"/>
              <a:t>Energy and </a:t>
            </a:r>
            <a:r>
              <a:rPr lang="en-GB" dirty="0" smtClean="0"/>
              <a:t>Waste</a:t>
            </a:r>
            <a:endParaRPr lang="en-GB" dirty="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Recap</a:t>
            </a:r>
          </a:p>
        </p:txBody>
      </p:sp>
      <p:sp>
        <p:nvSpPr>
          <p:cNvPr id="3075" name="Rectangle 3"/>
          <p:cNvSpPr>
            <a:spLocks noGrp="1" noChangeArrowheads="1"/>
          </p:cNvSpPr>
          <p:nvPr>
            <p:ph idx="1"/>
          </p:nvPr>
        </p:nvSpPr>
        <p:spPr/>
        <p:txBody>
          <a:bodyPr/>
          <a:lstStyle/>
          <a:p>
            <a:r>
              <a:rPr lang="en-GB"/>
              <a:t>We have investigated:</a:t>
            </a:r>
          </a:p>
          <a:p>
            <a:pPr lvl="1"/>
            <a:r>
              <a:rPr lang="en-GB"/>
              <a:t>Coal fired power generation.</a:t>
            </a:r>
          </a:p>
          <a:p>
            <a:pPr lvl="1"/>
            <a:r>
              <a:rPr lang="en-GB"/>
              <a:t>Solar</a:t>
            </a:r>
          </a:p>
          <a:p>
            <a:pPr lvl="1"/>
            <a:r>
              <a:rPr lang="en-GB"/>
              <a:t>OTEC</a:t>
            </a:r>
          </a:p>
          <a:p>
            <a:pPr lvl="1"/>
            <a:r>
              <a:rPr lang="en-GB"/>
              <a:t>Wave rollers</a:t>
            </a:r>
          </a:p>
          <a:p>
            <a:pPr lvl="1"/>
            <a:r>
              <a:rPr lang="en-GB"/>
              <a:t>Hydroelectric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This week</a:t>
            </a:r>
          </a:p>
        </p:txBody>
      </p:sp>
      <p:sp>
        <p:nvSpPr>
          <p:cNvPr id="4099" name="Rectangle 3"/>
          <p:cNvSpPr>
            <a:spLocks noGrp="1" noChangeArrowheads="1"/>
          </p:cNvSpPr>
          <p:nvPr>
            <p:ph idx="1"/>
          </p:nvPr>
        </p:nvSpPr>
        <p:spPr/>
        <p:txBody>
          <a:bodyPr/>
          <a:lstStyle/>
          <a:p>
            <a:r>
              <a:rPr lang="en-GB" sz="2800"/>
              <a:t>Having examined some forms of renewable energy, we will now examine the following:</a:t>
            </a:r>
          </a:p>
          <a:p>
            <a:pPr lvl="1"/>
            <a:r>
              <a:rPr lang="en-GB" sz="2400"/>
              <a:t>Marine power generation, including,</a:t>
            </a:r>
          </a:p>
          <a:p>
            <a:pPr lvl="2"/>
            <a:r>
              <a:rPr lang="en-GB" sz="2000"/>
              <a:t>Under water Turbine generation</a:t>
            </a:r>
          </a:p>
          <a:p>
            <a:pPr lvl="2"/>
            <a:r>
              <a:rPr lang="en-GB" sz="2000"/>
              <a:t>Marine Ducks</a:t>
            </a:r>
          </a:p>
          <a:p>
            <a:pPr lvl="2"/>
            <a:r>
              <a:rPr lang="en-GB" sz="2000"/>
              <a:t>Tidal lagoons</a:t>
            </a:r>
          </a:p>
          <a:p>
            <a:pPr lvl="2"/>
            <a:r>
              <a:rPr lang="en-GB" sz="2000"/>
              <a:t>Prototype systems.</a:t>
            </a:r>
          </a:p>
          <a:p>
            <a:pPr lvl="1"/>
            <a:r>
              <a:rPr lang="en-GB" sz="2400"/>
              <a:t>The Environmental issues associated with these technologies.</a:t>
            </a:r>
          </a:p>
          <a:p>
            <a:pPr lvl="1"/>
            <a:endParaRPr lang="en-GB"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b="1"/>
              <a:t>-History of Tidal Energy-</a:t>
            </a:r>
          </a:p>
        </p:txBody>
      </p:sp>
      <p:sp>
        <p:nvSpPr>
          <p:cNvPr id="3075" name="Rectangle 3"/>
          <p:cNvSpPr>
            <a:spLocks noGrp="1" noChangeArrowheads="1"/>
          </p:cNvSpPr>
          <p:nvPr>
            <p:ph idx="1"/>
          </p:nvPr>
        </p:nvSpPr>
        <p:spPr/>
        <p:txBody>
          <a:bodyPr/>
          <a:lstStyle/>
          <a:p>
            <a:pPr>
              <a:lnSpc>
                <a:spcPct val="90000"/>
              </a:lnSpc>
            </a:pPr>
            <a:r>
              <a:rPr lang="en-US" sz="2400" b="1" dirty="0"/>
              <a:t>787: simple technique of a waterwheel by the Spanish, French, and British</a:t>
            </a:r>
          </a:p>
          <a:p>
            <a:pPr>
              <a:lnSpc>
                <a:spcPct val="90000"/>
              </a:lnSpc>
            </a:pPr>
            <a:r>
              <a:rPr lang="en-US" sz="2400" b="1" dirty="0"/>
              <a:t>1966: “La </a:t>
            </a:r>
            <a:r>
              <a:rPr lang="en-US" sz="2400" b="1" dirty="0" err="1"/>
              <a:t>Rance</a:t>
            </a:r>
            <a:r>
              <a:rPr lang="en-US" sz="2400" b="1" dirty="0"/>
              <a:t>” tidal power plant went in operation.</a:t>
            </a:r>
          </a:p>
          <a:p>
            <a:pPr>
              <a:lnSpc>
                <a:spcPct val="90000"/>
              </a:lnSpc>
            </a:pPr>
            <a:r>
              <a:rPr lang="en-US" sz="2400" b="1" dirty="0"/>
              <a:t>2001: British Parliament states “the world can no longer neglect the massive potential of wave and tidal energy”</a:t>
            </a:r>
          </a:p>
          <a:p>
            <a:pPr>
              <a:lnSpc>
                <a:spcPct val="90000"/>
              </a:lnSpc>
            </a:pPr>
            <a:r>
              <a:rPr lang="en-US" sz="2400" b="1" dirty="0"/>
              <a:t>2002-present: Large investments in research and prototypes spark proposals in Turkey, China, and United States; among others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b="1"/>
              <a:t>-History of Wave Energy-</a:t>
            </a:r>
          </a:p>
        </p:txBody>
      </p:sp>
      <p:sp>
        <p:nvSpPr>
          <p:cNvPr id="11267" name="Rectangle 3"/>
          <p:cNvSpPr>
            <a:spLocks noGrp="1" noChangeArrowheads="1"/>
          </p:cNvSpPr>
          <p:nvPr>
            <p:ph idx="1"/>
          </p:nvPr>
        </p:nvSpPr>
        <p:spPr>
          <a:xfrm>
            <a:off x="457200" y="1428736"/>
            <a:ext cx="5829312" cy="4697427"/>
          </a:xfrm>
        </p:spPr>
        <p:txBody>
          <a:bodyPr>
            <a:normAutofit lnSpcReduction="10000"/>
          </a:bodyPr>
          <a:lstStyle/>
          <a:p>
            <a:r>
              <a:rPr lang="en-US" sz="2800" dirty="0"/>
              <a:t>1799: First patent of a device designed to use ocean waves to generate power</a:t>
            </a:r>
          </a:p>
          <a:p>
            <a:r>
              <a:rPr lang="en-US" sz="2800" dirty="0"/>
              <a:t>1910: First oscillating water column was built by </a:t>
            </a:r>
            <a:r>
              <a:rPr lang="en-US" sz="2800" dirty="0" err="1"/>
              <a:t>Bochaux-Praceique</a:t>
            </a:r>
            <a:r>
              <a:rPr lang="en-US" sz="2800" dirty="0"/>
              <a:t> to power his house</a:t>
            </a:r>
          </a:p>
          <a:p>
            <a:r>
              <a:rPr lang="en-US" sz="2800" dirty="0"/>
              <a:t>1940s: Yoshio Masuda experimented with many concepts of wave power</a:t>
            </a:r>
          </a:p>
          <a:p>
            <a:r>
              <a:rPr lang="en-US" sz="2800" dirty="0"/>
              <a:t>2004: Wave power was delivered to an electrical grid for the first time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Marine power</a:t>
            </a:r>
          </a:p>
        </p:txBody>
      </p:sp>
      <p:sp>
        <p:nvSpPr>
          <p:cNvPr id="9219" name="Rectangle 3"/>
          <p:cNvSpPr>
            <a:spLocks noGrp="1" noChangeArrowheads="1"/>
          </p:cNvSpPr>
          <p:nvPr>
            <p:ph idx="1"/>
          </p:nvPr>
        </p:nvSpPr>
        <p:spPr/>
        <p:txBody>
          <a:bodyPr/>
          <a:lstStyle/>
          <a:p>
            <a:pPr>
              <a:lnSpc>
                <a:spcPct val="80000"/>
              </a:lnSpc>
            </a:pPr>
            <a:r>
              <a:rPr lang="en-GB" sz="2000"/>
              <a:t>Marine Power can come from many sources, wave rollers, wave ducks, under water turbines, tidal barrages and tidal lagoons, etc.</a:t>
            </a:r>
          </a:p>
          <a:p>
            <a:pPr>
              <a:lnSpc>
                <a:spcPct val="80000"/>
              </a:lnSpc>
            </a:pPr>
            <a:r>
              <a:rPr lang="en-GB" sz="2000"/>
              <a:t>It is important to remember that tidal and wave power are predictable and consistent. </a:t>
            </a:r>
          </a:p>
          <a:p>
            <a:pPr>
              <a:lnSpc>
                <a:spcPct val="80000"/>
              </a:lnSpc>
            </a:pPr>
            <a:r>
              <a:rPr lang="en-GB" sz="2000"/>
              <a:t>Sub-merged systems are less affected by storms and may well be a more reliable of method of energy captor, when considering the implication of climate change, and the predicted increase in storm force and frequency. </a:t>
            </a:r>
          </a:p>
          <a:p>
            <a:pPr>
              <a:lnSpc>
                <a:spcPct val="80000"/>
              </a:lnSpc>
            </a:pPr>
            <a:r>
              <a:rPr lang="en-GB" sz="2000"/>
              <a:t>However also considering the change in sea levels as predicted, then barrages may be a useful method of reducing flood risks, but the ecological implications are far greater.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Tidal power stations</a:t>
            </a:r>
          </a:p>
        </p:txBody>
      </p:sp>
      <p:sp>
        <p:nvSpPr>
          <p:cNvPr id="11267" name="Rectangle 3"/>
          <p:cNvSpPr>
            <a:spLocks noGrp="1" noChangeArrowheads="1"/>
          </p:cNvSpPr>
          <p:nvPr>
            <p:ph idx="1"/>
          </p:nvPr>
        </p:nvSpPr>
        <p:spPr/>
        <p:txBody>
          <a:bodyPr/>
          <a:lstStyle/>
          <a:p>
            <a:r>
              <a:rPr lang="en-GB" sz="2800"/>
              <a:t>The largest tidal power station in the world (and the only one in Europe) is in the Rance estuary in northern France and has been generating 240 MW since 1966. </a:t>
            </a:r>
          </a:p>
          <a:p>
            <a:r>
              <a:rPr lang="en-GB" sz="2800"/>
              <a:t>This barrage works like a hydro-electric scheme using the huge volumes of water flowing through the tidal estuary to drive turbines built into the barrage.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274638"/>
            <a:ext cx="9144000" cy="1143000"/>
          </a:xfrm>
        </p:spPr>
        <p:txBody>
          <a:bodyPr/>
          <a:lstStyle/>
          <a:p>
            <a:r>
              <a:rPr lang="en-US" sz="3200" b="1"/>
              <a:t>-Barrage Tidal Power: Rance Power Station-</a:t>
            </a:r>
          </a:p>
        </p:txBody>
      </p:sp>
      <p:sp>
        <p:nvSpPr>
          <p:cNvPr id="15363" name="Rectangle 3"/>
          <p:cNvSpPr>
            <a:spLocks noGrp="1" noChangeArrowheads="1"/>
          </p:cNvSpPr>
          <p:nvPr>
            <p:ph idx="1"/>
          </p:nvPr>
        </p:nvSpPr>
        <p:spPr>
          <a:xfrm>
            <a:off x="0" y="1600200"/>
            <a:ext cx="4800600" cy="4525963"/>
          </a:xfrm>
        </p:spPr>
        <p:txBody>
          <a:bodyPr/>
          <a:lstStyle/>
          <a:p>
            <a:r>
              <a:rPr lang="en-US" dirty="0"/>
              <a:t>Located on </a:t>
            </a:r>
            <a:r>
              <a:rPr lang="en-US" dirty="0" err="1"/>
              <a:t>Rance</a:t>
            </a:r>
            <a:r>
              <a:rPr lang="en-US" dirty="0"/>
              <a:t> River, France</a:t>
            </a:r>
          </a:p>
          <a:p>
            <a:pPr lvl="2"/>
            <a:r>
              <a:rPr lang="en-US" sz="2200" b="1" dirty="0"/>
              <a:t>750 meters long</a:t>
            </a:r>
          </a:p>
          <a:p>
            <a:pPr lvl="2"/>
            <a:r>
              <a:rPr lang="en-US" sz="2200" b="1" dirty="0"/>
              <a:t>24 Turbines</a:t>
            </a:r>
          </a:p>
          <a:p>
            <a:pPr lvl="2"/>
            <a:r>
              <a:rPr lang="en-US" sz="2200" b="1" dirty="0"/>
              <a:t>Capacity of 240MW</a:t>
            </a:r>
          </a:p>
          <a:p>
            <a:pPr lvl="2"/>
            <a:r>
              <a:rPr lang="en-US" sz="2200" b="1" dirty="0"/>
              <a:t>Annual output of 600GWh </a:t>
            </a:r>
          </a:p>
          <a:p>
            <a:pPr lvl="2"/>
            <a:r>
              <a:rPr lang="en-US" sz="2200" b="1" dirty="0"/>
              <a:t>Supplies 0.012% of Frances power supply.</a:t>
            </a:r>
          </a:p>
          <a:p>
            <a:pPr lvl="2"/>
            <a:r>
              <a:rPr lang="en-US" sz="2200" b="1" dirty="0"/>
              <a:t>Opened 1966</a:t>
            </a:r>
          </a:p>
        </p:txBody>
      </p:sp>
      <p:pic>
        <p:nvPicPr>
          <p:cNvPr id="15364" name="Picture 4" descr="tidal1"/>
          <p:cNvPicPr>
            <a:picLocks noChangeAspect="1" noChangeArrowheads="1" noCrop="1"/>
          </p:cNvPicPr>
          <p:nvPr/>
        </p:nvPicPr>
        <p:blipFill>
          <a:blip r:embed="rId2"/>
          <a:srcRect/>
          <a:stretch>
            <a:fillRect/>
          </a:stretch>
        </p:blipFill>
        <p:spPr bwMode="auto">
          <a:xfrm>
            <a:off x="4800600" y="1371600"/>
            <a:ext cx="3905250" cy="3905250"/>
          </a:xfrm>
          <a:prstGeom prst="rect">
            <a:avLst/>
          </a:prstGeom>
          <a:noFill/>
        </p:spPr>
      </p:pic>
      <p:sp>
        <p:nvSpPr>
          <p:cNvPr id="15365" name="Text Box 5"/>
          <p:cNvSpPr txBox="1">
            <a:spLocks noChangeArrowheads="1"/>
          </p:cNvSpPr>
          <p:nvPr/>
        </p:nvSpPr>
        <p:spPr bwMode="auto">
          <a:xfrm>
            <a:off x="228600" y="6019800"/>
            <a:ext cx="8686800" cy="723900"/>
          </a:xfrm>
          <a:prstGeom prst="rect">
            <a:avLst/>
          </a:prstGeom>
          <a:noFill/>
          <a:ln w="9525">
            <a:noFill/>
            <a:miter lim="800000"/>
            <a:headEnd/>
            <a:tailEnd/>
          </a:ln>
          <a:effectLst/>
        </p:spPr>
        <p:txBody>
          <a:bodyPr>
            <a:spAutoFit/>
          </a:bodyPr>
          <a:lstStyle/>
          <a:p>
            <a:pPr>
              <a:lnSpc>
                <a:spcPct val="80000"/>
              </a:lnSpc>
              <a:spcBef>
                <a:spcPct val="20000"/>
              </a:spcBef>
              <a:buFontTx/>
              <a:buChar char="•"/>
            </a:pPr>
            <a:r>
              <a:rPr lang="en-US" u="sng"/>
              <a:t>http://www.energysavers. gov/renewable_energy/ocean/index.cfm/mytopic=50009</a:t>
            </a:r>
            <a:endParaRPr lang="en-US"/>
          </a:p>
          <a:p>
            <a:pPr>
              <a:spcBef>
                <a:spcPct val="50000"/>
              </a:spcBef>
            </a:pPr>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1"/>
          <p:cNvPicPr>
            <a:picLocks noChangeAspect="1" noChangeArrowheads="1"/>
          </p:cNvPicPr>
          <p:nvPr/>
        </p:nvPicPr>
        <p:blipFill>
          <a:blip r:embed="rId2"/>
          <a:srcRect/>
          <a:stretch>
            <a:fillRect/>
          </a:stretch>
        </p:blipFill>
        <p:spPr bwMode="auto">
          <a:xfrm>
            <a:off x="312538" y="437555"/>
            <a:ext cx="7331295" cy="4125516"/>
          </a:xfrm>
          <a:prstGeom prst="rect">
            <a:avLst/>
          </a:prstGeom>
          <a:noFill/>
          <a:ln w="12700" cap="flat">
            <a:noFill/>
            <a:miter lim="800000"/>
            <a:headEnd/>
            <a:tailEnd/>
          </a:ln>
        </p:spPr>
      </p:pic>
      <p:sp>
        <p:nvSpPr>
          <p:cNvPr id="23554" name="Rectangle 2"/>
          <p:cNvSpPr>
            <a:spLocks noGrp="1" noChangeArrowheads="1"/>
          </p:cNvSpPr>
          <p:nvPr>
            <p:ph type="title"/>
          </p:nvPr>
        </p:nvSpPr>
        <p:spPr>
          <a:ln/>
        </p:spPr>
        <p:txBody>
          <a:bodyPr/>
          <a:lstStyle/>
          <a:p>
            <a:r>
              <a:rPr lang="en-US">
                <a:solidFill>
                  <a:srgbClr val="000000"/>
                </a:solidFill>
                <a:latin typeface="Chalkduster" charset="0"/>
                <a:ea typeface="Chalkduster" charset="0"/>
                <a:cs typeface="Chalkduster" charset="0"/>
                <a:sym typeface="Chalkduster" charset="0"/>
              </a:rPr>
              <a:t>Tidal Barrage</a:t>
            </a:r>
            <a:endParaRPr lang="en-US">
              <a:solidFill>
                <a:srgbClr val="000000"/>
              </a:solidFill>
              <a:latin typeface="Chalkduster" charset="0"/>
              <a:sym typeface="Chalkduster" charset="0"/>
            </a:endParaRPr>
          </a:p>
        </p:txBody>
      </p:sp>
      <p:sp>
        <p:nvSpPr>
          <p:cNvPr id="23555" name="Rectangle 3"/>
          <p:cNvSpPr>
            <a:spLocks noGrp="1" noChangeArrowheads="1"/>
          </p:cNvSpPr>
          <p:nvPr>
            <p:ph type="body" idx="1"/>
          </p:nvPr>
        </p:nvSpPr>
        <p:spPr>
          <a:xfrm>
            <a:off x="0" y="4500570"/>
            <a:ext cx="8686800" cy="2000264"/>
          </a:xfrm>
          <a:ln/>
        </p:spPr>
        <p:txBody>
          <a:bodyPr>
            <a:normAutofit fontScale="77500" lnSpcReduction="20000"/>
          </a:bodyPr>
          <a:lstStyle/>
          <a:p>
            <a:pPr marL="627288">
              <a:buBlip>
                <a:blip r:embed="rId3"/>
              </a:buBlip>
            </a:pPr>
            <a:r>
              <a:rPr lang="en-US" dirty="0">
                <a:solidFill>
                  <a:srgbClr val="000000"/>
                </a:solidFill>
                <a:latin typeface="Chalkduster" charset="0"/>
                <a:ea typeface="Chalkduster" charset="0"/>
                <a:cs typeface="Chalkduster" charset="0"/>
                <a:sym typeface="Chalkduster" charset="0"/>
              </a:rPr>
              <a:t>A tidal barrage is created at the mouth of a river or a choke point that connects to the ocean. Below the water level, there are openings that contain turbines. The turbines spin halfway as the tide rises. The spinning of the turbines powers a generator that produces electricity. </a:t>
            </a:r>
            <a:endParaRPr lang="en-US" dirty="0">
              <a:solidFill>
                <a:srgbClr val="000000"/>
              </a:solidFill>
              <a:latin typeface="Chalkduster" charset="0"/>
              <a:sym typeface="Chalkduster" charset="0"/>
            </a:endParaRP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z="4000"/>
              <a:t>The Rance power plant</a:t>
            </a:r>
          </a:p>
        </p:txBody>
      </p:sp>
      <p:sp>
        <p:nvSpPr>
          <p:cNvPr id="12291" name="Rectangle 3"/>
          <p:cNvSpPr>
            <a:spLocks noGrp="1" noChangeArrowheads="1"/>
          </p:cNvSpPr>
          <p:nvPr>
            <p:ph idx="1"/>
          </p:nvPr>
        </p:nvSpPr>
        <p:spPr/>
        <p:txBody>
          <a:bodyPr/>
          <a:lstStyle/>
          <a:p>
            <a:r>
              <a:rPr lang="en-GB"/>
              <a:t>It is particularly efficient on an ebb tide as the barrage traps water behind it releasing it slowly as it generates electricity.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Suitability</a:t>
            </a:r>
          </a:p>
        </p:txBody>
      </p:sp>
      <p:sp>
        <p:nvSpPr>
          <p:cNvPr id="13315" name="Rectangle 3"/>
          <p:cNvSpPr>
            <a:spLocks noGrp="1" noChangeArrowheads="1"/>
          </p:cNvSpPr>
          <p:nvPr>
            <p:ph idx="1"/>
          </p:nvPr>
        </p:nvSpPr>
        <p:spPr/>
        <p:txBody>
          <a:bodyPr/>
          <a:lstStyle/>
          <a:p>
            <a:pPr>
              <a:lnSpc>
                <a:spcPct val="90000"/>
              </a:lnSpc>
            </a:pPr>
            <a:r>
              <a:rPr lang="en-GB" sz="2400"/>
              <a:t>Although there are a number of sites in the UK such as the Humber, Dee, Severn and Solway estuaries with enough tidal flow, estuaries are amongst the world’s most productive and sensitive ecosystems, and the flooding by these barrages causes a great disruption to their natural processes. </a:t>
            </a:r>
          </a:p>
          <a:p>
            <a:pPr>
              <a:lnSpc>
                <a:spcPct val="90000"/>
              </a:lnSpc>
            </a:pPr>
            <a:r>
              <a:rPr lang="en-GB" sz="2400"/>
              <a:t>The environmental impact is enormous and projects of this nature struggle for approval.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Grp="1" noChangeArrowheads="1"/>
          </p:cNvSpPr>
          <p:nvPr>
            <p:ph type="title"/>
          </p:nvPr>
        </p:nvSpPr>
        <p:spPr>
          <a:ln/>
        </p:spPr>
        <p:txBody>
          <a:bodyPr/>
          <a:lstStyle/>
          <a:p>
            <a:r>
              <a:rPr lang="en-US" sz="4100" dirty="0"/>
              <a:t>Prominent Regions of Wave Power</a:t>
            </a:r>
          </a:p>
        </p:txBody>
      </p:sp>
      <p:sp>
        <p:nvSpPr>
          <p:cNvPr id="17410" name="Rectangle 2"/>
          <p:cNvSpPr>
            <a:spLocks noGrp="1" noChangeArrowheads="1"/>
          </p:cNvSpPr>
          <p:nvPr>
            <p:ph type="body" idx="1"/>
          </p:nvPr>
        </p:nvSpPr>
        <p:spPr>
          <a:xfrm>
            <a:off x="0" y="1142984"/>
            <a:ext cx="8929718" cy="4983179"/>
          </a:xfrm>
          <a:ln/>
        </p:spPr>
        <p:txBody>
          <a:bodyPr>
            <a:noAutofit/>
          </a:bodyPr>
          <a:lstStyle/>
          <a:p>
            <a:pPr marL="627288">
              <a:buBlip>
                <a:blip r:embed="rId2"/>
              </a:buBlip>
            </a:pPr>
            <a:r>
              <a:rPr lang="en-US" sz="2400" dirty="0"/>
              <a:t>Europe; Spain and the UK each have one power plant, with the UK in the planning stages to construct two more as of 2011. Portugal commissioned and then decommissioned their only wave power plant in 2008. There are wave energy converter devices in Denmark, Finland, Sweden, and Ireland.</a:t>
            </a:r>
          </a:p>
          <a:p>
            <a:pPr marL="627288">
              <a:buBlip>
                <a:blip r:embed="rId2"/>
              </a:buBlip>
            </a:pPr>
            <a:r>
              <a:rPr lang="en-US" sz="2400" dirty="0"/>
              <a:t>Australia and the US also have various wave energy converter devices.</a:t>
            </a:r>
          </a:p>
          <a:p>
            <a:pPr marL="627288">
              <a:buBlip>
                <a:blip r:embed="rId2"/>
              </a:buBlip>
            </a:pPr>
            <a:r>
              <a:rPr lang="en-US" sz="2400" dirty="0"/>
              <a:t>Israel has its own wave power plant.</a:t>
            </a:r>
          </a:p>
          <a:p>
            <a:pPr marL="627288">
              <a:buBlip>
                <a:blip r:embed="rId2"/>
              </a:buBlip>
            </a:pPr>
            <a:r>
              <a:rPr lang="en-US" sz="2400" dirty="0"/>
              <a:t>The north and south temperate zones are ideal for wave power where the prevailing </a:t>
            </a:r>
            <a:r>
              <a:rPr lang="en-US" sz="2400" dirty="0" err="1"/>
              <a:t>westerlies</a:t>
            </a:r>
            <a:r>
              <a:rPr lang="en-US" sz="2400" dirty="0"/>
              <a:t>, such as the Roaring Forties in the Indian Ocean, blow strongest.</a:t>
            </a:r>
          </a:p>
          <a:p>
            <a:pPr marL="627288">
              <a:buBlip>
                <a:blip r:embed="rId2"/>
              </a:buBlip>
            </a:pPr>
            <a:r>
              <a:rPr lang="en-US" sz="2400" dirty="0"/>
              <a:t>Countries such as New Zealand and South Africa that lie on the </a:t>
            </a:r>
            <a:r>
              <a:rPr lang="en-US" sz="2400" dirty="0" err="1"/>
              <a:t>westerlies</a:t>
            </a:r>
            <a:r>
              <a:rPr lang="en-US" sz="2400" dirty="0"/>
              <a:t> have the potential to harvest wave power.</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Grp="1" noChangeArrowheads="1"/>
          </p:cNvSpPr>
          <p:nvPr>
            <p:ph type="title"/>
          </p:nvPr>
        </p:nvSpPr>
        <p:spPr>
          <a:ln/>
        </p:spPr>
        <p:txBody>
          <a:bodyPr/>
          <a:lstStyle/>
          <a:p>
            <a:r>
              <a:rPr lang="en-US" sz="4100" dirty="0"/>
              <a:t>Prominent Regions of Tidal Power</a:t>
            </a:r>
          </a:p>
        </p:txBody>
      </p:sp>
      <p:sp>
        <p:nvSpPr>
          <p:cNvPr id="18434" name="Rectangle 2"/>
          <p:cNvSpPr>
            <a:spLocks noGrp="1" noChangeArrowheads="1"/>
          </p:cNvSpPr>
          <p:nvPr>
            <p:ph type="body" idx="1"/>
          </p:nvPr>
        </p:nvSpPr>
        <p:spPr>
          <a:ln/>
        </p:spPr>
        <p:txBody>
          <a:bodyPr>
            <a:noAutofit/>
          </a:bodyPr>
          <a:lstStyle/>
          <a:p>
            <a:pPr marL="627288">
              <a:buBlip>
                <a:blip r:embed="rId2"/>
              </a:buBlip>
            </a:pPr>
            <a:r>
              <a:rPr lang="en-US" sz="2400" dirty="0"/>
              <a:t>Eastern Asia; South Korea has two tidal power stations and is currently building a third. China one tidal power stations near Shanghai.</a:t>
            </a:r>
          </a:p>
          <a:p>
            <a:pPr marL="627288">
              <a:buBlip>
                <a:blip r:embed="rId2"/>
              </a:buBlip>
            </a:pPr>
            <a:r>
              <a:rPr lang="en-US" sz="2400" dirty="0"/>
              <a:t>Europe; France and the UK each have one tidal power station. Russia also has one on its northern Arctic coast.</a:t>
            </a:r>
          </a:p>
          <a:p>
            <a:pPr marL="627288">
              <a:buBlip>
                <a:blip r:embed="rId2"/>
              </a:buBlip>
            </a:pPr>
            <a:r>
              <a:rPr lang="en-US" sz="2400" dirty="0"/>
              <a:t>The Philippines and India are proposing to build their first tidal power plants within the near future, while Russia, the UK, and South Korea are discussing building additional plants.</a:t>
            </a:r>
          </a:p>
          <a:p>
            <a:pPr marL="627288">
              <a:buBlip>
                <a:blip r:embed="rId2"/>
              </a:buBlip>
            </a:pPr>
            <a:r>
              <a:rPr lang="en-US" sz="2400" dirty="0"/>
              <a:t>The strongest coast-parallel oscillating tidal currents, ideal for harvesting tidal power, are found in the UK, China, and South Korea.</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endParaRPr lang="en-US"/>
          </a:p>
        </p:txBody>
      </p:sp>
      <p:sp>
        <p:nvSpPr>
          <p:cNvPr id="14339" name="Rectangle 3"/>
          <p:cNvSpPr>
            <a:spLocks noGrp="1" noChangeArrowheads="1"/>
          </p:cNvSpPr>
          <p:nvPr>
            <p:ph idx="1"/>
          </p:nvPr>
        </p:nvSpPr>
        <p:spPr/>
        <p:txBody>
          <a:bodyPr/>
          <a:lstStyle/>
          <a:p>
            <a:endParaRPr lang="en-US"/>
          </a:p>
        </p:txBody>
      </p:sp>
      <p:pic>
        <p:nvPicPr>
          <p:cNvPr id="14340" name="Picture 4" descr="msoF5DA"/>
          <p:cNvPicPr>
            <a:picLocks noChangeAspect="1" noChangeArrowheads="1"/>
          </p:cNvPicPr>
          <p:nvPr/>
        </p:nvPicPr>
        <p:blipFill>
          <a:blip r:embed="rId2">
            <a:lum bright="-46000" contrast="34000"/>
          </a:blip>
          <a:srcRect l="47707" r="9264" b="67299"/>
          <a:stretch>
            <a:fillRect/>
          </a:stretch>
        </p:blipFill>
        <p:spPr bwMode="auto">
          <a:xfrm>
            <a:off x="250825" y="260350"/>
            <a:ext cx="5976938" cy="6408738"/>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The future</a:t>
            </a:r>
          </a:p>
        </p:txBody>
      </p:sp>
      <p:sp>
        <p:nvSpPr>
          <p:cNvPr id="17411" name="Rectangle 3"/>
          <p:cNvSpPr>
            <a:spLocks noGrp="1" noChangeArrowheads="1"/>
          </p:cNvSpPr>
          <p:nvPr>
            <p:ph idx="1"/>
          </p:nvPr>
        </p:nvSpPr>
        <p:spPr/>
        <p:txBody>
          <a:bodyPr/>
          <a:lstStyle/>
          <a:p>
            <a:pPr>
              <a:lnSpc>
                <a:spcPct val="80000"/>
              </a:lnSpc>
            </a:pPr>
            <a:r>
              <a:rPr lang="en-GB" sz="2800"/>
              <a:t>Projects so far under consideration, in the UK, which do not include off-shore wind power are:-</a:t>
            </a:r>
          </a:p>
          <a:p>
            <a:pPr lvl="1">
              <a:lnSpc>
                <a:spcPct val="80000"/>
              </a:lnSpc>
            </a:pPr>
            <a:r>
              <a:rPr lang="en-GB" sz="2400"/>
              <a:t>the Severn Barrage, </a:t>
            </a:r>
          </a:p>
          <a:p>
            <a:pPr lvl="1">
              <a:lnSpc>
                <a:spcPct val="80000"/>
              </a:lnSpc>
            </a:pPr>
            <a:r>
              <a:rPr lang="en-GB" sz="2400"/>
              <a:t>Swansea Tidal Lagoon, </a:t>
            </a:r>
          </a:p>
          <a:p>
            <a:pPr lvl="1">
              <a:lnSpc>
                <a:spcPct val="80000"/>
              </a:lnSpc>
            </a:pPr>
            <a:r>
              <a:rPr lang="en-GB" sz="2400"/>
              <a:t>Saint David’s Head tidal Turbines, (this should be on line in January 2010.)</a:t>
            </a:r>
          </a:p>
          <a:p>
            <a:pPr lvl="1">
              <a:lnSpc>
                <a:spcPct val="80000"/>
              </a:lnSpc>
            </a:pPr>
            <a:r>
              <a:rPr lang="en-GB" sz="2400"/>
              <a:t>Wave generators (surface and submerged.), no sites identified as yet.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z="4000" b="1" u="sng"/>
              <a:t>The Swansea Tidal lagoon</a:t>
            </a:r>
            <a:r>
              <a:rPr lang="en-GB" sz="4000"/>
              <a:t> </a:t>
            </a:r>
          </a:p>
        </p:txBody>
      </p:sp>
      <p:sp>
        <p:nvSpPr>
          <p:cNvPr id="18435" name="Rectangle 3"/>
          <p:cNvSpPr>
            <a:spLocks noGrp="1" noChangeArrowheads="1"/>
          </p:cNvSpPr>
          <p:nvPr>
            <p:ph idx="1"/>
          </p:nvPr>
        </p:nvSpPr>
        <p:spPr/>
        <p:txBody>
          <a:bodyPr/>
          <a:lstStyle/>
          <a:p>
            <a:r>
              <a:rPr lang="en-GB"/>
              <a:t>The Tidal lagoon ,which has been designed by Tidal Electric, and has been supported by Friends of the earth and other green NGO’s, is at present seeking community financing  for the project.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1455738" y="5373688"/>
            <a:ext cx="6140450" cy="366712"/>
          </a:xfrm>
          <a:prstGeom prst="rect">
            <a:avLst/>
          </a:prstGeom>
          <a:noFill/>
          <a:ln w="9525">
            <a:noFill/>
            <a:miter lim="800000"/>
            <a:headEnd/>
            <a:tailEnd/>
          </a:ln>
          <a:effectLst/>
        </p:spPr>
        <p:txBody>
          <a:bodyPr>
            <a:spAutoFit/>
          </a:bodyPr>
          <a:lstStyle/>
          <a:p>
            <a:pPr eaLnBrk="0" hangingPunct="0"/>
            <a:endParaRPr lang="en-US">
              <a:latin typeface="Garamond" pitchFamily="18" charset="0"/>
            </a:endParaRPr>
          </a:p>
        </p:txBody>
      </p:sp>
      <p:sp>
        <p:nvSpPr>
          <p:cNvPr id="21507" name="Rectangle 3"/>
          <p:cNvSpPr>
            <a:spLocks noChangeArrowheads="1"/>
          </p:cNvSpPr>
          <p:nvPr/>
        </p:nvSpPr>
        <p:spPr bwMode="auto">
          <a:xfrm>
            <a:off x="250825" y="4797425"/>
            <a:ext cx="8642350" cy="1655763"/>
          </a:xfrm>
          <a:prstGeom prst="rect">
            <a:avLst/>
          </a:prstGeom>
          <a:noFill/>
          <a:ln w="9525">
            <a:noFill/>
            <a:miter lim="800000"/>
            <a:headEnd/>
            <a:tailEnd/>
          </a:ln>
          <a:effectLst/>
        </p:spPr>
        <p:txBody>
          <a:bodyPr/>
          <a:lstStyle/>
          <a:p>
            <a:pPr marL="342900" indent="-342900">
              <a:spcBef>
                <a:spcPct val="20000"/>
              </a:spcBef>
              <a:buClr>
                <a:schemeClr val="accent2"/>
              </a:buClr>
            </a:pPr>
            <a:endParaRPr lang="en-GB" sz="2800" b="1">
              <a:latin typeface="Tahoma" pitchFamily="34" charset="0"/>
            </a:endParaRPr>
          </a:p>
          <a:p>
            <a:pPr marL="342900" indent="-342900">
              <a:spcBef>
                <a:spcPct val="20000"/>
              </a:spcBef>
              <a:buClr>
                <a:schemeClr val="accent2"/>
              </a:buClr>
            </a:pPr>
            <a:r>
              <a:rPr lang="en-GB" sz="2800" b="1">
                <a:latin typeface="Tahoma" pitchFamily="34" charset="0"/>
              </a:rPr>
              <a:t>A source of renewable power and community wealth?</a:t>
            </a:r>
            <a:endParaRPr lang="en-US" sz="2800" b="1">
              <a:latin typeface="Tahoma" pitchFamily="34" charset="0"/>
            </a:endParaRPr>
          </a:p>
        </p:txBody>
      </p:sp>
      <p:sp>
        <p:nvSpPr>
          <p:cNvPr id="21508" name="Rectangle 4"/>
          <p:cNvSpPr>
            <a:spLocks noChangeArrowheads="1"/>
          </p:cNvSpPr>
          <p:nvPr/>
        </p:nvSpPr>
        <p:spPr bwMode="auto">
          <a:xfrm>
            <a:off x="395288" y="765175"/>
            <a:ext cx="8353425" cy="863600"/>
          </a:xfrm>
          <a:prstGeom prst="rect">
            <a:avLst/>
          </a:prstGeom>
          <a:noFill/>
          <a:ln w="9525">
            <a:noFill/>
            <a:miter lim="800000"/>
            <a:headEnd/>
            <a:tailEnd/>
          </a:ln>
          <a:effectLst/>
        </p:spPr>
        <p:txBody>
          <a:bodyPr anchor="ctr"/>
          <a:lstStyle/>
          <a:p>
            <a:r>
              <a:rPr lang="en-GB" sz="6000">
                <a:latin typeface="Tahoma" pitchFamily="34" charset="0"/>
              </a:rPr>
              <a:t>Offshore tidal lagoons</a:t>
            </a:r>
            <a:endParaRPr lang="en-US" sz="6000">
              <a:latin typeface="Tahoma" pitchFamily="34" charset="0"/>
            </a:endParaRPr>
          </a:p>
        </p:txBody>
      </p:sp>
      <p:pic>
        <p:nvPicPr>
          <p:cNvPr id="21509" name="Picture 5"/>
          <p:cNvPicPr>
            <a:picLocks noChangeAspect="1" noChangeArrowheads="1"/>
          </p:cNvPicPr>
          <p:nvPr/>
        </p:nvPicPr>
        <p:blipFill>
          <a:blip r:embed="rId2"/>
          <a:srcRect/>
          <a:stretch>
            <a:fillRect/>
          </a:stretch>
        </p:blipFill>
        <p:spPr bwMode="auto">
          <a:xfrm>
            <a:off x="468313" y="1773238"/>
            <a:ext cx="4714875" cy="34353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95288" y="981075"/>
            <a:ext cx="8229600" cy="1143000"/>
          </a:xfrm>
        </p:spPr>
        <p:txBody>
          <a:bodyPr>
            <a:normAutofit fontScale="90000"/>
          </a:bodyPr>
          <a:lstStyle/>
          <a:p>
            <a:r>
              <a:rPr lang="en-GB" b="1" dirty="0" smtClean="0">
                <a:latin typeface="Tahoma" pitchFamily="34" charset="0"/>
              </a:rPr>
              <a:t>Original Tidal Lagoon design for Swansea </a:t>
            </a:r>
            <a:r>
              <a:rPr lang="en-GB" b="1" dirty="0">
                <a:latin typeface="Tahoma" pitchFamily="34" charset="0"/>
              </a:rPr>
              <a:t>Bay</a:t>
            </a:r>
            <a:endParaRPr lang="en-US" b="1" dirty="0">
              <a:latin typeface="Tahoma" pitchFamily="34" charset="0"/>
            </a:endParaRPr>
          </a:p>
        </p:txBody>
      </p:sp>
      <p:sp>
        <p:nvSpPr>
          <p:cNvPr id="22531" name="Rectangle 3"/>
          <p:cNvSpPr>
            <a:spLocks noChangeArrowheads="1"/>
          </p:cNvSpPr>
          <p:nvPr/>
        </p:nvSpPr>
        <p:spPr bwMode="auto">
          <a:xfrm>
            <a:off x="468313" y="2276475"/>
            <a:ext cx="7775575" cy="3816350"/>
          </a:xfrm>
          <a:prstGeom prst="rect">
            <a:avLst/>
          </a:prstGeom>
          <a:noFill/>
          <a:ln w="9525">
            <a:noFill/>
            <a:miter lim="800000"/>
            <a:headEnd/>
            <a:tailEnd/>
          </a:ln>
          <a:effectLst/>
        </p:spPr>
        <p:txBody>
          <a:bodyPr/>
          <a:lstStyle/>
          <a:p>
            <a:pPr marL="342900" indent="-342900">
              <a:spcBef>
                <a:spcPct val="20000"/>
              </a:spcBef>
              <a:buClr>
                <a:schemeClr val="accent2"/>
              </a:buClr>
              <a:buFontTx/>
              <a:buChar char="•"/>
            </a:pPr>
            <a:r>
              <a:rPr lang="en-GB" sz="3200">
                <a:latin typeface="Tahoma" pitchFamily="34" charset="0"/>
              </a:rPr>
              <a:t>Circular rubble mound enclosing a lagoon approximately 5km</a:t>
            </a:r>
            <a:r>
              <a:rPr lang="en-GB" sz="3200" baseline="30000">
                <a:latin typeface="Tahoma" pitchFamily="34" charset="0"/>
              </a:rPr>
              <a:t>2</a:t>
            </a:r>
            <a:endParaRPr lang="en-GB" sz="3200">
              <a:latin typeface="Tahoma" pitchFamily="34" charset="0"/>
            </a:endParaRPr>
          </a:p>
          <a:p>
            <a:pPr marL="342900" indent="-342900">
              <a:spcBef>
                <a:spcPct val="20000"/>
              </a:spcBef>
              <a:buClr>
                <a:schemeClr val="accent2"/>
              </a:buClr>
              <a:buFontTx/>
              <a:buChar char="•"/>
            </a:pPr>
            <a:r>
              <a:rPr lang="en-GB" sz="3200">
                <a:latin typeface="Tahoma" pitchFamily="34" charset="0"/>
              </a:rPr>
              <a:t>Built on shallow tidal flats, 1 mile offshore</a:t>
            </a:r>
          </a:p>
          <a:p>
            <a:pPr marL="342900" indent="-342900">
              <a:spcBef>
                <a:spcPct val="20000"/>
              </a:spcBef>
              <a:buClr>
                <a:schemeClr val="accent2"/>
              </a:buClr>
              <a:buFontTx/>
              <a:buChar char="•"/>
            </a:pPr>
            <a:r>
              <a:rPr lang="en-GB" sz="3200">
                <a:latin typeface="Tahoma" pitchFamily="34" charset="0"/>
              </a:rPr>
              <a:t>Using conventional hydroelectric equipment and control systems</a:t>
            </a:r>
          </a:p>
          <a:p>
            <a:pPr marL="342900" indent="-342900">
              <a:spcBef>
                <a:spcPct val="20000"/>
              </a:spcBef>
              <a:buClr>
                <a:schemeClr val="accent2"/>
              </a:buClr>
              <a:buFontTx/>
              <a:buChar char="•"/>
            </a:pPr>
            <a:r>
              <a:rPr lang="en-GB" sz="3200">
                <a:latin typeface="Tahoma" pitchFamily="34" charset="0"/>
              </a:rPr>
              <a:t>Mound visible, powerhouse underwater</a:t>
            </a:r>
          </a:p>
          <a:p>
            <a:pPr marL="342900" indent="-342900">
              <a:spcBef>
                <a:spcPct val="20000"/>
              </a:spcBef>
              <a:buClr>
                <a:schemeClr val="accent2"/>
              </a:buClr>
            </a:pPr>
            <a:endParaRPr lang="en-GB" sz="3200">
              <a:latin typeface="Tahoma" pitchFamily="34" charset="0"/>
            </a:endParaRPr>
          </a:p>
        </p:txBody>
      </p:sp>
      <p:pic>
        <p:nvPicPr>
          <p:cNvPr id="22532"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95288" y="981075"/>
            <a:ext cx="8229600" cy="1143000"/>
          </a:xfrm>
        </p:spPr>
        <p:txBody>
          <a:bodyPr/>
          <a:lstStyle/>
          <a:p>
            <a:r>
              <a:rPr lang="en-GB" b="1">
                <a:latin typeface="Tahoma" pitchFamily="34" charset="0"/>
              </a:rPr>
              <a:t>Tidal Electric Swansea Bay</a:t>
            </a:r>
            <a:endParaRPr lang="en-US" b="1">
              <a:latin typeface="Tahoma" pitchFamily="34" charset="0"/>
            </a:endParaRPr>
          </a:p>
        </p:txBody>
      </p:sp>
      <p:sp>
        <p:nvSpPr>
          <p:cNvPr id="23555" name="Rectangle 3"/>
          <p:cNvSpPr>
            <a:spLocks noChangeArrowheads="1"/>
          </p:cNvSpPr>
          <p:nvPr/>
        </p:nvSpPr>
        <p:spPr bwMode="auto">
          <a:xfrm>
            <a:off x="468313" y="2276475"/>
            <a:ext cx="7775575" cy="3816350"/>
          </a:xfrm>
          <a:prstGeom prst="rect">
            <a:avLst/>
          </a:prstGeom>
          <a:noFill/>
          <a:ln w="9525">
            <a:noFill/>
            <a:miter lim="800000"/>
            <a:headEnd/>
            <a:tailEnd/>
          </a:ln>
          <a:effectLst/>
        </p:spPr>
        <p:txBody>
          <a:bodyPr/>
          <a:lstStyle/>
          <a:p>
            <a:pPr marL="342900" indent="-342900">
              <a:spcBef>
                <a:spcPct val="20000"/>
              </a:spcBef>
              <a:buClr>
                <a:schemeClr val="accent2"/>
              </a:buClr>
              <a:buFontTx/>
              <a:buChar char="•"/>
            </a:pPr>
            <a:r>
              <a:rPr lang="en-GB" sz="3200">
                <a:latin typeface="Tahoma" pitchFamily="34" charset="0"/>
              </a:rPr>
              <a:t>24 bi-directional turbines to generate electricity on both ebb and flood tides </a:t>
            </a:r>
          </a:p>
          <a:p>
            <a:pPr marL="342900" indent="-342900">
              <a:spcBef>
                <a:spcPct val="20000"/>
              </a:spcBef>
              <a:buClr>
                <a:schemeClr val="accent2"/>
              </a:buClr>
              <a:buFontTx/>
              <a:buChar char="•"/>
            </a:pPr>
            <a:r>
              <a:rPr lang="en-GB" sz="3200">
                <a:latin typeface="Tahoma" pitchFamily="34" charset="0"/>
              </a:rPr>
              <a:t>Benefiting from 8m tidal range</a:t>
            </a:r>
          </a:p>
          <a:p>
            <a:pPr marL="342900" indent="-342900">
              <a:spcBef>
                <a:spcPct val="20000"/>
              </a:spcBef>
              <a:buClr>
                <a:schemeClr val="accent2"/>
              </a:buClr>
              <a:buFontTx/>
              <a:buChar char="•"/>
            </a:pPr>
            <a:r>
              <a:rPr lang="en-GB" sz="3200">
                <a:latin typeface="Tahoma" pitchFamily="34" charset="0"/>
              </a:rPr>
              <a:t>Contributing 60MW or 187,000MWh per annum</a:t>
            </a:r>
          </a:p>
          <a:p>
            <a:pPr marL="342900" indent="-342900">
              <a:spcBef>
                <a:spcPct val="20000"/>
              </a:spcBef>
              <a:buClr>
                <a:schemeClr val="accent2"/>
              </a:buClr>
              <a:buFontTx/>
              <a:buChar char="•"/>
            </a:pPr>
            <a:r>
              <a:rPr lang="en-GB" sz="3200">
                <a:latin typeface="Tahoma" pitchFamily="34" charset="0"/>
              </a:rPr>
              <a:t>Connection to national grid</a:t>
            </a:r>
          </a:p>
        </p:txBody>
      </p:sp>
      <p:pic>
        <p:nvPicPr>
          <p:cNvPr id="23556"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04800" y="228600"/>
            <a:ext cx="7651750" cy="1143000"/>
          </a:xfrm>
        </p:spPr>
        <p:txBody>
          <a:bodyPr>
            <a:normAutofit fontScale="90000"/>
          </a:bodyPr>
          <a:lstStyle/>
          <a:p>
            <a:r>
              <a:rPr lang="en-GB" altLang="zh-CN" sz="4000" b="1">
                <a:solidFill>
                  <a:schemeClr val="tx1"/>
                </a:solidFill>
                <a:latin typeface="Tahoma" pitchFamily="34" charset="0"/>
                <a:ea typeface="宋体" charset="-122"/>
              </a:rPr>
              <a:t>Proposed location for Swansea Bay Tidal Lagoon</a:t>
            </a:r>
            <a:r>
              <a:rPr lang="en-US" altLang="zh-CN" sz="4000">
                <a:ea typeface="宋体" charset="-122"/>
              </a:rPr>
              <a:t> </a:t>
            </a:r>
            <a:endParaRPr lang="en-US" sz="4000"/>
          </a:p>
        </p:txBody>
      </p:sp>
      <p:pic>
        <p:nvPicPr>
          <p:cNvPr id="24579" name="Picture 3" descr="SwanseaBay"/>
          <p:cNvPicPr>
            <a:picLocks noGrp="1" noChangeAspect="1" noChangeArrowheads="1"/>
          </p:cNvPicPr>
          <p:nvPr>
            <p:ph idx="1"/>
          </p:nvPr>
        </p:nvPicPr>
        <p:blipFill>
          <a:blip r:embed="rId2" cstate="print">
            <a:lum bright="-12000" contrast="10000"/>
          </a:blip>
          <a:stretch>
            <a:fillRect/>
          </a:stretch>
        </p:blipFill>
        <p:spPr>
          <a:xfrm>
            <a:off x="1848612" y="1874361"/>
            <a:ext cx="5446776" cy="3977640"/>
          </a:xfrm>
          <a:noFill/>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5602" name="Picture 2" descr="Impoundment Cross"/>
          <p:cNvPicPr>
            <a:picLocks noGrp="1" noChangeAspect="1" noChangeArrowheads="1"/>
          </p:cNvPicPr>
          <p:nvPr>
            <p:ph sz="half" idx="2"/>
          </p:nvPr>
        </p:nvPicPr>
        <p:blipFill>
          <a:blip r:embed="rId3">
            <a:lum bright="-8000" contrast="20000"/>
          </a:blip>
          <a:srcRect/>
          <a:stretch>
            <a:fillRect/>
          </a:stretch>
        </p:blipFill>
        <p:spPr>
          <a:xfrm>
            <a:off x="0" y="2667000"/>
            <a:ext cx="9144000" cy="3457575"/>
          </a:xfrm>
          <a:noFill/>
          <a:ln/>
        </p:spPr>
      </p:pic>
      <p:sp>
        <p:nvSpPr>
          <p:cNvPr id="25603" name="Rectangle 3"/>
          <p:cNvSpPr>
            <a:spLocks noChangeArrowheads="1"/>
          </p:cNvSpPr>
          <p:nvPr/>
        </p:nvSpPr>
        <p:spPr bwMode="auto">
          <a:xfrm>
            <a:off x="395288" y="981075"/>
            <a:ext cx="8229600" cy="1143000"/>
          </a:xfrm>
          <a:prstGeom prst="rect">
            <a:avLst/>
          </a:prstGeom>
          <a:noFill/>
          <a:ln w="9525">
            <a:noFill/>
            <a:miter lim="800000"/>
            <a:headEnd/>
            <a:tailEnd/>
          </a:ln>
          <a:effectLst/>
        </p:spPr>
        <p:txBody>
          <a:bodyPr anchor="ctr"/>
          <a:lstStyle/>
          <a:p>
            <a:pPr algn="ctr"/>
            <a:r>
              <a:rPr lang="en-GB" sz="4400" b="1">
                <a:solidFill>
                  <a:schemeClr val="accent2"/>
                </a:solidFill>
                <a:latin typeface="Tahoma" pitchFamily="34" charset="0"/>
              </a:rPr>
              <a:t>Impoundment design</a:t>
            </a:r>
            <a:endParaRPr lang="en-US" sz="4400" b="1">
              <a:solidFill>
                <a:schemeClr val="accent2"/>
              </a:solidFill>
              <a:latin typeface="Tahoma" pitchFamily="34" charset="0"/>
            </a:endParaRP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95288" y="981075"/>
            <a:ext cx="8229600" cy="1143000"/>
          </a:xfrm>
        </p:spPr>
        <p:txBody>
          <a:bodyPr/>
          <a:lstStyle/>
          <a:p>
            <a:r>
              <a:rPr lang="en-GB" b="1">
                <a:latin typeface="Tahoma" pitchFamily="34" charset="0"/>
              </a:rPr>
              <a:t>WS Atkins study</a:t>
            </a:r>
            <a:endParaRPr lang="en-US" b="1">
              <a:latin typeface="Tahoma" pitchFamily="34" charset="0"/>
            </a:endParaRPr>
          </a:p>
        </p:txBody>
      </p:sp>
      <p:sp>
        <p:nvSpPr>
          <p:cNvPr id="28675" name="Rectangle 3"/>
          <p:cNvSpPr>
            <a:spLocks noChangeArrowheads="1"/>
          </p:cNvSpPr>
          <p:nvPr/>
        </p:nvSpPr>
        <p:spPr bwMode="auto">
          <a:xfrm>
            <a:off x="468313" y="2276475"/>
            <a:ext cx="7775575" cy="3816350"/>
          </a:xfrm>
          <a:prstGeom prst="rect">
            <a:avLst/>
          </a:prstGeom>
          <a:noFill/>
          <a:ln w="9525">
            <a:noFill/>
            <a:miter lim="800000"/>
            <a:headEnd/>
            <a:tailEnd/>
          </a:ln>
          <a:effectLst/>
        </p:spPr>
        <p:txBody>
          <a:bodyPr/>
          <a:lstStyle/>
          <a:p>
            <a:pPr marL="342900" indent="-342900">
              <a:spcBef>
                <a:spcPct val="20000"/>
              </a:spcBef>
              <a:buClr>
                <a:schemeClr val="accent2"/>
              </a:buClr>
              <a:buFontTx/>
              <a:buChar char="•"/>
            </a:pPr>
            <a:r>
              <a:rPr lang="en-GB" sz="3200">
                <a:latin typeface="Tahoma" pitchFamily="34" charset="0"/>
              </a:rPr>
              <a:t>Technical and practical feasibility of Swansea site confirmed</a:t>
            </a:r>
          </a:p>
          <a:p>
            <a:pPr marL="342900" indent="-342900">
              <a:spcBef>
                <a:spcPct val="20000"/>
              </a:spcBef>
              <a:buClr>
                <a:schemeClr val="accent2"/>
              </a:buClr>
              <a:buFontTx/>
              <a:buChar char="•"/>
            </a:pPr>
            <a:r>
              <a:rPr lang="en-GB" sz="3200">
                <a:latin typeface="Tahoma" pitchFamily="34" charset="0"/>
              </a:rPr>
              <a:t>No exceptional problems (tidal range, weather, navigation)</a:t>
            </a:r>
          </a:p>
          <a:p>
            <a:pPr marL="342900" indent="-342900">
              <a:spcBef>
                <a:spcPct val="20000"/>
              </a:spcBef>
              <a:buClr>
                <a:schemeClr val="accent2"/>
              </a:buClr>
              <a:buFontTx/>
              <a:buChar char="•"/>
            </a:pPr>
            <a:r>
              <a:rPr lang="en-GB" sz="3200">
                <a:latin typeface="Tahoma" pitchFamily="34" charset="0"/>
              </a:rPr>
              <a:t>Capital cost £80m</a:t>
            </a:r>
          </a:p>
          <a:p>
            <a:pPr marL="342900" indent="-342900">
              <a:spcBef>
                <a:spcPct val="20000"/>
              </a:spcBef>
              <a:buClr>
                <a:schemeClr val="accent2"/>
              </a:buClr>
              <a:buFontTx/>
              <a:buChar char="•"/>
            </a:pPr>
            <a:r>
              <a:rPr lang="en-GB" sz="3200">
                <a:latin typeface="Tahoma" pitchFamily="34" charset="0"/>
              </a:rPr>
              <a:t>Minimal maintenance/operating costs</a:t>
            </a:r>
          </a:p>
          <a:p>
            <a:pPr marL="342900" indent="-342900">
              <a:spcBef>
                <a:spcPct val="20000"/>
              </a:spcBef>
              <a:buClr>
                <a:schemeClr val="accent2"/>
              </a:buClr>
              <a:buFontTx/>
              <a:buChar char="•"/>
            </a:pPr>
            <a:r>
              <a:rPr lang="en-GB" sz="3200">
                <a:latin typeface="Tahoma" pitchFamily="34" charset="0"/>
              </a:rPr>
              <a:t>Predictable electricity at 3.5p/kWh</a:t>
            </a:r>
          </a:p>
        </p:txBody>
      </p:sp>
      <p:pic>
        <p:nvPicPr>
          <p:cNvPr id="28676"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95288" y="981075"/>
            <a:ext cx="8229600" cy="1143000"/>
          </a:xfrm>
        </p:spPr>
        <p:txBody>
          <a:bodyPr/>
          <a:lstStyle/>
          <a:p>
            <a:r>
              <a:rPr lang="en-GB" b="1">
                <a:solidFill>
                  <a:schemeClr val="tx1"/>
                </a:solidFill>
                <a:latin typeface="Tahoma" pitchFamily="34" charset="0"/>
              </a:rPr>
              <a:t>Environmental impact</a:t>
            </a:r>
            <a:endParaRPr lang="en-US" b="1">
              <a:solidFill>
                <a:schemeClr val="tx1"/>
              </a:solidFill>
              <a:latin typeface="Tahoma" pitchFamily="34" charset="0"/>
            </a:endParaRPr>
          </a:p>
        </p:txBody>
      </p:sp>
      <p:sp>
        <p:nvSpPr>
          <p:cNvPr id="29699" name="Rectangle 3"/>
          <p:cNvSpPr>
            <a:spLocks noGrp="1" noChangeArrowheads="1"/>
          </p:cNvSpPr>
          <p:nvPr>
            <p:ph idx="1"/>
          </p:nvPr>
        </p:nvSpPr>
        <p:spPr>
          <a:xfrm>
            <a:off x="312738" y="2200275"/>
            <a:ext cx="5697537" cy="3816350"/>
          </a:xfrm>
          <a:noFill/>
          <a:ln/>
        </p:spPr>
        <p:txBody>
          <a:bodyPr>
            <a:normAutofit fontScale="92500" lnSpcReduction="10000"/>
          </a:bodyPr>
          <a:lstStyle/>
          <a:p>
            <a:pPr>
              <a:lnSpc>
                <a:spcPct val="90000"/>
              </a:lnSpc>
            </a:pPr>
            <a:r>
              <a:rPr lang="en-GB">
                <a:latin typeface="Tahoma" pitchFamily="34" charset="0"/>
              </a:rPr>
              <a:t>Low visual impact</a:t>
            </a:r>
          </a:p>
          <a:p>
            <a:pPr>
              <a:lnSpc>
                <a:spcPct val="90000"/>
              </a:lnSpc>
            </a:pPr>
            <a:r>
              <a:rPr lang="en-GB">
                <a:latin typeface="Tahoma" pitchFamily="34" charset="0"/>
              </a:rPr>
              <a:t>Natural materials (loose rock, sand and gravel) obtained locally</a:t>
            </a:r>
          </a:p>
          <a:p>
            <a:pPr>
              <a:lnSpc>
                <a:spcPct val="90000"/>
              </a:lnSpc>
            </a:pPr>
            <a:r>
              <a:rPr lang="en-GB">
                <a:latin typeface="Tahoma" pitchFamily="34" charset="0"/>
              </a:rPr>
              <a:t>Does not impede fish migration</a:t>
            </a:r>
          </a:p>
          <a:p>
            <a:pPr>
              <a:lnSpc>
                <a:spcPct val="90000"/>
              </a:lnSpc>
            </a:pPr>
            <a:r>
              <a:rPr lang="en-GB">
                <a:latin typeface="Tahoma" pitchFamily="34" charset="0"/>
              </a:rPr>
              <a:t>Does not block navigation</a:t>
            </a:r>
          </a:p>
          <a:p>
            <a:pPr>
              <a:lnSpc>
                <a:spcPct val="90000"/>
              </a:lnSpc>
            </a:pPr>
            <a:r>
              <a:rPr lang="en-GB">
                <a:latin typeface="Tahoma" pitchFamily="34" charset="0"/>
              </a:rPr>
              <a:t>Creates wildlife habitat for bird and marine life</a:t>
            </a:r>
          </a:p>
          <a:p>
            <a:pPr>
              <a:lnSpc>
                <a:spcPct val="90000"/>
              </a:lnSpc>
            </a:pPr>
            <a:endParaRPr lang="en-GB" sz="2800">
              <a:latin typeface="Tahoma" pitchFamily="34" charset="0"/>
            </a:endParaRPr>
          </a:p>
          <a:p>
            <a:pPr>
              <a:lnSpc>
                <a:spcPct val="90000"/>
              </a:lnSpc>
            </a:pPr>
            <a:endParaRPr lang="en-GB" sz="2800">
              <a:latin typeface="Tahoma" pitchFamily="34" charset="0"/>
            </a:endParaRPr>
          </a:p>
          <a:p>
            <a:pPr>
              <a:lnSpc>
                <a:spcPct val="90000"/>
              </a:lnSpc>
            </a:pPr>
            <a:endParaRPr lang="en-GB" sz="2800">
              <a:latin typeface="Tahoma" pitchFamily="34" charset="0"/>
            </a:endParaRPr>
          </a:p>
        </p:txBody>
      </p:sp>
      <p:pic>
        <p:nvPicPr>
          <p:cNvPr id="29700"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79388" y="404813"/>
            <a:ext cx="8229600" cy="1143000"/>
          </a:xfrm>
        </p:spPr>
        <p:txBody>
          <a:bodyPr/>
          <a:lstStyle/>
          <a:p>
            <a:r>
              <a:rPr lang="en-GB" b="1">
                <a:solidFill>
                  <a:schemeClr val="tx1"/>
                </a:solidFill>
                <a:latin typeface="Tahoma" pitchFamily="34" charset="0"/>
              </a:rPr>
              <a:t>Environmental impact</a:t>
            </a:r>
            <a:endParaRPr lang="en-US" b="1">
              <a:solidFill>
                <a:schemeClr val="tx1"/>
              </a:solidFill>
              <a:latin typeface="Tahoma" pitchFamily="34" charset="0"/>
            </a:endParaRPr>
          </a:p>
        </p:txBody>
      </p:sp>
      <p:sp>
        <p:nvSpPr>
          <p:cNvPr id="30723" name="Rectangle 3"/>
          <p:cNvSpPr>
            <a:spLocks noGrp="1" noChangeArrowheads="1"/>
          </p:cNvSpPr>
          <p:nvPr>
            <p:ph idx="1"/>
          </p:nvPr>
        </p:nvSpPr>
        <p:spPr>
          <a:xfrm>
            <a:off x="323850" y="1557338"/>
            <a:ext cx="5697538" cy="3816350"/>
          </a:xfrm>
          <a:noFill/>
          <a:ln/>
        </p:spPr>
        <p:txBody>
          <a:bodyPr>
            <a:normAutofit fontScale="92500" lnSpcReduction="20000"/>
          </a:bodyPr>
          <a:lstStyle/>
          <a:p>
            <a:r>
              <a:rPr lang="en-GB">
                <a:latin typeface="Tahoma" pitchFamily="34" charset="0"/>
              </a:rPr>
              <a:t>Flood defence potential</a:t>
            </a:r>
          </a:p>
          <a:p>
            <a:r>
              <a:rPr lang="en-GB">
                <a:latin typeface="Tahoma" pitchFamily="34" charset="0"/>
              </a:rPr>
              <a:t>Reduces dredging requirements</a:t>
            </a:r>
          </a:p>
          <a:p>
            <a:r>
              <a:rPr lang="en-GB">
                <a:latin typeface="Tahoma" pitchFamily="34" charset="0"/>
              </a:rPr>
              <a:t>Does not change the shoreline</a:t>
            </a:r>
          </a:p>
          <a:p>
            <a:r>
              <a:rPr lang="en-GB">
                <a:latin typeface="Tahoma" pitchFamily="34" charset="0"/>
              </a:rPr>
              <a:t>Does not damage intertidal habitats</a:t>
            </a:r>
          </a:p>
          <a:p>
            <a:r>
              <a:rPr lang="en-GB">
                <a:latin typeface="Tahoma" pitchFamily="34" charset="0"/>
              </a:rPr>
              <a:t>Does not change salinity</a:t>
            </a:r>
          </a:p>
          <a:p>
            <a:r>
              <a:rPr lang="en-GB">
                <a:latin typeface="Tahoma" pitchFamily="34" charset="0"/>
              </a:rPr>
              <a:t>100% renewable energy</a:t>
            </a:r>
          </a:p>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p:txBody>
      </p:sp>
      <p:pic>
        <p:nvPicPr>
          <p:cNvPr id="30724"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0" y="566738"/>
            <a:ext cx="9144000" cy="0"/>
          </a:xfrm>
          <a:prstGeom prst="rect">
            <a:avLst/>
          </a:prstGeom>
          <a:noFill/>
          <a:ln w="9525">
            <a:noFill/>
            <a:miter lim="800000"/>
            <a:headEnd/>
            <a:tailEnd/>
          </a:ln>
          <a:effectLst/>
        </p:spPr>
        <p:txBody>
          <a:bodyPr wrap="none" anchor="ctr">
            <a:spAutoFit/>
          </a:bodyPr>
          <a:lstStyle/>
          <a:p>
            <a:endParaRPr lang="en-GB"/>
          </a:p>
        </p:txBody>
      </p:sp>
      <p:sp>
        <p:nvSpPr>
          <p:cNvPr id="31747" name="Rectangle 3"/>
          <p:cNvSpPr>
            <a:spLocks noRot="1" noChangeArrowheads="1"/>
          </p:cNvSpPr>
          <p:nvPr/>
        </p:nvSpPr>
        <p:spPr bwMode="auto">
          <a:xfrm>
            <a:off x="0" y="260350"/>
            <a:ext cx="8229600" cy="1143000"/>
          </a:xfrm>
          <a:prstGeom prst="rect">
            <a:avLst/>
          </a:prstGeom>
          <a:noFill/>
          <a:ln w="9525">
            <a:noFill/>
            <a:miter lim="800000"/>
            <a:headEnd/>
            <a:tailEnd/>
          </a:ln>
          <a:effectLst/>
        </p:spPr>
        <p:txBody>
          <a:bodyPr anchor="ctr"/>
          <a:lstStyle/>
          <a:p>
            <a:pPr algn="ctr"/>
            <a:r>
              <a:rPr lang="en-GB" sz="4400" b="1">
                <a:latin typeface="Tahoma" pitchFamily="34" charset="0"/>
              </a:rPr>
              <a:t>Economies of scale</a:t>
            </a:r>
            <a:endParaRPr lang="en-US" sz="4400" b="1">
              <a:latin typeface="Tahoma" pitchFamily="34" charset="0"/>
            </a:endParaRPr>
          </a:p>
        </p:txBody>
      </p:sp>
      <p:sp>
        <p:nvSpPr>
          <p:cNvPr id="31748" name="Rectangle 4"/>
          <p:cNvSpPr>
            <a:spLocks noGrp="1" noChangeArrowheads="1"/>
          </p:cNvSpPr>
          <p:nvPr>
            <p:ph type="body" sz="half" idx="1"/>
          </p:nvPr>
        </p:nvSpPr>
        <p:spPr>
          <a:xfrm>
            <a:off x="0" y="2200275"/>
            <a:ext cx="2006600" cy="3600450"/>
          </a:xfrm>
          <a:noFill/>
          <a:ln/>
        </p:spPr>
        <p:txBody>
          <a:bodyPr/>
          <a:lstStyle/>
          <a:p>
            <a:pPr>
              <a:buFontTx/>
              <a:buNone/>
            </a:pPr>
            <a:r>
              <a:rPr lang="en-GB" sz="2800" dirty="0">
                <a:latin typeface="Tahoma" pitchFamily="34" charset="0"/>
              </a:rPr>
              <a:t>	</a:t>
            </a:r>
            <a:r>
              <a:rPr lang="en-GB" sz="2000" dirty="0">
                <a:latin typeface="Tahoma" pitchFamily="34" charset="0"/>
              </a:rPr>
              <a:t>Approximate price per kWh for selected locations and areas</a:t>
            </a:r>
          </a:p>
          <a:p>
            <a:pPr>
              <a:buFontTx/>
              <a:buNone/>
            </a:pPr>
            <a:endParaRPr lang="en-GB" sz="2800" dirty="0">
              <a:latin typeface="Tahoma" pitchFamily="34" charset="0"/>
            </a:endParaRPr>
          </a:p>
        </p:txBody>
      </p:sp>
      <p:graphicFrame>
        <p:nvGraphicFramePr>
          <p:cNvPr id="31749" name="Object 5"/>
          <p:cNvGraphicFramePr>
            <a:graphicFrameLocks noGrp="1" noChangeAspect="1"/>
          </p:cNvGraphicFramePr>
          <p:nvPr>
            <p:ph sz="half" idx="2"/>
          </p:nvPr>
        </p:nvGraphicFramePr>
        <p:xfrm>
          <a:off x="2140268" y="1643050"/>
          <a:ext cx="6502695" cy="4500593"/>
        </p:xfrm>
        <a:graphic>
          <a:graphicData uri="http://schemas.openxmlformats.org/presentationml/2006/ole">
            <mc:AlternateContent xmlns:mc="http://schemas.openxmlformats.org/markup-compatibility/2006">
              <mc:Choice xmlns:v="urn:schemas-microsoft-com:vml" Requires="v">
                <p:oleObj spid="_x0000_s31750" name="Chart" r:id="rId4" imgW="6162675" imgH="3724275" progId="Excel.Sheet.8">
                  <p:embed/>
                </p:oleObj>
              </mc:Choice>
              <mc:Fallback>
                <p:oleObj name="Chart" r:id="rId4" imgW="6162675" imgH="3724275" progId="Excel.Sheet.8">
                  <p:embed/>
                  <p:pic>
                    <p:nvPicPr>
                      <p:cNvPr id="0" name="Picture 5"/>
                      <p:cNvPicPr>
                        <a:picLocks noRot="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40268" y="1643050"/>
                        <a:ext cx="6502695" cy="4500593"/>
                      </a:xfrm>
                      <a:prstGeom prst="rect">
                        <a:avLst/>
                      </a:prstGeom>
                      <a:noFill/>
                      <a:ln>
                        <a:noFill/>
                      </a:ln>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0">
                            <a:solidFill>
                              <a:srgbClr val="FFFFFF"/>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95288" y="981075"/>
            <a:ext cx="8229600" cy="1143000"/>
          </a:xfrm>
        </p:spPr>
        <p:txBody>
          <a:bodyPr/>
          <a:lstStyle/>
          <a:p>
            <a:r>
              <a:rPr lang="en-GB" b="1">
                <a:solidFill>
                  <a:schemeClr val="tx1"/>
                </a:solidFill>
                <a:latin typeface="Tahoma" pitchFamily="34" charset="0"/>
              </a:rPr>
              <a:t>Meeting renewable targets</a:t>
            </a:r>
            <a:endParaRPr lang="en-US" b="1">
              <a:solidFill>
                <a:schemeClr val="tx1"/>
              </a:solidFill>
              <a:latin typeface="Tahoma" pitchFamily="34" charset="0"/>
            </a:endParaRPr>
          </a:p>
        </p:txBody>
      </p:sp>
      <p:sp>
        <p:nvSpPr>
          <p:cNvPr id="32771" name="Rectangle 3"/>
          <p:cNvSpPr>
            <a:spLocks noGrp="1" noChangeArrowheads="1"/>
          </p:cNvSpPr>
          <p:nvPr>
            <p:ph idx="1"/>
          </p:nvPr>
        </p:nvSpPr>
        <p:spPr>
          <a:xfrm>
            <a:off x="312738" y="2200275"/>
            <a:ext cx="5697537" cy="3816350"/>
          </a:xfrm>
          <a:noFill/>
          <a:ln/>
        </p:spPr>
        <p:txBody>
          <a:bodyPr/>
          <a:lstStyle/>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p:txBody>
      </p:sp>
      <p:pic>
        <p:nvPicPr>
          <p:cNvPr id="32772"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
        <p:nvSpPr>
          <p:cNvPr id="32773" name="Rectangle 5"/>
          <p:cNvSpPr>
            <a:spLocks noChangeArrowheads="1"/>
          </p:cNvSpPr>
          <p:nvPr/>
        </p:nvSpPr>
        <p:spPr bwMode="auto">
          <a:xfrm>
            <a:off x="468313" y="2276475"/>
            <a:ext cx="7991475" cy="3816350"/>
          </a:xfrm>
          <a:prstGeom prst="rect">
            <a:avLst/>
          </a:prstGeom>
          <a:solidFill>
            <a:schemeClr val="bg1">
              <a:alpha val="0"/>
            </a:schemeClr>
          </a:solidFill>
          <a:ln w="9525">
            <a:noFill/>
            <a:miter lim="800000"/>
            <a:headEnd/>
            <a:tailEnd/>
          </a:ln>
          <a:effectLst/>
        </p:spPr>
        <p:txBody>
          <a:bodyPr/>
          <a:lstStyle/>
          <a:p>
            <a:pPr marL="342900" indent="-342900">
              <a:spcBef>
                <a:spcPct val="20000"/>
              </a:spcBef>
              <a:buClr>
                <a:schemeClr val="accent2"/>
              </a:buClr>
              <a:buFontTx/>
              <a:buChar char="•"/>
            </a:pPr>
            <a:r>
              <a:rPr lang="en-GB" sz="3200">
                <a:latin typeface="Tahoma" pitchFamily="34" charset="0"/>
              </a:rPr>
              <a:t>UK targets – 5% of electricity by 2005, 10% by 2010, 20% by 2020</a:t>
            </a:r>
          </a:p>
          <a:p>
            <a:pPr marL="342900" indent="-342900">
              <a:spcBef>
                <a:spcPct val="20000"/>
              </a:spcBef>
              <a:buClr>
                <a:schemeClr val="accent2"/>
              </a:buClr>
              <a:buFontTx/>
              <a:buChar char="•"/>
            </a:pPr>
            <a:r>
              <a:rPr lang="en-GB" sz="3200">
                <a:latin typeface="Tahoma" pitchFamily="34" charset="0"/>
              </a:rPr>
              <a:t>Currently at 4%</a:t>
            </a:r>
          </a:p>
          <a:p>
            <a:pPr marL="342900" indent="-342900">
              <a:spcBef>
                <a:spcPct val="20000"/>
              </a:spcBef>
              <a:buClr>
                <a:schemeClr val="accent2"/>
              </a:buClr>
              <a:buFontTx/>
              <a:buChar char="•"/>
            </a:pPr>
            <a:r>
              <a:rPr lang="en-GB" sz="3200">
                <a:latin typeface="Tahoma" pitchFamily="34" charset="0"/>
              </a:rPr>
              <a:t>Government says wind is primary option</a:t>
            </a:r>
          </a:p>
          <a:p>
            <a:pPr marL="342900" indent="-342900">
              <a:spcBef>
                <a:spcPct val="20000"/>
              </a:spcBef>
              <a:buClr>
                <a:schemeClr val="accent2"/>
              </a:buClr>
              <a:buFontTx/>
              <a:buChar char="•"/>
            </a:pPr>
            <a:r>
              <a:rPr lang="en-GB" sz="3200">
                <a:latin typeface="Tahoma" pitchFamily="34" charset="0"/>
              </a:rPr>
              <a:t>Wave/tidal underfunded and undersold</a:t>
            </a:r>
          </a:p>
          <a:p>
            <a:pPr marL="342900" indent="-342900">
              <a:spcBef>
                <a:spcPct val="20000"/>
              </a:spcBef>
              <a:buClr>
                <a:schemeClr val="accent2"/>
              </a:buClr>
              <a:buFontTx/>
              <a:buChar char="•"/>
            </a:pPr>
            <a:r>
              <a:rPr lang="en-GB" sz="3200">
                <a:latin typeface="Tahoma" pitchFamily="34" charset="0"/>
              </a:rPr>
              <a:t>Tidal Electric: feasible, quick to develop; the way ahead for the UK</a:t>
            </a:r>
          </a:p>
          <a:p>
            <a:pPr marL="342900" indent="-342900">
              <a:spcBef>
                <a:spcPct val="20000"/>
              </a:spcBef>
              <a:buClr>
                <a:schemeClr val="accent2"/>
              </a:buClr>
              <a:buFontTx/>
              <a:buChar char="•"/>
            </a:pPr>
            <a:endParaRPr lang="en-GB" sz="3200">
              <a:latin typeface="Tahoma"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95288" y="981075"/>
            <a:ext cx="8229600" cy="1143000"/>
          </a:xfrm>
        </p:spPr>
        <p:txBody>
          <a:bodyPr/>
          <a:lstStyle/>
          <a:p>
            <a:r>
              <a:rPr lang="en-GB" b="1">
                <a:solidFill>
                  <a:schemeClr val="tx1"/>
                </a:solidFill>
                <a:latin typeface="Tahoma" pitchFamily="34" charset="0"/>
              </a:rPr>
              <a:t>Community led regeneration</a:t>
            </a:r>
            <a:endParaRPr lang="en-US" b="1">
              <a:solidFill>
                <a:schemeClr val="tx1"/>
              </a:solidFill>
              <a:latin typeface="Tahoma" pitchFamily="34" charset="0"/>
            </a:endParaRPr>
          </a:p>
        </p:txBody>
      </p:sp>
      <p:sp>
        <p:nvSpPr>
          <p:cNvPr id="33795" name="Rectangle 3"/>
          <p:cNvSpPr>
            <a:spLocks noGrp="1" noChangeArrowheads="1"/>
          </p:cNvSpPr>
          <p:nvPr>
            <p:ph idx="1"/>
          </p:nvPr>
        </p:nvSpPr>
        <p:spPr>
          <a:xfrm>
            <a:off x="312738" y="2200275"/>
            <a:ext cx="5697537" cy="3816350"/>
          </a:xfrm>
          <a:noFill/>
          <a:ln/>
        </p:spPr>
        <p:txBody>
          <a:bodyPr/>
          <a:lstStyle/>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p:txBody>
      </p:sp>
      <p:pic>
        <p:nvPicPr>
          <p:cNvPr id="33796"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
        <p:nvSpPr>
          <p:cNvPr id="33797" name="Rectangle 5"/>
          <p:cNvSpPr>
            <a:spLocks noChangeArrowheads="1"/>
          </p:cNvSpPr>
          <p:nvPr/>
        </p:nvSpPr>
        <p:spPr bwMode="auto">
          <a:xfrm>
            <a:off x="468313" y="2276475"/>
            <a:ext cx="7991475" cy="3816350"/>
          </a:xfrm>
          <a:prstGeom prst="rect">
            <a:avLst/>
          </a:prstGeom>
          <a:solidFill>
            <a:schemeClr val="bg1">
              <a:alpha val="0"/>
            </a:schemeClr>
          </a:solidFill>
          <a:ln w="9525">
            <a:noFill/>
            <a:miter lim="800000"/>
            <a:headEnd/>
            <a:tailEnd/>
          </a:ln>
          <a:effectLst/>
        </p:spPr>
        <p:txBody>
          <a:bodyPr/>
          <a:lstStyle/>
          <a:p>
            <a:pPr marL="342900" indent="-342900">
              <a:spcBef>
                <a:spcPct val="20000"/>
              </a:spcBef>
              <a:buClr>
                <a:schemeClr val="accent2"/>
              </a:buClr>
            </a:pPr>
            <a:r>
              <a:rPr lang="en-GB" sz="3200">
                <a:latin typeface="Tahoma" pitchFamily="34" charset="0"/>
              </a:rPr>
              <a:t>Delivered by Development Trusts and Community Development Finance Institutions:</a:t>
            </a:r>
          </a:p>
          <a:p>
            <a:pPr marL="342900" indent="-342900">
              <a:spcBef>
                <a:spcPct val="20000"/>
              </a:spcBef>
              <a:buClr>
                <a:schemeClr val="accent2"/>
              </a:buClr>
              <a:buFontTx/>
              <a:buChar char="•"/>
            </a:pPr>
            <a:r>
              <a:rPr lang="en-GB" sz="3200">
                <a:latin typeface="Tahoma" pitchFamily="34" charset="0"/>
              </a:rPr>
              <a:t>Job creation/prosperity</a:t>
            </a:r>
          </a:p>
          <a:p>
            <a:pPr marL="342900" indent="-342900">
              <a:spcBef>
                <a:spcPct val="20000"/>
              </a:spcBef>
              <a:buClr>
                <a:schemeClr val="accent2"/>
              </a:buClr>
              <a:buFontTx/>
              <a:buChar char="•"/>
            </a:pPr>
            <a:r>
              <a:rPr lang="en-GB" sz="3200">
                <a:latin typeface="Tahoma" pitchFamily="34" charset="0"/>
              </a:rPr>
              <a:t>Environmental improvement</a:t>
            </a:r>
          </a:p>
          <a:p>
            <a:pPr marL="342900" indent="-342900">
              <a:spcBef>
                <a:spcPct val="20000"/>
              </a:spcBef>
              <a:buClr>
                <a:schemeClr val="accent2"/>
              </a:buClr>
              <a:buFontTx/>
              <a:buChar char="•"/>
            </a:pPr>
            <a:r>
              <a:rPr lang="en-GB" sz="3200">
                <a:latin typeface="Tahoma" pitchFamily="34" charset="0"/>
              </a:rPr>
              <a:t>Affordable housing</a:t>
            </a:r>
          </a:p>
          <a:p>
            <a:pPr marL="342900" indent="-342900">
              <a:spcBef>
                <a:spcPct val="20000"/>
              </a:spcBef>
              <a:buClr>
                <a:schemeClr val="accent2"/>
              </a:buClr>
              <a:buFontTx/>
              <a:buChar char="•"/>
            </a:pPr>
            <a:r>
              <a:rPr lang="en-GB" sz="3200">
                <a:latin typeface="Tahoma" pitchFamily="34" charset="0"/>
              </a:rPr>
              <a:t>Sustainable communities</a:t>
            </a:r>
          </a:p>
          <a:p>
            <a:pPr marL="342900" indent="-342900">
              <a:spcBef>
                <a:spcPct val="20000"/>
              </a:spcBef>
              <a:buClr>
                <a:schemeClr val="accent2"/>
              </a:buClr>
              <a:buFontTx/>
              <a:buChar char="•"/>
            </a:pPr>
            <a:endParaRPr lang="en-GB" sz="3200">
              <a:latin typeface="Tahoma"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395288" y="981075"/>
            <a:ext cx="8229600" cy="1143000"/>
          </a:xfrm>
        </p:spPr>
        <p:txBody>
          <a:bodyPr/>
          <a:lstStyle/>
          <a:p>
            <a:r>
              <a:rPr lang="en-GB" b="1">
                <a:solidFill>
                  <a:schemeClr val="tx1"/>
                </a:solidFill>
                <a:latin typeface="Tahoma" pitchFamily="34" charset="0"/>
              </a:rPr>
              <a:t>Community ownership</a:t>
            </a:r>
            <a:endParaRPr lang="en-US" b="1">
              <a:solidFill>
                <a:schemeClr val="tx1"/>
              </a:solidFill>
              <a:latin typeface="Tahoma" pitchFamily="34" charset="0"/>
            </a:endParaRPr>
          </a:p>
        </p:txBody>
      </p:sp>
      <p:sp>
        <p:nvSpPr>
          <p:cNvPr id="34819" name="Rectangle 3"/>
          <p:cNvSpPr>
            <a:spLocks noGrp="1" noChangeArrowheads="1"/>
          </p:cNvSpPr>
          <p:nvPr>
            <p:ph idx="1"/>
          </p:nvPr>
        </p:nvSpPr>
        <p:spPr>
          <a:xfrm>
            <a:off x="312738" y="2200275"/>
            <a:ext cx="5697537" cy="3816350"/>
          </a:xfrm>
          <a:noFill/>
          <a:ln/>
        </p:spPr>
        <p:txBody>
          <a:bodyPr/>
          <a:lstStyle/>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a:p>
            <a:endParaRPr lang="en-GB">
              <a:latin typeface="Tahoma" pitchFamily="34" charset="0"/>
            </a:endParaRPr>
          </a:p>
        </p:txBody>
      </p:sp>
      <p:pic>
        <p:nvPicPr>
          <p:cNvPr id="34820"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
        <p:nvSpPr>
          <p:cNvPr id="34821" name="Rectangle 5"/>
          <p:cNvSpPr>
            <a:spLocks noChangeArrowheads="1"/>
          </p:cNvSpPr>
          <p:nvPr/>
        </p:nvSpPr>
        <p:spPr bwMode="auto">
          <a:xfrm>
            <a:off x="468313" y="2276475"/>
            <a:ext cx="7991475" cy="3816350"/>
          </a:xfrm>
          <a:prstGeom prst="rect">
            <a:avLst/>
          </a:prstGeom>
          <a:solidFill>
            <a:schemeClr val="bg1">
              <a:alpha val="0"/>
            </a:schemeClr>
          </a:solidFill>
          <a:ln w="9525">
            <a:noFill/>
            <a:miter lim="800000"/>
            <a:headEnd/>
            <a:tailEnd/>
          </a:ln>
          <a:effectLst/>
        </p:spPr>
        <p:txBody>
          <a:bodyPr/>
          <a:lstStyle/>
          <a:p>
            <a:pPr marL="342900" indent="-342900">
              <a:spcBef>
                <a:spcPct val="20000"/>
              </a:spcBef>
              <a:buClr>
                <a:schemeClr val="accent2"/>
              </a:buClr>
              <a:buFontTx/>
              <a:buChar char="•"/>
            </a:pPr>
            <a:r>
              <a:rPr lang="en-GB" sz="3200">
                <a:latin typeface="Tahoma" pitchFamily="34" charset="0"/>
              </a:rPr>
              <a:t>First scheme needs Government support</a:t>
            </a:r>
          </a:p>
          <a:p>
            <a:pPr marL="342900" indent="-342900">
              <a:spcBef>
                <a:spcPct val="20000"/>
              </a:spcBef>
              <a:buClr>
                <a:schemeClr val="accent2"/>
              </a:buClr>
              <a:buFontTx/>
              <a:buChar char="•"/>
            </a:pPr>
            <a:r>
              <a:rPr lang="en-GB" sz="3200">
                <a:latin typeface="Tahoma" pitchFamily="34" charset="0"/>
              </a:rPr>
              <a:t>50% grant for first scheme would capture returns to fund community led regeneration from this and future projects</a:t>
            </a:r>
          </a:p>
          <a:p>
            <a:pPr marL="342900" indent="-342900">
              <a:spcBef>
                <a:spcPct val="20000"/>
              </a:spcBef>
              <a:buClr>
                <a:schemeClr val="accent2"/>
              </a:buClr>
              <a:buFontTx/>
              <a:buChar char="•"/>
            </a:pPr>
            <a:endParaRPr lang="en-GB" sz="3200">
              <a:latin typeface="Tahoma"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95288" y="981075"/>
            <a:ext cx="8229600" cy="1143000"/>
          </a:xfrm>
        </p:spPr>
        <p:txBody>
          <a:bodyPr/>
          <a:lstStyle/>
          <a:p>
            <a:r>
              <a:rPr lang="en-GB" b="1">
                <a:solidFill>
                  <a:schemeClr val="tx1"/>
                </a:solidFill>
                <a:latin typeface="Tahoma" pitchFamily="34" charset="0"/>
              </a:rPr>
              <a:t>Tidal Electric Swansea Bay</a:t>
            </a:r>
            <a:endParaRPr lang="en-US" b="1">
              <a:solidFill>
                <a:schemeClr val="tx1"/>
              </a:solidFill>
              <a:latin typeface="Tahoma" pitchFamily="34" charset="0"/>
            </a:endParaRPr>
          </a:p>
        </p:txBody>
      </p:sp>
      <p:sp>
        <p:nvSpPr>
          <p:cNvPr id="35843" name="Rectangle 3"/>
          <p:cNvSpPr>
            <a:spLocks noGrp="1" noChangeArrowheads="1"/>
          </p:cNvSpPr>
          <p:nvPr>
            <p:ph idx="1"/>
          </p:nvPr>
        </p:nvSpPr>
        <p:spPr>
          <a:xfrm>
            <a:off x="468313" y="2276475"/>
            <a:ext cx="7920037" cy="4032250"/>
          </a:xfrm>
          <a:noFill/>
          <a:ln/>
        </p:spPr>
        <p:txBody>
          <a:bodyPr/>
          <a:lstStyle/>
          <a:p>
            <a:r>
              <a:rPr lang="en-GB">
                <a:latin typeface="Tahoma" pitchFamily="34" charset="0"/>
              </a:rPr>
              <a:t>Expected annual income £14m</a:t>
            </a:r>
          </a:p>
          <a:p>
            <a:r>
              <a:rPr lang="en-GB">
                <a:latin typeface="Tahoma" pitchFamily="34" charset="0"/>
              </a:rPr>
              <a:t>Approximately £6m loan repayments</a:t>
            </a:r>
          </a:p>
          <a:p>
            <a:r>
              <a:rPr lang="en-GB">
                <a:latin typeface="Tahoma" pitchFamily="34" charset="0"/>
              </a:rPr>
              <a:t>Total surplus £8m</a:t>
            </a:r>
          </a:p>
          <a:p>
            <a:r>
              <a:rPr lang="en-GB">
                <a:latin typeface="Tahoma" pitchFamily="34" charset="0"/>
              </a:rPr>
              <a:t>£4m for local reinvestment</a:t>
            </a:r>
          </a:p>
          <a:p>
            <a:r>
              <a:rPr lang="en-GB">
                <a:latin typeface="Tahoma" pitchFamily="34" charset="0"/>
              </a:rPr>
              <a:t>£4m for investment in further tidal projects</a:t>
            </a:r>
          </a:p>
        </p:txBody>
      </p:sp>
      <p:pic>
        <p:nvPicPr>
          <p:cNvPr id="35844"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395288" y="981075"/>
            <a:ext cx="8229600" cy="1143000"/>
          </a:xfrm>
        </p:spPr>
        <p:txBody>
          <a:bodyPr/>
          <a:lstStyle/>
          <a:p>
            <a:r>
              <a:rPr lang="en-GB" b="1">
                <a:solidFill>
                  <a:schemeClr val="tx1"/>
                </a:solidFill>
                <a:latin typeface="Tahoma" pitchFamily="34" charset="0"/>
              </a:rPr>
              <a:t>Tidal Electric</a:t>
            </a:r>
            <a:endParaRPr lang="en-US" b="1">
              <a:solidFill>
                <a:schemeClr val="tx1"/>
              </a:solidFill>
              <a:latin typeface="Tahoma" pitchFamily="34" charset="0"/>
            </a:endParaRPr>
          </a:p>
        </p:txBody>
      </p:sp>
      <p:sp>
        <p:nvSpPr>
          <p:cNvPr id="36867" name="Rectangle 3"/>
          <p:cNvSpPr>
            <a:spLocks noGrp="1" noChangeArrowheads="1"/>
          </p:cNvSpPr>
          <p:nvPr>
            <p:ph idx="1"/>
          </p:nvPr>
        </p:nvSpPr>
        <p:spPr>
          <a:xfrm>
            <a:off x="468313" y="2276475"/>
            <a:ext cx="7920037" cy="4032250"/>
          </a:xfrm>
          <a:noFill/>
          <a:ln/>
        </p:spPr>
        <p:txBody>
          <a:bodyPr/>
          <a:lstStyle/>
          <a:p>
            <a:r>
              <a:rPr lang="en-GB">
                <a:latin typeface="Tahoma" pitchFamily="34" charset="0"/>
              </a:rPr>
              <a:t>Retaining the naturally occurring power of tidal energy within the public domain</a:t>
            </a:r>
          </a:p>
          <a:p>
            <a:r>
              <a:rPr lang="en-GB">
                <a:latin typeface="Tahoma" pitchFamily="34" charset="0"/>
              </a:rPr>
              <a:t>Generating a new and permanent investment stream for sustainable communities</a:t>
            </a:r>
          </a:p>
        </p:txBody>
      </p:sp>
      <p:pic>
        <p:nvPicPr>
          <p:cNvPr id="36868" name="Picture 4" descr="EnvironmentTrust logo"/>
          <p:cNvPicPr>
            <a:picLocks noChangeAspect="1" noChangeArrowheads="1"/>
          </p:cNvPicPr>
          <p:nvPr/>
        </p:nvPicPr>
        <p:blipFill>
          <a:blip r:embed="rId2"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srcRect/>
          <a:stretch>
            <a:fillRect/>
          </a:stretch>
        </p:blipFill>
        <p:spPr bwMode="auto">
          <a:xfrm>
            <a:off x="3851275" y="1268413"/>
            <a:ext cx="4886325" cy="4733925"/>
          </a:xfrm>
          <a:prstGeom prst="rect">
            <a:avLst/>
          </a:prstGeom>
          <a:noFill/>
          <a:ln w="9525">
            <a:noFill/>
            <a:miter lim="800000"/>
            <a:headEnd/>
            <a:tailEnd/>
          </a:ln>
        </p:spPr>
      </p:pic>
      <p:sp>
        <p:nvSpPr>
          <p:cNvPr id="20483" name="Rectangle 3"/>
          <p:cNvSpPr>
            <a:spLocks noRot="1" noChangeArrowheads="1"/>
          </p:cNvSpPr>
          <p:nvPr/>
        </p:nvSpPr>
        <p:spPr bwMode="auto">
          <a:xfrm>
            <a:off x="395288" y="981075"/>
            <a:ext cx="8229600" cy="1143000"/>
          </a:xfrm>
          <a:prstGeom prst="rect">
            <a:avLst/>
          </a:prstGeom>
          <a:noFill/>
          <a:ln w="9525">
            <a:noFill/>
            <a:miter lim="800000"/>
            <a:headEnd/>
            <a:tailEnd/>
          </a:ln>
          <a:effectLst/>
        </p:spPr>
        <p:txBody>
          <a:bodyPr anchor="ctr"/>
          <a:lstStyle/>
          <a:p>
            <a:pPr algn="ctr"/>
            <a:r>
              <a:rPr lang="en-GB" sz="4400" b="1">
                <a:solidFill>
                  <a:schemeClr val="accent2"/>
                </a:solidFill>
                <a:latin typeface="Tahoma" pitchFamily="34" charset="0"/>
              </a:rPr>
              <a:t>The future</a:t>
            </a:r>
            <a:endParaRPr lang="en-US" sz="4400" b="1">
              <a:solidFill>
                <a:schemeClr val="accent2"/>
              </a:solidFill>
              <a:latin typeface="Tahoma" pitchFamily="34" charset="0"/>
            </a:endParaRPr>
          </a:p>
        </p:txBody>
      </p:sp>
      <p:sp>
        <p:nvSpPr>
          <p:cNvPr id="20484" name="Rectangle 4"/>
          <p:cNvSpPr>
            <a:spLocks noGrp="1" noChangeArrowheads="1"/>
          </p:cNvSpPr>
          <p:nvPr>
            <p:ph type="body" sz="half" idx="1"/>
          </p:nvPr>
        </p:nvSpPr>
        <p:spPr>
          <a:xfrm>
            <a:off x="312738" y="2200275"/>
            <a:ext cx="2963862" cy="3600450"/>
          </a:xfrm>
          <a:noFill/>
          <a:ln/>
        </p:spPr>
        <p:txBody>
          <a:bodyPr>
            <a:normAutofit lnSpcReduction="10000"/>
          </a:bodyPr>
          <a:lstStyle/>
          <a:p>
            <a:r>
              <a:rPr lang="en-GB">
                <a:latin typeface="Tahoma" pitchFamily="34" charset="0"/>
              </a:rPr>
              <a:t>A major source of British renewable energy</a:t>
            </a:r>
          </a:p>
          <a:p>
            <a:pPr>
              <a:buFontTx/>
              <a:buNone/>
            </a:pPr>
            <a:endParaRPr lang="en-GB" sz="2400">
              <a:latin typeface="Tahoma" pitchFamily="34" charset="0"/>
            </a:endParaRPr>
          </a:p>
          <a:p>
            <a:pPr>
              <a:buFontTx/>
              <a:buNone/>
            </a:pPr>
            <a:endParaRPr lang="en-GB" sz="2400">
              <a:latin typeface="Tahoma" pitchFamily="34" charset="0"/>
            </a:endParaRPr>
          </a:p>
          <a:p>
            <a:pPr>
              <a:buFontTx/>
              <a:buNone/>
            </a:pPr>
            <a:r>
              <a:rPr lang="en-GB" sz="1600">
                <a:latin typeface="Tahoma" pitchFamily="34" charset="0"/>
              </a:rPr>
              <a:t>NB: Severn Estuary includes Swansea Bay 60MW</a:t>
            </a:r>
          </a:p>
        </p:txBody>
      </p:sp>
      <p:pic>
        <p:nvPicPr>
          <p:cNvPr id="20485" name="Picture 5" descr="EnvironmentTrust logo"/>
          <p:cNvPicPr>
            <a:picLocks noChangeAspect="1" noChangeArrowheads="1"/>
          </p:cNvPicPr>
          <p:nvPr/>
        </p:nvPicPr>
        <p:blipFill>
          <a:blip r:embed="rId3" cstate="print"/>
          <a:srcRect/>
          <a:stretch>
            <a:fillRect/>
          </a:stretch>
        </p:blipFill>
        <p:spPr bwMode="auto">
          <a:xfrm>
            <a:off x="8172450" y="5876925"/>
            <a:ext cx="763588" cy="836613"/>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sz="4000">
                <a:solidFill>
                  <a:schemeClr val="tx1"/>
                </a:solidFill>
              </a:rPr>
              <a:t>The Severn Estuary Potential</a:t>
            </a:r>
          </a:p>
        </p:txBody>
      </p:sp>
      <p:sp>
        <p:nvSpPr>
          <p:cNvPr id="37891" name="Rectangle 3"/>
          <p:cNvSpPr>
            <a:spLocks noGrp="1" noChangeArrowheads="1"/>
          </p:cNvSpPr>
          <p:nvPr>
            <p:ph idx="1"/>
          </p:nvPr>
        </p:nvSpPr>
        <p:spPr/>
        <p:txBody>
          <a:bodyPr/>
          <a:lstStyle/>
          <a:p>
            <a:r>
              <a:rPr lang="en-GB"/>
              <a:t>Tidal lagoon development for the entire Severn Estuary, has a theoretical generation power of 14 TW more than the barrage alone, with less environmental impact, on both ecology and tidal range.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4000" b="1">
                <a:solidFill>
                  <a:schemeClr val="tx1"/>
                </a:solidFill>
              </a:rPr>
              <a:t>St. David’s Head development</a:t>
            </a:r>
            <a:r>
              <a:rPr lang="en-GB" sz="4000"/>
              <a:t> </a:t>
            </a:r>
          </a:p>
        </p:txBody>
      </p:sp>
      <p:sp>
        <p:nvSpPr>
          <p:cNvPr id="38915" name="Rectangle 3"/>
          <p:cNvSpPr>
            <a:spLocks noGrp="1" noChangeArrowheads="1"/>
          </p:cNvSpPr>
          <p:nvPr>
            <p:ph idx="1"/>
          </p:nvPr>
        </p:nvSpPr>
        <p:spPr/>
        <p:txBody>
          <a:bodyPr/>
          <a:lstStyle/>
          <a:p>
            <a:r>
              <a:rPr lang="en-GB"/>
              <a:t>This development requires the sitting of several large underwater turbines, under the sea, in an area between the islands off the St. David’s coast line and the mainland itself.</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b="1">
                <a:solidFill>
                  <a:schemeClr val="tx1"/>
                </a:solidFill>
              </a:rPr>
              <a:t>Wave generation</a:t>
            </a:r>
            <a:r>
              <a:rPr lang="en-GB"/>
              <a:t> </a:t>
            </a:r>
          </a:p>
        </p:txBody>
      </p:sp>
      <p:sp>
        <p:nvSpPr>
          <p:cNvPr id="39939" name="Rectangle 3"/>
          <p:cNvSpPr>
            <a:spLocks noGrp="1" noChangeArrowheads="1"/>
          </p:cNvSpPr>
          <p:nvPr>
            <p:ph idx="1"/>
          </p:nvPr>
        </p:nvSpPr>
        <p:spPr>
          <a:xfrm>
            <a:off x="304800" y="1524000"/>
            <a:ext cx="7696224" cy="5000625"/>
          </a:xfrm>
        </p:spPr>
        <p:txBody>
          <a:bodyPr/>
          <a:lstStyle/>
          <a:p>
            <a:pPr>
              <a:lnSpc>
                <a:spcPct val="80000"/>
              </a:lnSpc>
            </a:pPr>
            <a:r>
              <a:rPr lang="en-GB" sz="2400" dirty="0"/>
              <a:t>Application of wave generation technology, in the form of under water turbines, have been installed in the Hudson River, New York, USA, and off the North Portuguese Coast.</a:t>
            </a:r>
          </a:p>
          <a:p>
            <a:pPr>
              <a:lnSpc>
                <a:spcPct val="80000"/>
              </a:lnSpc>
            </a:pPr>
            <a:endParaRPr lang="en-GB" sz="2400" dirty="0"/>
          </a:p>
          <a:p>
            <a:pPr>
              <a:lnSpc>
                <a:spcPct val="80000"/>
              </a:lnSpc>
            </a:pPr>
            <a:r>
              <a:rPr lang="en-GB" sz="2400" dirty="0"/>
              <a:t>The Scottish Company Ocean Power Delivery, in collaboration with </a:t>
            </a:r>
            <a:r>
              <a:rPr lang="en-GB" sz="2400" dirty="0" err="1"/>
              <a:t>Enersis</a:t>
            </a:r>
            <a:r>
              <a:rPr lang="en-GB" sz="2400" dirty="0"/>
              <a:t>, (the Portuguese company are operating the generators once the installation is complete.) is expected to be generating enough power for 1,500 households from the wave farm, located off the northern Portuguese shoreline, using cylindrical floating generators.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3" name="AutoShape 5" descr="pelamis_wave_power_system_510455"/>
          <p:cNvSpPr>
            <a:spLocks noChangeAspect="1" noChangeArrowheads="1"/>
          </p:cNvSpPr>
          <p:nvPr/>
        </p:nvSpPr>
        <p:spPr bwMode="auto">
          <a:xfrm>
            <a:off x="155575" y="46038"/>
            <a:ext cx="304800" cy="304800"/>
          </a:xfrm>
          <a:prstGeom prst="rect">
            <a:avLst/>
          </a:prstGeom>
          <a:noFill/>
        </p:spPr>
        <p:txBody>
          <a:bodyPr/>
          <a:lstStyle/>
          <a:p>
            <a:endParaRPr lang="en-GB"/>
          </a:p>
        </p:txBody>
      </p:sp>
      <p:sp>
        <p:nvSpPr>
          <p:cNvPr id="48135" name="AutoShape 7" descr="pelamis_wave_power_system_510455"/>
          <p:cNvSpPr>
            <a:spLocks noChangeAspect="1" noChangeArrowheads="1"/>
          </p:cNvSpPr>
          <p:nvPr/>
        </p:nvSpPr>
        <p:spPr bwMode="auto">
          <a:xfrm>
            <a:off x="4419600" y="3276600"/>
            <a:ext cx="304800" cy="304800"/>
          </a:xfrm>
          <a:prstGeom prst="rect">
            <a:avLst/>
          </a:prstGeom>
          <a:noFill/>
        </p:spPr>
        <p:txBody>
          <a:bodyPr/>
          <a:lstStyle/>
          <a:p>
            <a:endParaRPr lang="en-GB"/>
          </a:p>
        </p:txBody>
      </p:sp>
      <p:sp>
        <p:nvSpPr>
          <p:cNvPr id="48137" name="AutoShape 9" descr="pelamis_wave_power_system_510455"/>
          <p:cNvSpPr>
            <a:spLocks noChangeAspect="1" noChangeArrowheads="1"/>
          </p:cNvSpPr>
          <p:nvPr/>
        </p:nvSpPr>
        <p:spPr bwMode="auto">
          <a:xfrm>
            <a:off x="4419600" y="3276600"/>
            <a:ext cx="304800" cy="304800"/>
          </a:xfrm>
          <a:prstGeom prst="rect">
            <a:avLst/>
          </a:prstGeom>
          <a:noFill/>
        </p:spPr>
        <p:txBody>
          <a:bodyPr/>
          <a:lstStyle/>
          <a:p>
            <a:endParaRPr lang="en-GB"/>
          </a:p>
        </p:txBody>
      </p:sp>
      <p:sp>
        <p:nvSpPr>
          <p:cNvPr id="48139" name="AutoShape 11" descr="PelamisWaveEnergy"/>
          <p:cNvSpPr>
            <a:spLocks noChangeAspect="1" noChangeArrowheads="1"/>
          </p:cNvSpPr>
          <p:nvPr/>
        </p:nvSpPr>
        <p:spPr bwMode="auto">
          <a:xfrm>
            <a:off x="4419600" y="3276600"/>
            <a:ext cx="304800" cy="304800"/>
          </a:xfrm>
          <a:prstGeom prst="rect">
            <a:avLst/>
          </a:prstGeom>
          <a:noFill/>
        </p:spPr>
        <p:txBody>
          <a:bodyPr/>
          <a:lstStyle/>
          <a:p>
            <a:endParaRPr lang="en-GB"/>
          </a:p>
        </p:txBody>
      </p:sp>
      <p:sp>
        <p:nvSpPr>
          <p:cNvPr id="48145" name="Rectangle 17"/>
          <p:cNvSpPr>
            <a:spLocks noGrp="1" noChangeArrowheads="1"/>
          </p:cNvSpPr>
          <p:nvPr>
            <p:ph type="title"/>
          </p:nvPr>
        </p:nvSpPr>
        <p:spPr/>
        <p:txBody>
          <a:bodyPr/>
          <a:lstStyle/>
          <a:p>
            <a:endParaRPr lang="en-US"/>
          </a:p>
        </p:txBody>
      </p:sp>
      <p:pic>
        <p:nvPicPr>
          <p:cNvPr id="48144" name="Picture 16" descr="wave_power_pelamis"/>
          <p:cNvPicPr>
            <a:picLocks noGrp="1" noChangeAspect="1" noChangeArrowheads="1"/>
          </p:cNvPicPr>
          <p:nvPr>
            <p:ph idx="1"/>
          </p:nvPr>
        </p:nvPicPr>
        <p:blipFill>
          <a:blip r:embed="rId2"/>
          <a:srcRect/>
          <a:stretch>
            <a:fillRect/>
          </a:stretch>
        </p:blipFill>
        <p:spPr>
          <a:xfrm>
            <a:off x="395288" y="285750"/>
            <a:ext cx="8569325" cy="6551613"/>
          </a:xfrm>
          <a:noFill/>
          <a:ln/>
        </p:spPr>
      </p:pic>
      <p:sp>
        <p:nvSpPr>
          <p:cNvPr id="48142" name="AutoShape 14" descr="PelamisWaveEnergy"/>
          <p:cNvSpPr>
            <a:spLocks noChangeAspect="1" noChangeArrowheads="1"/>
          </p:cNvSpPr>
          <p:nvPr/>
        </p:nvSpPr>
        <p:spPr bwMode="auto">
          <a:xfrm>
            <a:off x="4419600" y="3276600"/>
            <a:ext cx="304800" cy="304800"/>
          </a:xfrm>
          <a:prstGeom prst="rect">
            <a:avLst/>
          </a:prstGeom>
          <a:noFill/>
        </p:spPr>
        <p:txBody>
          <a:bodyPr/>
          <a:lstStyle/>
          <a:p>
            <a:endParaRPr lang="en-GB"/>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Pelamis problems</a:t>
            </a:r>
          </a:p>
        </p:txBody>
      </p:sp>
      <p:sp>
        <p:nvSpPr>
          <p:cNvPr id="46083" name="Rectangle 3"/>
          <p:cNvSpPr>
            <a:spLocks noGrp="1" noChangeArrowheads="1"/>
          </p:cNvSpPr>
          <p:nvPr>
            <p:ph idx="1"/>
          </p:nvPr>
        </p:nvSpPr>
        <p:spPr/>
        <p:txBody>
          <a:bodyPr>
            <a:noAutofit/>
          </a:bodyPr>
          <a:lstStyle/>
          <a:p>
            <a:pPr>
              <a:lnSpc>
                <a:spcPct val="80000"/>
              </a:lnSpc>
            </a:pPr>
            <a:r>
              <a:rPr lang="en-GB" sz="2800" dirty="0"/>
              <a:t>The </a:t>
            </a:r>
            <a:r>
              <a:rPr lang="en-GB" sz="2800" dirty="0" err="1"/>
              <a:t>Pelamis</a:t>
            </a:r>
            <a:r>
              <a:rPr lang="en-GB" sz="2800" dirty="0"/>
              <a:t> wave energy converter project in Portugal was halted in March due to technical setbacks. . .</a:t>
            </a:r>
            <a:br>
              <a:rPr lang="en-GB" sz="2800" dirty="0"/>
            </a:br>
            <a:r>
              <a:rPr lang="en-GB" sz="2800" dirty="0"/>
              <a:t/>
            </a:r>
            <a:br>
              <a:rPr lang="en-GB" sz="2800" dirty="0"/>
            </a:br>
            <a:r>
              <a:rPr lang="en-GB" sz="2800" dirty="0"/>
              <a:t>But even with that 21 MW project coming offline, the learning curve for offshore hydropower is getting shorter and shorter. So, we're getting closer and closer to harnessing the 2-3 million MW of coastal wave energy resources around the world.</a:t>
            </a:r>
          </a:p>
          <a:p>
            <a:pPr>
              <a:lnSpc>
                <a:spcPct val="80000"/>
              </a:lnSpc>
            </a:pPr>
            <a:r>
              <a:rPr lang="en-GB" sz="2800" dirty="0" err="1"/>
              <a:t>Pelamis's</a:t>
            </a:r>
            <a:r>
              <a:rPr lang="en-GB" sz="2800" dirty="0"/>
              <a:t> machines may also be an example of overreaching size for wave energy devices—each cylinder is 180 meters, or nearly two football fields in length </a:t>
            </a:r>
            <a:br>
              <a:rPr lang="en-GB" sz="2800" dirty="0"/>
            </a:br>
            <a:endParaRPr lang="en-GB" sz="2800" dirty="0"/>
          </a:p>
          <a:p>
            <a:pPr>
              <a:lnSpc>
                <a:spcPct val="80000"/>
              </a:lnSpc>
            </a:pPr>
            <a:endParaRPr lang="en-GB" sz="2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In the USA</a:t>
            </a:r>
          </a:p>
        </p:txBody>
      </p:sp>
      <p:sp>
        <p:nvSpPr>
          <p:cNvPr id="47107" name="Rectangle 3"/>
          <p:cNvSpPr>
            <a:spLocks noGrp="1" noChangeArrowheads="1"/>
          </p:cNvSpPr>
          <p:nvPr>
            <p:ph idx="1"/>
          </p:nvPr>
        </p:nvSpPr>
        <p:spPr/>
        <p:txBody>
          <a:bodyPr/>
          <a:lstStyle/>
          <a:p>
            <a:r>
              <a:rPr lang="en-GB" sz="2800"/>
              <a:t>Rhode Island's Ocean Wave Energy Company is developing a system of movable floats anchored to a base plate below. </a:t>
            </a:r>
          </a:p>
          <a:p>
            <a:r>
              <a:rPr lang="en-GB" sz="2800"/>
              <a:t>That contrasts with Pelamis, whose floats were more or less strung together end to end with hinged joints.</a:t>
            </a:r>
            <a:br>
              <a:rPr lang="en-GB" sz="2800"/>
            </a:br>
            <a:r>
              <a:rPr lang="en-GB" sz="2800"/>
              <a:t/>
            </a:r>
            <a:br>
              <a:rPr lang="en-GB" sz="2800"/>
            </a:br>
            <a:endParaRPr lang="en-GB" sz="28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solidFill>
                  <a:schemeClr val="tx1"/>
                </a:solidFill>
              </a:rPr>
              <a:t>Further developments</a:t>
            </a:r>
          </a:p>
        </p:txBody>
      </p:sp>
      <p:sp>
        <p:nvSpPr>
          <p:cNvPr id="40963" name="Rectangle 3"/>
          <p:cNvSpPr>
            <a:spLocks noGrp="1" noChangeArrowheads="1"/>
          </p:cNvSpPr>
          <p:nvPr>
            <p:ph idx="1"/>
          </p:nvPr>
        </p:nvSpPr>
        <p:spPr/>
        <p:txBody>
          <a:bodyPr/>
          <a:lstStyle/>
          <a:p>
            <a:pPr>
              <a:lnSpc>
                <a:spcPct val="90000"/>
              </a:lnSpc>
            </a:pPr>
            <a:r>
              <a:rPr lang="en-GB" sz="2400"/>
              <a:t>Ocean Power Delivery is continuing research and development, but will not publish any work until patents have been successfully acquired. </a:t>
            </a:r>
          </a:p>
          <a:p>
            <a:pPr>
              <a:lnSpc>
                <a:spcPct val="90000"/>
              </a:lnSpc>
            </a:pPr>
            <a:r>
              <a:rPr lang="en-GB" sz="2400"/>
              <a:t>The first three Pelamis P-750 "advanced wave energy conversion technology" machines, have already been installed, with another 28 machines being planned along the Portugal coast within a year. They will generate 22.5MW for state-run power company Energias de Portugal.</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Future</a:t>
            </a:r>
          </a:p>
        </p:txBody>
      </p:sp>
      <p:sp>
        <p:nvSpPr>
          <p:cNvPr id="51203" name="Rectangle 3"/>
          <p:cNvSpPr>
            <a:spLocks noGrp="1" noChangeArrowheads="1"/>
          </p:cNvSpPr>
          <p:nvPr>
            <p:ph idx="1"/>
          </p:nvPr>
        </p:nvSpPr>
        <p:spPr/>
        <p:txBody>
          <a:bodyPr/>
          <a:lstStyle/>
          <a:p>
            <a:pPr>
              <a:lnSpc>
                <a:spcPct val="80000"/>
              </a:lnSpc>
            </a:pPr>
            <a:r>
              <a:rPr lang="en-GB" sz="1800"/>
              <a:t>Wave-Roller generation technology, developed by AW Energy, a Finnish company, has been installed, as proto-type off the Northern Portuguese coast. By the time this product is fully developed, it is believed the low environmental impact coupled with the benefits of almost continual energy production, will produce electricity, which will have a per unit price equivalent to wind and nuclear produced power. </a:t>
            </a:r>
          </a:p>
          <a:p>
            <a:pPr>
              <a:lnSpc>
                <a:spcPct val="80000"/>
              </a:lnSpc>
            </a:pPr>
            <a:r>
              <a:rPr lang="en-GB" sz="1800"/>
              <a:t>The technology is based on large steel and plastic plates, anchored to the sea bed and submerged several metres below the sea surface, which are pivoted in the centre, producing hydro-kinetic energy, which is then captured by piston pump and converted into electricity.</a:t>
            </a:r>
          </a:p>
          <a:p>
            <a:pPr>
              <a:lnSpc>
                <a:spcPct val="80000"/>
              </a:lnSpc>
            </a:pPr>
            <a:r>
              <a:rPr lang="en-GB" sz="1800"/>
              <a:t>Initial research was carried out in collaboration with Fortum, and was trailed by the EU financed Marine Energy Centre in the Orkney Islands.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endParaRPr lang="en-US"/>
          </a:p>
        </p:txBody>
      </p:sp>
      <p:sp>
        <p:nvSpPr>
          <p:cNvPr id="45059" name="Rectangle 3"/>
          <p:cNvSpPr>
            <a:spLocks noGrp="1" noChangeArrowheads="1"/>
          </p:cNvSpPr>
          <p:nvPr>
            <p:ph idx="1"/>
          </p:nvPr>
        </p:nvSpPr>
        <p:spPr/>
        <p:txBody>
          <a:bodyPr/>
          <a:lstStyle/>
          <a:p>
            <a:endParaRPr lang="en-US"/>
          </a:p>
        </p:txBody>
      </p:sp>
      <p:sp>
        <p:nvSpPr>
          <p:cNvPr id="45061" name="AutoShape 5" descr="wave-power"/>
          <p:cNvSpPr>
            <a:spLocks noChangeAspect="1" noChangeArrowheads="1"/>
          </p:cNvSpPr>
          <p:nvPr/>
        </p:nvSpPr>
        <p:spPr bwMode="auto">
          <a:xfrm>
            <a:off x="155575" y="46038"/>
            <a:ext cx="304800" cy="304800"/>
          </a:xfrm>
          <a:prstGeom prst="rect">
            <a:avLst/>
          </a:prstGeom>
          <a:noFill/>
        </p:spPr>
        <p:txBody>
          <a:bodyPr/>
          <a:lstStyle/>
          <a:p>
            <a:endParaRPr lang="en-GB"/>
          </a:p>
        </p:txBody>
      </p:sp>
      <p:sp>
        <p:nvSpPr>
          <p:cNvPr id="45063" name="AutoShape 7" descr="Tidal_0509_02"/>
          <p:cNvSpPr>
            <a:spLocks noChangeAspect="1" noChangeArrowheads="1"/>
          </p:cNvSpPr>
          <p:nvPr/>
        </p:nvSpPr>
        <p:spPr bwMode="auto">
          <a:xfrm>
            <a:off x="155575" y="46038"/>
            <a:ext cx="304800" cy="304800"/>
          </a:xfrm>
          <a:prstGeom prst="rect">
            <a:avLst/>
          </a:prstGeom>
          <a:noFill/>
        </p:spPr>
        <p:txBody>
          <a:bodyPr/>
          <a:lstStyle/>
          <a:p>
            <a:endParaRPr lang="en-GB"/>
          </a:p>
        </p:txBody>
      </p:sp>
      <p:pic>
        <p:nvPicPr>
          <p:cNvPr id="45064" name="Picture 8" descr="mso62B86"/>
          <p:cNvPicPr>
            <a:picLocks noChangeAspect="1" noChangeArrowheads="1"/>
          </p:cNvPicPr>
          <p:nvPr/>
        </p:nvPicPr>
        <p:blipFill>
          <a:blip r:embed="rId2">
            <a:lum bright="-12000" contrast="24000"/>
          </a:blip>
          <a:srcRect t="4710" r="32886" b="48119"/>
          <a:stretch>
            <a:fillRect/>
          </a:stretch>
        </p:blipFill>
        <p:spPr bwMode="auto">
          <a:xfrm>
            <a:off x="179388" y="-42863"/>
            <a:ext cx="8964612" cy="6900863"/>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Wave potential</a:t>
            </a:r>
          </a:p>
        </p:txBody>
      </p:sp>
      <p:sp>
        <p:nvSpPr>
          <p:cNvPr id="44035" name="Rectangle 3"/>
          <p:cNvSpPr>
            <a:spLocks noGrp="1" noChangeArrowheads="1"/>
          </p:cNvSpPr>
          <p:nvPr>
            <p:ph idx="1"/>
          </p:nvPr>
        </p:nvSpPr>
        <p:spPr/>
        <p:txBody>
          <a:bodyPr/>
          <a:lstStyle/>
          <a:p>
            <a:r>
              <a:rPr lang="en-GB"/>
              <a:t>The following wave map shows the potential power generation for Europe.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ave-600.jpg"/>
          <p:cNvPicPr>
            <a:picLocks noChangeAspect="1"/>
          </p:cNvPicPr>
          <p:nvPr/>
        </p:nvPicPr>
        <p:blipFill>
          <a:blip r:embed="rId2"/>
          <a:stretch>
            <a:fillRect/>
          </a:stretch>
        </p:blipFill>
        <p:spPr>
          <a:xfrm>
            <a:off x="642910" y="0"/>
            <a:ext cx="7286676" cy="6786586"/>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0"/>
            <a:ext cx="8229600" cy="1143000"/>
          </a:xfrm>
        </p:spPr>
        <p:txBody>
          <a:bodyPr/>
          <a:lstStyle/>
          <a:p>
            <a:r>
              <a:rPr lang="en-US" b="1"/>
              <a:t>-Wave Power-</a:t>
            </a:r>
          </a:p>
        </p:txBody>
      </p:sp>
      <p:sp>
        <p:nvSpPr>
          <p:cNvPr id="19459" name="Rectangle 3"/>
          <p:cNvSpPr>
            <a:spLocks noGrp="1" noChangeArrowheads="1"/>
          </p:cNvSpPr>
          <p:nvPr>
            <p:ph type="body" idx="1"/>
          </p:nvPr>
        </p:nvSpPr>
        <p:spPr>
          <a:xfrm>
            <a:off x="381000" y="1066800"/>
            <a:ext cx="8305800" cy="5486400"/>
          </a:xfrm>
        </p:spPr>
        <p:txBody>
          <a:bodyPr/>
          <a:lstStyle/>
          <a:p>
            <a:r>
              <a:rPr lang="en-US" b="1"/>
              <a:t>Salter’s Duck design </a:t>
            </a:r>
          </a:p>
          <a:p>
            <a:pPr lvl="2"/>
            <a:r>
              <a:rPr lang="en-US" sz="2800" b="1"/>
              <a:t>Could stop 90% of wave motion and could convert 90% of that to electricity</a:t>
            </a:r>
          </a:p>
          <a:p>
            <a:pPr lvl="2"/>
            <a:r>
              <a:rPr lang="en-US" sz="2800" b="1"/>
              <a:t>Shut down because of an error in calculating the cost, which wasn’t discovered until 2008, and the program had been shut down in 1982</a:t>
            </a:r>
          </a:p>
          <a:p>
            <a:pPr lvl="2"/>
            <a:endParaRPr lang="en-US" sz="280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1143000"/>
          </a:xfrm>
        </p:spPr>
        <p:txBody>
          <a:bodyPr/>
          <a:lstStyle/>
          <a:p>
            <a:r>
              <a:rPr lang="en-US" b="1"/>
              <a:t>-How it Works-</a:t>
            </a:r>
          </a:p>
        </p:txBody>
      </p:sp>
      <p:sp>
        <p:nvSpPr>
          <p:cNvPr id="30723" name="Rectangle 3"/>
          <p:cNvSpPr>
            <a:spLocks noGrp="1" noChangeArrowheads="1"/>
          </p:cNvSpPr>
          <p:nvPr>
            <p:ph type="body" idx="1"/>
          </p:nvPr>
        </p:nvSpPr>
        <p:spPr>
          <a:xfrm>
            <a:off x="457200" y="1066800"/>
            <a:ext cx="8229600" cy="5059363"/>
          </a:xfrm>
        </p:spPr>
        <p:txBody>
          <a:bodyPr/>
          <a:lstStyle/>
          <a:p>
            <a:pPr algn="ctr"/>
            <a:r>
              <a:rPr lang="en-US" sz="2400" b="1"/>
              <a:t>The “duck” device bobs back and forth as waves pass, this motion moves a pendulum that is connected to a generator that produces electricity </a:t>
            </a:r>
          </a:p>
        </p:txBody>
      </p:sp>
      <p:pic>
        <p:nvPicPr>
          <p:cNvPr id="30724" name="Picture 1" descr="http://www.permaculture.org.au/images/ocean_power_salters_duck.gif"/>
          <p:cNvPicPr>
            <a:picLocks noChangeAspect="1" noChangeArrowheads="1" noCrop="1"/>
          </p:cNvPicPr>
          <p:nvPr/>
        </p:nvPicPr>
        <p:blipFill>
          <a:blip r:embed="rId2"/>
          <a:srcRect/>
          <a:stretch>
            <a:fillRect/>
          </a:stretch>
        </p:blipFill>
        <p:spPr bwMode="auto">
          <a:xfrm>
            <a:off x="1828800" y="2514600"/>
            <a:ext cx="5638800" cy="3759200"/>
          </a:xfrm>
          <a:prstGeom prst="rect">
            <a:avLst/>
          </a:prstGeom>
          <a:noFill/>
          <a:ln w="9525">
            <a:noFill/>
            <a:miter lim="800000"/>
            <a:headEnd/>
            <a:tailEnd/>
          </a:ln>
        </p:spPr>
      </p:pic>
      <p:sp>
        <p:nvSpPr>
          <p:cNvPr id="30725" name="Text Box 5"/>
          <p:cNvSpPr txBox="1">
            <a:spLocks noChangeArrowheads="1"/>
          </p:cNvSpPr>
          <p:nvPr/>
        </p:nvSpPr>
        <p:spPr bwMode="auto">
          <a:xfrm>
            <a:off x="533400" y="6400800"/>
            <a:ext cx="7924800" cy="366713"/>
          </a:xfrm>
          <a:prstGeom prst="rect">
            <a:avLst/>
          </a:prstGeom>
          <a:noFill/>
          <a:ln w="9525">
            <a:noFill/>
            <a:miter lim="800000"/>
            <a:headEnd/>
            <a:tailEnd/>
          </a:ln>
          <a:effectLst/>
        </p:spPr>
        <p:txBody>
          <a:bodyPr>
            <a:spAutoFit/>
          </a:bodyPr>
          <a:lstStyle/>
          <a:p>
            <a:pPr marL="342900" indent="-342900" algn="ctr">
              <a:spcBef>
                <a:spcPct val="50000"/>
              </a:spcBef>
            </a:pPr>
            <a:r>
              <a:rPr lang="en-US"/>
              <a:t>http://www.permaculture.org.au/images/ocean_power_salters_duck.gif</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US" b="1"/>
              <a:t>-SeaGen-</a:t>
            </a:r>
          </a:p>
        </p:txBody>
      </p:sp>
      <p:sp>
        <p:nvSpPr>
          <p:cNvPr id="14339" name="Rectangle 3"/>
          <p:cNvSpPr>
            <a:spLocks noGrp="1" noChangeArrowheads="1"/>
          </p:cNvSpPr>
          <p:nvPr>
            <p:ph idx="1"/>
          </p:nvPr>
        </p:nvSpPr>
        <p:spPr>
          <a:xfrm>
            <a:off x="381000" y="1447800"/>
            <a:ext cx="5715000" cy="4876800"/>
          </a:xfrm>
        </p:spPr>
        <p:txBody>
          <a:bodyPr/>
          <a:lstStyle/>
          <a:p>
            <a:r>
              <a:rPr lang="en-US"/>
              <a:t>World’s first large scale commercial tidal stream generator.</a:t>
            </a:r>
          </a:p>
          <a:p>
            <a:r>
              <a:rPr lang="en-US"/>
              <a:t>First one was installed in the Strangford Narrows (Ireland)</a:t>
            </a:r>
          </a:p>
          <a:p>
            <a:r>
              <a:rPr lang="en-US"/>
              <a:t>Generates 1.2MW between 18-20 hours a day</a:t>
            </a:r>
          </a:p>
          <a:p>
            <a:r>
              <a:rPr lang="en-US"/>
              <a:t>Blades span 16 meters in diameter</a:t>
            </a:r>
          </a:p>
        </p:txBody>
      </p:sp>
      <p:pic>
        <p:nvPicPr>
          <p:cNvPr id="14340" name="Picture 4" descr="Seagen"/>
          <p:cNvPicPr>
            <a:picLocks noChangeAspect="1" noChangeArrowheads="1"/>
          </p:cNvPicPr>
          <p:nvPr/>
        </p:nvPicPr>
        <p:blipFill>
          <a:blip r:embed="rId2"/>
          <a:srcRect/>
          <a:stretch>
            <a:fillRect/>
          </a:stretch>
        </p:blipFill>
        <p:spPr bwMode="auto">
          <a:xfrm>
            <a:off x="6324600" y="228600"/>
            <a:ext cx="2544763" cy="2819400"/>
          </a:xfrm>
          <a:prstGeom prst="rect">
            <a:avLst/>
          </a:prstGeom>
          <a:noFill/>
        </p:spPr>
      </p:pic>
      <p:pic>
        <p:nvPicPr>
          <p:cNvPr id="14341" name="Picture 5" descr="Seagen Map"/>
          <p:cNvPicPr>
            <a:picLocks noChangeAspect="1" noChangeArrowheads="1"/>
          </p:cNvPicPr>
          <p:nvPr/>
        </p:nvPicPr>
        <p:blipFill>
          <a:blip r:embed="rId3"/>
          <a:srcRect/>
          <a:stretch>
            <a:fillRect/>
          </a:stretch>
        </p:blipFill>
        <p:spPr bwMode="auto">
          <a:xfrm>
            <a:off x="6553200" y="3352800"/>
            <a:ext cx="2338388" cy="2743200"/>
          </a:xfrm>
          <a:prstGeom prst="rect">
            <a:avLst/>
          </a:prstGeom>
          <a:noFill/>
        </p:spPr>
      </p:pic>
      <p:sp>
        <p:nvSpPr>
          <p:cNvPr id="14342" name="Text Box 6"/>
          <p:cNvSpPr txBox="1">
            <a:spLocks noChangeArrowheads="1"/>
          </p:cNvSpPr>
          <p:nvPr/>
        </p:nvSpPr>
        <p:spPr bwMode="auto">
          <a:xfrm>
            <a:off x="381000" y="6496050"/>
            <a:ext cx="8763000" cy="723900"/>
          </a:xfrm>
          <a:prstGeom prst="rect">
            <a:avLst/>
          </a:prstGeom>
          <a:noFill/>
          <a:ln w="9525">
            <a:noFill/>
            <a:miter lim="800000"/>
            <a:headEnd/>
            <a:tailEnd/>
          </a:ln>
          <a:effectLst/>
        </p:spPr>
        <p:txBody>
          <a:bodyPr>
            <a:spAutoFit/>
          </a:bodyPr>
          <a:lstStyle/>
          <a:p>
            <a:pPr>
              <a:lnSpc>
                <a:spcPct val="80000"/>
              </a:lnSpc>
              <a:spcBef>
                <a:spcPct val="20000"/>
              </a:spcBef>
              <a:buFontTx/>
              <a:buChar char="•"/>
            </a:pPr>
            <a:r>
              <a:rPr lang="en-US" u="sng"/>
              <a:t>http://www.energysavers. gov/renewable_energy/ocean/index.cfm/mytopic=50009</a:t>
            </a:r>
            <a:endParaRPr lang="en-US"/>
          </a:p>
          <a:p>
            <a:pPr>
              <a:spcBef>
                <a:spcPct val="50000"/>
              </a:spcBef>
            </a:pPr>
            <a:endParaRPr lang="en-US"/>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b="1"/>
              <a:t>-Tidal Stream Generators-</a:t>
            </a:r>
          </a:p>
        </p:txBody>
      </p:sp>
      <p:sp>
        <p:nvSpPr>
          <p:cNvPr id="13315" name="Rectangle 3"/>
          <p:cNvSpPr>
            <a:spLocks noGrp="1" noChangeArrowheads="1"/>
          </p:cNvSpPr>
          <p:nvPr>
            <p:ph idx="1"/>
          </p:nvPr>
        </p:nvSpPr>
        <p:spPr>
          <a:xfrm>
            <a:off x="0" y="1600200"/>
            <a:ext cx="9144000" cy="5257800"/>
          </a:xfrm>
        </p:spPr>
        <p:txBody>
          <a:bodyPr/>
          <a:lstStyle/>
          <a:p>
            <a:r>
              <a:rPr lang="en-US" dirty="0"/>
              <a:t>Very close in concept to traditional windmills</a:t>
            </a:r>
          </a:p>
          <a:p>
            <a:r>
              <a:rPr lang="en-US" dirty="0"/>
              <a:t>Most popular prototype on the market</a:t>
            </a:r>
          </a:p>
          <a:p>
            <a:r>
              <a:rPr lang="en-US" dirty="0"/>
              <a:t>Prototype sites include Norway, England, and New York.</a:t>
            </a:r>
          </a:p>
          <a:p>
            <a:pPr lvl="1"/>
            <a:r>
              <a:rPr lang="en-US" b="1" dirty="0"/>
              <a:t>In 2007 8 prototype turbines where placed in the East River between Queens and Roosevelt Island.</a:t>
            </a:r>
          </a:p>
          <a:p>
            <a:pPr lvl="2"/>
            <a:r>
              <a:rPr lang="en-US" b="1" dirty="0"/>
              <a:t>It is the first major tidal power project in the USA</a:t>
            </a:r>
          </a:p>
          <a:p>
            <a:pPr lvl="2"/>
            <a:r>
              <a:rPr lang="en-US" b="1" dirty="0"/>
              <a:t>Powers 1/3 of a parking garage and a supermarket</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304800"/>
            <a:ext cx="9144000" cy="1143000"/>
          </a:xfrm>
        </p:spPr>
        <p:txBody>
          <a:bodyPr/>
          <a:lstStyle/>
          <a:p>
            <a:r>
              <a:rPr lang="en-US" sz="3600" b="1"/>
              <a:t>-Calculations: Tidal Stream Generators-</a:t>
            </a:r>
          </a:p>
        </p:txBody>
      </p:sp>
      <p:pic>
        <p:nvPicPr>
          <p:cNvPr id="6147" name="Picture 3"/>
          <p:cNvPicPr>
            <a:picLocks noGrp="1" noChangeAspect="1" noChangeArrowheads="1"/>
          </p:cNvPicPr>
          <p:nvPr>
            <p:ph idx="1"/>
          </p:nvPr>
        </p:nvPicPr>
        <p:blipFill>
          <a:blip r:embed="rId2"/>
          <a:srcRect/>
          <a:stretch>
            <a:fillRect/>
          </a:stretch>
        </p:blipFill>
        <p:spPr>
          <a:xfrm>
            <a:off x="3429000" y="1603375"/>
            <a:ext cx="2209800" cy="1216025"/>
          </a:xfrm>
        </p:spPr>
      </p:pic>
      <p:sp>
        <p:nvSpPr>
          <p:cNvPr id="6149" name="Text Box 5"/>
          <p:cNvSpPr txBox="1">
            <a:spLocks noChangeArrowheads="1"/>
          </p:cNvSpPr>
          <p:nvPr/>
        </p:nvSpPr>
        <p:spPr bwMode="auto">
          <a:xfrm>
            <a:off x="1447800" y="3240088"/>
            <a:ext cx="6477000" cy="2225675"/>
          </a:xfrm>
          <a:prstGeom prst="rect">
            <a:avLst/>
          </a:prstGeom>
          <a:noFill/>
          <a:ln w="9525">
            <a:noFill/>
            <a:miter lim="800000"/>
            <a:headEnd/>
            <a:tailEnd/>
          </a:ln>
          <a:effectLst/>
        </p:spPr>
        <p:txBody>
          <a:bodyPr>
            <a:spAutoFit/>
          </a:bodyPr>
          <a:lstStyle/>
          <a:p>
            <a:pPr>
              <a:spcBef>
                <a:spcPct val="50000"/>
              </a:spcBef>
            </a:pPr>
            <a:r>
              <a:rPr lang="en-US" sz="2000" b="1"/>
              <a:t>P = the power generated (in watts)</a:t>
            </a:r>
          </a:p>
          <a:p>
            <a:pPr>
              <a:spcBef>
                <a:spcPct val="50000"/>
              </a:spcBef>
            </a:pPr>
            <a:r>
              <a:rPr lang="en-US" sz="2000" b="1"/>
              <a:t>ξ  = the turbine efficiency</a:t>
            </a:r>
          </a:p>
          <a:p>
            <a:pPr>
              <a:spcBef>
                <a:spcPct val="50000"/>
              </a:spcBef>
            </a:pPr>
            <a:r>
              <a:rPr lang="en-US" sz="2000" b="1"/>
              <a:t>ρ = the density of the water (seawater is 1025 kg/m³) </a:t>
            </a:r>
          </a:p>
          <a:p>
            <a:pPr>
              <a:spcBef>
                <a:spcPct val="50000"/>
              </a:spcBef>
            </a:pPr>
            <a:r>
              <a:rPr lang="en-US" sz="2000" b="1" i="1"/>
              <a:t>A</a:t>
            </a:r>
            <a:r>
              <a:rPr lang="en-US" sz="2000" b="1"/>
              <a:t> = the sweep area of the turbine (in m²) </a:t>
            </a:r>
          </a:p>
          <a:p>
            <a:pPr>
              <a:spcBef>
                <a:spcPct val="50000"/>
              </a:spcBef>
            </a:pPr>
            <a:r>
              <a:rPr lang="en-US" sz="2000" b="1" i="1"/>
              <a:t>V</a:t>
            </a:r>
            <a:r>
              <a:rPr lang="en-US" sz="2000" b="1"/>
              <a:t> = the velocity of the flow </a:t>
            </a:r>
          </a:p>
        </p:txBody>
      </p:sp>
      <p:sp>
        <p:nvSpPr>
          <p:cNvPr id="6151" name="Text Box 7"/>
          <p:cNvSpPr txBox="1">
            <a:spLocks noChangeArrowheads="1"/>
          </p:cNvSpPr>
          <p:nvPr/>
        </p:nvSpPr>
        <p:spPr bwMode="auto">
          <a:xfrm>
            <a:off x="762000" y="5715000"/>
            <a:ext cx="7620000" cy="366713"/>
          </a:xfrm>
          <a:prstGeom prst="rect">
            <a:avLst/>
          </a:prstGeom>
          <a:noFill/>
          <a:ln w="9525">
            <a:noFill/>
            <a:miter lim="800000"/>
            <a:headEnd/>
            <a:tailEnd/>
          </a:ln>
          <a:effectLst/>
        </p:spPr>
        <p:txBody>
          <a:bodyPr>
            <a:spAutoFit/>
          </a:bodyPr>
          <a:lstStyle/>
          <a:p>
            <a:pPr algn="ctr">
              <a:spcBef>
                <a:spcPct val="50000"/>
              </a:spcBef>
            </a:pPr>
            <a:r>
              <a:rPr lang="en-US"/>
              <a:t>*Power equation is based on the kinetic energy of the moving water*</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274638"/>
            <a:ext cx="9144000" cy="1143000"/>
          </a:xfrm>
        </p:spPr>
        <p:txBody>
          <a:bodyPr/>
          <a:lstStyle/>
          <a:p>
            <a:r>
              <a:rPr lang="en-US" sz="4000" b="1"/>
              <a:t>-Calculation: Barrage Tidal Power-</a:t>
            </a:r>
          </a:p>
        </p:txBody>
      </p:sp>
      <p:sp>
        <p:nvSpPr>
          <p:cNvPr id="16387" name="Rectangle 3"/>
          <p:cNvSpPr>
            <a:spLocks noGrp="1" noChangeArrowheads="1"/>
          </p:cNvSpPr>
          <p:nvPr>
            <p:ph idx="1"/>
          </p:nvPr>
        </p:nvSpPr>
        <p:spPr>
          <a:xfrm>
            <a:off x="457200" y="2514600"/>
            <a:ext cx="8229600" cy="2971800"/>
          </a:xfrm>
        </p:spPr>
        <p:txBody>
          <a:bodyPr/>
          <a:lstStyle/>
          <a:p>
            <a:pPr>
              <a:lnSpc>
                <a:spcPct val="90000"/>
              </a:lnSpc>
            </a:pPr>
            <a:r>
              <a:rPr lang="en-US" sz="2800" b="1"/>
              <a:t>E = energy</a:t>
            </a:r>
          </a:p>
          <a:p>
            <a:pPr>
              <a:lnSpc>
                <a:spcPct val="90000"/>
              </a:lnSpc>
            </a:pPr>
            <a:r>
              <a:rPr lang="en-US" sz="2800" b="1"/>
              <a:t>ρ = the density of the water (seawater is 1025 kg/m³) </a:t>
            </a:r>
          </a:p>
          <a:p>
            <a:pPr>
              <a:lnSpc>
                <a:spcPct val="90000"/>
              </a:lnSpc>
            </a:pPr>
            <a:r>
              <a:rPr lang="en-US" sz="2800" b="1" i="1"/>
              <a:t>A</a:t>
            </a:r>
            <a:r>
              <a:rPr lang="en-US" sz="2800" b="1"/>
              <a:t> = horizontal area of the barrage basin </a:t>
            </a:r>
          </a:p>
          <a:p>
            <a:pPr>
              <a:lnSpc>
                <a:spcPct val="90000"/>
              </a:lnSpc>
            </a:pPr>
            <a:r>
              <a:rPr lang="en-US" sz="2800" b="1"/>
              <a:t>G = Gravity (9.81m/s</a:t>
            </a:r>
            <a:r>
              <a:rPr lang="en-US" sz="2800" b="1" baseline="30000"/>
              <a:t>2</a:t>
            </a:r>
            <a:r>
              <a:rPr lang="en-US" sz="2800" b="1"/>
              <a:t>)</a:t>
            </a:r>
          </a:p>
          <a:p>
            <a:pPr>
              <a:lnSpc>
                <a:spcPct val="90000"/>
              </a:lnSpc>
            </a:pPr>
            <a:r>
              <a:rPr lang="en-US" sz="2800" b="1"/>
              <a:t>H = Vertical Tide Range</a:t>
            </a:r>
          </a:p>
          <a:p>
            <a:pPr>
              <a:lnSpc>
                <a:spcPct val="90000"/>
              </a:lnSpc>
              <a:buFontTx/>
              <a:buNone/>
            </a:pPr>
            <a:endParaRPr lang="en-US" sz="2800" b="1"/>
          </a:p>
        </p:txBody>
      </p:sp>
      <p:pic>
        <p:nvPicPr>
          <p:cNvPr id="16388" name="Picture 4" descr="Equation for barrage turbine"/>
          <p:cNvPicPr>
            <a:picLocks noChangeAspect="1" noChangeArrowheads="1"/>
          </p:cNvPicPr>
          <p:nvPr/>
        </p:nvPicPr>
        <p:blipFill>
          <a:blip r:embed="rId2"/>
          <a:srcRect/>
          <a:stretch>
            <a:fillRect/>
          </a:stretch>
        </p:blipFill>
        <p:spPr bwMode="auto">
          <a:xfrm>
            <a:off x="2133600" y="1447800"/>
            <a:ext cx="5167313" cy="1033463"/>
          </a:xfrm>
          <a:prstGeom prst="rect">
            <a:avLst/>
          </a:prstGeom>
          <a:noFill/>
        </p:spPr>
      </p:pic>
      <p:sp>
        <p:nvSpPr>
          <p:cNvPr id="16390" name="Text Box 6"/>
          <p:cNvSpPr txBox="1">
            <a:spLocks noChangeArrowheads="1"/>
          </p:cNvSpPr>
          <p:nvPr/>
        </p:nvSpPr>
        <p:spPr bwMode="auto">
          <a:xfrm>
            <a:off x="457200" y="5486400"/>
            <a:ext cx="8305800" cy="914400"/>
          </a:xfrm>
          <a:prstGeom prst="rect">
            <a:avLst/>
          </a:prstGeom>
          <a:noFill/>
          <a:ln w="9525">
            <a:noFill/>
            <a:miter lim="800000"/>
            <a:headEnd/>
            <a:tailEnd/>
          </a:ln>
          <a:effectLst/>
        </p:spPr>
        <p:txBody>
          <a:bodyPr/>
          <a:lstStyle/>
          <a:p>
            <a:pPr algn="ctr">
              <a:spcBef>
                <a:spcPct val="50000"/>
              </a:spcBef>
            </a:pPr>
            <a:r>
              <a:rPr lang="en-US" sz="2200" b="1"/>
              <a:t>* The potential energy available from a barrage is dependent on * the volume of water.</a:t>
            </a:r>
            <a:r>
              <a:rPr lang="en-US" sz="2200"/>
              <a:t> </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b="1"/>
              <a:t>-Environmental Impact-</a:t>
            </a:r>
          </a:p>
        </p:txBody>
      </p:sp>
      <p:sp>
        <p:nvSpPr>
          <p:cNvPr id="17411" name="Rectangle 3"/>
          <p:cNvSpPr>
            <a:spLocks noGrp="1" noChangeArrowheads="1"/>
          </p:cNvSpPr>
          <p:nvPr>
            <p:ph idx="1"/>
          </p:nvPr>
        </p:nvSpPr>
        <p:spPr>
          <a:xfrm>
            <a:off x="457200" y="1600200"/>
            <a:ext cx="8229600" cy="4953000"/>
          </a:xfrm>
        </p:spPr>
        <p:txBody>
          <a:bodyPr/>
          <a:lstStyle/>
          <a:p>
            <a:pPr>
              <a:lnSpc>
                <a:spcPct val="90000"/>
              </a:lnSpc>
            </a:pPr>
            <a:r>
              <a:rPr lang="en-US" b="1"/>
              <a:t>Mortality rates of fish swimming threw the turbine is around 15%</a:t>
            </a:r>
          </a:p>
          <a:p>
            <a:pPr lvl="2">
              <a:lnSpc>
                <a:spcPct val="90000"/>
              </a:lnSpc>
            </a:pPr>
            <a:r>
              <a:rPr lang="en-US" sz="2800" b="1"/>
              <a:t>Sonic  guidance to get fish to avoid the turbine</a:t>
            </a:r>
          </a:p>
          <a:p>
            <a:pPr>
              <a:lnSpc>
                <a:spcPct val="90000"/>
              </a:lnSpc>
            </a:pPr>
            <a:r>
              <a:rPr lang="en-US" b="1"/>
              <a:t>Placement of barrage turbines into estuaries can change entire ecosystems</a:t>
            </a:r>
          </a:p>
          <a:p>
            <a:pPr lvl="2">
              <a:lnSpc>
                <a:spcPct val="90000"/>
              </a:lnSpc>
            </a:pPr>
            <a:r>
              <a:rPr lang="en-US" sz="2800" b="1"/>
              <a:t>Alters flow of saltwater possibly changing hydrology &amp; salinity</a:t>
            </a:r>
          </a:p>
          <a:p>
            <a:pPr lvl="2">
              <a:lnSpc>
                <a:spcPct val="90000"/>
              </a:lnSpc>
            </a:pPr>
            <a:r>
              <a:rPr lang="en-US" sz="2800" b="1"/>
              <a:t>Sediment movement also can effect the ecosystem</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b="1"/>
              <a:t>-Comparison to Wind Energy-</a:t>
            </a:r>
          </a:p>
        </p:txBody>
      </p:sp>
      <p:sp>
        <p:nvSpPr>
          <p:cNvPr id="8195" name="Rectangle 3"/>
          <p:cNvSpPr>
            <a:spLocks noGrp="1" noChangeArrowheads="1"/>
          </p:cNvSpPr>
          <p:nvPr>
            <p:ph idx="1"/>
          </p:nvPr>
        </p:nvSpPr>
        <p:spPr/>
        <p:txBody>
          <a:bodyPr/>
          <a:lstStyle/>
          <a:p>
            <a:r>
              <a:rPr lang="en-US" sz="2800" b="1"/>
              <a:t>Tidal Stream generators draw energy in the same basic way wind turbines do</a:t>
            </a:r>
          </a:p>
          <a:p>
            <a:r>
              <a:rPr lang="en-US" sz="2800" b="1"/>
              <a:t>Higher density of water allows a single generator to provide significantly more power</a:t>
            </a:r>
          </a:p>
          <a:p>
            <a:r>
              <a:rPr lang="en-US" sz="2800" b="1"/>
              <a:t>Water speeds of nearly 1/10 the speed of wind can provide the same energy output</a:t>
            </a:r>
          </a:p>
          <a:p>
            <a:r>
              <a:rPr lang="en-US" sz="2800" b="1"/>
              <a:t>Current in water is much more reliable then wind in the air.</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b="1"/>
              <a:t>-Economics of Tidal Power-</a:t>
            </a:r>
          </a:p>
        </p:txBody>
      </p:sp>
      <p:sp>
        <p:nvSpPr>
          <p:cNvPr id="18435" name="Rectangle 3"/>
          <p:cNvSpPr>
            <a:spLocks noGrp="1" noChangeArrowheads="1"/>
          </p:cNvSpPr>
          <p:nvPr>
            <p:ph idx="1"/>
          </p:nvPr>
        </p:nvSpPr>
        <p:spPr/>
        <p:txBody>
          <a:bodyPr/>
          <a:lstStyle/>
          <a:p>
            <a:pPr>
              <a:lnSpc>
                <a:spcPct val="90000"/>
              </a:lnSpc>
            </a:pPr>
            <a:r>
              <a:rPr lang="en-US"/>
              <a:t>The cost of building a Tidal Power plant can have a high capital cost.</a:t>
            </a:r>
          </a:p>
          <a:p>
            <a:pPr>
              <a:lnSpc>
                <a:spcPct val="90000"/>
              </a:lnSpc>
            </a:pPr>
            <a:r>
              <a:rPr lang="en-US"/>
              <a:t>UK: $15 Billion</a:t>
            </a:r>
          </a:p>
          <a:p>
            <a:pPr lvl="2">
              <a:lnSpc>
                <a:spcPct val="90000"/>
              </a:lnSpc>
            </a:pPr>
            <a:r>
              <a:rPr lang="en-US" b="1"/>
              <a:t>8000MW</a:t>
            </a:r>
          </a:p>
          <a:p>
            <a:pPr lvl="2">
              <a:lnSpc>
                <a:spcPct val="90000"/>
              </a:lnSpc>
            </a:pPr>
            <a:endParaRPr lang="en-US" b="1"/>
          </a:p>
          <a:p>
            <a:pPr>
              <a:lnSpc>
                <a:spcPct val="90000"/>
              </a:lnSpc>
            </a:pPr>
            <a:r>
              <a:rPr lang="en-US"/>
              <a:t>Philippines: $3 Billion</a:t>
            </a:r>
          </a:p>
          <a:p>
            <a:pPr lvl="2">
              <a:lnSpc>
                <a:spcPct val="90000"/>
              </a:lnSpc>
            </a:pPr>
            <a:r>
              <a:rPr lang="en-US" b="1"/>
              <a:t>2200MW</a:t>
            </a:r>
          </a:p>
          <a:p>
            <a:pPr>
              <a:lnSpc>
                <a:spcPct val="90000"/>
              </a:lnSpc>
            </a:pPr>
            <a:r>
              <a:rPr lang="en-US"/>
              <a:t>Operating costs are low and usually come from maintenance </a:t>
            </a:r>
          </a:p>
          <a:p>
            <a:pPr>
              <a:lnSpc>
                <a:spcPct val="90000"/>
              </a:lnSpc>
            </a:pPr>
            <a:endParaRPr lang="en-US"/>
          </a:p>
          <a:p>
            <a:pPr lvl="2">
              <a:lnSpc>
                <a:spcPct val="90000"/>
              </a:lnSpc>
            </a:pPr>
            <a:endParaRPr lang="en-US"/>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0"/>
            <a:ext cx="8229600" cy="1143000"/>
          </a:xfrm>
        </p:spPr>
        <p:txBody>
          <a:bodyPr/>
          <a:lstStyle/>
          <a:p>
            <a:r>
              <a:rPr lang="en-US" b="1"/>
              <a:t>-What You Can Do-</a:t>
            </a:r>
          </a:p>
        </p:txBody>
      </p:sp>
      <p:sp>
        <p:nvSpPr>
          <p:cNvPr id="24579" name="Rectangle 3"/>
          <p:cNvSpPr>
            <a:spLocks noGrp="1" noChangeArrowheads="1"/>
          </p:cNvSpPr>
          <p:nvPr>
            <p:ph idx="1"/>
          </p:nvPr>
        </p:nvSpPr>
        <p:spPr>
          <a:xfrm>
            <a:off x="457200" y="1219200"/>
            <a:ext cx="8229600" cy="4906963"/>
          </a:xfrm>
        </p:spPr>
        <p:txBody>
          <a:bodyPr/>
          <a:lstStyle/>
          <a:p>
            <a:r>
              <a:rPr lang="en-US" sz="2600" b="1"/>
              <a:t>In the Amazon helical turbine technology </a:t>
            </a:r>
            <a:br>
              <a:rPr lang="en-US" sz="2600" b="1"/>
            </a:br>
            <a:r>
              <a:rPr lang="en-US" sz="2600" b="1"/>
              <a:t>are being used to generate small scale electricity for rural communities.</a:t>
            </a:r>
          </a:p>
          <a:p>
            <a:r>
              <a:rPr lang="en-US" sz="2600" b="1"/>
              <a:t>rural residents are dispersed and cannot be reached economically by power lines from central generators.</a:t>
            </a:r>
          </a:p>
          <a:p>
            <a:r>
              <a:rPr lang="en-US" sz="2600" b="1"/>
              <a:t>The only decentralized options available to them now are: solar panels and diesel generation.</a:t>
            </a:r>
          </a:p>
          <a:p>
            <a:pPr>
              <a:buFontTx/>
              <a:buNone/>
            </a:pPr>
            <a:r>
              <a:rPr lang="en-US" sz="2600" b="1"/>
              <a:t>Configuration:</a:t>
            </a:r>
          </a:p>
          <a:p>
            <a:r>
              <a:rPr lang="en-US" sz="2600" b="1"/>
              <a:t>The helical turbine rotates on a shaft with a pulley that runs an alternator by means of a belt.</a:t>
            </a:r>
          </a:p>
          <a:p>
            <a:r>
              <a:rPr lang="en-US" sz="2600" b="1"/>
              <a:t>The alternator charges batteries</a:t>
            </a:r>
          </a:p>
          <a:p>
            <a:endParaRPr lang="en-US" sz="2600" b="1"/>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1143000"/>
          </a:xfrm>
        </p:spPr>
        <p:txBody>
          <a:bodyPr/>
          <a:lstStyle/>
          <a:p>
            <a:r>
              <a:rPr lang="en-US" b="1"/>
              <a:t>-Amazon Project-</a:t>
            </a:r>
          </a:p>
        </p:txBody>
      </p:sp>
      <p:pic>
        <p:nvPicPr>
          <p:cNvPr id="25604" name="Picture 4" descr="343GR6bld"/>
          <p:cNvPicPr>
            <a:picLocks noGrp="1" noChangeAspect="1" noChangeArrowheads="1"/>
          </p:cNvPicPr>
          <p:nvPr>
            <p:ph idx="1"/>
          </p:nvPr>
        </p:nvPicPr>
        <p:blipFill>
          <a:blip r:embed="rId2"/>
          <a:srcRect/>
          <a:stretch>
            <a:fillRect/>
          </a:stretch>
        </p:blipFill>
        <p:spPr>
          <a:xfrm>
            <a:off x="304800" y="1219200"/>
            <a:ext cx="4298950" cy="2370138"/>
          </a:xfrm>
          <a:noFill/>
          <a:ln/>
        </p:spPr>
      </p:pic>
      <p:pic>
        <p:nvPicPr>
          <p:cNvPr id="25605" name="Picture 5" descr="pulley402b"/>
          <p:cNvPicPr>
            <a:picLocks noChangeAspect="1" noChangeArrowheads="1"/>
          </p:cNvPicPr>
          <p:nvPr/>
        </p:nvPicPr>
        <p:blipFill>
          <a:blip r:embed="rId3">
            <a:lum bright="12000"/>
          </a:blip>
          <a:srcRect/>
          <a:stretch>
            <a:fillRect/>
          </a:stretch>
        </p:blipFill>
        <p:spPr bwMode="auto">
          <a:xfrm>
            <a:off x="4800600" y="1295400"/>
            <a:ext cx="4114800" cy="1460500"/>
          </a:xfrm>
          <a:prstGeom prst="rect">
            <a:avLst/>
          </a:prstGeom>
          <a:noFill/>
          <a:ln w="9525">
            <a:noFill/>
            <a:miter lim="800000"/>
            <a:headEnd/>
            <a:tailEnd/>
          </a:ln>
        </p:spPr>
      </p:pic>
      <p:sp>
        <p:nvSpPr>
          <p:cNvPr id="25606" name="Text Box 6"/>
          <p:cNvSpPr txBox="1">
            <a:spLocks noChangeArrowheads="1"/>
          </p:cNvSpPr>
          <p:nvPr/>
        </p:nvSpPr>
        <p:spPr bwMode="auto">
          <a:xfrm>
            <a:off x="5334000" y="2895600"/>
            <a:ext cx="2743200" cy="366713"/>
          </a:xfrm>
          <a:prstGeom prst="rect">
            <a:avLst/>
          </a:prstGeom>
          <a:noFill/>
          <a:ln w="9525">
            <a:noFill/>
            <a:miter lim="800000"/>
            <a:headEnd/>
            <a:tailEnd/>
          </a:ln>
          <a:effectLst/>
        </p:spPr>
        <p:txBody>
          <a:bodyPr>
            <a:spAutoFit/>
          </a:bodyPr>
          <a:lstStyle/>
          <a:p>
            <a:pPr>
              <a:spcBef>
                <a:spcPct val="50000"/>
              </a:spcBef>
            </a:pPr>
            <a:r>
              <a:rPr lang="en-US" b="1">
                <a:ea typeface="ＭＳ Ｐゴシック" pitchFamily="1" charset="-128"/>
              </a:rPr>
              <a:t>(b) Pulley and belt</a:t>
            </a:r>
            <a:endParaRPr lang="en-US">
              <a:ea typeface="ＭＳ Ｐゴシック" pitchFamily="1" charset="-128"/>
            </a:endParaRPr>
          </a:p>
        </p:txBody>
      </p:sp>
      <p:pic>
        <p:nvPicPr>
          <p:cNvPr id="25607" name="Picture 7" descr="6-bl292a"/>
          <p:cNvPicPr>
            <a:picLocks noChangeAspect="1" noChangeArrowheads="1"/>
          </p:cNvPicPr>
          <p:nvPr/>
        </p:nvPicPr>
        <p:blipFill>
          <a:blip r:embed="rId4">
            <a:lum bright="12000"/>
          </a:blip>
          <a:srcRect/>
          <a:stretch>
            <a:fillRect/>
          </a:stretch>
        </p:blipFill>
        <p:spPr bwMode="auto">
          <a:xfrm>
            <a:off x="4876800" y="3657600"/>
            <a:ext cx="3314700" cy="2209800"/>
          </a:xfrm>
          <a:prstGeom prst="rect">
            <a:avLst/>
          </a:prstGeom>
          <a:noFill/>
        </p:spPr>
      </p:pic>
      <p:sp>
        <p:nvSpPr>
          <p:cNvPr id="25608" name="Text Box 8"/>
          <p:cNvSpPr txBox="1">
            <a:spLocks noChangeArrowheads="1"/>
          </p:cNvSpPr>
          <p:nvPr/>
        </p:nvSpPr>
        <p:spPr bwMode="auto">
          <a:xfrm>
            <a:off x="5029200" y="5943600"/>
            <a:ext cx="3200400" cy="366713"/>
          </a:xfrm>
          <a:prstGeom prst="rect">
            <a:avLst/>
          </a:prstGeom>
          <a:noFill/>
          <a:ln w="9525">
            <a:noFill/>
            <a:miter lim="800000"/>
            <a:headEnd/>
            <a:tailEnd/>
          </a:ln>
          <a:effectLst/>
        </p:spPr>
        <p:txBody>
          <a:bodyPr>
            <a:spAutoFit/>
          </a:bodyPr>
          <a:lstStyle/>
          <a:p>
            <a:pPr>
              <a:spcBef>
                <a:spcPct val="50000"/>
              </a:spcBef>
            </a:pPr>
            <a:r>
              <a:rPr lang="en-US" b="1">
                <a:ea typeface="ＭＳ Ｐゴシック" pitchFamily="1" charset="-128"/>
              </a:rPr>
              <a:t>(a) 6-blade helical turbine</a:t>
            </a:r>
            <a:endParaRPr lang="en-US">
              <a:ea typeface="ＭＳ Ｐゴシック" pitchFamily="1" charset="-128"/>
            </a:endParaRPr>
          </a:p>
        </p:txBody>
      </p:sp>
      <p:pic>
        <p:nvPicPr>
          <p:cNvPr id="25609" name="Picture 9" descr="AlternwOran"/>
          <p:cNvPicPr>
            <a:picLocks noChangeAspect="1" noChangeArrowheads="1"/>
          </p:cNvPicPr>
          <p:nvPr/>
        </p:nvPicPr>
        <p:blipFill>
          <a:blip r:embed="rId5">
            <a:lum bright="12000"/>
          </a:blip>
          <a:srcRect/>
          <a:stretch>
            <a:fillRect/>
          </a:stretch>
        </p:blipFill>
        <p:spPr bwMode="auto">
          <a:xfrm>
            <a:off x="990600" y="4114800"/>
            <a:ext cx="2438400" cy="1658938"/>
          </a:xfrm>
          <a:prstGeom prst="rect">
            <a:avLst/>
          </a:prstGeom>
          <a:noFill/>
        </p:spPr>
      </p:pic>
      <p:sp>
        <p:nvSpPr>
          <p:cNvPr id="25611" name="Text Box 11"/>
          <p:cNvSpPr txBox="1">
            <a:spLocks noChangeArrowheads="1"/>
          </p:cNvSpPr>
          <p:nvPr/>
        </p:nvSpPr>
        <p:spPr bwMode="auto">
          <a:xfrm>
            <a:off x="762000" y="5791200"/>
            <a:ext cx="2971800" cy="366713"/>
          </a:xfrm>
          <a:prstGeom prst="rect">
            <a:avLst/>
          </a:prstGeom>
          <a:noFill/>
          <a:ln w="9525">
            <a:noFill/>
            <a:miter lim="800000"/>
            <a:headEnd/>
            <a:tailEnd/>
          </a:ln>
          <a:effectLst/>
        </p:spPr>
        <p:txBody>
          <a:bodyPr>
            <a:spAutoFit/>
          </a:bodyPr>
          <a:lstStyle/>
          <a:p>
            <a:pPr>
              <a:spcBef>
                <a:spcPct val="50000"/>
              </a:spcBef>
            </a:pPr>
            <a:r>
              <a:rPr lang="en-US" b="1">
                <a:ea typeface="ＭＳ Ｐゴシック" pitchFamily="1" charset="-128"/>
              </a:rPr>
              <a:t>(c) Automotive alternator</a:t>
            </a:r>
            <a:endParaRPr lang="en-US">
              <a:ea typeface="ＭＳ Ｐゴシック" pitchFamily="1" charset="-128"/>
            </a:endParaRPr>
          </a:p>
        </p:txBody>
      </p:sp>
      <p:sp>
        <p:nvSpPr>
          <p:cNvPr id="25612" name="Text Box 12"/>
          <p:cNvSpPr txBox="1">
            <a:spLocks noChangeArrowheads="1"/>
          </p:cNvSpPr>
          <p:nvPr/>
        </p:nvSpPr>
        <p:spPr bwMode="auto">
          <a:xfrm>
            <a:off x="1524000" y="6400800"/>
            <a:ext cx="6324600" cy="779463"/>
          </a:xfrm>
          <a:prstGeom prst="rect">
            <a:avLst/>
          </a:prstGeom>
          <a:noFill/>
          <a:ln w="9525">
            <a:noFill/>
            <a:miter lim="800000"/>
            <a:headEnd/>
            <a:tailEnd/>
          </a:ln>
          <a:effectLst/>
        </p:spPr>
        <p:txBody>
          <a:bodyPr>
            <a:spAutoFit/>
          </a:bodyPr>
          <a:lstStyle/>
          <a:p>
            <a:pPr>
              <a:spcBef>
                <a:spcPct val="50000"/>
              </a:spcBef>
            </a:pPr>
            <a:r>
              <a:rPr lang="en-US" i="1">
                <a:hlinkClick r:id="rId6"/>
              </a:rPr>
              <a:t>www.globalcoral.org/</a:t>
            </a:r>
            <a:r>
              <a:rPr lang="en-US" b="1" i="1">
                <a:hlinkClick r:id="rId6"/>
              </a:rPr>
              <a:t>UNCSD</a:t>
            </a:r>
            <a:r>
              <a:rPr lang="en-US" i="1">
                <a:hlinkClick r:id="rId6"/>
              </a:rPr>
              <a:t>%20</a:t>
            </a:r>
            <a:r>
              <a:rPr lang="en-US" b="1" i="1">
                <a:hlinkClick r:id="rId6"/>
              </a:rPr>
              <a:t>SUMMARY</a:t>
            </a:r>
            <a:r>
              <a:rPr lang="en-US" i="1">
                <a:hlinkClick r:id="rId6"/>
              </a:rPr>
              <a:t>.ppt</a:t>
            </a:r>
            <a:endParaRPr lang="en-US" i="1"/>
          </a:p>
          <a:p>
            <a:pPr>
              <a:spcBef>
                <a:spcPct val="50000"/>
              </a:spcBef>
            </a:pPr>
            <a:r>
              <a:rPr lang="en-US"/>
              <a:t> </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1143000"/>
          </a:xfrm>
        </p:spPr>
        <p:txBody>
          <a:bodyPr/>
          <a:lstStyle/>
          <a:p>
            <a:r>
              <a:rPr lang="en-US" b="1"/>
              <a:t>-Amazon Project-</a:t>
            </a:r>
          </a:p>
        </p:txBody>
      </p:sp>
      <p:sp>
        <p:nvSpPr>
          <p:cNvPr id="26628" name="Rectangle 4"/>
          <p:cNvSpPr>
            <a:spLocks noGrp="1" noChangeArrowheads="1"/>
          </p:cNvSpPr>
          <p:nvPr>
            <p:ph idx="1"/>
          </p:nvPr>
        </p:nvSpPr>
        <p:spPr>
          <a:xfrm>
            <a:off x="457200" y="914400"/>
            <a:ext cx="8229600" cy="5211763"/>
          </a:xfrm>
          <a:noFill/>
          <a:ln/>
        </p:spPr>
        <p:txBody>
          <a:bodyPr/>
          <a:lstStyle/>
          <a:p>
            <a:r>
              <a:rPr lang="en-US" sz="2200" b="1"/>
              <a:t>Energy production: 120 A-h/day</a:t>
            </a:r>
          </a:p>
          <a:p>
            <a:r>
              <a:rPr lang="en-US" sz="2200" b="1"/>
              <a:t>8 solar panels (75 Wp), installed:  US$ 5690</a:t>
            </a:r>
          </a:p>
          <a:p>
            <a:r>
              <a:rPr lang="en-US" sz="2200" b="1"/>
              <a:t>Tide-Energy generating station:    US$ 2800</a:t>
            </a:r>
          </a:p>
        </p:txBody>
      </p:sp>
      <p:sp>
        <p:nvSpPr>
          <p:cNvPr id="26631" name="Rectangle 7"/>
          <p:cNvSpPr>
            <a:spLocks noChangeArrowheads="1"/>
          </p:cNvSpPr>
          <p:nvPr/>
        </p:nvSpPr>
        <p:spPr bwMode="auto">
          <a:xfrm>
            <a:off x="0" y="2438400"/>
            <a:ext cx="9144000" cy="2133600"/>
          </a:xfrm>
          <a:prstGeom prst="rect">
            <a:avLst/>
          </a:prstGeom>
          <a:noFill/>
          <a:ln w="9525">
            <a:noFill/>
            <a:miter lim="800000"/>
            <a:headEnd/>
            <a:tailEnd/>
          </a:ln>
        </p:spPr>
        <p:txBody>
          <a:bodyPr/>
          <a:lstStyle/>
          <a:p>
            <a:pPr marL="342900" indent="-342900">
              <a:lnSpc>
                <a:spcPct val="90000"/>
              </a:lnSpc>
              <a:spcBef>
                <a:spcPct val="20000"/>
              </a:spcBef>
              <a:buFontTx/>
              <a:buChar char="•"/>
            </a:pPr>
            <a:r>
              <a:rPr lang="en-US" sz="2200" b="1"/>
              <a:t>Numbers on: Annual operating costs (120 A-h/day)*</a:t>
            </a:r>
          </a:p>
          <a:p>
            <a:pPr marL="742950" lvl="1" indent="-285750">
              <a:lnSpc>
                <a:spcPct val="90000"/>
              </a:lnSpc>
              <a:spcBef>
                <a:spcPct val="20000"/>
              </a:spcBef>
              <a:buFontTx/>
              <a:buChar char="–"/>
            </a:pPr>
            <a:r>
              <a:rPr lang="en-US" sz="2200" b="1"/>
              <a:t>1000 VA diesel generator:          US$ 1397</a:t>
            </a:r>
          </a:p>
          <a:p>
            <a:pPr marL="742950" lvl="1" indent="-285750">
              <a:lnSpc>
                <a:spcPct val="90000"/>
              </a:lnSpc>
              <a:spcBef>
                <a:spcPct val="20000"/>
              </a:spcBef>
              <a:buFontTx/>
              <a:buChar char="–"/>
            </a:pPr>
            <a:r>
              <a:rPr lang="en-US" sz="2200" b="1"/>
              <a:t>Tide-Energy generating station:  US$  824</a:t>
            </a:r>
          </a:p>
          <a:p>
            <a:pPr marL="342900" indent="-342900">
              <a:lnSpc>
                <a:spcPct val="90000"/>
              </a:lnSpc>
              <a:spcBef>
                <a:spcPct val="50000"/>
              </a:spcBef>
            </a:pPr>
            <a:r>
              <a:rPr lang="en-US" sz="2200" b="1"/>
              <a:t>                   * Includes fuel, labor, maintenance, and depreciation</a:t>
            </a:r>
          </a:p>
          <a:p>
            <a:pPr marL="342900" indent="-342900">
              <a:spcBef>
                <a:spcPct val="20000"/>
              </a:spcBef>
              <a:buFontTx/>
              <a:buChar char="•"/>
            </a:pPr>
            <a:r>
              <a:rPr lang="en-US" sz="2200" b="1">
                <a:solidFill>
                  <a:srgbClr val="000000"/>
                </a:solidFill>
              </a:rPr>
              <a:t>For a single Tide-Energy generating station:</a:t>
            </a:r>
          </a:p>
          <a:p>
            <a:pPr marL="742950" lvl="1" indent="-285750">
              <a:spcBef>
                <a:spcPct val="20000"/>
              </a:spcBef>
              <a:buFontTx/>
              <a:buChar char="–"/>
            </a:pPr>
            <a:r>
              <a:rPr lang="en-US" sz="2200" b="1">
                <a:solidFill>
                  <a:srgbClr val="000000"/>
                </a:solidFill>
              </a:rPr>
              <a:t>Annual Receipts  (charging 5 batteries/day)              1750</a:t>
            </a:r>
          </a:p>
          <a:p>
            <a:pPr marL="742950" lvl="1" indent="-285750">
              <a:spcBef>
                <a:spcPct val="20000"/>
              </a:spcBef>
              <a:buFontTx/>
              <a:buChar char="–"/>
            </a:pPr>
            <a:r>
              <a:rPr lang="en-US" sz="2200" b="1">
                <a:solidFill>
                  <a:srgbClr val="000000"/>
                </a:solidFill>
              </a:rPr>
              <a:t>Costs  (labor, maintenance, and depreciation)            824</a:t>
            </a:r>
          </a:p>
          <a:p>
            <a:pPr marL="742950" lvl="1" indent="-285750">
              <a:spcBef>
                <a:spcPct val="20000"/>
              </a:spcBef>
              <a:buFontTx/>
              <a:buChar char="–"/>
            </a:pPr>
            <a:r>
              <a:rPr lang="en-US" sz="2200" b="1">
                <a:solidFill>
                  <a:srgbClr val="000000"/>
                </a:solidFill>
              </a:rPr>
              <a:t> Profit                                                                      US$   926</a:t>
            </a:r>
            <a:r>
              <a:rPr lang="en-US" sz="2200">
                <a:solidFill>
                  <a:srgbClr val="000000"/>
                </a:solidFill>
              </a:rPr>
              <a:t> 			</a:t>
            </a:r>
            <a:endParaRPr lang="en-US" sz="200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0"/>
            <a:ext cx="8229600" cy="1143000"/>
          </a:xfrm>
        </p:spPr>
        <p:txBody>
          <a:bodyPr/>
          <a:lstStyle/>
          <a:p>
            <a:r>
              <a:rPr lang="en-US" b="1"/>
              <a:t>-Wave Power-</a:t>
            </a:r>
          </a:p>
        </p:txBody>
      </p:sp>
      <p:sp>
        <p:nvSpPr>
          <p:cNvPr id="19459" name="Rectangle 3"/>
          <p:cNvSpPr>
            <a:spLocks noGrp="1" noChangeArrowheads="1"/>
          </p:cNvSpPr>
          <p:nvPr>
            <p:ph idx="1"/>
          </p:nvPr>
        </p:nvSpPr>
        <p:spPr>
          <a:xfrm>
            <a:off x="381000" y="1066800"/>
            <a:ext cx="8305800" cy="5486400"/>
          </a:xfrm>
        </p:spPr>
        <p:txBody>
          <a:bodyPr/>
          <a:lstStyle/>
          <a:p>
            <a:r>
              <a:rPr lang="en-US" b="1"/>
              <a:t>Salter’s Duck design </a:t>
            </a:r>
          </a:p>
          <a:p>
            <a:pPr lvl="2"/>
            <a:r>
              <a:rPr lang="en-US" sz="2800" b="1"/>
              <a:t>Could stop 90% of wave motion and could convert 90% of that to electricity</a:t>
            </a:r>
          </a:p>
          <a:p>
            <a:pPr lvl="2"/>
            <a:r>
              <a:rPr lang="en-US" sz="2800" b="1"/>
              <a:t>Shut down because of an error in calculating the cost, which wasn’t discovered until 2008, and the program had been shut down in 1982</a:t>
            </a:r>
          </a:p>
          <a:p>
            <a:pPr lvl="2"/>
            <a:endParaRPr lang="en-US" sz="280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1143000"/>
          </a:xfrm>
        </p:spPr>
        <p:txBody>
          <a:bodyPr/>
          <a:lstStyle/>
          <a:p>
            <a:r>
              <a:rPr lang="en-US" b="1"/>
              <a:t>-How it Works-</a:t>
            </a:r>
          </a:p>
        </p:txBody>
      </p:sp>
      <p:sp>
        <p:nvSpPr>
          <p:cNvPr id="30723" name="Rectangle 3"/>
          <p:cNvSpPr>
            <a:spLocks noGrp="1" noChangeArrowheads="1"/>
          </p:cNvSpPr>
          <p:nvPr>
            <p:ph idx="1"/>
          </p:nvPr>
        </p:nvSpPr>
        <p:spPr>
          <a:xfrm>
            <a:off x="457200" y="1066800"/>
            <a:ext cx="8229600" cy="5059363"/>
          </a:xfrm>
        </p:spPr>
        <p:txBody>
          <a:bodyPr/>
          <a:lstStyle/>
          <a:p>
            <a:pPr algn="ctr"/>
            <a:r>
              <a:rPr lang="en-US" sz="2400" b="1"/>
              <a:t>The “duck” device bobs back and forth as waves pass, this motion moves a pendulum that is connected to a generator that produces electricity </a:t>
            </a:r>
          </a:p>
        </p:txBody>
      </p:sp>
      <p:pic>
        <p:nvPicPr>
          <p:cNvPr id="30724" name="Picture 1" descr="http://www.permaculture.org.au/images/ocean_power_salters_duck.gif"/>
          <p:cNvPicPr>
            <a:picLocks noChangeAspect="1" noChangeArrowheads="1" noCrop="1"/>
          </p:cNvPicPr>
          <p:nvPr/>
        </p:nvPicPr>
        <p:blipFill>
          <a:blip r:embed="rId2"/>
          <a:srcRect/>
          <a:stretch>
            <a:fillRect/>
          </a:stretch>
        </p:blipFill>
        <p:spPr bwMode="auto">
          <a:xfrm>
            <a:off x="1828800" y="2514600"/>
            <a:ext cx="5638800" cy="3759200"/>
          </a:xfrm>
          <a:prstGeom prst="rect">
            <a:avLst/>
          </a:prstGeom>
          <a:noFill/>
          <a:ln w="9525">
            <a:noFill/>
            <a:miter lim="800000"/>
            <a:headEnd/>
            <a:tailEnd/>
          </a:ln>
        </p:spPr>
      </p:pic>
      <p:sp>
        <p:nvSpPr>
          <p:cNvPr id="30725" name="Text Box 5"/>
          <p:cNvSpPr txBox="1">
            <a:spLocks noChangeArrowheads="1"/>
          </p:cNvSpPr>
          <p:nvPr/>
        </p:nvSpPr>
        <p:spPr bwMode="auto">
          <a:xfrm>
            <a:off x="533400" y="6400800"/>
            <a:ext cx="7924800" cy="366713"/>
          </a:xfrm>
          <a:prstGeom prst="rect">
            <a:avLst/>
          </a:prstGeom>
          <a:noFill/>
          <a:ln w="9525">
            <a:noFill/>
            <a:miter lim="800000"/>
            <a:headEnd/>
            <a:tailEnd/>
          </a:ln>
          <a:effectLst/>
        </p:spPr>
        <p:txBody>
          <a:bodyPr>
            <a:spAutoFit/>
          </a:bodyPr>
          <a:lstStyle/>
          <a:p>
            <a:pPr marL="342900" indent="-342900" algn="ctr">
              <a:spcBef>
                <a:spcPct val="50000"/>
              </a:spcBef>
            </a:pPr>
            <a:r>
              <a:rPr lang="en-US"/>
              <a:t>http://www.permaculture.org.au/images/ocean_power_salters_duck.gif</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b="1"/>
              <a:t>-Some Companies-</a:t>
            </a:r>
          </a:p>
        </p:txBody>
      </p:sp>
      <p:sp>
        <p:nvSpPr>
          <p:cNvPr id="21507" name="Rectangle 3"/>
          <p:cNvSpPr>
            <a:spLocks noGrp="1" noChangeArrowheads="1"/>
          </p:cNvSpPr>
          <p:nvPr>
            <p:ph idx="1"/>
          </p:nvPr>
        </p:nvSpPr>
        <p:spPr/>
        <p:txBody>
          <a:bodyPr/>
          <a:lstStyle/>
          <a:p>
            <a:r>
              <a:rPr lang="en-US"/>
              <a:t>Some companies designing mechanisms </a:t>
            </a:r>
          </a:p>
          <a:p>
            <a:pPr lvl="3"/>
            <a:r>
              <a:rPr lang="en-US" sz="2400" b="1"/>
              <a:t>Wavegen</a:t>
            </a:r>
          </a:p>
          <a:p>
            <a:pPr lvl="4"/>
            <a:r>
              <a:rPr lang="en-US" sz="2400" b="1"/>
              <a:t>Limpet</a:t>
            </a:r>
          </a:p>
          <a:p>
            <a:pPr lvl="3"/>
            <a:r>
              <a:rPr lang="en-US" sz="2400" b="1"/>
              <a:t>Ocean Power Delivery</a:t>
            </a:r>
          </a:p>
          <a:p>
            <a:pPr lvl="4"/>
            <a:r>
              <a:rPr lang="en-US" sz="2400" b="1"/>
              <a:t>Pelamis tube</a:t>
            </a:r>
          </a:p>
          <a:p>
            <a:pPr lvl="3"/>
            <a:r>
              <a:rPr lang="en-US" sz="2400" b="1"/>
              <a:t>Renewable Energy Holdings</a:t>
            </a:r>
          </a:p>
          <a:p>
            <a:pPr lvl="4"/>
            <a:r>
              <a:rPr lang="en-US" sz="2400" b="1"/>
              <a:t>CETO</a:t>
            </a:r>
          </a:p>
          <a:p>
            <a:pPr lvl="3"/>
            <a:r>
              <a:rPr lang="en-US" sz="2400" b="1"/>
              <a:t>Oyster Wave Energy devices</a:t>
            </a:r>
          </a:p>
          <a:p>
            <a:pPr lvl="2">
              <a:buFontTx/>
              <a:buNone/>
            </a:pPr>
            <a:endParaRPr lang="en-US" b="1"/>
          </a:p>
          <a:p>
            <a:endParaRPr lang="en-US" b="1"/>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sz="4000" b="1"/>
              <a:t>-Advantages and Disadvantages-</a:t>
            </a:r>
          </a:p>
        </p:txBody>
      </p:sp>
      <p:sp>
        <p:nvSpPr>
          <p:cNvPr id="20483" name="Rectangle 3"/>
          <p:cNvSpPr>
            <a:spLocks noGrp="1" noChangeArrowheads="1"/>
          </p:cNvSpPr>
          <p:nvPr>
            <p:ph idx="1"/>
          </p:nvPr>
        </p:nvSpPr>
        <p:spPr/>
        <p:txBody>
          <a:bodyPr/>
          <a:lstStyle/>
          <a:p>
            <a:pPr>
              <a:lnSpc>
                <a:spcPct val="80000"/>
              </a:lnSpc>
            </a:pPr>
            <a:r>
              <a:rPr lang="en-US" sz="2800" b="1" dirty="0"/>
              <a:t>Advantages</a:t>
            </a:r>
          </a:p>
          <a:p>
            <a:pPr lvl="3">
              <a:lnSpc>
                <a:spcPct val="80000"/>
              </a:lnSpc>
            </a:pPr>
            <a:r>
              <a:rPr lang="en-US" b="1" dirty="0"/>
              <a:t>The energy is free – no fuel needed, no waste produced</a:t>
            </a:r>
          </a:p>
          <a:p>
            <a:pPr lvl="3">
              <a:lnSpc>
                <a:spcPct val="80000"/>
              </a:lnSpc>
            </a:pPr>
            <a:r>
              <a:rPr lang="en-US" b="1" dirty="0"/>
              <a:t>Not expensive to operate and maintain</a:t>
            </a:r>
          </a:p>
          <a:p>
            <a:pPr lvl="3">
              <a:lnSpc>
                <a:spcPct val="80000"/>
              </a:lnSpc>
            </a:pPr>
            <a:r>
              <a:rPr lang="en-US" b="1" dirty="0"/>
              <a:t>Can produce a great deal of energy</a:t>
            </a:r>
          </a:p>
          <a:p>
            <a:pPr>
              <a:lnSpc>
                <a:spcPct val="80000"/>
              </a:lnSpc>
            </a:pPr>
            <a:r>
              <a:rPr lang="en-US" sz="2800" b="1" dirty="0"/>
              <a:t>Disadvantages</a:t>
            </a:r>
          </a:p>
          <a:p>
            <a:pPr lvl="3">
              <a:lnSpc>
                <a:spcPct val="80000"/>
              </a:lnSpc>
            </a:pPr>
            <a:r>
              <a:rPr lang="en-US" sz="2200" b="1" dirty="0"/>
              <a:t>Depends on the waves – sometimes you’ll get loads of energy, sometimes almost nothing</a:t>
            </a:r>
          </a:p>
          <a:p>
            <a:pPr lvl="3">
              <a:lnSpc>
                <a:spcPct val="80000"/>
              </a:lnSpc>
            </a:pPr>
            <a:r>
              <a:rPr lang="en-US" sz="2200" b="1" dirty="0"/>
              <a:t>Needs a suitable site, where waves are consistently strong</a:t>
            </a:r>
          </a:p>
          <a:p>
            <a:pPr lvl="3">
              <a:lnSpc>
                <a:spcPct val="80000"/>
              </a:lnSpc>
            </a:pPr>
            <a:r>
              <a:rPr lang="en-US" sz="2200" b="1" dirty="0"/>
              <a:t>Some designs are noisy.  But then again, so are waves, so any noise is unlikely to be a problem</a:t>
            </a:r>
          </a:p>
          <a:p>
            <a:pPr lvl="3">
              <a:lnSpc>
                <a:spcPct val="80000"/>
              </a:lnSpc>
            </a:pPr>
            <a:r>
              <a:rPr lang="en-US" sz="2200" b="1" dirty="0"/>
              <a:t>Must be able to withstand </a:t>
            </a:r>
            <a:r>
              <a:rPr lang="en-US" sz="2200" b="1" dirty="0" smtClean="0"/>
              <a:t>the forces of being battered by waves. </a:t>
            </a:r>
            <a:endParaRPr lang="en-US" sz="2200" b="1" dirty="0"/>
          </a:p>
          <a:p>
            <a:pPr lvl="3">
              <a:lnSpc>
                <a:spcPct val="80000"/>
              </a:lnSpc>
            </a:pPr>
            <a:endParaRPr lang="en-US" sz="2200" b="1"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b="1"/>
              <a:t>-Environmental Impact-</a:t>
            </a:r>
          </a:p>
        </p:txBody>
      </p:sp>
      <p:sp>
        <p:nvSpPr>
          <p:cNvPr id="9219" name="Rectangle 3"/>
          <p:cNvSpPr>
            <a:spLocks noGrp="1" noChangeArrowheads="1"/>
          </p:cNvSpPr>
          <p:nvPr>
            <p:ph idx="1"/>
          </p:nvPr>
        </p:nvSpPr>
        <p:spPr/>
        <p:txBody>
          <a:bodyPr/>
          <a:lstStyle/>
          <a:p>
            <a:pPr lvl="1"/>
            <a:r>
              <a:rPr lang="en-US" b="1"/>
              <a:t>Noise pollution</a:t>
            </a:r>
          </a:p>
          <a:p>
            <a:pPr lvl="1"/>
            <a:r>
              <a:rPr lang="en-US" b="1"/>
              <a:t>Displace productive fishing sites</a:t>
            </a:r>
          </a:p>
          <a:p>
            <a:pPr lvl="1"/>
            <a:r>
              <a:rPr lang="en-US" b="1"/>
              <a:t>Change the pattern of beach sand nourishment</a:t>
            </a:r>
          </a:p>
          <a:p>
            <a:pPr lvl="1"/>
            <a:r>
              <a:rPr lang="en-US" b="1"/>
              <a:t>Alter food chains and disrupt migration patterns</a:t>
            </a:r>
          </a:p>
          <a:p>
            <a:pPr lvl="1"/>
            <a:r>
              <a:rPr lang="en-US" b="1"/>
              <a:t>Offshore devices will displace bottom-dwelling organisms where they connect into the</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b="1"/>
              <a:t>-Sources-</a:t>
            </a:r>
          </a:p>
        </p:txBody>
      </p:sp>
      <p:sp>
        <p:nvSpPr>
          <p:cNvPr id="23555" name="Rectangle 3"/>
          <p:cNvSpPr>
            <a:spLocks noGrp="1" noChangeArrowheads="1"/>
          </p:cNvSpPr>
          <p:nvPr>
            <p:ph idx="1"/>
          </p:nvPr>
        </p:nvSpPr>
        <p:spPr>
          <a:xfrm>
            <a:off x="457200" y="1219200"/>
            <a:ext cx="8229600" cy="4906963"/>
          </a:xfrm>
        </p:spPr>
        <p:txBody>
          <a:bodyPr/>
          <a:lstStyle/>
          <a:p>
            <a:pPr>
              <a:lnSpc>
                <a:spcPct val="80000"/>
              </a:lnSpc>
            </a:pPr>
            <a:r>
              <a:rPr lang="en-US" sz="1600"/>
              <a:t>(2006). </a:t>
            </a:r>
            <a:r>
              <a:rPr lang="en-US" sz="1600" i="1"/>
              <a:t>Tidal Energy Industry Boom. </a:t>
            </a:r>
            <a:r>
              <a:rPr lang="en-US" sz="1600"/>
              <a:t>Retrieved </a:t>
            </a:r>
            <a:r>
              <a:rPr lang="en-US" sz="1600" u="sng">
                <a:hlinkClick r:id="rId2"/>
              </a:rPr>
              <a:t>http://www.alternative-energy-news.info/tidal-energy-industry-boom/</a:t>
            </a:r>
            <a:endParaRPr lang="en-US" sz="1600" b="1"/>
          </a:p>
          <a:p>
            <a:pPr>
              <a:lnSpc>
                <a:spcPct val="80000"/>
              </a:lnSpc>
            </a:pPr>
            <a:r>
              <a:rPr lang="en-US" sz="1600"/>
              <a:t>(2008). </a:t>
            </a:r>
            <a:r>
              <a:rPr lang="en-US" sz="1600" i="1"/>
              <a:t>Renewable Energy: Ocean Wave Power. </a:t>
            </a:r>
            <a:r>
              <a:rPr lang="en-US" sz="1600"/>
              <a:t>Retrieved </a:t>
            </a:r>
            <a:r>
              <a:rPr lang="en-US" sz="1600" u="sng"/>
              <a:t>http://www.energysavers. gov/renewable_energy/ocean/index.cfm/mytopic=50009</a:t>
            </a:r>
            <a:endParaRPr lang="en-US" sz="1600"/>
          </a:p>
          <a:p>
            <a:pPr>
              <a:lnSpc>
                <a:spcPct val="80000"/>
              </a:lnSpc>
            </a:pPr>
            <a:r>
              <a:rPr lang="en-US" sz="1600"/>
              <a:t>(2009) </a:t>
            </a:r>
            <a:r>
              <a:rPr lang="en-US" sz="1600" i="1"/>
              <a:t>Ocean Wave Energy. </a:t>
            </a:r>
            <a:r>
              <a:rPr lang="en-US" sz="1600"/>
              <a:t>Retrieved </a:t>
            </a:r>
            <a:r>
              <a:rPr lang="en-US" sz="1600">
                <a:hlinkClick r:id="rId3"/>
              </a:rPr>
              <a:t>http://ocsenergy.anl.gov/guide/wave/index.cfm</a:t>
            </a:r>
            <a:endParaRPr lang="en-US" sz="1600"/>
          </a:p>
          <a:p>
            <a:pPr>
              <a:lnSpc>
                <a:spcPct val="80000"/>
              </a:lnSpc>
            </a:pPr>
            <a:r>
              <a:rPr lang="en-US" sz="1600"/>
              <a:t>(2010). </a:t>
            </a:r>
            <a:r>
              <a:rPr lang="en-US" sz="1600" i="1"/>
              <a:t>America’s Premiere Wave Power Farm Sets Sail. </a:t>
            </a:r>
            <a:r>
              <a:rPr lang="en-US" sz="1600"/>
              <a:t>Retrieved </a:t>
            </a:r>
            <a:r>
              <a:rPr lang="en-US" sz="1600">
                <a:hlinkClick r:id="rId4"/>
              </a:rPr>
              <a:t>http://www</a:t>
            </a:r>
            <a:r>
              <a:rPr lang="en-US" sz="1600"/>
              <a:t>. </a:t>
            </a:r>
            <a:r>
              <a:rPr lang="en-US" sz="1600" u="sng"/>
              <a:t>alternative-energy-news.info/wave-power-farm-sets-sail/</a:t>
            </a:r>
            <a:endParaRPr lang="en-US" sz="1600"/>
          </a:p>
          <a:p>
            <a:pPr>
              <a:lnSpc>
                <a:spcPct val="80000"/>
              </a:lnSpc>
            </a:pPr>
            <a:r>
              <a:rPr lang="en-US" sz="1600"/>
              <a:t>(2010). </a:t>
            </a:r>
            <a:r>
              <a:rPr lang="en-US" sz="1600" i="1"/>
              <a:t>History of Tidal Energy. </a:t>
            </a:r>
            <a:r>
              <a:rPr lang="en-US" sz="1600"/>
              <a:t>Retrieved.  </a:t>
            </a:r>
            <a:r>
              <a:rPr lang="en-US" sz="1600">
                <a:hlinkClick r:id="rId5"/>
              </a:rPr>
              <a:t>http://www.google.com/#q=history+of+tidal</a:t>
            </a:r>
            <a:r>
              <a:rPr lang="en-US" sz="1600"/>
              <a:t> </a:t>
            </a:r>
            <a:r>
              <a:rPr lang="en-US" sz="1600" u="sng"/>
              <a:t>+energy&amp;hl=en&amp;tbs=tl :1&amp;tbo=u&amp;ei=nPavS6aeAYH48Ab-q6y9Dw&amp;sa=X&amp;oi =timeline_result&amp;ct=title&amp;resnum=11&amp;ved=0CDgQ5wIwCg&amp;fp=1&amp;cad=b</a:t>
            </a:r>
            <a:endParaRPr lang="en-US" sz="1600"/>
          </a:p>
          <a:p>
            <a:pPr>
              <a:lnSpc>
                <a:spcPct val="80000"/>
              </a:lnSpc>
            </a:pPr>
            <a:r>
              <a:rPr lang="en-US" sz="1600"/>
              <a:t>Kirke, B. (2006) </a:t>
            </a:r>
            <a:r>
              <a:rPr lang="en-US" sz="1600" i="1"/>
              <a:t>Developments in ducted water current turbines.</a:t>
            </a:r>
            <a:r>
              <a:rPr lang="en-US" sz="1600"/>
              <a:t> Retrieved </a:t>
            </a:r>
            <a:r>
              <a:rPr lang="en-US" sz="1600">
                <a:hlinkClick r:id="rId6"/>
              </a:rPr>
              <a:t>http://www.cyberiad.net/library/pdf/bk_tidal_paper25apr06.pdf</a:t>
            </a:r>
            <a:endParaRPr lang="en-US" sz="1600"/>
          </a:p>
          <a:p>
            <a:pPr>
              <a:lnSpc>
                <a:spcPct val="80000"/>
              </a:lnSpc>
            </a:pPr>
            <a:r>
              <a:rPr lang="en-US" sz="1600"/>
              <a:t>Lamb, H. (1994) </a:t>
            </a:r>
            <a:r>
              <a:rPr lang="en-US" sz="1600" i="1"/>
              <a:t>Hydrodynamics</a:t>
            </a:r>
            <a:r>
              <a:rPr lang="en-US" sz="1600"/>
              <a:t>. England. Cambridge University Press.</a:t>
            </a:r>
          </a:p>
          <a:p>
            <a:pPr>
              <a:lnSpc>
                <a:spcPct val="80000"/>
              </a:lnSpc>
            </a:pPr>
            <a:r>
              <a:rPr lang="en-US" sz="1600"/>
              <a:t>Meyer, R. (2009). </a:t>
            </a:r>
            <a:r>
              <a:rPr lang="en-US" sz="1600" i="1"/>
              <a:t>Tidal energy </a:t>
            </a:r>
            <a:r>
              <a:rPr lang="en-US" sz="1600"/>
              <a:t>. Retrieved from </a:t>
            </a:r>
            <a:r>
              <a:rPr lang="en-US" sz="1600" u="sng">
                <a:hlinkClick r:id="rId7"/>
              </a:rPr>
              <a:t>http://www.oceanenergycouncil.com/</a:t>
            </a:r>
            <a:r>
              <a:rPr lang="en-US" sz="1600" u="sng"/>
              <a:t> index.php/Tidal-Energy/Tidal-Energy.html</a:t>
            </a:r>
            <a:endParaRPr lang="en-US" sz="1600"/>
          </a:p>
          <a:p>
            <a:pPr>
              <a:lnSpc>
                <a:spcPct val="80000"/>
              </a:lnSpc>
            </a:pPr>
            <a:r>
              <a:rPr lang="en-US" sz="1600"/>
              <a:t>Tayor, P. (2007). </a:t>
            </a:r>
            <a:r>
              <a:rPr lang="en-US" sz="1600" i="1"/>
              <a:t>Seagen Tidal Power Installation. </a:t>
            </a:r>
            <a:r>
              <a:rPr lang="en-US" sz="1600"/>
              <a:t>Retrieved </a:t>
            </a:r>
            <a:r>
              <a:rPr lang="en-US" sz="1600" u="sng">
                <a:hlinkClick r:id="rId4"/>
              </a:rPr>
              <a:t>http://www</a:t>
            </a:r>
            <a:r>
              <a:rPr lang="en-US" sz="1600" u="sng"/>
              <a:t>.alternative-energy-news.info/seagen-tidal-power-installation/</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9585</TotalTime>
  <Words>2678</Words>
  <Application>Microsoft Office PowerPoint</Application>
  <PresentationFormat>On-screen Show (4:3)</PresentationFormat>
  <Paragraphs>292</Paragraphs>
  <Slides>60</Slides>
  <Notes>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60</vt:i4>
      </vt:variant>
    </vt:vector>
  </HeadingPairs>
  <TitlesOfParts>
    <vt:vector size="62" baseType="lpstr">
      <vt:lpstr>Office Theme</vt:lpstr>
      <vt:lpstr>Chart</vt:lpstr>
      <vt:lpstr>B.Sc Environmental Conservation</vt:lpstr>
      <vt:lpstr>Recap</vt:lpstr>
      <vt:lpstr>This week</vt:lpstr>
      <vt:lpstr>-History of Tidal Energy-</vt:lpstr>
      <vt:lpstr>-History of Wave Energy-</vt:lpstr>
      <vt:lpstr>Marine power</vt:lpstr>
      <vt:lpstr>Tidal power stations</vt:lpstr>
      <vt:lpstr>-Barrage Tidal Power: Rance Power Station-</vt:lpstr>
      <vt:lpstr>Tidal Barrage</vt:lpstr>
      <vt:lpstr>The Rance power plant</vt:lpstr>
      <vt:lpstr>Suitability</vt:lpstr>
      <vt:lpstr>Prominent Regions of Wave Power</vt:lpstr>
      <vt:lpstr>Prominent Regions of Tidal Power</vt:lpstr>
      <vt:lpstr>PowerPoint Presentation</vt:lpstr>
      <vt:lpstr>The future</vt:lpstr>
      <vt:lpstr>The Swansea Tidal lagoon </vt:lpstr>
      <vt:lpstr>PowerPoint Presentation</vt:lpstr>
      <vt:lpstr>Original Tidal Lagoon design for Swansea Bay</vt:lpstr>
      <vt:lpstr>Tidal Electric Swansea Bay</vt:lpstr>
      <vt:lpstr>Proposed location for Swansea Bay Tidal Lagoon </vt:lpstr>
      <vt:lpstr>PowerPoint Presentation</vt:lpstr>
      <vt:lpstr>WS Atkins study</vt:lpstr>
      <vt:lpstr>Environmental impact</vt:lpstr>
      <vt:lpstr>Environmental impact</vt:lpstr>
      <vt:lpstr>PowerPoint Presentation</vt:lpstr>
      <vt:lpstr>Meeting renewable targets</vt:lpstr>
      <vt:lpstr>Community led regeneration</vt:lpstr>
      <vt:lpstr>Community ownership</vt:lpstr>
      <vt:lpstr>Tidal Electric Swansea Bay</vt:lpstr>
      <vt:lpstr>Tidal Electric</vt:lpstr>
      <vt:lpstr>PowerPoint Presentation</vt:lpstr>
      <vt:lpstr>The Severn Estuary Potential</vt:lpstr>
      <vt:lpstr>St. David’s Head development </vt:lpstr>
      <vt:lpstr>Wave generation </vt:lpstr>
      <vt:lpstr>PowerPoint Presentation</vt:lpstr>
      <vt:lpstr>Pelamis problems</vt:lpstr>
      <vt:lpstr>In the USA</vt:lpstr>
      <vt:lpstr>Further developments</vt:lpstr>
      <vt:lpstr>Future</vt:lpstr>
      <vt:lpstr>PowerPoint Presentation</vt:lpstr>
      <vt:lpstr>Wave potential</vt:lpstr>
      <vt:lpstr>PowerPoint Presentation</vt:lpstr>
      <vt:lpstr>-Wave Power-</vt:lpstr>
      <vt:lpstr>-How it Works-</vt:lpstr>
      <vt:lpstr>-SeaGen-</vt:lpstr>
      <vt:lpstr>-Tidal Stream Generators-</vt:lpstr>
      <vt:lpstr>-Calculations: Tidal Stream Generators-</vt:lpstr>
      <vt:lpstr>-Calculation: Barrage Tidal Power-</vt:lpstr>
      <vt:lpstr>-Environmental Impact-</vt:lpstr>
      <vt:lpstr>-Comparison to Wind Energy-</vt:lpstr>
      <vt:lpstr>-Economics of Tidal Power-</vt:lpstr>
      <vt:lpstr>-What You Can Do-</vt:lpstr>
      <vt:lpstr>-Amazon Project-</vt:lpstr>
      <vt:lpstr>-Amazon Project-</vt:lpstr>
      <vt:lpstr>-Wave Power-</vt:lpstr>
      <vt:lpstr>-How it Works-</vt:lpstr>
      <vt:lpstr>-Some Companies-</vt:lpstr>
      <vt:lpstr>-Advantages and Disadvantages-</vt:lpstr>
      <vt:lpstr>-Environmental Impact-</vt:lpstr>
      <vt:lpstr>-Sources-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Environmental Conservation</dc:title>
  <dc:creator>Linda M Rudd</dc:creator>
  <cp:lastModifiedBy>Linda Rudd</cp:lastModifiedBy>
  <cp:revision>29</cp:revision>
  <dcterms:created xsi:type="dcterms:W3CDTF">2009-10-25T12:02:42Z</dcterms:created>
  <dcterms:modified xsi:type="dcterms:W3CDTF">2016-11-22T16:04:32Z</dcterms:modified>
</cp:coreProperties>
</file>