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8" r:id="rId1"/>
  </p:sldMasterIdLst>
  <p:notesMasterIdLst>
    <p:notesMasterId r:id="rId3"/>
  </p:notesMasterIdLst>
  <p:sldIdLst>
    <p:sldId id="257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A107856-5554-42FB-B03E-39F5DBC370BA}" styleName="Medium Style 4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63196" autoAdjust="0"/>
  </p:normalViewPr>
  <p:slideViewPr>
    <p:cSldViewPr snapToGrid="0">
      <p:cViewPr varScale="1">
        <p:scale>
          <a:sx n="69" d="100"/>
          <a:sy n="69" d="100"/>
        </p:scale>
        <p:origin x="1652" y="60"/>
      </p:cViewPr>
      <p:guideLst/>
    </p:cSldViewPr>
  </p:slideViewPr>
  <p:notesTextViewPr>
    <p:cViewPr>
      <p:scale>
        <a:sx n="200" d="100"/>
        <a:sy n="2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430D067-3B83-4C4E-B1A5-18AE5F6E443A}" type="datetimeFigureOut">
              <a:rPr lang="en-GB" smtClean="0"/>
              <a:t>04/08/2025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B7208A1-3AAA-4FE0-B762-B4C03FA229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26152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B7208A1-3AAA-4FE0-B762-B4C03FA229D3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78770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1D01A6-8197-4F1C-91EE-ED99F997985E}" type="datetimeFigureOut">
              <a:rPr lang="ro-RO" smtClean="0"/>
              <a:t>04.08.2025</a:t>
            </a:fld>
            <a:endParaRPr lang="ro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59C35B-5478-4ED2-822A-0C781ED9E1F9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40137737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1D01A6-8197-4F1C-91EE-ED99F997985E}" type="datetimeFigureOut">
              <a:rPr lang="ro-RO" smtClean="0"/>
              <a:t>04.08.2025</a:t>
            </a:fld>
            <a:endParaRPr lang="ro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59C35B-5478-4ED2-822A-0C781ED9E1F9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40455495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1D01A6-8197-4F1C-91EE-ED99F997985E}" type="datetimeFigureOut">
              <a:rPr lang="ro-RO" smtClean="0"/>
              <a:t>04.08.2025</a:t>
            </a:fld>
            <a:endParaRPr lang="ro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59C35B-5478-4ED2-822A-0C781ED9E1F9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9945115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1D01A6-8197-4F1C-91EE-ED99F997985E}" type="datetimeFigureOut">
              <a:rPr lang="ro-RO" smtClean="0"/>
              <a:t>04.08.2025</a:t>
            </a:fld>
            <a:endParaRPr lang="ro-RO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59C35B-5478-4ED2-822A-0C781ED9E1F9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7467916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1D01A6-8197-4F1C-91EE-ED99F997985E}" type="datetimeFigureOut">
              <a:rPr lang="ro-RO" smtClean="0"/>
              <a:t>04.08.2025</a:t>
            </a:fld>
            <a:endParaRPr lang="ro-RO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59C35B-5478-4ED2-822A-0C781ED9E1F9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9879002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1D01A6-8197-4F1C-91EE-ED99F997985E}" type="datetimeFigureOut">
              <a:rPr lang="ro-RO" smtClean="0"/>
              <a:t>04.08.2025</a:t>
            </a:fld>
            <a:endParaRPr lang="ro-RO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59C35B-5478-4ED2-822A-0C781ED9E1F9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41107790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1D01A6-8197-4F1C-91EE-ED99F997985E}" type="datetimeFigureOut">
              <a:rPr lang="ro-RO" smtClean="0"/>
              <a:t>04.08.2025</a:t>
            </a:fld>
            <a:endParaRPr lang="ro-RO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59C35B-5478-4ED2-822A-0C781ED9E1F9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9971382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1D01A6-8197-4F1C-91EE-ED99F997985E}" type="datetimeFigureOut">
              <a:rPr lang="ro-RO" smtClean="0"/>
              <a:t>04.08.2025</a:t>
            </a:fld>
            <a:endParaRPr lang="ro-RO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59C35B-5478-4ED2-822A-0C781ED9E1F9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40692234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1D01A6-8197-4F1C-91EE-ED99F997985E}" type="datetimeFigureOut">
              <a:rPr lang="ro-RO" smtClean="0"/>
              <a:t>04.08.2025</a:t>
            </a:fld>
            <a:endParaRPr lang="ro-RO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59C35B-5478-4ED2-822A-0C781ED9E1F9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42616549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1D01A6-8197-4F1C-91EE-ED99F997985E}" type="datetimeFigureOut">
              <a:rPr lang="ro-RO" smtClean="0"/>
              <a:t>04.08.2025</a:t>
            </a:fld>
            <a:endParaRPr lang="ro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59C35B-5478-4ED2-822A-0C781ED9E1F9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5677732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1D01A6-8197-4F1C-91EE-ED99F997985E}" type="datetimeFigureOut">
              <a:rPr lang="ro-RO" smtClean="0"/>
              <a:t>04.08.2025</a:t>
            </a:fld>
            <a:endParaRPr lang="ro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59C35B-5478-4ED2-822A-0C781ED9E1F9}" type="slidenum">
              <a:rPr lang="ro-RO" smtClean="0"/>
              <a:t>‹#›</a:t>
            </a:fld>
            <a:endParaRPr lang="ro-RO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06517450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1D01A6-8197-4F1C-91EE-ED99F997985E}" type="datetimeFigureOut">
              <a:rPr lang="ro-RO" smtClean="0"/>
              <a:t>04.08.2025</a:t>
            </a:fld>
            <a:endParaRPr lang="ro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59C35B-5478-4ED2-822A-0C781ED9E1F9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04552634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1D01A6-8197-4F1C-91EE-ED99F997985E}" type="datetimeFigureOut">
              <a:rPr lang="ro-RO" smtClean="0"/>
              <a:t>04.08.2025</a:t>
            </a:fld>
            <a:endParaRPr lang="ro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59C35B-5478-4ED2-822A-0C781ED9E1F9}" type="slidenum">
              <a:rPr lang="ro-RO" smtClean="0"/>
              <a:t>‹#›</a:t>
            </a:fld>
            <a:endParaRPr lang="ro-RO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30341286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1D01A6-8197-4F1C-91EE-ED99F997985E}" type="datetimeFigureOut">
              <a:rPr lang="ro-RO" smtClean="0"/>
              <a:t>04.08.2025</a:t>
            </a:fld>
            <a:endParaRPr lang="ro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59C35B-5478-4ED2-822A-0C781ED9E1F9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401121713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1D01A6-8197-4F1C-91EE-ED99F997985E}" type="datetimeFigureOut">
              <a:rPr lang="ro-RO" smtClean="0"/>
              <a:t>04.08.2025</a:t>
            </a:fld>
            <a:endParaRPr lang="ro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59C35B-5478-4ED2-822A-0C781ED9E1F9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40591276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1D01A6-8197-4F1C-91EE-ED99F997985E}" type="datetimeFigureOut">
              <a:rPr lang="ro-RO" smtClean="0"/>
              <a:t>04.08.2025</a:t>
            </a:fld>
            <a:endParaRPr lang="ro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59C35B-5478-4ED2-822A-0C781ED9E1F9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496312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1D01A6-8197-4F1C-91EE-ED99F997985E}" type="datetimeFigureOut">
              <a:rPr lang="ro-RO" smtClean="0"/>
              <a:t>04.08.2025</a:t>
            </a:fld>
            <a:endParaRPr lang="ro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ro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E559C35B-5478-4ED2-822A-0C781ED9E1F9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4196558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59" r:id="rId1"/>
    <p:sldLayoutId id="2147483860" r:id="rId2"/>
    <p:sldLayoutId id="2147483861" r:id="rId3"/>
    <p:sldLayoutId id="2147483862" r:id="rId4"/>
    <p:sldLayoutId id="2147483863" r:id="rId5"/>
    <p:sldLayoutId id="2147483864" r:id="rId6"/>
    <p:sldLayoutId id="2147483865" r:id="rId7"/>
    <p:sldLayoutId id="2147483866" r:id="rId8"/>
    <p:sldLayoutId id="2147483867" r:id="rId9"/>
    <p:sldLayoutId id="2147483868" r:id="rId10"/>
    <p:sldLayoutId id="2147483869" r:id="rId11"/>
    <p:sldLayoutId id="2147483870" r:id="rId12"/>
    <p:sldLayoutId id="2147483871" r:id="rId13"/>
    <p:sldLayoutId id="2147483872" r:id="rId14"/>
    <p:sldLayoutId id="2147483873" r:id="rId15"/>
    <p:sldLayoutId id="2147483874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C41C65-7AC6-0C7D-6181-B75A2BF7A6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03130" y="24836"/>
            <a:ext cx="5418540" cy="1301270"/>
          </a:xfrm>
          <a:solidFill>
            <a:schemeClr val="accent2">
              <a:lumMod val="20000"/>
              <a:lumOff val="80000"/>
            </a:schemeClr>
          </a:solidFill>
          <a:ln>
            <a:noFill/>
          </a:ln>
          <a:effectLst>
            <a:outerShdw blurRad="57785" dist="33020" dir="318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600000"/>
            </a:lightRig>
          </a:scene3d>
          <a:sp3d prstMaterial="metal">
            <a:bevelT w="38100" h="57150" prst="angle"/>
          </a:sp3d>
        </p:spPr>
        <p:txBody>
          <a:bodyPr>
            <a:noAutofit/>
          </a:bodyPr>
          <a:lstStyle/>
          <a:p>
            <a:r>
              <a:rPr lang="en-GB" sz="1400" dirty="0"/>
              <a:t>Digital Skills  LCLM4002</a:t>
            </a:r>
            <a:br>
              <a:rPr lang="en-GB" sz="1400" dirty="0"/>
            </a:br>
            <a:r>
              <a:rPr lang="en-US" sz="1400" b="1" dirty="0"/>
              <a:t>HOW TO CREATE A CHART IN A WORD DOCUMENT</a:t>
            </a:r>
            <a:br>
              <a:rPr lang="en-US" sz="1400" b="1" dirty="0"/>
            </a:br>
            <a:br>
              <a:rPr lang="en-GB" sz="1400" dirty="0"/>
            </a:br>
            <a:r>
              <a:rPr lang="en-GB" sz="1400" dirty="0"/>
              <a:t>Student: 2318211 </a:t>
            </a:r>
            <a:endParaRPr lang="en-GB" sz="1400" b="1" dirty="0">
              <a:solidFill>
                <a:schemeClr val="tx1"/>
              </a:solidFill>
              <a:effectLst/>
              <a:latin typeface="ADLaM Display" panose="020F0502020204030204" pitchFamily="2" charset="0"/>
              <a:ea typeface="ADLaM Display" panose="020F0502020204030204" pitchFamily="2" charset="0"/>
              <a:cs typeface="ADLaM Display" panose="020F0502020204030204" pitchFamily="2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FF0DEC6-7CAD-C784-5B7A-D15C4F981E32}"/>
              </a:ext>
            </a:extLst>
          </p:cNvPr>
          <p:cNvSpPr txBox="1"/>
          <p:nvPr/>
        </p:nvSpPr>
        <p:spPr>
          <a:xfrm>
            <a:off x="152032" y="37082"/>
            <a:ext cx="2451097" cy="161582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1270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marL="228600" indent="-228600" algn="ctr">
              <a:buAutoNum type="arabicPeriod"/>
            </a:pPr>
            <a:r>
              <a:rPr lang="en-US" sz="1100" b="1" dirty="0"/>
              <a:t>Why Use Charts in Word Documents?</a:t>
            </a:r>
          </a:p>
          <a:p>
            <a:pPr marL="228600" indent="-228600" algn="ctr">
              <a:buAutoNum type="arabicPeriod"/>
            </a:pPr>
            <a:r>
              <a:rPr lang="en-US" sz="1100" b="1" dirty="0"/>
              <a:t>Charts transform raw data into visual stories that are easier to understand and more engaging for your audience. They help identify trends, compare values, and present complex information clearly.</a:t>
            </a:r>
            <a:endParaRPr lang="en-US" sz="6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086817C-CEC5-9FA6-73F2-D165FE9D9B8F}"/>
              </a:ext>
            </a:extLst>
          </p:cNvPr>
          <p:cNvSpPr txBox="1"/>
          <p:nvPr/>
        </p:nvSpPr>
        <p:spPr>
          <a:xfrm>
            <a:off x="8016641" y="115113"/>
            <a:ext cx="4329718" cy="5747727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 w="1905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US" sz="1050" b="1" dirty="0"/>
              <a:t>Successful tips in brief QUICK</a:t>
            </a:r>
          </a:p>
          <a:p>
            <a:pPr algn="ctr"/>
            <a:r>
              <a:rPr lang="en-US" sz="1050" b="1" dirty="0"/>
              <a:t>Data Preparation</a:t>
            </a:r>
          </a:p>
          <a:p>
            <a:pPr algn="ctr"/>
            <a:r>
              <a:rPr lang="en-US" sz="1050" b="1" dirty="0"/>
              <a:t>Don t just organize it and create the chart</a:t>
            </a:r>
          </a:p>
          <a:p>
            <a:pPr algn="ctr"/>
            <a:r>
              <a:rPr lang="en-US" sz="1050" b="1" dirty="0"/>
              <a:t>But simple, descriptive naming</a:t>
            </a:r>
          </a:p>
          <a:p>
            <a:pPr algn="ctr"/>
            <a:r>
              <a:rPr lang="en-US" sz="1050" b="1" dirty="0"/>
              <a:t>Make data sets small enough to handle</a:t>
            </a:r>
          </a:p>
          <a:p>
            <a:pPr algn="ctr"/>
            <a:r>
              <a:rPr lang="en-US" sz="1050" b="1" dirty="0"/>
              <a:t>The Best Design Practices</a:t>
            </a:r>
          </a:p>
          <a:p>
            <a:pPr algn="ctr"/>
            <a:r>
              <a:rPr lang="en-US" sz="1050" b="1" dirty="0"/>
              <a:t>Use the right type of chart with the data</a:t>
            </a:r>
          </a:p>
          <a:p>
            <a:pPr algn="ctr"/>
            <a:r>
              <a:rPr lang="en-US" sz="1050" b="1" dirty="0" err="1"/>
              <a:t>Bachuse</a:t>
            </a:r>
            <a:r>
              <a:rPr lang="en-US" sz="1050" b="1" dirty="0"/>
              <a:t> normal colors and fonts</a:t>
            </a:r>
          </a:p>
          <a:p>
            <a:pPr algn="ctr"/>
            <a:r>
              <a:rPr lang="en-US" sz="1050" b="1" dirty="0"/>
              <a:t>Make charts easy and clear</a:t>
            </a:r>
          </a:p>
          <a:p>
            <a:pPr algn="ctr"/>
            <a:r>
              <a:rPr lang="en-US" sz="1050" b="1" dirty="0"/>
              <a:t>✓ Design text to be viewed at normal size</a:t>
            </a:r>
          </a:p>
          <a:p>
            <a:pPr algn="ctr"/>
            <a:r>
              <a:rPr lang="en-US" sz="1050" b="1" dirty="0"/>
              <a:t>Professional Appearance</a:t>
            </a:r>
          </a:p>
          <a:p>
            <a:pPr algn="ctr"/>
            <a:r>
              <a:rPr lang="en-US" sz="1050" b="1" dirty="0"/>
              <a:t>Color match chart with theme in document</a:t>
            </a:r>
          </a:p>
          <a:p>
            <a:pPr algn="ctr"/>
            <a:r>
              <a:rPr lang="en-US" sz="1050" b="1" dirty="0"/>
              <a:t>Make it accessible by using high contrast</a:t>
            </a:r>
          </a:p>
          <a:p>
            <a:pPr algn="ctr"/>
            <a:r>
              <a:rPr lang="en-US" sz="1050" b="1" dirty="0"/>
              <a:t>Add a descriptive title</a:t>
            </a:r>
          </a:p>
          <a:p>
            <a:pPr algn="ctr"/>
            <a:r>
              <a:rPr lang="en-US" sz="1050" b="1" dirty="0"/>
              <a:t>The charts on position rightly find a place in the flows of the text</a:t>
            </a:r>
          </a:p>
          <a:p>
            <a:pPr algn="ctr"/>
            <a:r>
              <a:rPr lang="en-US" sz="1050" b="1" dirty="0"/>
              <a:t>How to fix common problems</a:t>
            </a:r>
          </a:p>
          <a:p>
            <a:pPr algn="ctr"/>
            <a:r>
              <a:rPr lang="en-US" sz="1050" b="1" dirty="0"/>
              <a:t>Chart will not Insert?</a:t>
            </a:r>
          </a:p>
          <a:p>
            <a:pPr algn="ctr"/>
            <a:endParaRPr lang="en-US" sz="1050" b="1" dirty="0"/>
          </a:p>
          <a:p>
            <a:pPr algn="ctr"/>
            <a:r>
              <a:rPr lang="en-US" sz="1050" b="1" dirty="0"/>
              <a:t>Find out whether you can edit it</a:t>
            </a:r>
          </a:p>
          <a:p>
            <a:pPr algn="ctr"/>
            <a:r>
              <a:rPr lang="en-US" sz="1050" b="1" dirty="0"/>
              <a:t>Make sure that you get enough room in document</a:t>
            </a:r>
          </a:p>
          <a:p>
            <a:pPr algn="ctr"/>
            <a:r>
              <a:rPr lang="en-US" sz="1050" b="1" dirty="0"/>
              <a:t>It is possible to restart Word as a troubleshooting tip.</a:t>
            </a:r>
          </a:p>
          <a:p>
            <a:pPr algn="ctr"/>
            <a:endParaRPr lang="en-US" sz="1050" b="1" dirty="0"/>
          </a:p>
          <a:p>
            <a:pPr algn="ctr"/>
            <a:r>
              <a:rPr lang="en-US" sz="1050" b="1" dirty="0"/>
              <a:t>Data Fail to Show in Proper Form?</a:t>
            </a:r>
          </a:p>
          <a:p>
            <a:pPr algn="ctr"/>
            <a:endParaRPr lang="en-US" sz="1050" b="1" dirty="0"/>
          </a:p>
          <a:p>
            <a:pPr algn="ctr"/>
            <a:r>
              <a:rPr lang="en-US" sz="1050" b="1" dirty="0"/>
              <a:t>Check the data range choice in excel</a:t>
            </a:r>
          </a:p>
          <a:p>
            <a:pPr algn="ctr"/>
            <a:r>
              <a:rPr lang="en-US" sz="1050" b="1" dirty="0"/>
              <a:t>Ensure that there are no blank cells or bad formatting</a:t>
            </a:r>
          </a:p>
          <a:p>
            <a:pPr algn="ctr"/>
            <a:r>
              <a:rPr lang="en-US" sz="1050" b="1" dirty="0"/>
              <a:t>Keep the labeling of labels proper on the headers</a:t>
            </a:r>
          </a:p>
          <a:p>
            <a:pPr algn="ctr"/>
            <a:endParaRPr lang="en-US" sz="1050" b="1" dirty="0"/>
          </a:p>
          <a:p>
            <a:pPr algn="ctr"/>
            <a:r>
              <a:rPr lang="en-US" sz="1050" b="1" dirty="0"/>
              <a:t>Does Chart look Unprofessional?</a:t>
            </a:r>
          </a:p>
          <a:p>
            <a:pPr algn="ctr"/>
            <a:endParaRPr lang="en-US" sz="1050" b="1" dirty="0"/>
          </a:p>
          <a:p>
            <a:pPr algn="ctr"/>
            <a:r>
              <a:rPr lang="en-US" sz="1050" b="1" dirty="0"/>
              <a:t>Use the same formatting types</a:t>
            </a:r>
          </a:p>
          <a:p>
            <a:pPr algn="ctr"/>
            <a:r>
              <a:rPr lang="en-US" sz="1050" b="1" dirty="0"/>
              <a:t>Take away extra gridlines</a:t>
            </a:r>
          </a:p>
          <a:p>
            <a:pPr algn="ctr"/>
            <a:r>
              <a:rPr lang="en-US" sz="1050" b="1" dirty="0"/>
              <a:t>Data should be in proper chart type</a:t>
            </a:r>
          </a:p>
          <a:p>
            <a:pPr algn="ctr"/>
            <a:r>
              <a:rPr lang="en-US" sz="1050" b="1" dirty="0"/>
              <a:t>Make sure there is enough space surrounding chart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4FD0C23-8101-5A05-31BB-D7EAEBB9CD90}"/>
              </a:ext>
            </a:extLst>
          </p:cNvPr>
          <p:cNvSpPr txBox="1"/>
          <p:nvPr/>
        </p:nvSpPr>
        <p:spPr>
          <a:xfrm>
            <a:off x="4598049" y="5862840"/>
            <a:ext cx="3248168" cy="830997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en-US" sz="600" b="1" dirty="0"/>
              <a:t>References</a:t>
            </a:r>
          </a:p>
          <a:p>
            <a:r>
              <a:rPr lang="en-US" sz="600" b="1" dirty="0"/>
              <a:t>Microsoft Corporation (2024) Insert a chart in Word, Microsoft Support. Available at: https://support.microsoft.com/en-us/office/insert-a-chart-in-word-ff48e3eb-bd0c-4212-8370-dee7b5149d4e (Accessed: 4 August 2025).Microsoft Corporation (2024) Add a chart to your document in Word, Microsoft 365 Training. Available at: https://support.microsoft.com/en-us/office/video-add-a-chart-to-your-document-in-word-ff48e3eb-bd0c-4212-8370-dee7b5149d4e (Accessed: 4 August 2025).Wempen, F. (2023) Microsoft Word 2021 Step by Step. Redmond: Microsoft Press.</a:t>
            </a:r>
            <a:endParaRPr lang="en-US" sz="500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7D25C780-C7C1-B2EE-223A-43230C497885}"/>
              </a:ext>
            </a:extLst>
          </p:cNvPr>
          <p:cNvSpPr txBox="1"/>
          <p:nvPr/>
        </p:nvSpPr>
        <p:spPr>
          <a:xfrm>
            <a:off x="4598049" y="3406930"/>
            <a:ext cx="3280262" cy="2400657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 w="1905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US" sz="1000" dirty="0"/>
              <a:t>KEYBOARD SHORTCUTS</a:t>
            </a:r>
          </a:p>
          <a:p>
            <a:pPr algn="ctr"/>
            <a:endParaRPr lang="en-US" sz="1000" dirty="0"/>
          </a:p>
          <a:p>
            <a:pPr algn="ctr"/>
            <a:r>
              <a:rPr lang="en-US" sz="1000" dirty="0"/>
              <a:t>Alt + N + C - Quick access Insert Chart</a:t>
            </a:r>
          </a:p>
          <a:p>
            <a:pPr algn="ctr"/>
            <a:r>
              <a:rPr lang="en-US" sz="1000" dirty="0"/>
              <a:t>F11 - make chart out of chosen data (when excel is open)</a:t>
            </a:r>
          </a:p>
          <a:p>
            <a:pPr algn="ctr"/>
            <a:r>
              <a:rPr lang="en-US" sz="1000" dirty="0"/>
              <a:t>Ctrl + Shift +, - Font size up in chart elements</a:t>
            </a:r>
          </a:p>
          <a:p>
            <a:pPr algn="ctr"/>
            <a:r>
              <a:rPr lang="en-US" sz="1000" dirty="0"/>
              <a:t>Ctrl + Shift + - Smaller font in chart objects</a:t>
            </a:r>
          </a:p>
          <a:p>
            <a:pPr algn="ctr"/>
            <a:endParaRPr lang="en-US" sz="1000" dirty="0"/>
          </a:p>
          <a:p>
            <a:pPr algn="ctr"/>
            <a:r>
              <a:rPr lang="en-US" sz="1000" dirty="0"/>
              <a:t>ACCESSIBILITY REMINDER</a:t>
            </a:r>
          </a:p>
          <a:p>
            <a:pPr algn="ctr"/>
            <a:r>
              <a:rPr lang="en-US" sz="1000" dirty="0"/>
              <a:t>Charts should always have alternative text (Alt Text):</a:t>
            </a:r>
          </a:p>
          <a:p>
            <a:pPr algn="ctr"/>
            <a:endParaRPr lang="en-US" sz="1000" dirty="0"/>
          </a:p>
          <a:p>
            <a:pPr algn="ctr"/>
            <a:r>
              <a:rPr lang="en-US" sz="1000" dirty="0"/>
              <a:t>On the right-click the chart</a:t>
            </a:r>
          </a:p>
          <a:p>
            <a:pPr algn="ctr"/>
            <a:r>
              <a:rPr lang="en-US" sz="1000" dirty="0"/>
              <a:t>Select Character Chart Area</a:t>
            </a:r>
          </a:p>
          <a:p>
            <a:pPr algn="ctr"/>
            <a:r>
              <a:rPr lang="en-US" sz="1000" dirty="0"/>
              <a:t>Select Alt Text feature</a:t>
            </a:r>
          </a:p>
          <a:p>
            <a:pPr algn="ctr"/>
            <a:r>
              <a:rPr lang="en-US" sz="1000" dirty="0"/>
              <a:t>Include the description to be read by screen readers</a:t>
            </a:r>
            <a:endParaRPr lang="en-US" sz="5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BD8145C-309D-83EA-2A75-974DAE1D4F8C}"/>
              </a:ext>
            </a:extLst>
          </p:cNvPr>
          <p:cNvSpPr txBox="1"/>
          <p:nvPr/>
        </p:nvSpPr>
        <p:spPr>
          <a:xfrm>
            <a:off x="-13725" y="3555271"/>
            <a:ext cx="4522127" cy="325638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numCol="2">
            <a:spAutoFit/>
          </a:bodyPr>
          <a:lstStyle/>
          <a:p>
            <a:r>
              <a:rPr lang="en-US" sz="700" dirty="0"/>
              <a:t> </a:t>
            </a:r>
          </a:p>
          <a:p>
            <a:r>
              <a:rPr lang="en-US" sz="700" dirty="0"/>
              <a:t>STEP-BY-STEP GUIDE</a:t>
            </a:r>
          </a:p>
          <a:p>
            <a:r>
              <a:rPr lang="en-US" sz="700" dirty="0"/>
              <a:t>STEP 1: Position Your Cursor</a:t>
            </a:r>
          </a:p>
          <a:p>
            <a:endParaRPr lang="en-US" sz="700" dirty="0"/>
          </a:p>
          <a:p>
            <a:r>
              <a:rPr lang="en-US" sz="700" dirty="0"/>
              <a:t>Click where you want to insert the chart in your document</a:t>
            </a:r>
          </a:p>
          <a:p>
            <a:r>
              <a:rPr lang="en-US" sz="700" dirty="0"/>
              <a:t>Ensure you have adequate space for the chart</a:t>
            </a:r>
          </a:p>
          <a:p>
            <a:endParaRPr lang="en-US" sz="700" dirty="0"/>
          </a:p>
          <a:p>
            <a:r>
              <a:rPr lang="en-US" sz="700" dirty="0"/>
              <a:t>STEP 2: Access the Insert Menu</a:t>
            </a:r>
          </a:p>
          <a:p>
            <a:endParaRPr lang="en-US" sz="700" dirty="0"/>
          </a:p>
          <a:p>
            <a:r>
              <a:rPr lang="en-US" sz="700" dirty="0"/>
              <a:t>Navigate to the Insert tab in the ribbon</a:t>
            </a:r>
          </a:p>
          <a:p>
            <a:r>
              <a:rPr lang="en-US" sz="700" dirty="0"/>
              <a:t>Look for the Illustrations group</a:t>
            </a:r>
          </a:p>
          <a:p>
            <a:r>
              <a:rPr lang="en-US" sz="700" dirty="0"/>
              <a:t>Click on Chart icon</a:t>
            </a:r>
          </a:p>
          <a:p>
            <a:endParaRPr lang="en-US" sz="700" dirty="0"/>
          </a:p>
          <a:p>
            <a:r>
              <a:rPr lang="en-US" sz="700" dirty="0"/>
              <a:t>STEP 3: Choose Your Chart Type</a:t>
            </a:r>
          </a:p>
          <a:p>
            <a:r>
              <a:rPr lang="en-US" sz="700" dirty="0"/>
              <a:t>Select from these popular chart types:</a:t>
            </a:r>
          </a:p>
          <a:p>
            <a:endParaRPr lang="en-US" sz="700" dirty="0"/>
          </a:p>
          <a:p>
            <a:r>
              <a:rPr lang="en-US" sz="700" dirty="0"/>
              <a:t>Column Charts - Compare values across categories</a:t>
            </a:r>
          </a:p>
          <a:p>
            <a:r>
              <a:rPr lang="en-US" sz="700" dirty="0"/>
              <a:t>Line Charts - Show trends over time</a:t>
            </a:r>
          </a:p>
          <a:p>
            <a:r>
              <a:rPr lang="en-US" sz="700" dirty="0"/>
              <a:t>Pie Charts - Display parts of a whole</a:t>
            </a:r>
          </a:p>
          <a:p>
            <a:r>
              <a:rPr lang="en-US" sz="700" dirty="0"/>
              <a:t>Bar Charts - Compare items horizontally</a:t>
            </a:r>
          </a:p>
          <a:p>
            <a:r>
              <a:rPr lang="en-US" sz="700" dirty="0"/>
              <a:t>Area Charts - Show volume changes over time</a:t>
            </a:r>
          </a:p>
          <a:p>
            <a:endParaRPr lang="en-US" sz="700" dirty="0"/>
          </a:p>
          <a:p>
            <a:r>
              <a:rPr lang="en-US" sz="700" dirty="0"/>
              <a:t>STEP 4: Enter Your Data</a:t>
            </a:r>
          </a:p>
          <a:p>
            <a:endParaRPr lang="en-US" sz="700" dirty="0"/>
          </a:p>
          <a:p>
            <a:r>
              <a:rPr lang="en-US" sz="700" dirty="0"/>
              <a:t>Excel datasheet will automatically open</a:t>
            </a:r>
          </a:p>
          <a:p>
            <a:r>
              <a:rPr lang="en-US" sz="700" dirty="0"/>
              <a:t>Replace sample data with your actual information</a:t>
            </a:r>
          </a:p>
          <a:p>
            <a:r>
              <a:rPr lang="en-US" sz="700" dirty="0"/>
              <a:t>Include clear column headers</a:t>
            </a:r>
          </a:p>
          <a:p>
            <a:r>
              <a:rPr lang="en-US" sz="700" dirty="0"/>
              <a:t>Delete unnecessary rows/columns</a:t>
            </a:r>
          </a:p>
          <a:p>
            <a:r>
              <a:rPr lang="en-US" sz="700" dirty="0"/>
              <a:t>Close Excel when finished</a:t>
            </a:r>
          </a:p>
          <a:p>
            <a:endParaRPr lang="en-US" sz="700" dirty="0"/>
          </a:p>
          <a:p>
            <a:r>
              <a:rPr lang="en-US" sz="700" dirty="0"/>
              <a:t>STEP 5: Customize Your Chart</a:t>
            </a:r>
          </a:p>
          <a:p>
            <a:r>
              <a:rPr lang="en-US" sz="700" dirty="0"/>
              <a:t>Chart Design Options:</a:t>
            </a:r>
          </a:p>
          <a:p>
            <a:endParaRPr lang="en-US" sz="700" dirty="0"/>
          </a:p>
          <a:p>
            <a:r>
              <a:rPr lang="en-US" sz="700" dirty="0"/>
              <a:t>Change chart style using Quick Styles</a:t>
            </a:r>
          </a:p>
          <a:p>
            <a:r>
              <a:rPr lang="en-US" sz="700" dirty="0"/>
              <a:t>Modify colors with Change Colors</a:t>
            </a:r>
          </a:p>
          <a:p>
            <a:r>
              <a:rPr lang="en-US" sz="700" dirty="0"/>
              <a:t>Switch chart type if needed</a:t>
            </a:r>
          </a:p>
          <a:p>
            <a:endParaRPr lang="en-US" sz="700" dirty="0"/>
          </a:p>
          <a:p>
            <a:r>
              <a:rPr lang="en-US" sz="700" dirty="0"/>
              <a:t>Chart Elements:</a:t>
            </a:r>
          </a:p>
          <a:p>
            <a:endParaRPr lang="en-US" sz="700" dirty="0"/>
          </a:p>
          <a:p>
            <a:r>
              <a:rPr lang="en-US" sz="700" dirty="0"/>
              <a:t>Add/remove Chart Title</a:t>
            </a:r>
          </a:p>
          <a:p>
            <a:r>
              <a:rPr lang="en-US" sz="700" dirty="0"/>
              <a:t>Include Data Labels for clarity</a:t>
            </a:r>
          </a:p>
          <a:p>
            <a:r>
              <a:rPr lang="en-US" sz="700" dirty="0"/>
              <a:t>Insert Legend to explain data series</a:t>
            </a:r>
          </a:p>
          <a:p>
            <a:r>
              <a:rPr lang="en-US" sz="700" dirty="0"/>
              <a:t>Add Gridlines for easier reading</a:t>
            </a:r>
          </a:p>
          <a:p>
            <a:endParaRPr lang="en-US" sz="700" dirty="0"/>
          </a:p>
          <a:p>
            <a:r>
              <a:rPr lang="en-US" sz="700" dirty="0"/>
              <a:t>Chart Formatting:</a:t>
            </a:r>
          </a:p>
          <a:p>
            <a:endParaRPr lang="en-US" sz="700" dirty="0"/>
          </a:p>
          <a:p>
            <a:r>
              <a:rPr lang="en-US" sz="700" dirty="0"/>
              <a:t>Right-click chart elements to format</a:t>
            </a:r>
          </a:p>
          <a:p>
            <a:r>
              <a:rPr lang="en-US" sz="700" dirty="0"/>
              <a:t>Adjust fonts, colors, and sizes</a:t>
            </a:r>
          </a:p>
          <a:p>
            <a:r>
              <a:rPr lang="en-US" sz="700" dirty="0"/>
              <a:t>Modify axis scales and intervals</a:t>
            </a:r>
          </a:p>
          <a:p>
            <a:endParaRPr lang="en-US" sz="700" dirty="0"/>
          </a:p>
          <a:p>
            <a:r>
              <a:rPr lang="en-US" sz="700" dirty="0"/>
              <a:t>STEP 6: Resize and Position</a:t>
            </a:r>
          </a:p>
          <a:p>
            <a:endParaRPr lang="en-US" sz="700" dirty="0"/>
          </a:p>
          <a:p>
            <a:r>
              <a:rPr lang="en-US" sz="700" dirty="0"/>
              <a:t>Click and drag corner handles to resize proportionally</a:t>
            </a:r>
          </a:p>
          <a:p>
            <a:r>
              <a:rPr lang="en-US" sz="700" dirty="0"/>
              <a:t>Use Layout Options for text wrapping</a:t>
            </a:r>
          </a:p>
          <a:p>
            <a:r>
              <a:rPr lang="en-US" sz="700" dirty="0"/>
              <a:t>Align with document margins using alignment guides</a:t>
            </a:r>
            <a:endParaRPr lang="en-US" sz="4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8CC5AD8-2F47-4CAA-75C7-0BFFC95C4A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910617" y="5616209"/>
            <a:ext cx="2002983" cy="112667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C803BEA-6A81-7583-0A66-BA62C979C31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10037" y="776587"/>
            <a:ext cx="1549052" cy="2589129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C7B6D42C-67CF-B9C5-080D-569AC5547A6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976252" y="5862840"/>
            <a:ext cx="1760984" cy="948817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A4883503-C5E5-41C0-CF50-C5C81F3BB4C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945931" y="1176901"/>
            <a:ext cx="3121304" cy="2209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4886362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1200</TotalTime>
  <Words>663</Words>
  <Application>Microsoft Office PowerPoint</Application>
  <PresentationFormat>Widescreen</PresentationFormat>
  <Paragraphs>110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ADLaM Display</vt:lpstr>
      <vt:lpstr>Aptos</vt:lpstr>
      <vt:lpstr>Arial</vt:lpstr>
      <vt:lpstr>Trebuchet MS</vt:lpstr>
      <vt:lpstr>Wingdings 3</vt:lpstr>
      <vt:lpstr>Facet</vt:lpstr>
      <vt:lpstr>Digital Skills  LCLM4002 HOW TO CREATE A CHART IN A WORD DOCUMENT  Student: 2318211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Student D</dc:creator>
  <cp:lastModifiedBy>anon</cp:lastModifiedBy>
  <cp:revision>9</cp:revision>
  <dcterms:created xsi:type="dcterms:W3CDTF">2023-06-25T23:58:02Z</dcterms:created>
  <dcterms:modified xsi:type="dcterms:W3CDTF">2025-08-04T13:08:07Z</dcterms:modified>
</cp:coreProperties>
</file>