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3" r:id="rId6"/>
    <p:sldId id="270" r:id="rId7"/>
    <p:sldId id="262" r:id="rId8"/>
    <p:sldId id="261" r:id="rId9"/>
    <p:sldId id="271" r:id="rId10"/>
    <p:sldId id="266" r:id="rId11"/>
    <p:sldId id="268" r:id="rId12"/>
    <p:sldId id="267" r:id="rId13"/>
    <p:sldId id="26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B4C5D7-1C34-4C8F-B230-E2EBAA7B90DD}" v="39" dt="2026-03-20T14:41:14.3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60164" autoAdjust="0"/>
  </p:normalViewPr>
  <p:slideViewPr>
    <p:cSldViewPr snapToGrid="0">
      <p:cViewPr varScale="1">
        <p:scale>
          <a:sx n="54" d="100"/>
          <a:sy n="54" d="100"/>
        </p:scale>
        <p:origin x="3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11464A-03EC-4119-939C-3F9009A51210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1F0E33-7E51-46E5-9821-69254185E2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637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CBF93B-730D-4EE0-AE61-4519FA436FE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995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267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79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8169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0737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225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452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9928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*20 minute true crime documentary* - The Nottingham attacks (2023)</a:t>
            </a:r>
          </a:p>
          <a:p>
            <a:pPr fontAlgn="t"/>
            <a:endParaRPr lang="en-GB" sz="1200" b="1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312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t"/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000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36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1F0E33-7E51-46E5-9821-69254185E2A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023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AA424-F980-50D4-7771-2935304701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DFFEF4-9BD3-6A6D-1063-96A609D98E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130FB-0B77-8B3A-314A-CE7770280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01719-8F9A-B33C-355C-E2E4E3B35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D613C5-56DA-132B-9B9E-6E15EC091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797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3682E-23C6-7190-CDD5-CD91F3159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9211F-09B4-A937-5C5C-2C43A7E54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E8BAF-F690-DEAA-A1D7-FF74AA610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23C6CC-DCC9-7BD0-0F37-3FBDCE265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FB40CE-C58D-9800-7432-35AC56072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96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9CC2F-5EF0-0BA8-1ADC-7F63F540A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A9267F-9754-84C6-38C5-B152B736B9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4B9AB-5522-E81F-6E7B-BDF135AB1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640D11-D77B-EA56-EB02-B3AFE6D81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DC248-A565-7C4F-CED0-B41CEC416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524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6E6CA-2E49-295F-F3CB-D2FE6E338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CE7EA-D4B8-0690-84D4-B2F9209C7A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A145E-2C10-F0AD-A830-F838DA2720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3D7EE1-CF9B-AEDB-F7CF-CCF1ED1CD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77FC08-C323-5C96-78FB-C9A6D44E6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DBEDFD-ADD3-01E6-90A6-BD2F67110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072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91E6-2FDA-2D6C-D269-644736CCE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786E8-03A7-1313-E654-2AE8AFB6C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40AB3C-586C-9A50-CA8C-F054E3B5A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425C78-D326-C005-2073-FED20412D6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6B03CC-4D4D-6AD9-FD2C-050E8239E8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074C45-CC37-807C-F55B-3EAB9D0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C88F34B-F3F3-785D-A156-CD660EA48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72A146-9872-9D44-0462-F1825F7F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11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94253-BE9B-96E8-0027-E36662CE0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DE891A-5BDA-AEC3-6B65-06F316D42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470200-61BF-7816-D169-6A1327A11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AEC981-70A6-0F4D-62B3-14BDC831E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90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4C32A6F-BC4C-A4A9-9098-D3BE33168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8630E5-8516-7600-0DED-7C8BFD10A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6D88D-D6CD-C07F-D9A3-A06586D18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548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DE391-7119-65AB-6C81-AA51FF924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4BBB3-C23B-FBC8-2E92-CC08C2F40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2AB3B8-1D6B-AA63-AFA7-8CCCD6F7D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8CD15-1146-EC92-6644-2E6AAE3C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18F30-B30C-40D3-F938-10B4E3B2A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7F44E-EC4A-759B-90C5-A12C328FE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68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2A437-5CBA-DDB8-66B4-006A9C100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FA3EAA-489A-76F1-CAE5-7984A490EC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BA3FDC-57AA-378A-15AD-7BEC77EB2E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179BE2-7A69-5E20-9647-D63EE0EC0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00F53-CBD5-428C-6C55-440F35A99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06005C-9BE8-5FE4-DE38-524EE1DE9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29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103CB-BA7C-B344-CB33-CE55C7D1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68451F-2FB1-93CD-4D7E-1950436B1E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68345-8FA9-B2B9-92B4-9EFA412A3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97A44-4508-93B6-110F-E2572663F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CEAB8-F9B3-5C22-8046-C63785E4C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939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61CA7E-B1A0-B6DF-4776-0AD9C8F06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23AC67-FB13-74F9-1C8E-713E225A16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FD42C-08BE-3725-BDA5-B568540E6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26EAC-D4BD-16D4-0BB1-605FDB06D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B62E9-A088-341B-9A7C-7F91D6543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53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CD7F39-25B3-A1DE-C32F-4A42C3030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F735E5-28A5-2A9E-D06D-5C60E9D8F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78732-36F7-2A2A-0E65-E26DA03C83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20E549-1F9F-4491-A959-6AB1F6F34666}" type="datetimeFigureOut">
              <a:rPr lang="en-GB" smtClean="0"/>
              <a:t>20/03/2026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3781B-8EFC-EB4D-D807-3BD2B2668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8BF4FF-7BAF-D8FA-3CE0-E19AE802E0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17CA0B2-57F3-4D96-A475-56D579100F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49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onlinelibrary.wiley.com/doi/pdf/10.1002/cbm.2206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pdf/10.1177/1536504221103534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oquest.com/docview/2860293856/fulltextPDF?accountid=130472&amp;sourcetype=Scholarly%20Journal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4QY9DC2h8dw?feature=oembed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iI9JwkhNv8?feature=oembed" TargetMode="Externa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f5vXZfwjGU?feature=oembed" TargetMode="External"/><Relationship Id="rId6" Type="http://schemas.openxmlformats.org/officeDocument/2006/relationships/image" Target="../media/image12.png"/><Relationship Id="rId5" Type="http://schemas.openxmlformats.org/officeDocument/2006/relationships/hyperlink" Target="https://www.southport.public-inquiry.uk/evidence/camhs/" TargetMode="Externa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0A8D5-7E5E-38C3-B41E-11B637248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04552" y="871758"/>
            <a:ext cx="5825448" cy="3871143"/>
          </a:xfrm>
        </p:spPr>
        <p:txBody>
          <a:bodyPr>
            <a:normAutofit/>
          </a:bodyPr>
          <a:lstStyle/>
          <a:p>
            <a:r>
              <a:rPr lang="en-GB" dirty="0"/>
              <a:t>Suspects with mental ill health and vulnerabilities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AA6AFF-9AAF-EBD9-E16F-8455FF367E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9964" y="4785543"/>
            <a:ext cx="5322013" cy="1005657"/>
          </a:xfrm>
        </p:spPr>
        <p:txBody>
          <a:bodyPr>
            <a:normAutofit/>
          </a:bodyPr>
          <a:lstStyle/>
          <a:p>
            <a:r>
              <a:rPr lang="en-GB" sz="3600"/>
              <a:t>BMLC4003</a:t>
            </a:r>
          </a:p>
        </p:txBody>
      </p:sp>
      <p:pic>
        <p:nvPicPr>
          <p:cNvPr id="4" name="Picture 3" descr="A splash of colors on a white surface">
            <a:extLst>
              <a:ext uri="{FF2B5EF4-FFF2-40B4-BE49-F238E27FC236}">
                <a16:creationId xmlns:a16="http://schemas.microsoft.com/office/drawing/2014/main" id="{B37EF08E-FA31-292D-1F3C-A8CADF1B69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76" r="42490"/>
          <a:stretch>
            <a:fillRect/>
          </a:stretch>
        </p:blipFill>
        <p:spPr>
          <a:xfrm>
            <a:off x="1" y="10"/>
            <a:ext cx="4876799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5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BBA24-886D-565D-F0C3-232DB33A8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25913-4927-7275-C2D7-804D87F3A9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By the end of the session, you should be able to: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Explain the legal responsibilities of police when dealing with vulnerable suspects.</a:t>
            </a:r>
          </a:p>
          <a:p>
            <a:pPr marL="0" indent="0">
              <a:buNone/>
            </a:pPr>
            <a:r>
              <a:rPr lang="en-GB" dirty="0"/>
              <a:t>Identify common indicators of vulnerability during suspect interviews or custody processes. </a:t>
            </a:r>
          </a:p>
          <a:p>
            <a:pPr marL="0" indent="0">
              <a:buNone/>
            </a:pPr>
            <a:r>
              <a:rPr lang="en-GB" dirty="0"/>
              <a:t>Apply knowledge to real-world cases and suggest good practice responses.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741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4477642-3214-1145-23D1-18CB21078C51}"/>
              </a:ext>
            </a:extLst>
          </p:cNvPr>
          <p:cNvSpPr txBox="1"/>
          <p:nvPr/>
        </p:nvSpPr>
        <p:spPr>
          <a:xfrm>
            <a:off x="1524000" y="2776538"/>
            <a:ext cx="9144000" cy="138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“What comes to mind when you hear the word vulnerable suspect?”</a:t>
            </a:r>
          </a:p>
        </p:txBody>
      </p:sp>
    </p:spTree>
    <p:extLst>
      <p:ext uri="{BB962C8B-B14F-4D97-AF65-F5344CB8AC3E}">
        <p14:creationId xmlns:p14="http://schemas.microsoft.com/office/powerpoint/2010/main" val="41277687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877CA-3409-36AF-31D5-B34E0B8A2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Prevalence of mental ill health among suspects in the UK.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251E78A4-E945-1D48-2B67-61F50A9E0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l="27739" t="16803" r="29144" b="6281"/>
          <a:stretch>
            <a:fillRect/>
          </a:stretch>
        </p:blipFill>
        <p:spPr>
          <a:xfrm>
            <a:off x="683580" y="2130641"/>
            <a:ext cx="2814222" cy="3346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5BA783-F9B5-D599-3F67-753A24E15F9C}"/>
              </a:ext>
            </a:extLst>
          </p:cNvPr>
          <p:cNvSpPr txBox="1"/>
          <p:nvPr/>
        </p:nvSpPr>
        <p:spPr>
          <a:xfrm>
            <a:off x="4060055" y="1753848"/>
            <a:ext cx="3849949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There is no official statistic describing ‘mental ill health among suspects’.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Research on police-recorded mental state related incidents is the most reliable indication.</a:t>
            </a:r>
          </a:p>
          <a:p>
            <a:r>
              <a:rPr lang="en-GB" sz="2400" b="1" u="sng" dirty="0"/>
              <a:t>Kane at al (2021)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5.1% of all recorded police contacts involved a mental-state related issue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8BF444-A0C0-0A1F-4BEF-11E3A6ACC842}"/>
              </a:ext>
            </a:extLst>
          </p:cNvPr>
          <p:cNvSpPr txBox="1"/>
          <p:nvPr/>
        </p:nvSpPr>
        <p:spPr>
          <a:xfrm>
            <a:off x="8131946" y="2317072"/>
            <a:ext cx="366647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Generic mental health data shows</a:t>
            </a:r>
            <a:r>
              <a:rPr lang="en-GB" sz="2400" dirty="0"/>
              <a:t>: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Rising mental ill health, particularly among young adults and people in deprived communities. </a:t>
            </a:r>
          </a:p>
          <a:p>
            <a:pPr marL="285750" indent="-285750">
              <a:buFontTx/>
              <a:buChar char="-"/>
            </a:pPr>
            <a:r>
              <a:rPr lang="en-GB" sz="2400" dirty="0"/>
              <a:t>1 in 5 adults now report a common mental-health problem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63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85CBE-2271-9444-AEDB-3FB194840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4600" dirty="0"/>
              <a:t>Impact of mentally vulnerable suspects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33CDDD-A606-29B5-E877-6ABECDE15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Greater likelihood of being detained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Vulnerable individuals often end up in custody for low‑level offences due to gaps in mental‑health services and lack of diversion options.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 Difficulty understanding rights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Mental‑health conditions can impair comprehension, making suspects confused, suggestible or acquiescent without an Appropriate Adult.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 Higher risk of false or unreliable statements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Anxiety, cognitive impairment or distress increases the likelihood of compliant false confessions or misunderstanding of questions</a:t>
            </a: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 Inconsistent identification of vulnerability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Officers often rely on a “hunch” rather than clear criteria; some regions use safeguards less frequently.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Longer time in custody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Delays in mental‑health assessments and limited clinical availability lead to extended detention times.</a:t>
            </a:r>
          </a:p>
          <a:p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Custody used as a risk‑management tool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When health‑based places of safety are unavailable, police may detain individuals as a “safer to detain” decision.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  <a:t> Pressure on police resources</a:t>
            </a:r>
            <a:br>
              <a:rPr lang="en-GB" sz="1000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000">
                <a:latin typeface="Arial" panose="020B0604020202020204" pitchFamily="34" charset="0"/>
                <a:cs typeface="Arial" panose="020B0604020202020204" pitchFamily="34" charset="0"/>
              </a:rPr>
              <a:t>Lack of specialist training and limited collaboration with mental‑health services leave officers unprepared, increasing reliance on custody.</a:t>
            </a:r>
          </a:p>
          <a:p>
            <a:endParaRPr lang="en-GB" sz="1000"/>
          </a:p>
        </p:txBody>
      </p:sp>
      <p:pic>
        <p:nvPicPr>
          <p:cNvPr id="8" name="Picture 7">
            <a:hlinkClick r:id="rId3"/>
            <a:extLst>
              <a:ext uri="{FF2B5EF4-FFF2-40B4-BE49-F238E27FC236}">
                <a16:creationId xmlns:a16="http://schemas.microsoft.com/office/drawing/2014/main" id="{1715CB1F-2CA5-FA6D-2B78-F77FFA6160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580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401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B790FD-7D0E-D142-AE6A-50A287768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Protections for Vulnerable suspects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A582410-7C3D-45ED-5AF6-8179A52338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12327" y="643466"/>
            <a:ext cx="4510677" cy="556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370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5B623-FEEB-4772-787C-D37843F4D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43486"/>
            <a:ext cx="4267200" cy="1437406"/>
          </a:xfrm>
        </p:spPr>
        <p:txBody>
          <a:bodyPr anchor="t">
            <a:normAutofit fontScale="90000"/>
          </a:bodyPr>
          <a:lstStyle/>
          <a:p>
            <a:r>
              <a:rPr lang="en-GB" sz="3200" dirty="0"/>
              <a:t>Protections for vulnerable suspects</a:t>
            </a:r>
            <a:br>
              <a:rPr lang="en-GB" sz="3200" dirty="0"/>
            </a:br>
            <a:r>
              <a:rPr lang="en-GB" sz="3200" dirty="0"/>
              <a:t>- </a:t>
            </a:r>
            <a:r>
              <a:rPr lang="en-GB" sz="3200" b="1" dirty="0"/>
              <a:t>Dr Roxanna </a:t>
            </a:r>
            <a:r>
              <a:rPr lang="en-GB" sz="3200" b="1" dirty="0" err="1"/>
              <a:t>Dehaghani</a:t>
            </a:r>
            <a:endParaRPr lang="en-GB" sz="3200" b="1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7C77032-C865-6057-7D7A-E2743CFA2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BEB98AE-352E-0F49-D1C4-106130009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9182" y="341049"/>
            <a:ext cx="5604387" cy="2739497"/>
          </a:xfrm>
        </p:spPr>
        <p:txBody>
          <a:bodyPr>
            <a:normAutofit fontScale="77500" lnSpcReduction="20000"/>
          </a:bodyPr>
          <a:lstStyle/>
          <a:p>
            <a:pPr marL="0" indent="0" fontAlgn="t">
              <a:buNone/>
            </a:pPr>
            <a:r>
              <a:rPr lang="en-GB" sz="2000" b="1" dirty="0"/>
              <a:t>Impact of the Research</a:t>
            </a:r>
          </a:p>
          <a:p>
            <a:pPr fontAlgn="t"/>
            <a:r>
              <a:rPr lang="en-GB" sz="2000" dirty="0"/>
              <a:t>The research had significant practical and policy outcomes:</a:t>
            </a:r>
          </a:p>
          <a:p>
            <a:pPr fontAlgn="t"/>
            <a:r>
              <a:rPr lang="en-GB" sz="2000" b="1" dirty="0"/>
              <a:t>Legislative reform:</a:t>
            </a:r>
            <a:r>
              <a:rPr lang="en-GB" sz="2000" dirty="0"/>
              <a:t> Findings contributed to revisions in </a:t>
            </a:r>
            <a:r>
              <a:rPr lang="en-GB" sz="2000" b="1" dirty="0"/>
              <a:t>PACE Code C</a:t>
            </a:r>
            <a:r>
              <a:rPr lang="en-GB" sz="2000" dirty="0"/>
              <a:t>, helping clarify definitions and expectations around vulnerability.</a:t>
            </a:r>
          </a:p>
          <a:p>
            <a:pPr fontAlgn="t"/>
            <a:r>
              <a:rPr lang="en-GB" sz="2000" b="1" dirty="0"/>
              <a:t>Improved national standards:</a:t>
            </a:r>
            <a:r>
              <a:rPr lang="en-GB" sz="2000" dirty="0"/>
              <a:t> The work influenced NAAN’s national standards for Appropriate Adult provision.</a:t>
            </a:r>
          </a:p>
          <a:p>
            <a:pPr fontAlgn="t"/>
            <a:r>
              <a:rPr lang="en-GB" sz="2000" b="1" dirty="0"/>
              <a:t>Enhanced safeguarding practice:</a:t>
            </a:r>
            <a:r>
              <a:rPr lang="en-GB" sz="2000" dirty="0"/>
              <a:t> By identifying gaps and proposing clearer frameworks, the research strengthened the protection of vulnerable individuals during police detention and interrogation. </a:t>
            </a:r>
            <a:endParaRPr lang="en-US" sz="2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51A181-45EE-CA30-157F-7F031BA550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67" r="-1" b="-1"/>
          <a:stretch>
            <a:fillRect/>
          </a:stretch>
        </p:blipFill>
        <p:spPr>
          <a:xfrm>
            <a:off x="20" y="3195484"/>
            <a:ext cx="12191980" cy="366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309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FE0EA-9A6F-48CC-09C7-5E1BCA40E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Consequences of Mishandling Vulnerable Suspects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75694762-CD13-4283-530C-F93125902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171476" y="1523784"/>
            <a:ext cx="3193406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9ECEC1-7D2F-0824-3471-7A180203A1FE}"/>
              </a:ext>
            </a:extLst>
          </p:cNvPr>
          <p:cNvSpPr txBox="1"/>
          <p:nvPr/>
        </p:nvSpPr>
        <p:spPr>
          <a:xfrm>
            <a:off x="500849" y="1766655"/>
            <a:ext cx="607750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Legal breaches: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Violations of PACE Code C and human‑rights law; lost or overturned cases.</a:t>
            </a:r>
          </a:p>
          <a:p>
            <a:pPr fontAlgn="t"/>
            <a:endParaRPr lang="en-GB" sz="18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Reputational damage: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Loss of public trust; national scrutiny.</a:t>
            </a:r>
          </a:p>
          <a:p>
            <a:pPr fontAlgn="t"/>
            <a:endParaRPr lang="en-GB" sz="18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Operational risk: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Safety incidents in custody; increased workload and liability.</a:t>
            </a:r>
          </a:p>
          <a:p>
            <a:pPr fontAlgn="t"/>
            <a:endParaRPr lang="en-GB" sz="18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Ethical failings: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Inequitable treatment; risk of miscarriages of justice.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endParaRPr lang="en-GB" sz="18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Disciplinary outcomes: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Complaints, IOPC investigations, officer sanctions.</a:t>
            </a:r>
          </a:p>
          <a:p>
            <a:pPr fontAlgn="t"/>
            <a:endParaRPr lang="en-GB" sz="1800" b="0" i="0" kern="1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System pressures: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Reforms and policy changes (e.g., RCRP) increasing oversight.</a:t>
            </a:r>
          </a:p>
        </p:txBody>
      </p:sp>
    </p:spTree>
    <p:extLst>
      <p:ext uri="{BB962C8B-B14F-4D97-AF65-F5344CB8AC3E}">
        <p14:creationId xmlns:p14="http://schemas.microsoft.com/office/powerpoint/2010/main" val="311952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51FBAA-9AA9-2F63-7B53-199806330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806" y="-449125"/>
            <a:ext cx="5814240" cy="155687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dirty="0"/>
              <a:t>Kevin Clarke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90B65C-1167-D6B6-4D41-09F326664607}"/>
              </a:ext>
            </a:extLst>
          </p:cNvPr>
          <p:cNvSpPr txBox="1"/>
          <p:nvPr/>
        </p:nvSpPr>
        <p:spPr>
          <a:xfrm>
            <a:off x="523837" y="1709472"/>
            <a:ext cx="5814240" cy="4181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A 35 year old man with paranoid schizophrenia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Died in police custody in March 2018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Experiencing an acute mental health crisis at the time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Restrained by up to 9 Met police officers during an episode in South-East London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Officers failed to </a:t>
            </a:r>
            <a:r>
              <a:rPr lang="en-US" sz="1700" dirty="0" err="1"/>
              <a:t>recognise</a:t>
            </a:r>
            <a:r>
              <a:rPr lang="en-US" sz="1700" dirty="0"/>
              <a:t> the medical emergency or provide the necessary duty of care while restraining him.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Clarke suffered acute </a:t>
            </a:r>
            <a:r>
              <a:rPr lang="en-US" sz="1700" dirty="0" err="1"/>
              <a:t>behavioural</a:t>
            </a:r>
            <a:r>
              <a:rPr lang="en-US" sz="1700" dirty="0"/>
              <a:t> disturbance and later went into cardiac arrest.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8" name="Online Media 7" title="Kevin Clarke: 'Inappropriate' police restraint of man in mental health crisis contributed to death">
            <a:hlinkClick r:id="" action="ppaction://media"/>
            <a:extLst>
              <a:ext uri="{FF2B5EF4-FFF2-40B4-BE49-F238E27FC236}">
                <a16:creationId xmlns:a16="http://schemas.microsoft.com/office/drawing/2014/main" id="{A0F6693B-4E02-C4A5-8D47-1BA9CAFD681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471243" y="260000"/>
            <a:ext cx="5054558" cy="28558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B6F638F-975D-C1CD-6B0F-41CEC3D888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4707" y="3375824"/>
            <a:ext cx="2114275" cy="22432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66000">
                <a:srgbClr val="000000"/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6400800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1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1BFD9-B14F-86B4-D952-0F6333916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studies: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EFEE76-0AB1-F8D3-F80B-F6701D556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04" y="1122680"/>
            <a:ext cx="5871678" cy="50428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12371C-EDD7-5D78-548B-DA787B358776}"/>
              </a:ext>
            </a:extLst>
          </p:cNvPr>
          <p:cNvSpPr txBox="1"/>
          <p:nvPr/>
        </p:nvSpPr>
        <p:spPr>
          <a:xfrm>
            <a:off x="6596109" y="1027906"/>
            <a:ext cx="5143130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>
              <a:spcBef>
                <a:spcPts val="3000"/>
              </a:spcBef>
              <a:buNone/>
            </a:pPr>
            <a:r>
              <a:rPr lang="en-GB" b="1" i="0" dirty="0">
                <a:solidFill>
                  <a:srgbClr val="181818"/>
                </a:solidFill>
                <a:effectLst/>
                <a:latin typeface="ReithSans"/>
              </a:rPr>
              <a:t>Timeline of custody</a:t>
            </a:r>
          </a:p>
          <a:p>
            <a:pPr algn="l" fontAlgn="base"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1818"/>
                </a:solidFill>
                <a:effectLst/>
                <a:latin typeface="ReithSans"/>
              </a:rPr>
              <a:t>8 February - Lewis-</a:t>
            </a:r>
            <a:r>
              <a:rPr lang="en-GB" b="0" i="0" dirty="0" err="1">
                <a:solidFill>
                  <a:srgbClr val="181818"/>
                </a:solidFill>
                <a:effectLst/>
                <a:latin typeface="ReithSans"/>
              </a:rPr>
              <a:t>Ranwell</a:t>
            </a:r>
            <a:r>
              <a:rPr lang="en-GB" b="0" i="0" dirty="0">
                <a:solidFill>
                  <a:srgbClr val="181818"/>
                </a:solidFill>
                <a:effectLst/>
                <a:latin typeface="ReithSans"/>
              </a:rPr>
              <a:t> is arrested and charged with burglary. He exhibits "bizarre behaviours" at Barnstaple police station</a:t>
            </a:r>
          </a:p>
          <a:p>
            <a:pPr algn="l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1818"/>
                </a:solidFill>
                <a:effectLst/>
                <a:latin typeface="ReithSans"/>
              </a:rPr>
              <a:t>9 February - Released from custody then rearrested after attacking an 82 year-old farmer. Tries to grab an officer's Taser, is aggressive and exhibits more bizarre behaviour</a:t>
            </a:r>
          </a:p>
          <a:p>
            <a:pPr algn="l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1818"/>
                </a:solidFill>
                <a:effectLst/>
                <a:latin typeface="ReithSans"/>
              </a:rPr>
              <a:t>10 February - Released again on bail, subject to conditions. Travels to Exeter where he kills Anthony Payne, 80, and then 84-year-old twins Dick and Roger Carter</a:t>
            </a:r>
          </a:p>
          <a:p>
            <a:pPr algn="l" fontAlgn="base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181818"/>
                </a:solidFill>
                <a:effectLst/>
                <a:latin typeface="ReithSans"/>
              </a:rPr>
              <a:t>11 February - Arrested for a third time after attacking a worker at the Rougemont Hotel</a:t>
            </a:r>
          </a:p>
        </p:txBody>
      </p:sp>
    </p:spTree>
    <p:extLst>
      <p:ext uri="{BB962C8B-B14F-4D97-AF65-F5344CB8AC3E}">
        <p14:creationId xmlns:p14="http://schemas.microsoft.com/office/powerpoint/2010/main" val="10075940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E001A-0F4A-B733-91F2-FA634064A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914855"/>
            <a:ext cx="9144000" cy="7867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dirty="0"/>
              <a:t>Nottingham attacks (2023) – Valdo </a:t>
            </a:r>
            <a:r>
              <a:rPr lang="en-US" sz="3600" dirty="0" err="1"/>
              <a:t>Calocane</a:t>
            </a:r>
            <a:endParaRPr lang="en-US" sz="3600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0F380AC-9202-53E9-8D39-90E7C2AC7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6737460"/>
            <a:ext cx="12192000" cy="123364"/>
            <a:chOff x="1" y="6737460"/>
            <a:chExt cx="12192000" cy="12336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9334AC3-F97B-AAEB-193C-D6FEF2851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6034320" y="703141"/>
              <a:ext cx="123362" cy="12192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CF0F8F8-6D3A-38F2-F9D7-AA175316B2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40559" y="4909383"/>
              <a:ext cx="123362" cy="3779520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Online Media 10" title="The Nottingham Massacre: Valdo Calocane’s Deadly Rampage | True Crime UK | Nottingham  2023">
            <a:hlinkClick r:id="" action="ppaction://media"/>
            <a:extLst>
              <a:ext uri="{FF2B5EF4-FFF2-40B4-BE49-F238E27FC236}">
                <a16:creationId xmlns:a16="http://schemas.microsoft.com/office/drawing/2014/main" id="{E02B0F13-6038-7E55-7A1B-1FC451E42AB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-153881" y="71702"/>
            <a:ext cx="12192001" cy="688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38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105D7-D5DC-0979-D13E-FD64A3884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Southport killings - Axel </a:t>
            </a:r>
            <a:r>
              <a:rPr lang="en-GB" dirty="0" err="1"/>
              <a:t>Rudakubana</a:t>
            </a:r>
            <a:endParaRPr lang="en-GB" dirty="0"/>
          </a:p>
        </p:txBody>
      </p:sp>
      <p:pic>
        <p:nvPicPr>
          <p:cNvPr id="4" name="Online Media 3" title="Southport Inquiry - Opening Statement - 8th July 2025">
            <a:hlinkClick r:id="" action="ppaction://media"/>
            <a:extLst>
              <a:ext uri="{FF2B5EF4-FFF2-40B4-BE49-F238E27FC236}">
                <a16:creationId xmlns:a16="http://schemas.microsoft.com/office/drawing/2014/main" id="{DF5E6C81-159F-80AE-C7DA-5C204EFADD7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383045" y="3595705"/>
            <a:ext cx="5495277" cy="3105041"/>
          </a:xfrm>
          <a:prstGeom prst="rect">
            <a:avLst/>
          </a:prstGeom>
        </p:spPr>
      </p:pic>
      <p:pic>
        <p:nvPicPr>
          <p:cNvPr id="6" name="Picture 5">
            <a:hlinkClick r:id="rId5"/>
            <a:extLst>
              <a:ext uri="{FF2B5EF4-FFF2-40B4-BE49-F238E27FC236}">
                <a16:creationId xmlns:a16="http://schemas.microsoft.com/office/drawing/2014/main" id="{27292520-BED6-FA8B-2708-29B0325F87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5113" y="1401389"/>
            <a:ext cx="2592212" cy="219431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709831-01F8-3181-0820-2EC7C30A61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393" y="2075406"/>
            <a:ext cx="6173522" cy="37725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12CE69-2F72-B813-374D-7075E6EDDF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79586" y="365125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2C4BFA1-2075-4901-9E24-E41D1FDD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55481" y="498348"/>
            <a:ext cx="9902663" cy="5861304"/>
            <a:chOff x="1155481" y="498348"/>
            <a:chExt cx="9902663" cy="5861304"/>
          </a:xfrm>
        </p:grpSpPr>
        <p:sp>
          <p:nvSpPr>
            <p:cNvPr id="8" name="Oval 5">
              <a:extLst>
                <a:ext uri="{FF2B5EF4-FFF2-40B4-BE49-F238E27FC236}">
                  <a16:creationId xmlns:a16="http://schemas.microsoft.com/office/drawing/2014/main" id="{985A7375-E3AF-4F5C-85AE-17E883295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5481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0307F65-8304-4FA8-A841-D4D762541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196840" y="498348"/>
              <a:ext cx="5861304" cy="5861304"/>
            </a:xfrm>
            <a:prstGeom prst="ellipse">
              <a:avLst/>
            </a:pr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id="{C8B8394C-136F-4E05-A002-D93A5E79CD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65348" y="498348"/>
              <a:ext cx="5861304" cy="5861304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053FB2EE-284F-4C87-AB3D-BBF87A9FA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514600"/>
            <a:ext cx="12192000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D16929-F7E4-DDB1-5D52-774A28F86ED2}"/>
              </a:ext>
            </a:extLst>
          </p:cNvPr>
          <p:cNvSpPr txBox="1"/>
          <p:nvPr/>
        </p:nvSpPr>
        <p:spPr>
          <a:xfrm>
            <a:off x="1524000" y="2776538"/>
            <a:ext cx="9144000" cy="138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kern="1200">
                <a:solidFill>
                  <a:schemeClr val="bg2"/>
                </a:solidFill>
                <a:latin typeface="+mj-lt"/>
                <a:ea typeface="+mj-ea"/>
                <a:cs typeface="+mj-cs"/>
              </a:rPr>
              <a:t>“Why are people with mental ill health disproportionately represented in police custody?”</a:t>
            </a:r>
          </a:p>
        </p:txBody>
      </p:sp>
    </p:spTree>
    <p:extLst>
      <p:ext uri="{BB962C8B-B14F-4D97-AF65-F5344CB8AC3E}">
        <p14:creationId xmlns:p14="http://schemas.microsoft.com/office/powerpoint/2010/main" val="4884632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5FC089-1C02-D561-6FD1-25A408D71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sz="4000"/>
              <a:t>Case study carousel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950ED8-7EA6-7589-1F2B-2029F3B78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 lnSpcReduction="10000"/>
          </a:bodyPr>
          <a:lstStyle/>
          <a:p>
            <a:pPr fontAlgn="t"/>
            <a:r>
              <a:rPr lang="en-GB" dirty="0"/>
              <a:t>What vulnerabilities are present?</a:t>
            </a:r>
          </a:p>
          <a:p>
            <a:pPr fontAlgn="t"/>
            <a:r>
              <a:rPr lang="en-GB" dirty="0"/>
              <a:t>What should the police legally be doing?</a:t>
            </a:r>
          </a:p>
          <a:p>
            <a:pPr fontAlgn="t"/>
            <a:r>
              <a:rPr lang="en-GB" dirty="0"/>
              <a:t>What risks are present (false confession, self‑harm, misunderstanding of rights)?</a:t>
            </a:r>
          </a:p>
          <a:p>
            <a:pPr fontAlgn="t"/>
            <a:r>
              <a:rPr lang="en-GB" dirty="0"/>
              <a:t>What good practice actions should be taken?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26436D-E7B5-AE15-AAA7-CAF46F9998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506" r="21811" b="-1"/>
          <a:stretch>
            <a:fillRect/>
          </a:stretch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2822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798</Words>
  <Application>Microsoft Office PowerPoint</Application>
  <PresentationFormat>Widescreen</PresentationFormat>
  <Paragraphs>82</Paragraphs>
  <Slides>14</Slides>
  <Notes>12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ReithSans</vt:lpstr>
      <vt:lpstr>Aptos</vt:lpstr>
      <vt:lpstr>Aptos Display</vt:lpstr>
      <vt:lpstr>Arial</vt:lpstr>
      <vt:lpstr>Office Theme</vt:lpstr>
      <vt:lpstr>Suspects with mental ill health and vulnerabilities</vt:lpstr>
      <vt:lpstr>Learning objectives</vt:lpstr>
      <vt:lpstr>PowerPoint Presentation</vt:lpstr>
      <vt:lpstr>Prevalence of mental ill health among suspects in the UK.</vt:lpstr>
      <vt:lpstr>Impact of mentally vulnerable suspects</vt:lpstr>
      <vt:lpstr>Protections for Vulnerable suspects</vt:lpstr>
      <vt:lpstr>Protections for vulnerable suspects - Dr Roxanna Dehaghani</vt:lpstr>
      <vt:lpstr>Consequences of Mishandling Vulnerable Suspects</vt:lpstr>
      <vt:lpstr>Kevin Clarke</vt:lpstr>
      <vt:lpstr>Case studies: </vt:lpstr>
      <vt:lpstr>Nottingham attacks (2023) – Valdo Calocane</vt:lpstr>
      <vt:lpstr>Southport killings - Axel Rudakubana</vt:lpstr>
      <vt:lpstr>PowerPoint Presentation</vt:lpstr>
      <vt:lpstr>Case study carousel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Laura Knight</dc:creator>
  <cp:lastModifiedBy>Laura Knight</cp:lastModifiedBy>
  <cp:revision>2</cp:revision>
  <dcterms:created xsi:type="dcterms:W3CDTF">2026-03-12T14:23:41Z</dcterms:created>
  <dcterms:modified xsi:type="dcterms:W3CDTF">2026-03-20T14:42:55Z</dcterms:modified>
</cp:coreProperties>
</file>