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3"/>
  </p:notesMasterIdLst>
  <p:sldIdLst>
    <p:sldId id="256" r:id="rId2"/>
    <p:sldId id="257" r:id="rId3"/>
    <p:sldId id="258" r:id="rId4"/>
    <p:sldId id="259" r:id="rId5"/>
    <p:sldId id="270" r:id="rId6"/>
    <p:sldId id="267" r:id="rId7"/>
    <p:sldId id="265" r:id="rId8"/>
    <p:sldId id="269" r:id="rId9"/>
    <p:sldId id="268" r:id="rId10"/>
    <p:sldId id="272" r:id="rId11"/>
    <p:sldId id="27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B858A82-EA7F-4A53-B3AF-0D9C391BCFA4}"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US"/>
        </a:p>
      </dgm:t>
    </dgm:pt>
    <dgm:pt modelId="{C70084B2-98FA-4F23-B9B4-F16D0C4C4B2E}">
      <dgm:prSet custT="1"/>
      <dgm:spPr/>
      <dgm:t>
        <a:bodyPr/>
        <a:lstStyle/>
        <a:p>
          <a:r>
            <a:rPr lang="en-GB" sz="1800" dirty="0">
              <a:latin typeface="Arial" panose="020B0604020202020204" pitchFamily="34" charset="0"/>
              <a:cs typeface="Arial" panose="020B0604020202020204" pitchFamily="34" charset="0"/>
            </a:rPr>
            <a:t>Certain groups, such as those in deprived areas, men, and individuals of Black Caribbean and African backgrounds, are at a higher risk of premature death from cardiovascular disease. (Haringey, GOVUK, 2023).</a:t>
          </a:r>
          <a:endParaRPr lang="en-US" sz="1800" dirty="0">
            <a:latin typeface="Arial" panose="020B0604020202020204" pitchFamily="34" charset="0"/>
            <a:cs typeface="Arial" panose="020B0604020202020204" pitchFamily="34" charset="0"/>
          </a:endParaRPr>
        </a:p>
      </dgm:t>
    </dgm:pt>
    <dgm:pt modelId="{EA90A24B-1204-48F3-BC23-2909C7F5BABC}" type="parTrans" cxnId="{86E466DF-4368-41A1-9B51-FF65CA58AADA}">
      <dgm:prSet/>
      <dgm:spPr/>
      <dgm:t>
        <a:bodyPr/>
        <a:lstStyle/>
        <a:p>
          <a:endParaRPr lang="en-US"/>
        </a:p>
      </dgm:t>
    </dgm:pt>
    <dgm:pt modelId="{8A3460E3-82C3-48B8-BC62-286522504A31}" type="sibTrans" cxnId="{86E466DF-4368-41A1-9B51-FF65CA58AADA}">
      <dgm:prSet/>
      <dgm:spPr/>
      <dgm:t>
        <a:bodyPr/>
        <a:lstStyle/>
        <a:p>
          <a:endParaRPr lang="en-US"/>
        </a:p>
      </dgm:t>
    </dgm:pt>
    <dgm:pt modelId="{ED719D31-D9D3-4997-9200-F348FB69884D}">
      <dgm:prSet custT="1"/>
      <dgm:spPr/>
      <dgm:t>
        <a:bodyPr/>
        <a:lstStyle/>
        <a:p>
          <a:r>
            <a:rPr lang="en-GB" sz="1800" dirty="0">
              <a:latin typeface="Arial" panose="020B0604020202020204" pitchFamily="34" charset="0"/>
              <a:cs typeface="Arial" panose="020B0604020202020204" pitchFamily="34" charset="0"/>
            </a:rPr>
            <a:t>Haringey's population has grown by 3.6% in the past decade, with around 264,200 people now residing there. (Haringey Census, 2021)</a:t>
          </a:r>
          <a:endParaRPr lang="en-US" sz="1800" dirty="0">
            <a:latin typeface="Arial" panose="020B0604020202020204" pitchFamily="34" charset="0"/>
            <a:cs typeface="Arial" panose="020B0604020202020204" pitchFamily="34" charset="0"/>
          </a:endParaRPr>
        </a:p>
      </dgm:t>
    </dgm:pt>
    <dgm:pt modelId="{73E4A5AE-6DAE-4C1D-8C0B-6D16BBF8CAAD}" type="parTrans" cxnId="{AF9D6E4B-44EE-4717-B40B-0C536E5BCD42}">
      <dgm:prSet/>
      <dgm:spPr/>
      <dgm:t>
        <a:bodyPr/>
        <a:lstStyle/>
        <a:p>
          <a:endParaRPr lang="en-US"/>
        </a:p>
      </dgm:t>
    </dgm:pt>
    <dgm:pt modelId="{34ACD7BB-80D7-453D-A510-9A08011831ED}" type="sibTrans" cxnId="{AF9D6E4B-44EE-4717-B40B-0C536E5BCD42}">
      <dgm:prSet/>
      <dgm:spPr/>
      <dgm:t>
        <a:bodyPr/>
        <a:lstStyle/>
        <a:p>
          <a:endParaRPr lang="en-US"/>
        </a:p>
      </dgm:t>
    </dgm:pt>
    <dgm:pt modelId="{47CDEFED-005F-49D0-A13E-B165C7CA12E1}">
      <dgm:prSet custT="1"/>
      <dgm:spPr/>
      <dgm:t>
        <a:bodyPr/>
        <a:lstStyle/>
        <a:p>
          <a:r>
            <a:rPr lang="en-GB" sz="1800" dirty="0">
              <a:latin typeface="Arial" panose="020B0604020202020204" pitchFamily="34" charset="0"/>
              <a:cs typeface="Arial" panose="020B0604020202020204" pitchFamily="34" charset="0"/>
            </a:rPr>
            <a:t>Out of the total population of Haringey, there were 137,000 females, which comprise 51.9% of the population.(Haringey Census, 2021).</a:t>
          </a:r>
          <a:endParaRPr lang="en-US" sz="1800" dirty="0">
            <a:latin typeface="Arial" panose="020B0604020202020204" pitchFamily="34" charset="0"/>
            <a:cs typeface="Arial" panose="020B0604020202020204" pitchFamily="34" charset="0"/>
          </a:endParaRPr>
        </a:p>
      </dgm:t>
    </dgm:pt>
    <dgm:pt modelId="{AB5D24A7-B466-4956-B190-C3DC0FD6C83C}" type="parTrans" cxnId="{4D570AE1-E803-40F9-A296-B68C02D92200}">
      <dgm:prSet/>
      <dgm:spPr/>
      <dgm:t>
        <a:bodyPr/>
        <a:lstStyle/>
        <a:p>
          <a:endParaRPr lang="en-US"/>
        </a:p>
      </dgm:t>
    </dgm:pt>
    <dgm:pt modelId="{29A79136-27D9-43BD-B7CA-1BC4565BE502}" type="sibTrans" cxnId="{4D570AE1-E803-40F9-A296-B68C02D92200}">
      <dgm:prSet/>
      <dgm:spPr/>
      <dgm:t>
        <a:bodyPr/>
        <a:lstStyle/>
        <a:p>
          <a:endParaRPr lang="en-US"/>
        </a:p>
      </dgm:t>
    </dgm:pt>
    <dgm:pt modelId="{70A2FB12-01C9-48DA-A35C-8B25C9F8EA40}" type="pres">
      <dgm:prSet presAssocID="{FB858A82-EA7F-4A53-B3AF-0D9C391BCFA4}" presName="diagram" presStyleCnt="0">
        <dgm:presLayoutVars>
          <dgm:dir/>
          <dgm:resizeHandles val="exact"/>
        </dgm:presLayoutVars>
      </dgm:prSet>
      <dgm:spPr/>
    </dgm:pt>
    <dgm:pt modelId="{A549527D-9060-47BF-829A-E376E8A1CB17}" type="pres">
      <dgm:prSet presAssocID="{C70084B2-98FA-4F23-B9B4-F16D0C4C4B2E}" presName="node" presStyleLbl="node1" presStyleIdx="0" presStyleCnt="3">
        <dgm:presLayoutVars>
          <dgm:bulletEnabled val="1"/>
        </dgm:presLayoutVars>
      </dgm:prSet>
      <dgm:spPr/>
    </dgm:pt>
    <dgm:pt modelId="{0270C0FF-1A96-4453-B8A8-C375282B31B2}" type="pres">
      <dgm:prSet presAssocID="{8A3460E3-82C3-48B8-BC62-286522504A31}" presName="sibTrans" presStyleCnt="0"/>
      <dgm:spPr/>
    </dgm:pt>
    <dgm:pt modelId="{24B8E609-3F42-4BEC-A6EB-9FBC27FFB4BF}" type="pres">
      <dgm:prSet presAssocID="{ED719D31-D9D3-4997-9200-F348FB69884D}" presName="node" presStyleLbl="node1" presStyleIdx="1" presStyleCnt="3">
        <dgm:presLayoutVars>
          <dgm:bulletEnabled val="1"/>
        </dgm:presLayoutVars>
      </dgm:prSet>
      <dgm:spPr/>
    </dgm:pt>
    <dgm:pt modelId="{C09E756F-1BB7-4081-AD55-EE859C035810}" type="pres">
      <dgm:prSet presAssocID="{34ACD7BB-80D7-453D-A510-9A08011831ED}" presName="sibTrans" presStyleCnt="0"/>
      <dgm:spPr/>
    </dgm:pt>
    <dgm:pt modelId="{650DECCF-AEB1-46FE-980F-A0F98EA23BA2}" type="pres">
      <dgm:prSet presAssocID="{47CDEFED-005F-49D0-A13E-B165C7CA12E1}" presName="node" presStyleLbl="node1" presStyleIdx="2" presStyleCnt="3">
        <dgm:presLayoutVars>
          <dgm:bulletEnabled val="1"/>
        </dgm:presLayoutVars>
      </dgm:prSet>
      <dgm:spPr/>
    </dgm:pt>
  </dgm:ptLst>
  <dgm:cxnLst>
    <dgm:cxn modelId="{459D6E22-75E4-450C-BD92-DBF4D2861BA2}" type="presOf" srcId="{ED719D31-D9D3-4997-9200-F348FB69884D}" destId="{24B8E609-3F42-4BEC-A6EB-9FBC27FFB4BF}" srcOrd="0" destOrd="0" presId="urn:microsoft.com/office/officeart/2005/8/layout/default"/>
    <dgm:cxn modelId="{2F44A748-9D7E-48A7-BD2C-54E307C22B7E}" type="presOf" srcId="{C70084B2-98FA-4F23-B9B4-F16D0C4C4B2E}" destId="{A549527D-9060-47BF-829A-E376E8A1CB17}" srcOrd="0" destOrd="0" presId="urn:microsoft.com/office/officeart/2005/8/layout/default"/>
    <dgm:cxn modelId="{AF9D6E4B-44EE-4717-B40B-0C536E5BCD42}" srcId="{FB858A82-EA7F-4A53-B3AF-0D9C391BCFA4}" destId="{ED719D31-D9D3-4997-9200-F348FB69884D}" srcOrd="1" destOrd="0" parTransId="{73E4A5AE-6DAE-4C1D-8C0B-6D16BBF8CAAD}" sibTransId="{34ACD7BB-80D7-453D-A510-9A08011831ED}"/>
    <dgm:cxn modelId="{0AEFFB80-B696-41C1-A24F-263DC574B214}" type="presOf" srcId="{FB858A82-EA7F-4A53-B3AF-0D9C391BCFA4}" destId="{70A2FB12-01C9-48DA-A35C-8B25C9F8EA40}" srcOrd="0" destOrd="0" presId="urn:microsoft.com/office/officeart/2005/8/layout/default"/>
    <dgm:cxn modelId="{86E466DF-4368-41A1-9B51-FF65CA58AADA}" srcId="{FB858A82-EA7F-4A53-B3AF-0D9C391BCFA4}" destId="{C70084B2-98FA-4F23-B9B4-F16D0C4C4B2E}" srcOrd="0" destOrd="0" parTransId="{EA90A24B-1204-48F3-BC23-2909C7F5BABC}" sibTransId="{8A3460E3-82C3-48B8-BC62-286522504A31}"/>
    <dgm:cxn modelId="{4D570AE1-E803-40F9-A296-B68C02D92200}" srcId="{FB858A82-EA7F-4A53-B3AF-0D9C391BCFA4}" destId="{47CDEFED-005F-49D0-A13E-B165C7CA12E1}" srcOrd="2" destOrd="0" parTransId="{AB5D24A7-B466-4956-B190-C3DC0FD6C83C}" sibTransId="{29A79136-27D9-43BD-B7CA-1BC4565BE502}"/>
    <dgm:cxn modelId="{799013EC-C74C-405C-9564-B50FB705F56A}" type="presOf" srcId="{47CDEFED-005F-49D0-A13E-B165C7CA12E1}" destId="{650DECCF-AEB1-46FE-980F-A0F98EA23BA2}" srcOrd="0" destOrd="0" presId="urn:microsoft.com/office/officeart/2005/8/layout/default"/>
    <dgm:cxn modelId="{C247870E-C419-479D-8B66-A32E67C000F9}" type="presParOf" srcId="{70A2FB12-01C9-48DA-A35C-8B25C9F8EA40}" destId="{A549527D-9060-47BF-829A-E376E8A1CB17}" srcOrd="0" destOrd="0" presId="urn:microsoft.com/office/officeart/2005/8/layout/default"/>
    <dgm:cxn modelId="{0B05FC42-7440-4C27-AE58-852D639D1074}" type="presParOf" srcId="{70A2FB12-01C9-48DA-A35C-8B25C9F8EA40}" destId="{0270C0FF-1A96-4453-B8A8-C375282B31B2}" srcOrd="1" destOrd="0" presId="urn:microsoft.com/office/officeart/2005/8/layout/default"/>
    <dgm:cxn modelId="{99638DF0-6713-41F1-BBC3-769AE5E6C589}" type="presParOf" srcId="{70A2FB12-01C9-48DA-A35C-8B25C9F8EA40}" destId="{24B8E609-3F42-4BEC-A6EB-9FBC27FFB4BF}" srcOrd="2" destOrd="0" presId="urn:microsoft.com/office/officeart/2005/8/layout/default"/>
    <dgm:cxn modelId="{FA7E1F0E-F45E-4E91-B8C1-7070DEEC80E2}" type="presParOf" srcId="{70A2FB12-01C9-48DA-A35C-8B25C9F8EA40}" destId="{C09E756F-1BB7-4081-AD55-EE859C035810}" srcOrd="3" destOrd="0" presId="urn:microsoft.com/office/officeart/2005/8/layout/default"/>
    <dgm:cxn modelId="{A7776798-30E9-4B80-9216-3E44D65FAB08}" type="presParOf" srcId="{70A2FB12-01C9-48DA-A35C-8B25C9F8EA40}" destId="{650DECCF-AEB1-46FE-980F-A0F98EA23BA2}"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645E07-259B-40E7-B567-B08DC3D94CA5}"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US"/>
        </a:p>
      </dgm:t>
    </dgm:pt>
    <dgm:pt modelId="{AF296101-C1E8-411E-A736-ED979C19D292}">
      <dgm:prSet/>
      <dgm:spPr/>
      <dgm:t>
        <a:bodyPr/>
        <a:lstStyle/>
        <a:p>
          <a:r>
            <a:rPr lang="en-GB" dirty="0">
              <a:latin typeface="Arial" panose="020B0604020202020204" pitchFamily="34" charset="0"/>
              <a:cs typeface="Arial" panose="020B0604020202020204" pitchFamily="34" charset="0"/>
            </a:rPr>
            <a:t>Haringey is a diverse borough in the UK, with over 65% of residents from non-White British communities. 81% of school children are also from these communities, with 190 languages spoken in our schools.  (Haringey. GOV.UK, 2021)</a:t>
          </a:r>
          <a:endParaRPr lang="en-US" dirty="0">
            <a:latin typeface="Arial" panose="020B0604020202020204" pitchFamily="34" charset="0"/>
            <a:cs typeface="Arial" panose="020B0604020202020204" pitchFamily="34" charset="0"/>
          </a:endParaRPr>
        </a:p>
      </dgm:t>
    </dgm:pt>
    <dgm:pt modelId="{7FBCA450-88BB-4613-8F9B-7ABF41F37A63}" type="parTrans" cxnId="{79F4ED2A-FF1C-45F8-B63F-84BFCBE1BE51}">
      <dgm:prSet/>
      <dgm:spPr/>
      <dgm:t>
        <a:bodyPr/>
        <a:lstStyle/>
        <a:p>
          <a:endParaRPr lang="en-US"/>
        </a:p>
      </dgm:t>
    </dgm:pt>
    <dgm:pt modelId="{ED97F46D-5C54-49AC-B27E-678B171ED8E5}" type="sibTrans" cxnId="{79F4ED2A-FF1C-45F8-B63F-84BFCBE1BE51}">
      <dgm:prSet/>
      <dgm:spPr/>
      <dgm:t>
        <a:bodyPr/>
        <a:lstStyle/>
        <a:p>
          <a:endParaRPr lang="en-US"/>
        </a:p>
      </dgm:t>
    </dgm:pt>
    <dgm:pt modelId="{2EC6FFE1-4DBA-4746-B807-51E31C77D1CC}">
      <dgm:prSet/>
      <dgm:spPr/>
      <dgm:t>
        <a:bodyPr/>
        <a:lstStyle/>
        <a:p>
          <a:r>
            <a:rPr lang="en-GB" dirty="0">
              <a:latin typeface="Arial" panose="020B0604020202020204" pitchFamily="34" charset="0"/>
              <a:cs typeface="Arial" panose="020B0604020202020204" pitchFamily="34" charset="0"/>
            </a:rPr>
            <a:t>Most of Haringey's population belongs to an ethnic minority or non-White British group, with over two-thirds falling under this category. This includes around 16.5% of residents who are of Black ethnic groups and 10.3% who belong to the Asian community.  (Haringey.GOV.UK. 2021)</a:t>
          </a:r>
          <a:endParaRPr lang="en-US" dirty="0">
            <a:latin typeface="Arial" panose="020B0604020202020204" pitchFamily="34" charset="0"/>
            <a:cs typeface="Arial" panose="020B0604020202020204" pitchFamily="34" charset="0"/>
          </a:endParaRPr>
        </a:p>
      </dgm:t>
    </dgm:pt>
    <dgm:pt modelId="{C02A233C-4AFE-4923-ACEE-E80C45CF3A1D}" type="parTrans" cxnId="{67C6AD8A-7C8B-4A8E-973F-8FC294F4ED33}">
      <dgm:prSet/>
      <dgm:spPr/>
      <dgm:t>
        <a:bodyPr/>
        <a:lstStyle/>
        <a:p>
          <a:endParaRPr lang="en-US"/>
        </a:p>
      </dgm:t>
    </dgm:pt>
    <dgm:pt modelId="{97EAAE17-5CCD-437C-8198-6BFCB5F5A0D9}" type="sibTrans" cxnId="{67C6AD8A-7C8B-4A8E-973F-8FC294F4ED33}">
      <dgm:prSet/>
      <dgm:spPr/>
      <dgm:t>
        <a:bodyPr/>
        <a:lstStyle/>
        <a:p>
          <a:endParaRPr lang="en-US"/>
        </a:p>
      </dgm:t>
    </dgm:pt>
    <dgm:pt modelId="{A2E59ABD-5A10-43FF-8A98-B08B52A74542}">
      <dgm:prSet/>
      <dgm:spPr/>
      <dgm:t>
        <a:bodyPr/>
        <a:lstStyle/>
        <a:p>
          <a:r>
            <a:rPr lang="en-GB" dirty="0">
              <a:latin typeface="Arial" panose="020B0604020202020204" pitchFamily="34" charset="0"/>
              <a:cs typeface="Arial" panose="020B0604020202020204" pitchFamily="34" charset="0"/>
            </a:rPr>
            <a:t>Haringey's population will increase by 5% by 2030, with the most significant growth among older age groups and various ethnicities.  (Haringey.GOV.UK.2021)</a:t>
          </a:r>
        </a:p>
        <a:p>
          <a:endParaRPr lang="en-US" dirty="0">
            <a:latin typeface="Arial" panose="020B0604020202020204" pitchFamily="34" charset="0"/>
            <a:cs typeface="Arial" panose="020B0604020202020204" pitchFamily="34" charset="0"/>
          </a:endParaRPr>
        </a:p>
      </dgm:t>
    </dgm:pt>
    <dgm:pt modelId="{DAFE91EE-8D1A-4450-8A17-860CAAC4EE6C}" type="parTrans" cxnId="{D6CE68F5-6811-4EA0-945A-34962C8D2134}">
      <dgm:prSet/>
      <dgm:spPr/>
      <dgm:t>
        <a:bodyPr/>
        <a:lstStyle/>
        <a:p>
          <a:endParaRPr lang="en-US"/>
        </a:p>
      </dgm:t>
    </dgm:pt>
    <dgm:pt modelId="{C8927D7E-CBDE-436D-88DB-3255AEAA4D44}" type="sibTrans" cxnId="{D6CE68F5-6811-4EA0-945A-34962C8D2134}">
      <dgm:prSet/>
      <dgm:spPr/>
      <dgm:t>
        <a:bodyPr/>
        <a:lstStyle/>
        <a:p>
          <a:endParaRPr lang="en-US"/>
        </a:p>
      </dgm:t>
    </dgm:pt>
    <dgm:pt modelId="{2A30DEEA-12A1-4631-93FF-1F0128914CB6}" type="pres">
      <dgm:prSet presAssocID="{D0645E07-259B-40E7-B567-B08DC3D94CA5}" presName="linear" presStyleCnt="0">
        <dgm:presLayoutVars>
          <dgm:animLvl val="lvl"/>
          <dgm:resizeHandles val="exact"/>
        </dgm:presLayoutVars>
      </dgm:prSet>
      <dgm:spPr/>
    </dgm:pt>
    <dgm:pt modelId="{EF3DCC41-2034-4430-9E94-FD48E5F8E11C}" type="pres">
      <dgm:prSet presAssocID="{AF296101-C1E8-411E-A736-ED979C19D292}" presName="parentText" presStyleLbl="node1" presStyleIdx="0" presStyleCnt="3">
        <dgm:presLayoutVars>
          <dgm:chMax val="0"/>
          <dgm:bulletEnabled val="1"/>
        </dgm:presLayoutVars>
      </dgm:prSet>
      <dgm:spPr/>
    </dgm:pt>
    <dgm:pt modelId="{1ADA3434-BBC6-41E2-97DD-EFBD0A2F157A}" type="pres">
      <dgm:prSet presAssocID="{ED97F46D-5C54-49AC-B27E-678B171ED8E5}" presName="spacer" presStyleCnt="0"/>
      <dgm:spPr/>
    </dgm:pt>
    <dgm:pt modelId="{E46DEF61-7C08-41D7-A5A6-406F8FF04E09}" type="pres">
      <dgm:prSet presAssocID="{2EC6FFE1-4DBA-4746-B807-51E31C77D1CC}" presName="parentText" presStyleLbl="node1" presStyleIdx="1" presStyleCnt="3">
        <dgm:presLayoutVars>
          <dgm:chMax val="0"/>
          <dgm:bulletEnabled val="1"/>
        </dgm:presLayoutVars>
      </dgm:prSet>
      <dgm:spPr/>
    </dgm:pt>
    <dgm:pt modelId="{B195C07D-3811-4FC3-923F-A88F1AD61D9C}" type="pres">
      <dgm:prSet presAssocID="{97EAAE17-5CCD-437C-8198-6BFCB5F5A0D9}" presName="spacer" presStyleCnt="0"/>
      <dgm:spPr/>
    </dgm:pt>
    <dgm:pt modelId="{0C502F33-29A3-48DC-B3A6-64827929FC9A}" type="pres">
      <dgm:prSet presAssocID="{A2E59ABD-5A10-43FF-8A98-B08B52A74542}" presName="parentText" presStyleLbl="node1" presStyleIdx="2" presStyleCnt="3">
        <dgm:presLayoutVars>
          <dgm:chMax val="0"/>
          <dgm:bulletEnabled val="1"/>
        </dgm:presLayoutVars>
      </dgm:prSet>
      <dgm:spPr/>
    </dgm:pt>
  </dgm:ptLst>
  <dgm:cxnLst>
    <dgm:cxn modelId="{79F4ED2A-FF1C-45F8-B63F-84BFCBE1BE51}" srcId="{D0645E07-259B-40E7-B567-B08DC3D94CA5}" destId="{AF296101-C1E8-411E-A736-ED979C19D292}" srcOrd="0" destOrd="0" parTransId="{7FBCA450-88BB-4613-8F9B-7ABF41F37A63}" sibTransId="{ED97F46D-5C54-49AC-B27E-678B171ED8E5}"/>
    <dgm:cxn modelId="{3035E63B-3EE6-481F-B99E-0BB4B84F2C1A}" type="presOf" srcId="{AF296101-C1E8-411E-A736-ED979C19D292}" destId="{EF3DCC41-2034-4430-9E94-FD48E5F8E11C}" srcOrd="0" destOrd="0" presId="urn:microsoft.com/office/officeart/2005/8/layout/vList2"/>
    <dgm:cxn modelId="{939E906E-3179-4560-A946-A641C7CD33F0}" type="presOf" srcId="{D0645E07-259B-40E7-B567-B08DC3D94CA5}" destId="{2A30DEEA-12A1-4631-93FF-1F0128914CB6}" srcOrd="0" destOrd="0" presId="urn:microsoft.com/office/officeart/2005/8/layout/vList2"/>
    <dgm:cxn modelId="{67C6AD8A-7C8B-4A8E-973F-8FC294F4ED33}" srcId="{D0645E07-259B-40E7-B567-B08DC3D94CA5}" destId="{2EC6FFE1-4DBA-4746-B807-51E31C77D1CC}" srcOrd="1" destOrd="0" parTransId="{C02A233C-4AFE-4923-ACEE-E80C45CF3A1D}" sibTransId="{97EAAE17-5CCD-437C-8198-6BFCB5F5A0D9}"/>
    <dgm:cxn modelId="{87B705AB-AC67-42F9-9D02-D3B22478C75E}" type="presOf" srcId="{A2E59ABD-5A10-43FF-8A98-B08B52A74542}" destId="{0C502F33-29A3-48DC-B3A6-64827929FC9A}" srcOrd="0" destOrd="0" presId="urn:microsoft.com/office/officeart/2005/8/layout/vList2"/>
    <dgm:cxn modelId="{7518A7C3-0202-4677-9AFE-8A43962575EA}" type="presOf" srcId="{2EC6FFE1-4DBA-4746-B807-51E31C77D1CC}" destId="{E46DEF61-7C08-41D7-A5A6-406F8FF04E09}" srcOrd="0" destOrd="0" presId="urn:microsoft.com/office/officeart/2005/8/layout/vList2"/>
    <dgm:cxn modelId="{D6CE68F5-6811-4EA0-945A-34962C8D2134}" srcId="{D0645E07-259B-40E7-B567-B08DC3D94CA5}" destId="{A2E59ABD-5A10-43FF-8A98-B08B52A74542}" srcOrd="2" destOrd="0" parTransId="{DAFE91EE-8D1A-4450-8A17-860CAAC4EE6C}" sibTransId="{C8927D7E-CBDE-436D-88DB-3255AEAA4D44}"/>
    <dgm:cxn modelId="{CB653DBD-1449-4268-9BE9-D2C789DAC259}" type="presParOf" srcId="{2A30DEEA-12A1-4631-93FF-1F0128914CB6}" destId="{EF3DCC41-2034-4430-9E94-FD48E5F8E11C}" srcOrd="0" destOrd="0" presId="urn:microsoft.com/office/officeart/2005/8/layout/vList2"/>
    <dgm:cxn modelId="{9C0D83CE-1564-4EA7-BA2F-A0472EF11038}" type="presParOf" srcId="{2A30DEEA-12A1-4631-93FF-1F0128914CB6}" destId="{1ADA3434-BBC6-41E2-97DD-EFBD0A2F157A}" srcOrd="1" destOrd="0" presId="urn:microsoft.com/office/officeart/2005/8/layout/vList2"/>
    <dgm:cxn modelId="{0F69B81F-F37D-45F7-B928-9E70DC23ED4B}" type="presParOf" srcId="{2A30DEEA-12A1-4631-93FF-1F0128914CB6}" destId="{E46DEF61-7C08-41D7-A5A6-406F8FF04E09}" srcOrd="2" destOrd="0" presId="urn:microsoft.com/office/officeart/2005/8/layout/vList2"/>
    <dgm:cxn modelId="{26089822-4F81-4A5C-8D54-384DAAC0E250}" type="presParOf" srcId="{2A30DEEA-12A1-4631-93FF-1F0128914CB6}" destId="{B195C07D-3811-4FC3-923F-A88F1AD61D9C}" srcOrd="3" destOrd="0" presId="urn:microsoft.com/office/officeart/2005/8/layout/vList2"/>
    <dgm:cxn modelId="{FFDE851A-41A0-4F18-B5CA-D5DF8F959DA9}" type="presParOf" srcId="{2A30DEEA-12A1-4631-93FF-1F0128914CB6}" destId="{0C502F33-29A3-48DC-B3A6-64827929FC9A}"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AC4492-F51E-4488-A3F6-3C2BDA07F40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624AACC-342F-41EC-B84C-57834FD3720C}">
      <dgm:prSet/>
      <dgm:spPr/>
      <dgm:t>
        <a:bodyPr/>
        <a:lstStyle/>
        <a:p>
          <a:r>
            <a:rPr lang="en-GB" dirty="0"/>
            <a:t>Human Rights Act 1998, respect, dignity and being kept safe from any harm.(Equality and Human Rights Commission, 2019).</a:t>
          </a:r>
          <a:endParaRPr lang="en-US" dirty="0"/>
        </a:p>
      </dgm:t>
    </dgm:pt>
    <dgm:pt modelId="{B8C1C7FA-C128-4474-B77B-A7DE36D0E778}" type="parTrans" cxnId="{74C8BCF0-F91C-41DB-BB07-404336A45D4F}">
      <dgm:prSet/>
      <dgm:spPr/>
      <dgm:t>
        <a:bodyPr/>
        <a:lstStyle/>
        <a:p>
          <a:endParaRPr lang="en-US"/>
        </a:p>
      </dgm:t>
    </dgm:pt>
    <dgm:pt modelId="{A6E79DBD-4DAF-4A74-8B54-501CD880A1AA}" type="sibTrans" cxnId="{74C8BCF0-F91C-41DB-BB07-404336A45D4F}">
      <dgm:prSet/>
      <dgm:spPr/>
      <dgm:t>
        <a:bodyPr/>
        <a:lstStyle/>
        <a:p>
          <a:endParaRPr lang="en-US"/>
        </a:p>
      </dgm:t>
    </dgm:pt>
    <dgm:pt modelId="{39EC401F-853B-40B1-A2CC-CACB219EE6EE}">
      <dgm:prSet/>
      <dgm:spPr/>
      <dgm:t>
        <a:bodyPr/>
        <a:lstStyle/>
        <a:p>
          <a:r>
            <a:rPr lang="en-GB"/>
            <a:t>Privacy and Confidentiality (Data Protection Act, 1998), guarding service users in case of harm or exposure of important information causing a vulnerability.</a:t>
          </a:r>
          <a:endParaRPr lang="en-US"/>
        </a:p>
      </dgm:t>
    </dgm:pt>
    <dgm:pt modelId="{BF07D315-2067-4303-8FA4-BB70F8007183}" type="parTrans" cxnId="{DABD303B-D103-4220-B8BB-5E51790159B2}">
      <dgm:prSet/>
      <dgm:spPr/>
      <dgm:t>
        <a:bodyPr/>
        <a:lstStyle/>
        <a:p>
          <a:endParaRPr lang="en-US"/>
        </a:p>
      </dgm:t>
    </dgm:pt>
    <dgm:pt modelId="{ED4A8340-EA8A-4365-8D1E-AB572B198850}" type="sibTrans" cxnId="{DABD303B-D103-4220-B8BB-5E51790159B2}">
      <dgm:prSet/>
      <dgm:spPr/>
      <dgm:t>
        <a:bodyPr/>
        <a:lstStyle/>
        <a:p>
          <a:endParaRPr lang="en-US"/>
        </a:p>
      </dgm:t>
    </dgm:pt>
    <dgm:pt modelId="{28ABBDE6-8807-4629-9D92-CE6F554CC405}">
      <dgm:prSet/>
      <dgm:spPr/>
      <dgm:t>
        <a:bodyPr/>
        <a:lstStyle/>
        <a:p>
          <a:r>
            <a:rPr lang="en-GB"/>
            <a:t>The Safeguarding Vulnerable Groups Act 2006, deals, particularly with the ones working with individuals and children.</a:t>
          </a:r>
          <a:endParaRPr lang="en-US"/>
        </a:p>
      </dgm:t>
    </dgm:pt>
    <dgm:pt modelId="{D13FBAD0-5F73-4D73-8813-2DFE38B56FF6}" type="parTrans" cxnId="{2079C5D9-F7C8-477E-B24A-51B4EA52ACC3}">
      <dgm:prSet/>
      <dgm:spPr/>
      <dgm:t>
        <a:bodyPr/>
        <a:lstStyle/>
        <a:p>
          <a:endParaRPr lang="en-US"/>
        </a:p>
      </dgm:t>
    </dgm:pt>
    <dgm:pt modelId="{88D64B31-E091-45C3-9A78-D646589FCDBE}" type="sibTrans" cxnId="{2079C5D9-F7C8-477E-B24A-51B4EA52ACC3}">
      <dgm:prSet/>
      <dgm:spPr/>
      <dgm:t>
        <a:bodyPr/>
        <a:lstStyle/>
        <a:p>
          <a:endParaRPr lang="en-US"/>
        </a:p>
      </dgm:t>
    </dgm:pt>
    <dgm:pt modelId="{CD3AC81A-FBD1-48E3-98C8-B910D690F9FE}">
      <dgm:prSet/>
      <dgm:spPr/>
      <dgm:t>
        <a:bodyPr/>
        <a:lstStyle/>
        <a:p>
          <a:r>
            <a:rPr lang="en-GB"/>
            <a:t>Care Act 2014, the duty of care within the community; empowerment, prevention, proportionality, protection, partnership, and accountability.</a:t>
          </a:r>
          <a:endParaRPr lang="en-US"/>
        </a:p>
      </dgm:t>
    </dgm:pt>
    <dgm:pt modelId="{DCBD3072-3E1B-46C2-9425-E2A01C5BF540}" type="parTrans" cxnId="{3B5488DD-C70B-42FE-90FA-F6C64E756FF2}">
      <dgm:prSet/>
      <dgm:spPr/>
      <dgm:t>
        <a:bodyPr/>
        <a:lstStyle/>
        <a:p>
          <a:endParaRPr lang="en-US"/>
        </a:p>
      </dgm:t>
    </dgm:pt>
    <dgm:pt modelId="{534E718E-6166-477F-97FF-E8C838C488E2}" type="sibTrans" cxnId="{3B5488DD-C70B-42FE-90FA-F6C64E756FF2}">
      <dgm:prSet/>
      <dgm:spPr/>
      <dgm:t>
        <a:bodyPr/>
        <a:lstStyle/>
        <a:p>
          <a:endParaRPr lang="en-US"/>
        </a:p>
      </dgm:t>
    </dgm:pt>
    <dgm:pt modelId="{1E530673-2395-4646-BEE0-589C547FFC5B}">
      <dgm:prSet/>
      <dgm:spPr/>
      <dgm:t>
        <a:bodyPr/>
        <a:lstStyle/>
        <a:p>
          <a:r>
            <a:rPr lang="en-GB"/>
            <a:t>Working Together to Safeguard Children 2018, working in collaboration to ensure children, families, and young people are safe from any abuse. (GOV.UK, 2021).</a:t>
          </a:r>
          <a:endParaRPr lang="en-US"/>
        </a:p>
      </dgm:t>
    </dgm:pt>
    <dgm:pt modelId="{7CE64E01-8D05-401C-8DE6-C37DFE6A6FD7}" type="parTrans" cxnId="{2674EA48-FC2A-4768-AA9F-89C8AA88F9B0}">
      <dgm:prSet/>
      <dgm:spPr/>
      <dgm:t>
        <a:bodyPr/>
        <a:lstStyle/>
        <a:p>
          <a:endParaRPr lang="en-US"/>
        </a:p>
      </dgm:t>
    </dgm:pt>
    <dgm:pt modelId="{555B510C-7EC0-4494-B553-30D2B182BF6F}" type="sibTrans" cxnId="{2674EA48-FC2A-4768-AA9F-89C8AA88F9B0}">
      <dgm:prSet/>
      <dgm:spPr/>
      <dgm:t>
        <a:bodyPr/>
        <a:lstStyle/>
        <a:p>
          <a:endParaRPr lang="en-US"/>
        </a:p>
      </dgm:t>
    </dgm:pt>
    <dgm:pt modelId="{445E5862-F4E2-4C5F-8735-8817A78B2545}">
      <dgm:prSet/>
      <dgm:spPr/>
      <dgm:t>
        <a:bodyPr/>
        <a:lstStyle/>
        <a:p>
          <a:r>
            <a:rPr lang="en-GB" dirty="0"/>
            <a:t>Equality Act 2010, protect people from any discrimination, harassment or victimisation. (Age, gender, sex, religion, disability etc.),. (Equality Act, 2010).</a:t>
          </a:r>
          <a:endParaRPr lang="en-US" dirty="0"/>
        </a:p>
      </dgm:t>
    </dgm:pt>
    <dgm:pt modelId="{751A4B84-077D-4B35-9BB9-50F7BAC7263B}" type="parTrans" cxnId="{110D5A48-8908-4709-8D85-58ABF0E02BBA}">
      <dgm:prSet/>
      <dgm:spPr/>
      <dgm:t>
        <a:bodyPr/>
        <a:lstStyle/>
        <a:p>
          <a:endParaRPr lang="en-US"/>
        </a:p>
      </dgm:t>
    </dgm:pt>
    <dgm:pt modelId="{798E4736-A39B-4B6C-8CFB-9333295357CC}" type="sibTrans" cxnId="{110D5A48-8908-4709-8D85-58ABF0E02BBA}">
      <dgm:prSet/>
      <dgm:spPr/>
      <dgm:t>
        <a:bodyPr/>
        <a:lstStyle/>
        <a:p>
          <a:endParaRPr lang="en-US"/>
        </a:p>
      </dgm:t>
    </dgm:pt>
    <dgm:pt modelId="{40D16A05-51C9-44AA-B8CA-F61650615452}" type="pres">
      <dgm:prSet presAssocID="{34AC4492-F51E-4488-A3F6-3C2BDA07F409}" presName="vert0" presStyleCnt="0">
        <dgm:presLayoutVars>
          <dgm:dir/>
          <dgm:animOne val="branch"/>
          <dgm:animLvl val="lvl"/>
        </dgm:presLayoutVars>
      </dgm:prSet>
      <dgm:spPr/>
    </dgm:pt>
    <dgm:pt modelId="{C00DB1F6-787E-4BAF-9978-0E0F9B48C901}" type="pres">
      <dgm:prSet presAssocID="{4624AACC-342F-41EC-B84C-57834FD3720C}" presName="thickLine" presStyleLbl="alignNode1" presStyleIdx="0" presStyleCnt="6"/>
      <dgm:spPr/>
    </dgm:pt>
    <dgm:pt modelId="{C8E9E8A6-31F1-4D30-9CB6-ABA1DB0CD852}" type="pres">
      <dgm:prSet presAssocID="{4624AACC-342F-41EC-B84C-57834FD3720C}" presName="horz1" presStyleCnt="0"/>
      <dgm:spPr/>
    </dgm:pt>
    <dgm:pt modelId="{556C7E9C-92CF-4B2C-B3C2-4E8E9B4616CB}" type="pres">
      <dgm:prSet presAssocID="{4624AACC-342F-41EC-B84C-57834FD3720C}" presName="tx1" presStyleLbl="revTx" presStyleIdx="0" presStyleCnt="6"/>
      <dgm:spPr/>
    </dgm:pt>
    <dgm:pt modelId="{4D4857C6-DBEE-4C3A-88E5-FB4EE0CE9D2A}" type="pres">
      <dgm:prSet presAssocID="{4624AACC-342F-41EC-B84C-57834FD3720C}" presName="vert1" presStyleCnt="0"/>
      <dgm:spPr/>
    </dgm:pt>
    <dgm:pt modelId="{7DE09EDE-CF56-48D6-A131-B4F081F00F32}" type="pres">
      <dgm:prSet presAssocID="{39EC401F-853B-40B1-A2CC-CACB219EE6EE}" presName="thickLine" presStyleLbl="alignNode1" presStyleIdx="1" presStyleCnt="6"/>
      <dgm:spPr/>
    </dgm:pt>
    <dgm:pt modelId="{C729D690-2C18-4174-86A2-E1F88E2B42A5}" type="pres">
      <dgm:prSet presAssocID="{39EC401F-853B-40B1-A2CC-CACB219EE6EE}" presName="horz1" presStyleCnt="0"/>
      <dgm:spPr/>
    </dgm:pt>
    <dgm:pt modelId="{F3343892-F8BA-4E6C-AB81-894A209C6E19}" type="pres">
      <dgm:prSet presAssocID="{39EC401F-853B-40B1-A2CC-CACB219EE6EE}" presName="tx1" presStyleLbl="revTx" presStyleIdx="1" presStyleCnt="6"/>
      <dgm:spPr/>
    </dgm:pt>
    <dgm:pt modelId="{97A45436-449C-4694-8DA7-F87CAFFAA360}" type="pres">
      <dgm:prSet presAssocID="{39EC401F-853B-40B1-A2CC-CACB219EE6EE}" presName="vert1" presStyleCnt="0"/>
      <dgm:spPr/>
    </dgm:pt>
    <dgm:pt modelId="{A6C0AEBC-293C-4D31-996A-57A6247F1D6F}" type="pres">
      <dgm:prSet presAssocID="{28ABBDE6-8807-4629-9D92-CE6F554CC405}" presName="thickLine" presStyleLbl="alignNode1" presStyleIdx="2" presStyleCnt="6"/>
      <dgm:spPr/>
    </dgm:pt>
    <dgm:pt modelId="{3C0CE719-DAF4-412E-ABF8-731755BBFE7C}" type="pres">
      <dgm:prSet presAssocID="{28ABBDE6-8807-4629-9D92-CE6F554CC405}" presName="horz1" presStyleCnt="0"/>
      <dgm:spPr/>
    </dgm:pt>
    <dgm:pt modelId="{3325B724-A41F-4009-9923-BF9E15A51BA7}" type="pres">
      <dgm:prSet presAssocID="{28ABBDE6-8807-4629-9D92-CE6F554CC405}" presName="tx1" presStyleLbl="revTx" presStyleIdx="2" presStyleCnt="6"/>
      <dgm:spPr/>
    </dgm:pt>
    <dgm:pt modelId="{0DAB0351-F88E-4EF0-848E-C7FEE5B84D8E}" type="pres">
      <dgm:prSet presAssocID="{28ABBDE6-8807-4629-9D92-CE6F554CC405}" presName="vert1" presStyleCnt="0"/>
      <dgm:spPr/>
    </dgm:pt>
    <dgm:pt modelId="{9D692CFB-EB97-45A9-A340-271B6D22C69D}" type="pres">
      <dgm:prSet presAssocID="{CD3AC81A-FBD1-48E3-98C8-B910D690F9FE}" presName="thickLine" presStyleLbl="alignNode1" presStyleIdx="3" presStyleCnt="6"/>
      <dgm:spPr/>
    </dgm:pt>
    <dgm:pt modelId="{10525407-1674-4AEE-8457-4B9314BFAAFE}" type="pres">
      <dgm:prSet presAssocID="{CD3AC81A-FBD1-48E3-98C8-B910D690F9FE}" presName="horz1" presStyleCnt="0"/>
      <dgm:spPr/>
    </dgm:pt>
    <dgm:pt modelId="{3F186641-EB15-4159-A32D-4BC77C216456}" type="pres">
      <dgm:prSet presAssocID="{CD3AC81A-FBD1-48E3-98C8-B910D690F9FE}" presName="tx1" presStyleLbl="revTx" presStyleIdx="3" presStyleCnt="6"/>
      <dgm:spPr/>
    </dgm:pt>
    <dgm:pt modelId="{833EF83D-F1B0-4154-ADB1-73568D46F8B0}" type="pres">
      <dgm:prSet presAssocID="{CD3AC81A-FBD1-48E3-98C8-B910D690F9FE}" presName="vert1" presStyleCnt="0"/>
      <dgm:spPr/>
    </dgm:pt>
    <dgm:pt modelId="{B3A508AC-E702-4269-9C54-1E371C300760}" type="pres">
      <dgm:prSet presAssocID="{1E530673-2395-4646-BEE0-589C547FFC5B}" presName="thickLine" presStyleLbl="alignNode1" presStyleIdx="4" presStyleCnt="6"/>
      <dgm:spPr/>
    </dgm:pt>
    <dgm:pt modelId="{129C6E13-5D84-4037-85E5-6EACCE64EE2A}" type="pres">
      <dgm:prSet presAssocID="{1E530673-2395-4646-BEE0-589C547FFC5B}" presName="horz1" presStyleCnt="0"/>
      <dgm:spPr/>
    </dgm:pt>
    <dgm:pt modelId="{7BB56D97-0AE6-41A7-99C5-C97CCE884906}" type="pres">
      <dgm:prSet presAssocID="{1E530673-2395-4646-BEE0-589C547FFC5B}" presName="tx1" presStyleLbl="revTx" presStyleIdx="4" presStyleCnt="6"/>
      <dgm:spPr/>
    </dgm:pt>
    <dgm:pt modelId="{4712295E-3DDF-4C66-9D13-F51118777D74}" type="pres">
      <dgm:prSet presAssocID="{1E530673-2395-4646-BEE0-589C547FFC5B}" presName="vert1" presStyleCnt="0"/>
      <dgm:spPr/>
    </dgm:pt>
    <dgm:pt modelId="{83E6512F-96BC-48A0-9B8C-0CC435970C28}" type="pres">
      <dgm:prSet presAssocID="{445E5862-F4E2-4C5F-8735-8817A78B2545}" presName="thickLine" presStyleLbl="alignNode1" presStyleIdx="5" presStyleCnt="6"/>
      <dgm:spPr/>
    </dgm:pt>
    <dgm:pt modelId="{1DF1334C-643D-4DE7-9639-9D0C19DE604F}" type="pres">
      <dgm:prSet presAssocID="{445E5862-F4E2-4C5F-8735-8817A78B2545}" presName="horz1" presStyleCnt="0"/>
      <dgm:spPr/>
    </dgm:pt>
    <dgm:pt modelId="{E9E0D0EE-FFB0-429E-8F92-98ABEB6EF31D}" type="pres">
      <dgm:prSet presAssocID="{445E5862-F4E2-4C5F-8735-8817A78B2545}" presName="tx1" presStyleLbl="revTx" presStyleIdx="5" presStyleCnt="6"/>
      <dgm:spPr/>
    </dgm:pt>
    <dgm:pt modelId="{99DD8BF2-1227-4505-A057-EF8EFCC6E984}" type="pres">
      <dgm:prSet presAssocID="{445E5862-F4E2-4C5F-8735-8817A78B2545}" presName="vert1" presStyleCnt="0"/>
      <dgm:spPr/>
    </dgm:pt>
  </dgm:ptLst>
  <dgm:cxnLst>
    <dgm:cxn modelId="{DABD303B-D103-4220-B8BB-5E51790159B2}" srcId="{34AC4492-F51E-4488-A3F6-3C2BDA07F409}" destId="{39EC401F-853B-40B1-A2CC-CACB219EE6EE}" srcOrd="1" destOrd="0" parTransId="{BF07D315-2067-4303-8FA4-BB70F8007183}" sibTransId="{ED4A8340-EA8A-4365-8D1E-AB572B198850}"/>
    <dgm:cxn modelId="{0A2AE23B-6918-4443-95E5-A67BB161960D}" type="presOf" srcId="{CD3AC81A-FBD1-48E3-98C8-B910D690F9FE}" destId="{3F186641-EB15-4159-A32D-4BC77C216456}" srcOrd="0" destOrd="0" presId="urn:microsoft.com/office/officeart/2008/layout/LinedList"/>
    <dgm:cxn modelId="{110D5A48-8908-4709-8D85-58ABF0E02BBA}" srcId="{34AC4492-F51E-4488-A3F6-3C2BDA07F409}" destId="{445E5862-F4E2-4C5F-8735-8817A78B2545}" srcOrd="5" destOrd="0" parTransId="{751A4B84-077D-4B35-9BB9-50F7BAC7263B}" sibTransId="{798E4736-A39B-4B6C-8CFB-9333295357CC}"/>
    <dgm:cxn modelId="{2674EA48-FC2A-4768-AA9F-89C8AA88F9B0}" srcId="{34AC4492-F51E-4488-A3F6-3C2BDA07F409}" destId="{1E530673-2395-4646-BEE0-589C547FFC5B}" srcOrd="4" destOrd="0" parTransId="{7CE64E01-8D05-401C-8DE6-C37DFE6A6FD7}" sibTransId="{555B510C-7EC0-4494-B553-30D2B182BF6F}"/>
    <dgm:cxn modelId="{936CF252-9BEC-4833-90E5-15526BBDEFE3}" type="presOf" srcId="{1E530673-2395-4646-BEE0-589C547FFC5B}" destId="{7BB56D97-0AE6-41A7-99C5-C97CCE884906}" srcOrd="0" destOrd="0" presId="urn:microsoft.com/office/officeart/2008/layout/LinedList"/>
    <dgm:cxn modelId="{E20F5477-A9D8-4F25-897C-2247036841F7}" type="presOf" srcId="{445E5862-F4E2-4C5F-8735-8817A78B2545}" destId="{E9E0D0EE-FFB0-429E-8F92-98ABEB6EF31D}" srcOrd="0" destOrd="0" presId="urn:microsoft.com/office/officeart/2008/layout/LinedList"/>
    <dgm:cxn modelId="{6221F486-F421-4636-A554-096C09BB61A9}" type="presOf" srcId="{4624AACC-342F-41EC-B84C-57834FD3720C}" destId="{556C7E9C-92CF-4B2C-B3C2-4E8E9B4616CB}" srcOrd="0" destOrd="0" presId="urn:microsoft.com/office/officeart/2008/layout/LinedList"/>
    <dgm:cxn modelId="{AB968D8D-B423-46DF-8BBF-83A879624352}" type="presOf" srcId="{34AC4492-F51E-4488-A3F6-3C2BDA07F409}" destId="{40D16A05-51C9-44AA-B8CA-F61650615452}" srcOrd="0" destOrd="0" presId="urn:microsoft.com/office/officeart/2008/layout/LinedList"/>
    <dgm:cxn modelId="{3C381AAC-2636-44EB-8E95-8661DEC46230}" type="presOf" srcId="{28ABBDE6-8807-4629-9D92-CE6F554CC405}" destId="{3325B724-A41F-4009-9923-BF9E15A51BA7}" srcOrd="0" destOrd="0" presId="urn:microsoft.com/office/officeart/2008/layout/LinedList"/>
    <dgm:cxn modelId="{602D2ED6-FEAE-4282-A03E-B8C6C28CA48C}" type="presOf" srcId="{39EC401F-853B-40B1-A2CC-CACB219EE6EE}" destId="{F3343892-F8BA-4E6C-AB81-894A209C6E19}" srcOrd="0" destOrd="0" presId="urn:microsoft.com/office/officeart/2008/layout/LinedList"/>
    <dgm:cxn modelId="{2079C5D9-F7C8-477E-B24A-51B4EA52ACC3}" srcId="{34AC4492-F51E-4488-A3F6-3C2BDA07F409}" destId="{28ABBDE6-8807-4629-9D92-CE6F554CC405}" srcOrd="2" destOrd="0" parTransId="{D13FBAD0-5F73-4D73-8813-2DFE38B56FF6}" sibTransId="{88D64B31-E091-45C3-9A78-D646589FCDBE}"/>
    <dgm:cxn modelId="{3B5488DD-C70B-42FE-90FA-F6C64E756FF2}" srcId="{34AC4492-F51E-4488-A3F6-3C2BDA07F409}" destId="{CD3AC81A-FBD1-48E3-98C8-B910D690F9FE}" srcOrd="3" destOrd="0" parTransId="{DCBD3072-3E1B-46C2-9425-E2A01C5BF540}" sibTransId="{534E718E-6166-477F-97FF-E8C838C488E2}"/>
    <dgm:cxn modelId="{74C8BCF0-F91C-41DB-BB07-404336A45D4F}" srcId="{34AC4492-F51E-4488-A3F6-3C2BDA07F409}" destId="{4624AACC-342F-41EC-B84C-57834FD3720C}" srcOrd="0" destOrd="0" parTransId="{B8C1C7FA-C128-4474-B77B-A7DE36D0E778}" sibTransId="{A6E79DBD-4DAF-4A74-8B54-501CD880A1AA}"/>
    <dgm:cxn modelId="{C6318DE3-871D-4685-A27F-01BF892DF28A}" type="presParOf" srcId="{40D16A05-51C9-44AA-B8CA-F61650615452}" destId="{C00DB1F6-787E-4BAF-9978-0E0F9B48C901}" srcOrd="0" destOrd="0" presId="urn:microsoft.com/office/officeart/2008/layout/LinedList"/>
    <dgm:cxn modelId="{5A9F02B9-0931-44EC-A954-B02B68B093FF}" type="presParOf" srcId="{40D16A05-51C9-44AA-B8CA-F61650615452}" destId="{C8E9E8A6-31F1-4D30-9CB6-ABA1DB0CD852}" srcOrd="1" destOrd="0" presId="urn:microsoft.com/office/officeart/2008/layout/LinedList"/>
    <dgm:cxn modelId="{280CDDF4-F53A-471D-AEFC-AF7A96E3F191}" type="presParOf" srcId="{C8E9E8A6-31F1-4D30-9CB6-ABA1DB0CD852}" destId="{556C7E9C-92CF-4B2C-B3C2-4E8E9B4616CB}" srcOrd="0" destOrd="0" presId="urn:microsoft.com/office/officeart/2008/layout/LinedList"/>
    <dgm:cxn modelId="{C3901E8D-8C5F-4533-95C9-BA69701F5ED9}" type="presParOf" srcId="{C8E9E8A6-31F1-4D30-9CB6-ABA1DB0CD852}" destId="{4D4857C6-DBEE-4C3A-88E5-FB4EE0CE9D2A}" srcOrd="1" destOrd="0" presId="urn:microsoft.com/office/officeart/2008/layout/LinedList"/>
    <dgm:cxn modelId="{35D4F8D7-2016-4EE3-84B0-8B303C99F83F}" type="presParOf" srcId="{40D16A05-51C9-44AA-B8CA-F61650615452}" destId="{7DE09EDE-CF56-48D6-A131-B4F081F00F32}" srcOrd="2" destOrd="0" presId="urn:microsoft.com/office/officeart/2008/layout/LinedList"/>
    <dgm:cxn modelId="{FCD7B847-1202-428D-8D6C-A4D5FF06C8D3}" type="presParOf" srcId="{40D16A05-51C9-44AA-B8CA-F61650615452}" destId="{C729D690-2C18-4174-86A2-E1F88E2B42A5}" srcOrd="3" destOrd="0" presId="urn:microsoft.com/office/officeart/2008/layout/LinedList"/>
    <dgm:cxn modelId="{29616845-5968-4DC1-8DB4-F7973CFA896D}" type="presParOf" srcId="{C729D690-2C18-4174-86A2-E1F88E2B42A5}" destId="{F3343892-F8BA-4E6C-AB81-894A209C6E19}" srcOrd="0" destOrd="0" presId="urn:microsoft.com/office/officeart/2008/layout/LinedList"/>
    <dgm:cxn modelId="{87E096BB-F5FC-4B96-BD51-A1F25251D3C8}" type="presParOf" srcId="{C729D690-2C18-4174-86A2-E1F88E2B42A5}" destId="{97A45436-449C-4694-8DA7-F87CAFFAA360}" srcOrd="1" destOrd="0" presId="urn:microsoft.com/office/officeart/2008/layout/LinedList"/>
    <dgm:cxn modelId="{F6A72307-C6A6-4641-9E2F-30E08794D5E7}" type="presParOf" srcId="{40D16A05-51C9-44AA-B8CA-F61650615452}" destId="{A6C0AEBC-293C-4D31-996A-57A6247F1D6F}" srcOrd="4" destOrd="0" presId="urn:microsoft.com/office/officeart/2008/layout/LinedList"/>
    <dgm:cxn modelId="{4143CE5F-E52E-4981-BBF0-B556AFFF1615}" type="presParOf" srcId="{40D16A05-51C9-44AA-B8CA-F61650615452}" destId="{3C0CE719-DAF4-412E-ABF8-731755BBFE7C}" srcOrd="5" destOrd="0" presId="urn:microsoft.com/office/officeart/2008/layout/LinedList"/>
    <dgm:cxn modelId="{8BFF533F-55E9-4FE6-A11A-DFB65AAB6F1E}" type="presParOf" srcId="{3C0CE719-DAF4-412E-ABF8-731755BBFE7C}" destId="{3325B724-A41F-4009-9923-BF9E15A51BA7}" srcOrd="0" destOrd="0" presId="urn:microsoft.com/office/officeart/2008/layout/LinedList"/>
    <dgm:cxn modelId="{E2C7767D-1896-44A5-ABD7-33A925BDA69A}" type="presParOf" srcId="{3C0CE719-DAF4-412E-ABF8-731755BBFE7C}" destId="{0DAB0351-F88E-4EF0-848E-C7FEE5B84D8E}" srcOrd="1" destOrd="0" presId="urn:microsoft.com/office/officeart/2008/layout/LinedList"/>
    <dgm:cxn modelId="{50977490-A0E5-439A-86B3-48D72AE09C07}" type="presParOf" srcId="{40D16A05-51C9-44AA-B8CA-F61650615452}" destId="{9D692CFB-EB97-45A9-A340-271B6D22C69D}" srcOrd="6" destOrd="0" presId="urn:microsoft.com/office/officeart/2008/layout/LinedList"/>
    <dgm:cxn modelId="{49D6F773-CDB6-4B00-A9FB-A01F671BF7EB}" type="presParOf" srcId="{40D16A05-51C9-44AA-B8CA-F61650615452}" destId="{10525407-1674-4AEE-8457-4B9314BFAAFE}" srcOrd="7" destOrd="0" presId="urn:microsoft.com/office/officeart/2008/layout/LinedList"/>
    <dgm:cxn modelId="{D66ABF72-1132-42FA-B316-E93FF8882580}" type="presParOf" srcId="{10525407-1674-4AEE-8457-4B9314BFAAFE}" destId="{3F186641-EB15-4159-A32D-4BC77C216456}" srcOrd="0" destOrd="0" presId="urn:microsoft.com/office/officeart/2008/layout/LinedList"/>
    <dgm:cxn modelId="{7F780B49-9C52-4843-A6D8-9BCA802376BF}" type="presParOf" srcId="{10525407-1674-4AEE-8457-4B9314BFAAFE}" destId="{833EF83D-F1B0-4154-ADB1-73568D46F8B0}" srcOrd="1" destOrd="0" presId="urn:microsoft.com/office/officeart/2008/layout/LinedList"/>
    <dgm:cxn modelId="{8EE42B6A-7887-48F1-B12F-527C0D01922E}" type="presParOf" srcId="{40D16A05-51C9-44AA-B8CA-F61650615452}" destId="{B3A508AC-E702-4269-9C54-1E371C300760}" srcOrd="8" destOrd="0" presId="urn:microsoft.com/office/officeart/2008/layout/LinedList"/>
    <dgm:cxn modelId="{3CD21180-9912-47CD-B367-8D0BD9BC6591}" type="presParOf" srcId="{40D16A05-51C9-44AA-B8CA-F61650615452}" destId="{129C6E13-5D84-4037-85E5-6EACCE64EE2A}" srcOrd="9" destOrd="0" presId="urn:microsoft.com/office/officeart/2008/layout/LinedList"/>
    <dgm:cxn modelId="{8F818488-D225-44C2-8A18-9B06C550F227}" type="presParOf" srcId="{129C6E13-5D84-4037-85E5-6EACCE64EE2A}" destId="{7BB56D97-0AE6-41A7-99C5-C97CCE884906}" srcOrd="0" destOrd="0" presId="urn:microsoft.com/office/officeart/2008/layout/LinedList"/>
    <dgm:cxn modelId="{3528162A-8843-4056-86C7-C6494FAC4430}" type="presParOf" srcId="{129C6E13-5D84-4037-85E5-6EACCE64EE2A}" destId="{4712295E-3DDF-4C66-9D13-F51118777D74}" srcOrd="1" destOrd="0" presId="urn:microsoft.com/office/officeart/2008/layout/LinedList"/>
    <dgm:cxn modelId="{4A9BCF17-968C-4763-AD3E-5B3DDDD47A35}" type="presParOf" srcId="{40D16A05-51C9-44AA-B8CA-F61650615452}" destId="{83E6512F-96BC-48A0-9B8C-0CC435970C28}" srcOrd="10" destOrd="0" presId="urn:microsoft.com/office/officeart/2008/layout/LinedList"/>
    <dgm:cxn modelId="{06D0E55E-9556-4D27-A092-411202285B77}" type="presParOf" srcId="{40D16A05-51C9-44AA-B8CA-F61650615452}" destId="{1DF1334C-643D-4DE7-9639-9D0C19DE604F}" srcOrd="11" destOrd="0" presId="urn:microsoft.com/office/officeart/2008/layout/LinedList"/>
    <dgm:cxn modelId="{5860DB0F-478F-4F4C-9688-E7C547571CB6}" type="presParOf" srcId="{1DF1334C-643D-4DE7-9639-9D0C19DE604F}" destId="{E9E0D0EE-FFB0-429E-8F92-98ABEB6EF31D}" srcOrd="0" destOrd="0" presId="urn:microsoft.com/office/officeart/2008/layout/LinedList"/>
    <dgm:cxn modelId="{75D39E38-A14A-46CF-B471-BB484099F9D5}" type="presParOf" srcId="{1DF1334C-643D-4DE7-9639-9D0C19DE604F}" destId="{99DD8BF2-1227-4505-A057-EF8EFCC6E98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9CF71C-26FA-466B-99BF-190B9D6EC67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1C3B537-4483-4666-8CBB-80C60BF11A91}">
      <dgm:prSet custT="1"/>
      <dgm:spPr/>
      <dgm:t>
        <a:bodyPr/>
        <a:lstStyle/>
        <a:p>
          <a:pPr>
            <a:lnSpc>
              <a:spcPct val="100000"/>
            </a:lnSpc>
          </a:pPr>
          <a:r>
            <a:rPr lang="en-GB" sz="1800" dirty="0">
              <a:solidFill>
                <a:schemeClr val="tx1"/>
              </a:solidFill>
              <a:latin typeface="Arial" panose="020B0604020202020204" pitchFamily="34" charset="0"/>
              <a:cs typeface="Arial" panose="020B0604020202020204" pitchFamily="34" charset="0"/>
            </a:rPr>
            <a:t>High-quality primary care is fundamental to boost outcomes in CVD because primary care is where much prevention is needed so that most diagnosis and treatment is delivered accordingly. (Public Health England, 2023).</a:t>
          </a:r>
        </a:p>
        <a:p>
          <a:pPr algn="ctr"/>
          <a:endParaRPr lang="en-US" sz="1400" dirty="0">
            <a:solidFill>
              <a:schemeClr val="tx1"/>
            </a:solidFill>
            <a:latin typeface="Arial" panose="020B0604020202020204" pitchFamily="34" charset="0"/>
            <a:cs typeface="Arial" panose="020B0604020202020204" pitchFamily="34" charset="0"/>
          </a:endParaRPr>
        </a:p>
      </dgm:t>
    </dgm:pt>
    <dgm:pt modelId="{F46CFCAB-F28C-4D14-AC1F-A3651251014F}" type="parTrans" cxnId="{F941A113-16B1-4093-9FB9-CA36319555D8}">
      <dgm:prSet/>
      <dgm:spPr/>
      <dgm:t>
        <a:bodyPr/>
        <a:lstStyle/>
        <a:p>
          <a:endParaRPr lang="en-US"/>
        </a:p>
      </dgm:t>
    </dgm:pt>
    <dgm:pt modelId="{0895E08E-82EE-4C82-AE68-942675436CE6}" type="sibTrans" cxnId="{F941A113-16B1-4093-9FB9-CA36319555D8}">
      <dgm:prSet/>
      <dgm:spPr/>
      <dgm:t>
        <a:bodyPr/>
        <a:lstStyle/>
        <a:p>
          <a:pPr>
            <a:lnSpc>
              <a:spcPct val="100000"/>
            </a:lnSpc>
          </a:pPr>
          <a:endParaRPr lang="en-US"/>
        </a:p>
      </dgm:t>
    </dgm:pt>
    <dgm:pt modelId="{B8802629-3A24-4668-9D18-94F5F37AEEAC}">
      <dgm:prSet custT="1"/>
      <dgm:spPr/>
      <dgm:t>
        <a:bodyPr/>
        <a:lstStyle/>
        <a:p>
          <a:pPr>
            <a:lnSpc>
              <a:spcPct val="100000"/>
            </a:lnSpc>
          </a:pPr>
          <a:r>
            <a:rPr lang="en-GB" sz="1800" dirty="0">
              <a:solidFill>
                <a:schemeClr val="tx1"/>
              </a:solidFill>
              <a:latin typeface="Arial" panose="020B0604020202020204" pitchFamily="34" charset="0"/>
              <a:cs typeface="Arial" panose="020B0604020202020204" pitchFamily="34" charset="0"/>
            </a:rPr>
            <a:t>Late diagnosis and treatment can cost mortality as well as thousands of pound for NHS. (Public Health England, 2023).</a:t>
          </a:r>
          <a:endParaRPr lang="en-US" sz="1800" dirty="0">
            <a:solidFill>
              <a:schemeClr val="tx1"/>
            </a:solidFill>
            <a:latin typeface="Arial" panose="020B0604020202020204" pitchFamily="34" charset="0"/>
            <a:cs typeface="Arial" panose="020B0604020202020204" pitchFamily="34" charset="0"/>
          </a:endParaRPr>
        </a:p>
      </dgm:t>
    </dgm:pt>
    <dgm:pt modelId="{7FAC6FA5-A720-4B0B-9ABC-E98FA407A540}" type="parTrans" cxnId="{4DDD3EE2-BF7A-49AC-91DD-CA5B41B3AD0C}">
      <dgm:prSet/>
      <dgm:spPr/>
      <dgm:t>
        <a:bodyPr/>
        <a:lstStyle/>
        <a:p>
          <a:endParaRPr lang="en-US"/>
        </a:p>
      </dgm:t>
    </dgm:pt>
    <dgm:pt modelId="{1FEBE8E9-5FBE-4BC7-BF6D-95557034E9F4}" type="sibTrans" cxnId="{4DDD3EE2-BF7A-49AC-91DD-CA5B41B3AD0C}">
      <dgm:prSet/>
      <dgm:spPr/>
      <dgm:t>
        <a:bodyPr/>
        <a:lstStyle/>
        <a:p>
          <a:pPr>
            <a:lnSpc>
              <a:spcPct val="100000"/>
            </a:lnSpc>
          </a:pPr>
          <a:endParaRPr lang="en-US"/>
        </a:p>
      </dgm:t>
    </dgm:pt>
    <dgm:pt modelId="{EB6C1007-1CB7-4572-9DE6-369A53935C10}">
      <dgm:prSet custT="1"/>
      <dgm:spPr/>
      <dgm:t>
        <a:bodyPr/>
        <a:lstStyle/>
        <a:p>
          <a:pPr>
            <a:lnSpc>
              <a:spcPct val="100000"/>
            </a:lnSpc>
          </a:pPr>
          <a:r>
            <a:rPr lang="en-GB" sz="1800" dirty="0">
              <a:solidFill>
                <a:schemeClr val="tx1"/>
              </a:solidFill>
              <a:latin typeface="Arial" panose="020B0604020202020204" pitchFamily="34" charset="0"/>
              <a:cs typeface="Arial" panose="020B0604020202020204" pitchFamily="34" charset="0"/>
            </a:rPr>
            <a:t>Therefore, stakeholders should work collaboratively to manage in good leadership and reduce the lateness of the treatment. Because detection and management are crucial. (Public Health England, 2023).</a:t>
          </a:r>
          <a:endParaRPr lang="en-US" sz="1800" dirty="0">
            <a:solidFill>
              <a:schemeClr val="tx1"/>
            </a:solidFill>
            <a:latin typeface="Arial" panose="020B0604020202020204" pitchFamily="34" charset="0"/>
            <a:cs typeface="Arial" panose="020B0604020202020204" pitchFamily="34" charset="0"/>
          </a:endParaRPr>
        </a:p>
      </dgm:t>
    </dgm:pt>
    <dgm:pt modelId="{C6167F0B-7EE3-4560-865A-1128DF37F91C}" type="parTrans" cxnId="{12FA55AB-CFF9-465C-A57E-DA4D95A5F4BD}">
      <dgm:prSet/>
      <dgm:spPr/>
      <dgm:t>
        <a:bodyPr/>
        <a:lstStyle/>
        <a:p>
          <a:endParaRPr lang="en-US"/>
        </a:p>
      </dgm:t>
    </dgm:pt>
    <dgm:pt modelId="{C95DB9E5-CF55-428B-8602-1AD462DF0FC7}" type="sibTrans" cxnId="{12FA55AB-CFF9-465C-A57E-DA4D95A5F4BD}">
      <dgm:prSet/>
      <dgm:spPr/>
      <dgm:t>
        <a:bodyPr/>
        <a:lstStyle/>
        <a:p>
          <a:endParaRPr lang="en-US"/>
        </a:p>
      </dgm:t>
    </dgm:pt>
    <dgm:pt modelId="{BC9E248E-A4C8-4159-A26B-C4B1AB8198B5}" type="pres">
      <dgm:prSet presAssocID="{A09CF71C-26FA-466B-99BF-190B9D6EC670}" presName="root" presStyleCnt="0">
        <dgm:presLayoutVars>
          <dgm:dir/>
          <dgm:resizeHandles val="exact"/>
        </dgm:presLayoutVars>
      </dgm:prSet>
      <dgm:spPr/>
    </dgm:pt>
    <dgm:pt modelId="{F9992B26-4F17-4702-8FF8-0C10A7E3BB8E}" type="pres">
      <dgm:prSet presAssocID="{E1C3B537-4483-4666-8CBB-80C60BF11A91}" presName="compNode" presStyleCnt="0"/>
      <dgm:spPr/>
    </dgm:pt>
    <dgm:pt modelId="{3C3C0B9B-1E48-4477-B78E-ADB43AD3B316}" type="pres">
      <dgm:prSet presAssocID="{E1C3B537-4483-4666-8CBB-80C60BF11A91}" presName="bgRect" presStyleLbl="bgShp" presStyleIdx="0" presStyleCnt="3"/>
      <dgm:spPr/>
    </dgm:pt>
    <dgm:pt modelId="{A5611A23-A8C7-43F0-B70B-AAE8ED7DC985}" type="pres">
      <dgm:prSet presAssocID="{E1C3B537-4483-4666-8CBB-80C60BF11A9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E0980438-D4A4-4713-A68E-AF824F0A32D5}" type="pres">
      <dgm:prSet presAssocID="{E1C3B537-4483-4666-8CBB-80C60BF11A91}" presName="spaceRect" presStyleCnt="0"/>
      <dgm:spPr/>
    </dgm:pt>
    <dgm:pt modelId="{407FAAB2-95A1-401A-8AC6-F0B11FCDEEEF}" type="pres">
      <dgm:prSet presAssocID="{E1C3B537-4483-4666-8CBB-80C60BF11A91}" presName="parTx" presStyleLbl="revTx" presStyleIdx="0" presStyleCnt="3">
        <dgm:presLayoutVars>
          <dgm:chMax val="0"/>
          <dgm:chPref val="0"/>
        </dgm:presLayoutVars>
      </dgm:prSet>
      <dgm:spPr/>
    </dgm:pt>
    <dgm:pt modelId="{7E4CD034-F77A-48C4-B591-59B5ABEE93FD}" type="pres">
      <dgm:prSet presAssocID="{0895E08E-82EE-4C82-AE68-942675436CE6}" presName="sibTrans" presStyleCnt="0"/>
      <dgm:spPr/>
    </dgm:pt>
    <dgm:pt modelId="{0583C0B8-A68C-4B25-BA56-28F1302C2FB7}" type="pres">
      <dgm:prSet presAssocID="{B8802629-3A24-4668-9D18-94F5F37AEEAC}" presName="compNode" presStyleCnt="0"/>
      <dgm:spPr/>
    </dgm:pt>
    <dgm:pt modelId="{014D7426-3419-46F7-AEBA-96B197F9D7B9}" type="pres">
      <dgm:prSet presAssocID="{B8802629-3A24-4668-9D18-94F5F37AEEAC}" presName="bgRect" presStyleLbl="bgShp" presStyleIdx="1" presStyleCnt="3"/>
      <dgm:spPr/>
    </dgm:pt>
    <dgm:pt modelId="{F0EABF13-CFC8-4041-B491-F9368B4A2192}" type="pres">
      <dgm:prSet presAssocID="{B8802629-3A24-4668-9D18-94F5F37AEEA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ound"/>
        </a:ext>
      </dgm:extLst>
    </dgm:pt>
    <dgm:pt modelId="{1DD4E3C5-C34E-4A92-A152-0457CC9543E6}" type="pres">
      <dgm:prSet presAssocID="{B8802629-3A24-4668-9D18-94F5F37AEEAC}" presName="spaceRect" presStyleCnt="0"/>
      <dgm:spPr/>
    </dgm:pt>
    <dgm:pt modelId="{27F7DBBB-8834-4BA3-8F53-C9DE1483456F}" type="pres">
      <dgm:prSet presAssocID="{B8802629-3A24-4668-9D18-94F5F37AEEAC}" presName="parTx" presStyleLbl="revTx" presStyleIdx="1" presStyleCnt="3">
        <dgm:presLayoutVars>
          <dgm:chMax val="0"/>
          <dgm:chPref val="0"/>
        </dgm:presLayoutVars>
      </dgm:prSet>
      <dgm:spPr/>
    </dgm:pt>
    <dgm:pt modelId="{C1F2ACF1-4D38-478A-9FE7-50727ADBE3DB}" type="pres">
      <dgm:prSet presAssocID="{1FEBE8E9-5FBE-4BC7-BF6D-95557034E9F4}" presName="sibTrans" presStyleCnt="0"/>
      <dgm:spPr/>
    </dgm:pt>
    <dgm:pt modelId="{F5A99622-DD6F-4185-BD48-F3844B009F66}" type="pres">
      <dgm:prSet presAssocID="{EB6C1007-1CB7-4572-9DE6-369A53935C10}" presName="compNode" presStyleCnt="0"/>
      <dgm:spPr/>
    </dgm:pt>
    <dgm:pt modelId="{39612731-F0BB-474F-8F8F-A3F5933C5F19}" type="pres">
      <dgm:prSet presAssocID="{EB6C1007-1CB7-4572-9DE6-369A53935C10}" presName="bgRect" presStyleLbl="bgShp" presStyleIdx="2" presStyleCnt="3"/>
      <dgm:spPr/>
    </dgm:pt>
    <dgm:pt modelId="{6A286BDF-66BB-4E0A-B571-3B29E11EF8E0}" type="pres">
      <dgm:prSet presAssocID="{EB6C1007-1CB7-4572-9DE6-369A53935C1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73F26CAA-862B-4C77-B7FE-93EB64C13061}" type="pres">
      <dgm:prSet presAssocID="{EB6C1007-1CB7-4572-9DE6-369A53935C10}" presName="spaceRect" presStyleCnt="0"/>
      <dgm:spPr/>
    </dgm:pt>
    <dgm:pt modelId="{B046D05C-081A-4255-B4DC-7EF2B0745913}" type="pres">
      <dgm:prSet presAssocID="{EB6C1007-1CB7-4572-9DE6-369A53935C10}" presName="parTx" presStyleLbl="revTx" presStyleIdx="2" presStyleCnt="3">
        <dgm:presLayoutVars>
          <dgm:chMax val="0"/>
          <dgm:chPref val="0"/>
        </dgm:presLayoutVars>
      </dgm:prSet>
      <dgm:spPr/>
    </dgm:pt>
  </dgm:ptLst>
  <dgm:cxnLst>
    <dgm:cxn modelId="{F941A113-16B1-4093-9FB9-CA36319555D8}" srcId="{A09CF71C-26FA-466B-99BF-190B9D6EC670}" destId="{E1C3B537-4483-4666-8CBB-80C60BF11A91}" srcOrd="0" destOrd="0" parTransId="{F46CFCAB-F28C-4D14-AC1F-A3651251014F}" sibTransId="{0895E08E-82EE-4C82-AE68-942675436CE6}"/>
    <dgm:cxn modelId="{0BAFCA2E-B5A7-4F13-B0C5-8FAB0988FCFB}" type="presOf" srcId="{A09CF71C-26FA-466B-99BF-190B9D6EC670}" destId="{BC9E248E-A4C8-4159-A26B-C4B1AB8198B5}" srcOrd="0" destOrd="0" presId="urn:microsoft.com/office/officeart/2018/2/layout/IconVerticalSolidList"/>
    <dgm:cxn modelId="{0F36147D-53E0-4B9E-B874-6D71FB8223BA}" type="presOf" srcId="{B8802629-3A24-4668-9D18-94F5F37AEEAC}" destId="{27F7DBBB-8834-4BA3-8F53-C9DE1483456F}" srcOrd="0" destOrd="0" presId="urn:microsoft.com/office/officeart/2018/2/layout/IconVerticalSolidList"/>
    <dgm:cxn modelId="{12FA55AB-CFF9-465C-A57E-DA4D95A5F4BD}" srcId="{A09CF71C-26FA-466B-99BF-190B9D6EC670}" destId="{EB6C1007-1CB7-4572-9DE6-369A53935C10}" srcOrd="2" destOrd="0" parTransId="{C6167F0B-7EE3-4560-865A-1128DF37F91C}" sibTransId="{C95DB9E5-CF55-428B-8602-1AD462DF0FC7}"/>
    <dgm:cxn modelId="{FA0FE1AF-DA78-4A75-9E76-3840D73486E2}" type="presOf" srcId="{EB6C1007-1CB7-4572-9DE6-369A53935C10}" destId="{B046D05C-081A-4255-B4DC-7EF2B0745913}" srcOrd="0" destOrd="0" presId="urn:microsoft.com/office/officeart/2018/2/layout/IconVerticalSolidList"/>
    <dgm:cxn modelId="{CBDF59D8-31DD-47D8-8492-CF2ACF62E4E1}" type="presOf" srcId="{E1C3B537-4483-4666-8CBB-80C60BF11A91}" destId="{407FAAB2-95A1-401A-8AC6-F0B11FCDEEEF}" srcOrd="0" destOrd="0" presId="urn:microsoft.com/office/officeart/2018/2/layout/IconVerticalSolidList"/>
    <dgm:cxn modelId="{4DDD3EE2-BF7A-49AC-91DD-CA5B41B3AD0C}" srcId="{A09CF71C-26FA-466B-99BF-190B9D6EC670}" destId="{B8802629-3A24-4668-9D18-94F5F37AEEAC}" srcOrd="1" destOrd="0" parTransId="{7FAC6FA5-A720-4B0B-9ABC-E98FA407A540}" sibTransId="{1FEBE8E9-5FBE-4BC7-BF6D-95557034E9F4}"/>
    <dgm:cxn modelId="{E8AB4B58-4F3C-46F6-BD6C-D4ED18A030F6}" type="presParOf" srcId="{BC9E248E-A4C8-4159-A26B-C4B1AB8198B5}" destId="{F9992B26-4F17-4702-8FF8-0C10A7E3BB8E}" srcOrd="0" destOrd="0" presId="urn:microsoft.com/office/officeart/2018/2/layout/IconVerticalSolidList"/>
    <dgm:cxn modelId="{962FCDE6-BF1E-40CD-9934-2E1EF38C8D3A}" type="presParOf" srcId="{F9992B26-4F17-4702-8FF8-0C10A7E3BB8E}" destId="{3C3C0B9B-1E48-4477-B78E-ADB43AD3B316}" srcOrd="0" destOrd="0" presId="urn:microsoft.com/office/officeart/2018/2/layout/IconVerticalSolidList"/>
    <dgm:cxn modelId="{B0BDDC3B-E08B-4C15-B0D0-41471A81D12F}" type="presParOf" srcId="{F9992B26-4F17-4702-8FF8-0C10A7E3BB8E}" destId="{A5611A23-A8C7-43F0-B70B-AAE8ED7DC985}" srcOrd="1" destOrd="0" presId="urn:microsoft.com/office/officeart/2018/2/layout/IconVerticalSolidList"/>
    <dgm:cxn modelId="{0709B549-36C2-4E2D-9C1E-6A609F16E9B3}" type="presParOf" srcId="{F9992B26-4F17-4702-8FF8-0C10A7E3BB8E}" destId="{E0980438-D4A4-4713-A68E-AF824F0A32D5}" srcOrd="2" destOrd="0" presId="urn:microsoft.com/office/officeart/2018/2/layout/IconVerticalSolidList"/>
    <dgm:cxn modelId="{845EA5FD-B6A7-4C16-9FA7-8A3BBD79EBB0}" type="presParOf" srcId="{F9992B26-4F17-4702-8FF8-0C10A7E3BB8E}" destId="{407FAAB2-95A1-401A-8AC6-F0B11FCDEEEF}" srcOrd="3" destOrd="0" presId="urn:microsoft.com/office/officeart/2018/2/layout/IconVerticalSolidList"/>
    <dgm:cxn modelId="{3106820B-B6C4-4B1D-A0BB-81E1258D5513}" type="presParOf" srcId="{BC9E248E-A4C8-4159-A26B-C4B1AB8198B5}" destId="{7E4CD034-F77A-48C4-B591-59B5ABEE93FD}" srcOrd="1" destOrd="0" presId="urn:microsoft.com/office/officeart/2018/2/layout/IconVerticalSolidList"/>
    <dgm:cxn modelId="{1C1136F9-07ED-4B64-A634-CBFD7650BFE9}" type="presParOf" srcId="{BC9E248E-A4C8-4159-A26B-C4B1AB8198B5}" destId="{0583C0B8-A68C-4B25-BA56-28F1302C2FB7}" srcOrd="2" destOrd="0" presId="urn:microsoft.com/office/officeart/2018/2/layout/IconVerticalSolidList"/>
    <dgm:cxn modelId="{653D8B0E-57CE-490B-B0AA-81B8A9358C1E}" type="presParOf" srcId="{0583C0B8-A68C-4B25-BA56-28F1302C2FB7}" destId="{014D7426-3419-46F7-AEBA-96B197F9D7B9}" srcOrd="0" destOrd="0" presId="urn:microsoft.com/office/officeart/2018/2/layout/IconVerticalSolidList"/>
    <dgm:cxn modelId="{9CECEFE9-0B81-45F1-853A-E47952AD505F}" type="presParOf" srcId="{0583C0B8-A68C-4B25-BA56-28F1302C2FB7}" destId="{F0EABF13-CFC8-4041-B491-F9368B4A2192}" srcOrd="1" destOrd="0" presId="urn:microsoft.com/office/officeart/2018/2/layout/IconVerticalSolidList"/>
    <dgm:cxn modelId="{06A4DEA4-C45B-4A83-981D-791CB75BCF20}" type="presParOf" srcId="{0583C0B8-A68C-4B25-BA56-28F1302C2FB7}" destId="{1DD4E3C5-C34E-4A92-A152-0457CC9543E6}" srcOrd="2" destOrd="0" presId="urn:microsoft.com/office/officeart/2018/2/layout/IconVerticalSolidList"/>
    <dgm:cxn modelId="{AF1B2A11-B5D2-4FC1-B21C-90E3C51E66F5}" type="presParOf" srcId="{0583C0B8-A68C-4B25-BA56-28F1302C2FB7}" destId="{27F7DBBB-8834-4BA3-8F53-C9DE1483456F}" srcOrd="3" destOrd="0" presId="urn:microsoft.com/office/officeart/2018/2/layout/IconVerticalSolidList"/>
    <dgm:cxn modelId="{390B53B6-62A3-4196-8AC2-E2367ABA0A63}" type="presParOf" srcId="{BC9E248E-A4C8-4159-A26B-C4B1AB8198B5}" destId="{C1F2ACF1-4D38-478A-9FE7-50727ADBE3DB}" srcOrd="3" destOrd="0" presId="urn:microsoft.com/office/officeart/2018/2/layout/IconVerticalSolidList"/>
    <dgm:cxn modelId="{2EF51C17-EB1A-4A58-8E10-6B41CC3105DB}" type="presParOf" srcId="{BC9E248E-A4C8-4159-A26B-C4B1AB8198B5}" destId="{F5A99622-DD6F-4185-BD48-F3844B009F66}" srcOrd="4" destOrd="0" presId="urn:microsoft.com/office/officeart/2018/2/layout/IconVerticalSolidList"/>
    <dgm:cxn modelId="{0BFA7048-5E45-4E01-90C3-76924C22277F}" type="presParOf" srcId="{F5A99622-DD6F-4185-BD48-F3844B009F66}" destId="{39612731-F0BB-474F-8F8F-A3F5933C5F19}" srcOrd="0" destOrd="0" presId="urn:microsoft.com/office/officeart/2018/2/layout/IconVerticalSolidList"/>
    <dgm:cxn modelId="{1AE5FE58-1350-4345-A0E2-67EA05102231}" type="presParOf" srcId="{F5A99622-DD6F-4185-BD48-F3844B009F66}" destId="{6A286BDF-66BB-4E0A-B571-3B29E11EF8E0}" srcOrd="1" destOrd="0" presId="urn:microsoft.com/office/officeart/2018/2/layout/IconVerticalSolidList"/>
    <dgm:cxn modelId="{6280E293-AA72-4D87-847E-A8B60719F401}" type="presParOf" srcId="{F5A99622-DD6F-4185-BD48-F3844B009F66}" destId="{73F26CAA-862B-4C77-B7FE-93EB64C13061}" srcOrd="2" destOrd="0" presId="urn:microsoft.com/office/officeart/2018/2/layout/IconVerticalSolidList"/>
    <dgm:cxn modelId="{C3B88990-7033-46D3-9FDA-106C0888825F}" type="presParOf" srcId="{F5A99622-DD6F-4185-BD48-F3844B009F66}" destId="{B046D05C-081A-4255-B4DC-7EF2B07459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9527D-9060-47BF-829A-E376E8A1CB17}">
      <dsp:nvSpPr>
        <dsp:cNvPr id="0" name=""/>
        <dsp:cNvSpPr/>
      </dsp:nvSpPr>
      <dsp:spPr>
        <a:xfrm>
          <a:off x="95073" y="1417"/>
          <a:ext cx="3274940" cy="1964964"/>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Certain groups, such as those in deprived areas, men, and individuals of Black Caribbean and African backgrounds, are at a higher risk of premature death from cardiovascular disease. (Haringey, GOVUK, 2023).</a:t>
          </a:r>
          <a:endParaRPr lang="en-US" sz="1800" kern="1200" dirty="0">
            <a:latin typeface="Arial" panose="020B0604020202020204" pitchFamily="34" charset="0"/>
            <a:cs typeface="Arial" panose="020B0604020202020204" pitchFamily="34" charset="0"/>
          </a:endParaRPr>
        </a:p>
      </dsp:txBody>
      <dsp:txXfrm>
        <a:off x="95073" y="1417"/>
        <a:ext cx="3274940" cy="1964964"/>
      </dsp:txXfrm>
    </dsp:sp>
    <dsp:sp modelId="{24B8E609-3F42-4BEC-A6EB-9FBC27FFB4BF}">
      <dsp:nvSpPr>
        <dsp:cNvPr id="0" name=""/>
        <dsp:cNvSpPr/>
      </dsp:nvSpPr>
      <dsp:spPr>
        <a:xfrm>
          <a:off x="3697508" y="1417"/>
          <a:ext cx="3274940" cy="1964964"/>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Haringey's population has grown by 3.6% in the past decade, with around 264,200 people now residing there. (Haringey Census, 2021)</a:t>
          </a:r>
          <a:endParaRPr lang="en-US" sz="1800" kern="1200" dirty="0">
            <a:latin typeface="Arial" panose="020B0604020202020204" pitchFamily="34" charset="0"/>
            <a:cs typeface="Arial" panose="020B0604020202020204" pitchFamily="34" charset="0"/>
          </a:endParaRPr>
        </a:p>
      </dsp:txBody>
      <dsp:txXfrm>
        <a:off x="3697508" y="1417"/>
        <a:ext cx="3274940" cy="1964964"/>
      </dsp:txXfrm>
    </dsp:sp>
    <dsp:sp modelId="{650DECCF-AEB1-46FE-980F-A0F98EA23BA2}">
      <dsp:nvSpPr>
        <dsp:cNvPr id="0" name=""/>
        <dsp:cNvSpPr/>
      </dsp:nvSpPr>
      <dsp:spPr>
        <a:xfrm>
          <a:off x="1896290" y="2293876"/>
          <a:ext cx="3274940" cy="1964964"/>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Out of the total population of Haringey, there were 137,000 females, which comprise 51.9% of the population.(Haringey Census, 2021).</a:t>
          </a:r>
          <a:endParaRPr lang="en-US" sz="1800" kern="1200" dirty="0">
            <a:latin typeface="Arial" panose="020B0604020202020204" pitchFamily="34" charset="0"/>
            <a:cs typeface="Arial" panose="020B0604020202020204" pitchFamily="34" charset="0"/>
          </a:endParaRPr>
        </a:p>
      </dsp:txBody>
      <dsp:txXfrm>
        <a:off x="1896290" y="2293876"/>
        <a:ext cx="3274940" cy="1964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DCC41-2034-4430-9E94-FD48E5F8E11C}">
      <dsp:nvSpPr>
        <dsp:cNvPr id="0" name=""/>
        <dsp:cNvSpPr/>
      </dsp:nvSpPr>
      <dsp:spPr>
        <a:xfrm>
          <a:off x="0" y="94334"/>
          <a:ext cx="10515600" cy="134915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Haringey is a diverse borough in the UK, with over 65% of residents from non-White British communities. 81% of school children are also from these communities, with 190 languages spoken in our schools.  (Haringey. GOV.UK, 2021)</a:t>
          </a:r>
          <a:endParaRPr lang="en-US" sz="2000" kern="1200" dirty="0">
            <a:latin typeface="Arial" panose="020B0604020202020204" pitchFamily="34" charset="0"/>
            <a:cs typeface="Arial" panose="020B0604020202020204" pitchFamily="34" charset="0"/>
          </a:endParaRPr>
        </a:p>
      </dsp:txBody>
      <dsp:txXfrm>
        <a:off x="65860" y="160194"/>
        <a:ext cx="10383880" cy="1217436"/>
      </dsp:txXfrm>
    </dsp:sp>
    <dsp:sp modelId="{E46DEF61-7C08-41D7-A5A6-406F8FF04E09}">
      <dsp:nvSpPr>
        <dsp:cNvPr id="0" name=""/>
        <dsp:cNvSpPr/>
      </dsp:nvSpPr>
      <dsp:spPr>
        <a:xfrm>
          <a:off x="0" y="1501090"/>
          <a:ext cx="10515600" cy="134915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Most of Haringey's population belongs to an ethnic minority or non-White British group, with over two-thirds falling under this category. This includes around 16.5% of residents who are of Black ethnic groups and 10.3% who belong to the Asian community.  (Haringey.GOV.UK. 2021)</a:t>
          </a:r>
          <a:endParaRPr lang="en-US" sz="2000" kern="1200" dirty="0">
            <a:latin typeface="Arial" panose="020B0604020202020204" pitchFamily="34" charset="0"/>
            <a:cs typeface="Arial" panose="020B0604020202020204" pitchFamily="34" charset="0"/>
          </a:endParaRPr>
        </a:p>
      </dsp:txBody>
      <dsp:txXfrm>
        <a:off x="65860" y="1566950"/>
        <a:ext cx="10383880" cy="1217436"/>
      </dsp:txXfrm>
    </dsp:sp>
    <dsp:sp modelId="{0C502F33-29A3-48DC-B3A6-64827929FC9A}">
      <dsp:nvSpPr>
        <dsp:cNvPr id="0" name=""/>
        <dsp:cNvSpPr/>
      </dsp:nvSpPr>
      <dsp:spPr>
        <a:xfrm>
          <a:off x="0" y="2907847"/>
          <a:ext cx="10515600" cy="134915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Haringey's population will increase by 5% by 2030, with the most significant growth among older age groups and various ethnicities.  (Haringey.GOV.UK.2021)</a:t>
          </a:r>
        </a:p>
        <a:p>
          <a:pPr marL="0" lvl="0" indent="0" algn="l" defTabSz="889000">
            <a:lnSpc>
              <a:spcPct val="90000"/>
            </a:lnSpc>
            <a:spcBef>
              <a:spcPct val="0"/>
            </a:spcBef>
            <a:spcAft>
              <a:spcPct val="35000"/>
            </a:spcAft>
            <a:buNone/>
          </a:pPr>
          <a:endParaRPr lang="en-US" sz="2000" kern="1200" dirty="0">
            <a:latin typeface="Arial" panose="020B0604020202020204" pitchFamily="34" charset="0"/>
            <a:cs typeface="Arial" panose="020B0604020202020204" pitchFamily="34" charset="0"/>
          </a:endParaRPr>
        </a:p>
      </dsp:txBody>
      <dsp:txXfrm>
        <a:off x="65860" y="2973707"/>
        <a:ext cx="10383880" cy="12174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0DB1F6-787E-4BAF-9978-0E0F9B48C901}">
      <dsp:nvSpPr>
        <dsp:cNvPr id="0" name=""/>
        <dsp:cNvSpPr/>
      </dsp:nvSpPr>
      <dsp:spPr>
        <a:xfrm>
          <a:off x="0" y="2948"/>
          <a:ext cx="65892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6C7E9C-92CF-4B2C-B3C2-4E8E9B4616CB}">
      <dsp:nvSpPr>
        <dsp:cNvPr id="0" name=""/>
        <dsp:cNvSpPr/>
      </dsp:nvSpPr>
      <dsp:spPr>
        <a:xfrm>
          <a:off x="0" y="2948"/>
          <a:ext cx="6589260" cy="100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Human Rights Act 1998, respect, dignity and being kept safe from any harm.(Equality and Human Rights Commission, 2019).</a:t>
          </a:r>
          <a:endParaRPr lang="en-US" sz="2000" kern="1200" dirty="0"/>
        </a:p>
      </dsp:txBody>
      <dsp:txXfrm>
        <a:off x="0" y="2948"/>
        <a:ext cx="6589260" cy="1005455"/>
      </dsp:txXfrm>
    </dsp:sp>
    <dsp:sp modelId="{7DE09EDE-CF56-48D6-A131-B4F081F00F32}">
      <dsp:nvSpPr>
        <dsp:cNvPr id="0" name=""/>
        <dsp:cNvSpPr/>
      </dsp:nvSpPr>
      <dsp:spPr>
        <a:xfrm>
          <a:off x="0" y="1008404"/>
          <a:ext cx="6589260"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343892-F8BA-4E6C-AB81-894A209C6E19}">
      <dsp:nvSpPr>
        <dsp:cNvPr id="0" name=""/>
        <dsp:cNvSpPr/>
      </dsp:nvSpPr>
      <dsp:spPr>
        <a:xfrm>
          <a:off x="0" y="1008404"/>
          <a:ext cx="6589260" cy="100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Privacy and Confidentiality (Data Protection Act, 1998), guarding service users in case of harm or exposure of important information causing a vulnerability.</a:t>
          </a:r>
          <a:endParaRPr lang="en-US" sz="2000" kern="1200"/>
        </a:p>
      </dsp:txBody>
      <dsp:txXfrm>
        <a:off x="0" y="1008404"/>
        <a:ext cx="6589260" cy="1005455"/>
      </dsp:txXfrm>
    </dsp:sp>
    <dsp:sp modelId="{A6C0AEBC-293C-4D31-996A-57A6247F1D6F}">
      <dsp:nvSpPr>
        <dsp:cNvPr id="0" name=""/>
        <dsp:cNvSpPr/>
      </dsp:nvSpPr>
      <dsp:spPr>
        <a:xfrm>
          <a:off x="0" y="2013859"/>
          <a:ext cx="6589260"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25B724-A41F-4009-9923-BF9E15A51BA7}">
      <dsp:nvSpPr>
        <dsp:cNvPr id="0" name=""/>
        <dsp:cNvSpPr/>
      </dsp:nvSpPr>
      <dsp:spPr>
        <a:xfrm>
          <a:off x="0" y="2013859"/>
          <a:ext cx="6589260" cy="100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 Safeguarding Vulnerable Groups Act 2006, deals, particularly with the ones working with individuals and children.</a:t>
          </a:r>
          <a:endParaRPr lang="en-US" sz="2000" kern="1200"/>
        </a:p>
      </dsp:txBody>
      <dsp:txXfrm>
        <a:off x="0" y="2013859"/>
        <a:ext cx="6589260" cy="1005455"/>
      </dsp:txXfrm>
    </dsp:sp>
    <dsp:sp modelId="{9D692CFB-EB97-45A9-A340-271B6D22C69D}">
      <dsp:nvSpPr>
        <dsp:cNvPr id="0" name=""/>
        <dsp:cNvSpPr/>
      </dsp:nvSpPr>
      <dsp:spPr>
        <a:xfrm>
          <a:off x="0" y="3019315"/>
          <a:ext cx="6589260"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186641-EB15-4159-A32D-4BC77C216456}">
      <dsp:nvSpPr>
        <dsp:cNvPr id="0" name=""/>
        <dsp:cNvSpPr/>
      </dsp:nvSpPr>
      <dsp:spPr>
        <a:xfrm>
          <a:off x="0" y="3019315"/>
          <a:ext cx="6589260" cy="100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Care Act 2014, the duty of care within the community; empowerment, prevention, proportionality, protection, partnership, and accountability.</a:t>
          </a:r>
          <a:endParaRPr lang="en-US" sz="2000" kern="1200"/>
        </a:p>
      </dsp:txBody>
      <dsp:txXfrm>
        <a:off x="0" y="3019315"/>
        <a:ext cx="6589260" cy="1005455"/>
      </dsp:txXfrm>
    </dsp:sp>
    <dsp:sp modelId="{B3A508AC-E702-4269-9C54-1E371C300760}">
      <dsp:nvSpPr>
        <dsp:cNvPr id="0" name=""/>
        <dsp:cNvSpPr/>
      </dsp:nvSpPr>
      <dsp:spPr>
        <a:xfrm>
          <a:off x="0" y="4024771"/>
          <a:ext cx="6589260"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B56D97-0AE6-41A7-99C5-C97CCE884906}">
      <dsp:nvSpPr>
        <dsp:cNvPr id="0" name=""/>
        <dsp:cNvSpPr/>
      </dsp:nvSpPr>
      <dsp:spPr>
        <a:xfrm>
          <a:off x="0" y="4024771"/>
          <a:ext cx="6589260" cy="100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Working Together to Safeguard Children 2018, working in collaboration to ensure children, families, and young people are safe from any abuse. (GOV.UK, 2021).</a:t>
          </a:r>
          <a:endParaRPr lang="en-US" sz="2000" kern="1200"/>
        </a:p>
      </dsp:txBody>
      <dsp:txXfrm>
        <a:off x="0" y="4024771"/>
        <a:ext cx="6589260" cy="1005455"/>
      </dsp:txXfrm>
    </dsp:sp>
    <dsp:sp modelId="{83E6512F-96BC-48A0-9B8C-0CC435970C28}">
      <dsp:nvSpPr>
        <dsp:cNvPr id="0" name=""/>
        <dsp:cNvSpPr/>
      </dsp:nvSpPr>
      <dsp:spPr>
        <a:xfrm>
          <a:off x="0" y="5030226"/>
          <a:ext cx="658926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E0D0EE-FFB0-429E-8F92-98ABEB6EF31D}">
      <dsp:nvSpPr>
        <dsp:cNvPr id="0" name=""/>
        <dsp:cNvSpPr/>
      </dsp:nvSpPr>
      <dsp:spPr>
        <a:xfrm>
          <a:off x="0" y="5030226"/>
          <a:ext cx="6589260" cy="100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Equality Act 2010, protect people from any discrimination, harassment or victimisation. (Age, gender, sex, religion, disability etc.),. (Equality Act, 2010).</a:t>
          </a:r>
          <a:endParaRPr lang="en-US" sz="2000" kern="1200" dirty="0"/>
        </a:p>
      </dsp:txBody>
      <dsp:txXfrm>
        <a:off x="0" y="5030226"/>
        <a:ext cx="6589260" cy="10054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3C0B9B-1E48-4477-B78E-ADB43AD3B316}">
      <dsp:nvSpPr>
        <dsp:cNvPr id="0" name=""/>
        <dsp:cNvSpPr/>
      </dsp:nvSpPr>
      <dsp:spPr>
        <a:xfrm>
          <a:off x="0" y="5458"/>
          <a:ext cx="7427017" cy="1516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611A23-A8C7-43F0-B70B-AAE8ED7DC985}">
      <dsp:nvSpPr>
        <dsp:cNvPr id="0" name=""/>
        <dsp:cNvSpPr/>
      </dsp:nvSpPr>
      <dsp:spPr>
        <a:xfrm>
          <a:off x="458626" y="346585"/>
          <a:ext cx="834681" cy="833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7FAAB2-95A1-401A-8AC6-F0B11FCDEEEF}">
      <dsp:nvSpPr>
        <dsp:cNvPr id="0" name=""/>
        <dsp:cNvSpPr/>
      </dsp:nvSpPr>
      <dsp:spPr>
        <a:xfrm>
          <a:off x="1751933" y="5458"/>
          <a:ext cx="5383621" cy="18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42" tIns="190542" rIns="190542" bIns="190542" numCol="1" spcCol="1270" anchor="ctr" anchorCtr="0">
          <a:noAutofit/>
        </a:bodyPr>
        <a:lstStyle/>
        <a:p>
          <a:pPr marL="0" lvl="0" indent="0" defTabSz="800100">
            <a:lnSpc>
              <a:spcPct val="10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High-quality primary care is fundamental to boost outcomes in CVD because primary care is where much prevention is needed so that most diagnosis and treatment is delivered accordingly. (Public Health England, 2023).</a:t>
          </a:r>
        </a:p>
        <a:p>
          <a:pPr marL="0" lvl="0" indent="0" algn="ctr" defTabSz="800100">
            <a:spcBef>
              <a:spcPct val="0"/>
            </a:spcBef>
            <a:spcAft>
              <a:spcPct val="35000"/>
            </a:spcAft>
            <a:buNone/>
          </a:pPr>
          <a:endParaRPr lang="en-US" sz="1400" kern="1200" dirty="0">
            <a:solidFill>
              <a:schemeClr val="tx1"/>
            </a:solidFill>
            <a:latin typeface="Arial" panose="020B0604020202020204" pitchFamily="34" charset="0"/>
            <a:cs typeface="Arial" panose="020B0604020202020204" pitchFamily="34" charset="0"/>
          </a:endParaRPr>
        </a:p>
      </dsp:txBody>
      <dsp:txXfrm>
        <a:off x="1751933" y="5458"/>
        <a:ext cx="5383621" cy="1800392"/>
      </dsp:txXfrm>
    </dsp:sp>
    <dsp:sp modelId="{014D7426-3419-46F7-AEBA-96B197F9D7B9}">
      <dsp:nvSpPr>
        <dsp:cNvPr id="0" name=""/>
        <dsp:cNvSpPr/>
      </dsp:nvSpPr>
      <dsp:spPr>
        <a:xfrm>
          <a:off x="0" y="2217369"/>
          <a:ext cx="7427017" cy="1516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EABF13-CFC8-4041-B491-F9368B4A2192}">
      <dsp:nvSpPr>
        <dsp:cNvPr id="0" name=""/>
        <dsp:cNvSpPr/>
      </dsp:nvSpPr>
      <dsp:spPr>
        <a:xfrm>
          <a:off x="458626" y="2558496"/>
          <a:ext cx="834681" cy="833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F7DBBB-8834-4BA3-8F53-C9DE1483456F}">
      <dsp:nvSpPr>
        <dsp:cNvPr id="0" name=""/>
        <dsp:cNvSpPr/>
      </dsp:nvSpPr>
      <dsp:spPr>
        <a:xfrm>
          <a:off x="1751933" y="2217369"/>
          <a:ext cx="5383621" cy="18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42" tIns="190542" rIns="190542" bIns="190542"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Late diagnosis and treatment can cost mortality as well as thousands of pound for NHS. (Public Health England, 2023).</a:t>
          </a:r>
          <a:endParaRPr lang="en-US" sz="1800" kern="1200" dirty="0">
            <a:solidFill>
              <a:schemeClr val="tx1"/>
            </a:solidFill>
            <a:latin typeface="Arial" panose="020B0604020202020204" pitchFamily="34" charset="0"/>
            <a:cs typeface="Arial" panose="020B0604020202020204" pitchFamily="34" charset="0"/>
          </a:endParaRPr>
        </a:p>
      </dsp:txBody>
      <dsp:txXfrm>
        <a:off x="1751933" y="2217369"/>
        <a:ext cx="5383621" cy="1800392"/>
      </dsp:txXfrm>
    </dsp:sp>
    <dsp:sp modelId="{39612731-F0BB-474F-8F8F-A3F5933C5F19}">
      <dsp:nvSpPr>
        <dsp:cNvPr id="0" name=""/>
        <dsp:cNvSpPr/>
      </dsp:nvSpPr>
      <dsp:spPr>
        <a:xfrm>
          <a:off x="0" y="4429279"/>
          <a:ext cx="7427017" cy="1516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286BDF-66BB-4E0A-B571-3B29E11EF8E0}">
      <dsp:nvSpPr>
        <dsp:cNvPr id="0" name=""/>
        <dsp:cNvSpPr/>
      </dsp:nvSpPr>
      <dsp:spPr>
        <a:xfrm>
          <a:off x="458626" y="4770406"/>
          <a:ext cx="834681" cy="833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46D05C-081A-4255-B4DC-7EF2B0745913}">
      <dsp:nvSpPr>
        <dsp:cNvPr id="0" name=""/>
        <dsp:cNvSpPr/>
      </dsp:nvSpPr>
      <dsp:spPr>
        <a:xfrm>
          <a:off x="1751933" y="4429279"/>
          <a:ext cx="5383621" cy="18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42" tIns="190542" rIns="190542" bIns="190542"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Therefore, stakeholders should work collaboratively to manage in good leadership and reduce the lateness of the treatment. Because detection and management are crucial. (Public Health England, 2023).</a:t>
          </a:r>
          <a:endParaRPr lang="en-US" sz="1800" kern="1200" dirty="0">
            <a:solidFill>
              <a:schemeClr val="tx1"/>
            </a:solidFill>
            <a:latin typeface="Arial" panose="020B0604020202020204" pitchFamily="34" charset="0"/>
            <a:cs typeface="Arial" panose="020B0604020202020204" pitchFamily="34" charset="0"/>
          </a:endParaRPr>
        </a:p>
      </dsp:txBody>
      <dsp:txXfrm>
        <a:off x="1751933" y="4429279"/>
        <a:ext cx="5383621" cy="180039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2DA2C6-27BF-4EFB-9792-5A1A84C0B9FB}" type="datetimeFigureOut">
              <a:rPr lang="en-GB" smtClean="0"/>
              <a:t>28/07/2023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994732-01D3-48C1-9B3E-B5BCB09E556E}" type="slidenum">
              <a:rPr lang="en-GB" smtClean="0"/>
              <a:t>‹#›</a:t>
            </a:fld>
            <a:endParaRPr lang="en-GB"/>
          </a:p>
        </p:txBody>
      </p:sp>
    </p:spTree>
    <p:extLst>
      <p:ext uri="{BB962C8B-B14F-4D97-AF65-F5344CB8AC3E}">
        <p14:creationId xmlns:p14="http://schemas.microsoft.com/office/powerpoint/2010/main" val="4107476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994732-01D3-48C1-9B3E-B5BCB09E556E}" type="slidenum">
              <a:rPr lang="en-GB" smtClean="0"/>
              <a:t>3</a:t>
            </a:fld>
            <a:endParaRPr lang="en-GB"/>
          </a:p>
        </p:txBody>
      </p:sp>
    </p:spTree>
    <p:extLst>
      <p:ext uri="{BB962C8B-B14F-4D97-AF65-F5344CB8AC3E}">
        <p14:creationId xmlns:p14="http://schemas.microsoft.com/office/powerpoint/2010/main" val="840030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994732-01D3-48C1-9B3E-B5BCB09E556E}" type="slidenum">
              <a:rPr lang="en-GB" smtClean="0"/>
              <a:t>4</a:t>
            </a:fld>
            <a:endParaRPr lang="en-GB"/>
          </a:p>
        </p:txBody>
      </p:sp>
    </p:spTree>
    <p:extLst>
      <p:ext uri="{BB962C8B-B14F-4D97-AF65-F5344CB8AC3E}">
        <p14:creationId xmlns:p14="http://schemas.microsoft.com/office/powerpoint/2010/main" val="1135840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72407-C3B3-4CFA-3981-5F2F1364D6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2ECED7-4235-F0D3-02D8-DC9D93AE5F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E02ABA-96BF-3A76-0618-382BB310F22B}"/>
              </a:ext>
            </a:extLst>
          </p:cNvPr>
          <p:cNvSpPr>
            <a:spLocks noGrp="1"/>
          </p:cNvSpPr>
          <p:nvPr>
            <p:ph type="dt" sz="half" idx="10"/>
          </p:nvPr>
        </p:nvSpPr>
        <p:spPr/>
        <p:txBody>
          <a:bodyPr/>
          <a:lstStyle/>
          <a:p>
            <a:fld id="{F8509662-DB60-457C-BFC3-21BECC0B3852}" type="datetimeFigureOut">
              <a:rPr lang="en-GB" smtClean="0"/>
              <a:t>28/07/2023</a:t>
            </a:fld>
            <a:endParaRPr lang="en-GB"/>
          </a:p>
        </p:txBody>
      </p:sp>
      <p:sp>
        <p:nvSpPr>
          <p:cNvPr id="5" name="Footer Placeholder 4">
            <a:extLst>
              <a:ext uri="{FF2B5EF4-FFF2-40B4-BE49-F238E27FC236}">
                <a16:creationId xmlns:a16="http://schemas.microsoft.com/office/drawing/2014/main" id="{82762507-82CA-A98F-E229-671183FF77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5D0C5F-88AD-A318-71AE-060BBD152D56}"/>
              </a:ext>
            </a:extLst>
          </p:cNvPr>
          <p:cNvSpPr>
            <a:spLocks noGrp="1"/>
          </p:cNvSpPr>
          <p:nvPr>
            <p:ph type="sldNum" sz="quarter" idx="12"/>
          </p:nvPr>
        </p:nvSpPr>
        <p:spPr/>
        <p:txBody>
          <a:bodyPr/>
          <a:lstStyle/>
          <a:p>
            <a:fld id="{7CCE7719-B51F-4E4F-85FE-10E3E33D9882}" type="slidenum">
              <a:rPr lang="en-GB" smtClean="0"/>
              <a:t>‹#›</a:t>
            </a:fld>
            <a:endParaRPr lang="en-GB"/>
          </a:p>
        </p:txBody>
      </p:sp>
    </p:spTree>
    <p:extLst>
      <p:ext uri="{BB962C8B-B14F-4D97-AF65-F5344CB8AC3E}">
        <p14:creationId xmlns:p14="http://schemas.microsoft.com/office/powerpoint/2010/main" val="4276333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0A1D3-FD79-B7C3-D74D-81AFACF29E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86F12C-F576-48AE-F748-E2BB4C0835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B54910-207C-8557-DA28-E0C17E5912F4}"/>
              </a:ext>
            </a:extLst>
          </p:cNvPr>
          <p:cNvSpPr>
            <a:spLocks noGrp="1"/>
          </p:cNvSpPr>
          <p:nvPr>
            <p:ph type="dt" sz="half" idx="10"/>
          </p:nvPr>
        </p:nvSpPr>
        <p:spPr/>
        <p:txBody>
          <a:bodyPr/>
          <a:lstStyle/>
          <a:p>
            <a:fld id="{F8509662-DB60-457C-BFC3-21BECC0B3852}" type="datetimeFigureOut">
              <a:rPr lang="en-GB" smtClean="0"/>
              <a:t>28/07/2023</a:t>
            </a:fld>
            <a:endParaRPr lang="en-GB"/>
          </a:p>
        </p:txBody>
      </p:sp>
      <p:sp>
        <p:nvSpPr>
          <p:cNvPr id="5" name="Footer Placeholder 4">
            <a:extLst>
              <a:ext uri="{FF2B5EF4-FFF2-40B4-BE49-F238E27FC236}">
                <a16:creationId xmlns:a16="http://schemas.microsoft.com/office/drawing/2014/main" id="{165D92E1-3FAE-B9AF-780E-7CA1BE23C9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843FF7-43C1-B709-CACB-1406390D47A5}"/>
              </a:ext>
            </a:extLst>
          </p:cNvPr>
          <p:cNvSpPr>
            <a:spLocks noGrp="1"/>
          </p:cNvSpPr>
          <p:nvPr>
            <p:ph type="sldNum" sz="quarter" idx="12"/>
          </p:nvPr>
        </p:nvSpPr>
        <p:spPr/>
        <p:txBody>
          <a:bodyPr/>
          <a:lstStyle/>
          <a:p>
            <a:fld id="{7CCE7719-B51F-4E4F-85FE-10E3E33D9882}" type="slidenum">
              <a:rPr lang="en-GB" smtClean="0"/>
              <a:t>‹#›</a:t>
            </a:fld>
            <a:endParaRPr lang="en-GB"/>
          </a:p>
        </p:txBody>
      </p:sp>
    </p:spTree>
    <p:extLst>
      <p:ext uri="{BB962C8B-B14F-4D97-AF65-F5344CB8AC3E}">
        <p14:creationId xmlns:p14="http://schemas.microsoft.com/office/powerpoint/2010/main" val="3735189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A6599-C126-EFD2-A37D-990F2289636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94A0C9E-0583-A9A1-6D1E-08D1F40CDC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1C3944-4BEB-D561-CCFB-702F1E578CBA}"/>
              </a:ext>
            </a:extLst>
          </p:cNvPr>
          <p:cNvSpPr>
            <a:spLocks noGrp="1"/>
          </p:cNvSpPr>
          <p:nvPr>
            <p:ph type="dt" sz="half" idx="10"/>
          </p:nvPr>
        </p:nvSpPr>
        <p:spPr/>
        <p:txBody>
          <a:bodyPr/>
          <a:lstStyle/>
          <a:p>
            <a:fld id="{F8509662-DB60-457C-BFC3-21BECC0B3852}" type="datetimeFigureOut">
              <a:rPr lang="en-GB" smtClean="0"/>
              <a:t>28/07/2023</a:t>
            </a:fld>
            <a:endParaRPr lang="en-GB"/>
          </a:p>
        </p:txBody>
      </p:sp>
      <p:sp>
        <p:nvSpPr>
          <p:cNvPr id="5" name="Footer Placeholder 4">
            <a:extLst>
              <a:ext uri="{FF2B5EF4-FFF2-40B4-BE49-F238E27FC236}">
                <a16:creationId xmlns:a16="http://schemas.microsoft.com/office/drawing/2014/main" id="{A6D6117E-16E3-4C9F-F0CA-95B3146285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4B7F1F-B094-FCA9-45F9-76D8174C1B33}"/>
              </a:ext>
            </a:extLst>
          </p:cNvPr>
          <p:cNvSpPr>
            <a:spLocks noGrp="1"/>
          </p:cNvSpPr>
          <p:nvPr>
            <p:ph type="sldNum" sz="quarter" idx="12"/>
          </p:nvPr>
        </p:nvSpPr>
        <p:spPr/>
        <p:txBody>
          <a:bodyPr/>
          <a:lstStyle/>
          <a:p>
            <a:fld id="{7CCE7719-B51F-4E4F-85FE-10E3E33D9882}" type="slidenum">
              <a:rPr lang="en-GB" smtClean="0"/>
              <a:t>‹#›</a:t>
            </a:fld>
            <a:endParaRPr lang="en-GB"/>
          </a:p>
        </p:txBody>
      </p:sp>
    </p:spTree>
    <p:extLst>
      <p:ext uri="{BB962C8B-B14F-4D97-AF65-F5344CB8AC3E}">
        <p14:creationId xmlns:p14="http://schemas.microsoft.com/office/powerpoint/2010/main" val="359523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DD907-C529-4E87-ABA6-A6F50D202C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B9FCE0-6AFA-4A3E-698D-02301BFCA4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52BBCD-D310-9154-2823-71C51961EA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8803BD-588A-32C9-9C94-782ED4AD2E98}"/>
              </a:ext>
            </a:extLst>
          </p:cNvPr>
          <p:cNvSpPr>
            <a:spLocks noGrp="1"/>
          </p:cNvSpPr>
          <p:nvPr>
            <p:ph type="dt" sz="half" idx="10"/>
          </p:nvPr>
        </p:nvSpPr>
        <p:spPr/>
        <p:txBody>
          <a:bodyPr/>
          <a:lstStyle/>
          <a:p>
            <a:fld id="{F8509662-DB60-457C-BFC3-21BECC0B3852}" type="datetimeFigureOut">
              <a:rPr lang="en-GB" smtClean="0"/>
              <a:t>28/07/2023</a:t>
            </a:fld>
            <a:endParaRPr lang="en-GB"/>
          </a:p>
        </p:txBody>
      </p:sp>
      <p:sp>
        <p:nvSpPr>
          <p:cNvPr id="6" name="Footer Placeholder 5">
            <a:extLst>
              <a:ext uri="{FF2B5EF4-FFF2-40B4-BE49-F238E27FC236}">
                <a16:creationId xmlns:a16="http://schemas.microsoft.com/office/drawing/2014/main" id="{814D1B24-F7ED-5DA0-D3F6-1ACC253F5B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350928-D282-30CC-5457-6F1A26EA32FA}"/>
              </a:ext>
            </a:extLst>
          </p:cNvPr>
          <p:cNvSpPr>
            <a:spLocks noGrp="1"/>
          </p:cNvSpPr>
          <p:nvPr>
            <p:ph type="sldNum" sz="quarter" idx="12"/>
          </p:nvPr>
        </p:nvSpPr>
        <p:spPr/>
        <p:txBody>
          <a:bodyPr/>
          <a:lstStyle/>
          <a:p>
            <a:fld id="{7CCE7719-B51F-4E4F-85FE-10E3E33D9882}" type="slidenum">
              <a:rPr lang="en-GB" smtClean="0"/>
              <a:t>‹#›</a:t>
            </a:fld>
            <a:endParaRPr lang="en-GB"/>
          </a:p>
        </p:txBody>
      </p:sp>
    </p:spTree>
    <p:extLst>
      <p:ext uri="{BB962C8B-B14F-4D97-AF65-F5344CB8AC3E}">
        <p14:creationId xmlns:p14="http://schemas.microsoft.com/office/powerpoint/2010/main" val="1990925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76081-6C96-8B28-32A7-A3BEF2E7210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F5E130-4EF2-8BA1-A03A-17C7235919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640608-A2CE-51E6-05D7-C2681331EF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8E916EB-9F96-10D5-3642-7726A696A5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3F356E-F70D-0CA8-AB7E-8D7431373F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9734FE-6BDE-EC2E-C85C-8E305C5A3161}"/>
              </a:ext>
            </a:extLst>
          </p:cNvPr>
          <p:cNvSpPr>
            <a:spLocks noGrp="1"/>
          </p:cNvSpPr>
          <p:nvPr>
            <p:ph type="dt" sz="half" idx="10"/>
          </p:nvPr>
        </p:nvSpPr>
        <p:spPr/>
        <p:txBody>
          <a:bodyPr/>
          <a:lstStyle/>
          <a:p>
            <a:fld id="{F8509662-DB60-457C-BFC3-21BECC0B3852}" type="datetimeFigureOut">
              <a:rPr lang="en-GB" smtClean="0"/>
              <a:t>28/07/2023</a:t>
            </a:fld>
            <a:endParaRPr lang="en-GB"/>
          </a:p>
        </p:txBody>
      </p:sp>
      <p:sp>
        <p:nvSpPr>
          <p:cNvPr id="8" name="Footer Placeholder 7">
            <a:extLst>
              <a:ext uri="{FF2B5EF4-FFF2-40B4-BE49-F238E27FC236}">
                <a16:creationId xmlns:a16="http://schemas.microsoft.com/office/drawing/2014/main" id="{48F04629-D2D8-B0AB-1971-40A7EE7B8E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70F517A-C253-8CB4-11D0-BE7FA2C9A669}"/>
              </a:ext>
            </a:extLst>
          </p:cNvPr>
          <p:cNvSpPr>
            <a:spLocks noGrp="1"/>
          </p:cNvSpPr>
          <p:nvPr>
            <p:ph type="sldNum" sz="quarter" idx="12"/>
          </p:nvPr>
        </p:nvSpPr>
        <p:spPr/>
        <p:txBody>
          <a:bodyPr/>
          <a:lstStyle/>
          <a:p>
            <a:fld id="{7CCE7719-B51F-4E4F-85FE-10E3E33D9882}" type="slidenum">
              <a:rPr lang="en-GB" smtClean="0"/>
              <a:t>‹#›</a:t>
            </a:fld>
            <a:endParaRPr lang="en-GB"/>
          </a:p>
        </p:txBody>
      </p:sp>
    </p:spTree>
    <p:extLst>
      <p:ext uri="{BB962C8B-B14F-4D97-AF65-F5344CB8AC3E}">
        <p14:creationId xmlns:p14="http://schemas.microsoft.com/office/powerpoint/2010/main" val="1887999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D0991-0F08-58A9-28FD-7794295AA2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A62A11-2D65-616C-7DDC-C7BFE9B57674}"/>
              </a:ext>
            </a:extLst>
          </p:cNvPr>
          <p:cNvSpPr>
            <a:spLocks noGrp="1"/>
          </p:cNvSpPr>
          <p:nvPr>
            <p:ph type="dt" sz="half" idx="10"/>
          </p:nvPr>
        </p:nvSpPr>
        <p:spPr/>
        <p:txBody>
          <a:bodyPr/>
          <a:lstStyle/>
          <a:p>
            <a:fld id="{F8509662-DB60-457C-BFC3-21BECC0B3852}" type="datetimeFigureOut">
              <a:rPr lang="en-GB" smtClean="0"/>
              <a:t>28/07/2023</a:t>
            </a:fld>
            <a:endParaRPr lang="en-GB"/>
          </a:p>
        </p:txBody>
      </p:sp>
      <p:sp>
        <p:nvSpPr>
          <p:cNvPr id="4" name="Footer Placeholder 3">
            <a:extLst>
              <a:ext uri="{FF2B5EF4-FFF2-40B4-BE49-F238E27FC236}">
                <a16:creationId xmlns:a16="http://schemas.microsoft.com/office/drawing/2014/main" id="{5F1307C3-ABD3-ECDC-203D-309C86AA7C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2C2DD8-9E19-142D-58D0-66701E5E7C83}"/>
              </a:ext>
            </a:extLst>
          </p:cNvPr>
          <p:cNvSpPr>
            <a:spLocks noGrp="1"/>
          </p:cNvSpPr>
          <p:nvPr>
            <p:ph type="sldNum" sz="quarter" idx="12"/>
          </p:nvPr>
        </p:nvSpPr>
        <p:spPr/>
        <p:txBody>
          <a:bodyPr/>
          <a:lstStyle/>
          <a:p>
            <a:fld id="{7CCE7719-B51F-4E4F-85FE-10E3E33D9882}" type="slidenum">
              <a:rPr lang="en-GB" smtClean="0"/>
              <a:t>‹#›</a:t>
            </a:fld>
            <a:endParaRPr lang="en-GB"/>
          </a:p>
        </p:txBody>
      </p:sp>
    </p:spTree>
    <p:extLst>
      <p:ext uri="{BB962C8B-B14F-4D97-AF65-F5344CB8AC3E}">
        <p14:creationId xmlns:p14="http://schemas.microsoft.com/office/powerpoint/2010/main" val="189391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6C8FE7-B1AF-6159-BD46-2386DE9550C4}"/>
              </a:ext>
            </a:extLst>
          </p:cNvPr>
          <p:cNvSpPr>
            <a:spLocks noGrp="1"/>
          </p:cNvSpPr>
          <p:nvPr>
            <p:ph type="dt" sz="half" idx="10"/>
          </p:nvPr>
        </p:nvSpPr>
        <p:spPr/>
        <p:txBody>
          <a:bodyPr/>
          <a:lstStyle/>
          <a:p>
            <a:fld id="{F8509662-DB60-457C-BFC3-21BECC0B3852}" type="datetimeFigureOut">
              <a:rPr lang="en-GB" smtClean="0"/>
              <a:t>28/07/2023</a:t>
            </a:fld>
            <a:endParaRPr lang="en-GB"/>
          </a:p>
        </p:txBody>
      </p:sp>
      <p:sp>
        <p:nvSpPr>
          <p:cNvPr id="3" name="Footer Placeholder 2">
            <a:extLst>
              <a:ext uri="{FF2B5EF4-FFF2-40B4-BE49-F238E27FC236}">
                <a16:creationId xmlns:a16="http://schemas.microsoft.com/office/drawing/2014/main" id="{15B7ECE1-F5EA-BBBA-7756-0ECDDB80D4E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4C23AD-86AA-A78A-2461-09CA7BDFDCF5}"/>
              </a:ext>
            </a:extLst>
          </p:cNvPr>
          <p:cNvSpPr>
            <a:spLocks noGrp="1"/>
          </p:cNvSpPr>
          <p:nvPr>
            <p:ph type="sldNum" sz="quarter" idx="12"/>
          </p:nvPr>
        </p:nvSpPr>
        <p:spPr/>
        <p:txBody>
          <a:bodyPr/>
          <a:lstStyle/>
          <a:p>
            <a:fld id="{7CCE7719-B51F-4E4F-85FE-10E3E33D9882}" type="slidenum">
              <a:rPr lang="en-GB" smtClean="0"/>
              <a:t>‹#›</a:t>
            </a:fld>
            <a:endParaRPr lang="en-GB"/>
          </a:p>
        </p:txBody>
      </p:sp>
    </p:spTree>
    <p:extLst>
      <p:ext uri="{BB962C8B-B14F-4D97-AF65-F5344CB8AC3E}">
        <p14:creationId xmlns:p14="http://schemas.microsoft.com/office/powerpoint/2010/main" val="1409532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478F6-4FB0-FA61-1192-DA443018B8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3145593-1DF0-845A-7320-AC58D7B360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D8DFFF0-9BC0-6086-7371-5B7D790623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C02501-46D6-DCBD-D694-7098546C2430}"/>
              </a:ext>
            </a:extLst>
          </p:cNvPr>
          <p:cNvSpPr>
            <a:spLocks noGrp="1"/>
          </p:cNvSpPr>
          <p:nvPr>
            <p:ph type="dt" sz="half" idx="10"/>
          </p:nvPr>
        </p:nvSpPr>
        <p:spPr/>
        <p:txBody>
          <a:bodyPr/>
          <a:lstStyle/>
          <a:p>
            <a:fld id="{F8509662-DB60-457C-BFC3-21BECC0B3852}" type="datetimeFigureOut">
              <a:rPr lang="en-GB" smtClean="0"/>
              <a:t>28/07/2023</a:t>
            </a:fld>
            <a:endParaRPr lang="en-GB"/>
          </a:p>
        </p:txBody>
      </p:sp>
      <p:sp>
        <p:nvSpPr>
          <p:cNvPr id="6" name="Footer Placeholder 5">
            <a:extLst>
              <a:ext uri="{FF2B5EF4-FFF2-40B4-BE49-F238E27FC236}">
                <a16:creationId xmlns:a16="http://schemas.microsoft.com/office/drawing/2014/main" id="{6F514DAF-A768-871D-C17E-7A5E45077F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EE9E45-A8AE-8C1F-8482-CF71181057E0}"/>
              </a:ext>
            </a:extLst>
          </p:cNvPr>
          <p:cNvSpPr>
            <a:spLocks noGrp="1"/>
          </p:cNvSpPr>
          <p:nvPr>
            <p:ph type="sldNum" sz="quarter" idx="12"/>
          </p:nvPr>
        </p:nvSpPr>
        <p:spPr/>
        <p:txBody>
          <a:bodyPr/>
          <a:lstStyle/>
          <a:p>
            <a:fld id="{7CCE7719-B51F-4E4F-85FE-10E3E33D9882}" type="slidenum">
              <a:rPr lang="en-GB" smtClean="0"/>
              <a:t>‹#›</a:t>
            </a:fld>
            <a:endParaRPr lang="en-GB"/>
          </a:p>
        </p:txBody>
      </p:sp>
    </p:spTree>
    <p:extLst>
      <p:ext uri="{BB962C8B-B14F-4D97-AF65-F5344CB8AC3E}">
        <p14:creationId xmlns:p14="http://schemas.microsoft.com/office/powerpoint/2010/main" val="118038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6DDC6-6967-D311-DC89-14F5757A9A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351DED-2256-E247-3567-E33434DB25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DC80F26-1D32-461F-F286-6E719F1670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1447E0-8976-B170-4B51-C805934B1A51}"/>
              </a:ext>
            </a:extLst>
          </p:cNvPr>
          <p:cNvSpPr>
            <a:spLocks noGrp="1"/>
          </p:cNvSpPr>
          <p:nvPr>
            <p:ph type="dt" sz="half" idx="10"/>
          </p:nvPr>
        </p:nvSpPr>
        <p:spPr/>
        <p:txBody>
          <a:bodyPr/>
          <a:lstStyle/>
          <a:p>
            <a:fld id="{F8509662-DB60-457C-BFC3-21BECC0B3852}" type="datetimeFigureOut">
              <a:rPr lang="en-GB" smtClean="0"/>
              <a:t>28/07/2023</a:t>
            </a:fld>
            <a:endParaRPr lang="en-GB"/>
          </a:p>
        </p:txBody>
      </p:sp>
      <p:sp>
        <p:nvSpPr>
          <p:cNvPr id="6" name="Footer Placeholder 5">
            <a:extLst>
              <a:ext uri="{FF2B5EF4-FFF2-40B4-BE49-F238E27FC236}">
                <a16:creationId xmlns:a16="http://schemas.microsoft.com/office/drawing/2014/main" id="{9A93E280-5391-376A-A4AD-85AD8D0D5B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8ADBD8-FA04-AE83-B79D-6C5A7FD004AA}"/>
              </a:ext>
            </a:extLst>
          </p:cNvPr>
          <p:cNvSpPr>
            <a:spLocks noGrp="1"/>
          </p:cNvSpPr>
          <p:nvPr>
            <p:ph type="sldNum" sz="quarter" idx="12"/>
          </p:nvPr>
        </p:nvSpPr>
        <p:spPr/>
        <p:txBody>
          <a:bodyPr/>
          <a:lstStyle/>
          <a:p>
            <a:fld id="{7CCE7719-B51F-4E4F-85FE-10E3E33D9882}" type="slidenum">
              <a:rPr lang="en-GB" smtClean="0"/>
              <a:t>‹#›</a:t>
            </a:fld>
            <a:endParaRPr lang="en-GB"/>
          </a:p>
        </p:txBody>
      </p:sp>
    </p:spTree>
    <p:extLst>
      <p:ext uri="{BB962C8B-B14F-4D97-AF65-F5344CB8AC3E}">
        <p14:creationId xmlns:p14="http://schemas.microsoft.com/office/powerpoint/2010/main" val="4119619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96275-0374-0C2A-8C63-FE713BBFCC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8478D6-4AC1-3DD8-7E42-049662B6617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910088-7F62-A821-68AD-4F1E15B3A20B}"/>
              </a:ext>
            </a:extLst>
          </p:cNvPr>
          <p:cNvSpPr>
            <a:spLocks noGrp="1"/>
          </p:cNvSpPr>
          <p:nvPr>
            <p:ph type="dt" sz="half" idx="10"/>
          </p:nvPr>
        </p:nvSpPr>
        <p:spPr/>
        <p:txBody>
          <a:bodyPr/>
          <a:lstStyle/>
          <a:p>
            <a:fld id="{F8509662-DB60-457C-BFC3-21BECC0B3852}" type="datetimeFigureOut">
              <a:rPr lang="en-GB" smtClean="0"/>
              <a:t>28/07/2023</a:t>
            </a:fld>
            <a:endParaRPr lang="en-GB"/>
          </a:p>
        </p:txBody>
      </p:sp>
      <p:sp>
        <p:nvSpPr>
          <p:cNvPr id="5" name="Footer Placeholder 4">
            <a:extLst>
              <a:ext uri="{FF2B5EF4-FFF2-40B4-BE49-F238E27FC236}">
                <a16:creationId xmlns:a16="http://schemas.microsoft.com/office/drawing/2014/main" id="{869CE1DA-52AB-875A-F050-1EBFCEC5CB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A5ABAF-D755-4640-DE68-8F191C3BCE18}"/>
              </a:ext>
            </a:extLst>
          </p:cNvPr>
          <p:cNvSpPr>
            <a:spLocks noGrp="1"/>
          </p:cNvSpPr>
          <p:nvPr>
            <p:ph type="sldNum" sz="quarter" idx="12"/>
          </p:nvPr>
        </p:nvSpPr>
        <p:spPr/>
        <p:txBody>
          <a:bodyPr/>
          <a:lstStyle/>
          <a:p>
            <a:fld id="{7CCE7719-B51F-4E4F-85FE-10E3E33D9882}" type="slidenum">
              <a:rPr lang="en-GB" smtClean="0"/>
              <a:t>‹#›</a:t>
            </a:fld>
            <a:endParaRPr lang="en-GB"/>
          </a:p>
        </p:txBody>
      </p:sp>
    </p:spTree>
    <p:extLst>
      <p:ext uri="{BB962C8B-B14F-4D97-AF65-F5344CB8AC3E}">
        <p14:creationId xmlns:p14="http://schemas.microsoft.com/office/powerpoint/2010/main" val="3202520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152B3A-E928-B14A-19CD-45F02B4ADF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6B0349-7F48-4971-0347-2DCED8B03E3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786688-95E3-8CD5-D6BC-54B1A78AC38B}"/>
              </a:ext>
            </a:extLst>
          </p:cNvPr>
          <p:cNvSpPr>
            <a:spLocks noGrp="1"/>
          </p:cNvSpPr>
          <p:nvPr>
            <p:ph type="dt" sz="half" idx="10"/>
          </p:nvPr>
        </p:nvSpPr>
        <p:spPr/>
        <p:txBody>
          <a:bodyPr/>
          <a:lstStyle/>
          <a:p>
            <a:fld id="{F8509662-DB60-457C-BFC3-21BECC0B3852}" type="datetimeFigureOut">
              <a:rPr lang="en-GB" smtClean="0"/>
              <a:t>28/07/2023</a:t>
            </a:fld>
            <a:endParaRPr lang="en-GB"/>
          </a:p>
        </p:txBody>
      </p:sp>
      <p:sp>
        <p:nvSpPr>
          <p:cNvPr id="5" name="Footer Placeholder 4">
            <a:extLst>
              <a:ext uri="{FF2B5EF4-FFF2-40B4-BE49-F238E27FC236}">
                <a16:creationId xmlns:a16="http://schemas.microsoft.com/office/drawing/2014/main" id="{C155627B-6748-A04C-0D87-5D3F641A6C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2FCE03-2EE1-03DB-DAF4-CFB2B74061C9}"/>
              </a:ext>
            </a:extLst>
          </p:cNvPr>
          <p:cNvSpPr>
            <a:spLocks noGrp="1"/>
          </p:cNvSpPr>
          <p:nvPr>
            <p:ph type="sldNum" sz="quarter" idx="12"/>
          </p:nvPr>
        </p:nvSpPr>
        <p:spPr/>
        <p:txBody>
          <a:bodyPr/>
          <a:lstStyle/>
          <a:p>
            <a:fld id="{7CCE7719-B51F-4E4F-85FE-10E3E33D9882}" type="slidenum">
              <a:rPr lang="en-GB" smtClean="0"/>
              <a:t>‹#›</a:t>
            </a:fld>
            <a:endParaRPr lang="en-GB"/>
          </a:p>
        </p:txBody>
      </p:sp>
    </p:spTree>
    <p:extLst>
      <p:ext uri="{BB962C8B-B14F-4D97-AF65-F5344CB8AC3E}">
        <p14:creationId xmlns:p14="http://schemas.microsoft.com/office/powerpoint/2010/main" val="416111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4603D4-6AF8-7F40-368A-51E65F9527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A922FD-35D2-0AC4-EFBA-5ABD1D6032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674D7E-9A83-D960-B210-54CEDE090C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509662-DB60-457C-BFC3-21BECC0B3852}" type="datetimeFigureOut">
              <a:rPr lang="en-GB" smtClean="0"/>
              <a:t>28/07/2023</a:t>
            </a:fld>
            <a:endParaRPr lang="en-GB"/>
          </a:p>
        </p:txBody>
      </p:sp>
      <p:sp>
        <p:nvSpPr>
          <p:cNvPr id="5" name="Footer Placeholder 4">
            <a:extLst>
              <a:ext uri="{FF2B5EF4-FFF2-40B4-BE49-F238E27FC236}">
                <a16:creationId xmlns:a16="http://schemas.microsoft.com/office/drawing/2014/main" id="{706F4922-433A-9C77-DC7D-DFC5A68C5D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1B8627C-1DCC-D69A-6EAA-4DA857236F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CE7719-B51F-4E4F-85FE-10E3E33D9882}" type="slidenum">
              <a:rPr lang="en-GB" smtClean="0"/>
              <a:t>‹#›</a:t>
            </a:fld>
            <a:endParaRPr lang="en-GB"/>
          </a:p>
        </p:txBody>
      </p:sp>
    </p:spTree>
    <p:extLst>
      <p:ext uri="{BB962C8B-B14F-4D97-AF65-F5344CB8AC3E}">
        <p14:creationId xmlns:p14="http://schemas.microsoft.com/office/powerpoint/2010/main" val="1987500764"/>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4.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86FD7672-78BE-4D6F-A711-2CDB79B52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Right Triangle 4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38CEDB-6DA1-4E26-BF09-69D37949354D}"/>
              </a:ext>
            </a:extLst>
          </p:cNvPr>
          <p:cNvSpPr>
            <a:spLocks noGrp="1"/>
          </p:cNvSpPr>
          <p:nvPr>
            <p:ph type="ctrTitle"/>
          </p:nvPr>
        </p:nvSpPr>
        <p:spPr>
          <a:xfrm>
            <a:off x="8029293" y="806364"/>
            <a:ext cx="3354636" cy="2847413"/>
          </a:xfrm>
        </p:spPr>
        <p:txBody>
          <a:bodyPr vert="horz" lIns="91440" tIns="45720" rIns="91440" bIns="45720" rtlCol="0" anchor="b">
            <a:normAutofit/>
          </a:bodyPr>
          <a:lstStyle/>
          <a:p>
            <a:pPr algn="l"/>
            <a:r>
              <a:rPr lang="en-US" sz="4200" kern="1200">
                <a:latin typeface="+mj-lt"/>
                <a:ea typeface="+mj-ea"/>
                <a:cs typeface="+mj-cs"/>
              </a:rPr>
              <a:t>Community Care &amp; Development</a:t>
            </a:r>
            <a:br>
              <a:rPr lang="en-US" sz="4200" kern="1200">
                <a:latin typeface="+mj-lt"/>
                <a:ea typeface="+mj-ea"/>
                <a:cs typeface="+mj-cs"/>
              </a:rPr>
            </a:br>
            <a:r>
              <a:rPr lang="en-US" sz="4200" kern="1200">
                <a:latin typeface="+mj-lt"/>
                <a:ea typeface="+mj-ea"/>
                <a:cs typeface="+mj-cs"/>
              </a:rPr>
              <a:t>Assessment 1</a:t>
            </a:r>
          </a:p>
        </p:txBody>
      </p:sp>
      <p:sp>
        <p:nvSpPr>
          <p:cNvPr id="3" name="Subtitle 2">
            <a:extLst>
              <a:ext uri="{FF2B5EF4-FFF2-40B4-BE49-F238E27FC236}">
                <a16:creationId xmlns:a16="http://schemas.microsoft.com/office/drawing/2014/main" id="{6468B1CF-DB09-45DF-8F0E-D5FD606DCCA7}"/>
              </a:ext>
            </a:extLst>
          </p:cNvPr>
          <p:cNvSpPr>
            <a:spLocks noGrp="1"/>
          </p:cNvSpPr>
          <p:nvPr>
            <p:ph type="subTitle" idx="1"/>
          </p:nvPr>
        </p:nvSpPr>
        <p:spPr>
          <a:xfrm>
            <a:off x="8029293" y="3703250"/>
            <a:ext cx="2435507" cy="1122750"/>
          </a:xfrm>
        </p:spPr>
        <p:txBody>
          <a:bodyPr vert="horz" lIns="91440" tIns="45720" rIns="91440" bIns="45720" rtlCol="0" anchor="t">
            <a:normAutofit/>
          </a:bodyPr>
          <a:lstStyle/>
          <a:p>
            <a:pPr indent="-228600" algn="l">
              <a:buFont typeface="Arial" panose="020B0604020202020204" pitchFamily="34" charset="0"/>
              <a:buChar char="•"/>
            </a:pPr>
            <a:r>
              <a:rPr lang="en-US" sz="1700" b="1"/>
              <a:t>BMHP6022-LONDON</a:t>
            </a:r>
          </a:p>
          <a:p>
            <a:pPr indent="-228600" algn="l">
              <a:buFont typeface="Arial" panose="020B0604020202020204" pitchFamily="34" charset="0"/>
              <a:buChar char="•"/>
            </a:pPr>
            <a:r>
              <a:rPr lang="en-US" sz="1700" b="1"/>
              <a:t>ERKAN PACA</a:t>
            </a:r>
          </a:p>
          <a:p>
            <a:pPr indent="-228600" algn="l">
              <a:buFont typeface="Arial" panose="020B0604020202020204" pitchFamily="34" charset="0"/>
              <a:buChar char="•"/>
            </a:pPr>
            <a:r>
              <a:rPr lang="en-US" sz="1700" b="1"/>
              <a:t>2010132</a:t>
            </a:r>
          </a:p>
          <a:p>
            <a:pPr indent="-228600" algn="l">
              <a:buFont typeface="Arial" panose="020B0604020202020204" pitchFamily="34" charset="0"/>
              <a:buChar char="•"/>
            </a:pPr>
            <a:endParaRPr lang="en-US" sz="1700"/>
          </a:p>
          <a:p>
            <a:pPr indent="-228600" algn="l">
              <a:buFont typeface="Arial" panose="020B0604020202020204" pitchFamily="34" charset="0"/>
              <a:buChar char="•"/>
            </a:pPr>
            <a:endParaRPr lang="en-US" sz="1700"/>
          </a:p>
        </p:txBody>
      </p:sp>
      <p:pic>
        <p:nvPicPr>
          <p:cNvPr id="29" name="Graphic 28" descr="Group">
            <a:extLst>
              <a:ext uri="{FF2B5EF4-FFF2-40B4-BE49-F238E27FC236}">
                <a16:creationId xmlns:a16="http://schemas.microsoft.com/office/drawing/2014/main" id="{BF21F957-0DEF-D848-9C36-56C94EA7A2E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45377" y="1266742"/>
            <a:ext cx="4306998" cy="4306998"/>
          </a:xfrm>
          <a:prstGeom prst="rect">
            <a:avLst/>
          </a:prstGeom>
        </p:spPr>
      </p:pic>
    </p:spTree>
    <p:extLst>
      <p:ext uri="{BB962C8B-B14F-4D97-AF65-F5344CB8AC3E}">
        <p14:creationId xmlns:p14="http://schemas.microsoft.com/office/powerpoint/2010/main" val="1566602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ight Triangle 27">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ECCF7F-D2E7-4A5E-9FB0-E7BD213B6085}"/>
              </a:ext>
            </a:extLst>
          </p:cNvPr>
          <p:cNvSpPr>
            <a:spLocks noGrp="1"/>
          </p:cNvSpPr>
          <p:nvPr>
            <p:ph type="title"/>
          </p:nvPr>
        </p:nvSpPr>
        <p:spPr>
          <a:xfrm>
            <a:off x="779489" y="554637"/>
            <a:ext cx="3043003" cy="2157808"/>
          </a:xfrm>
        </p:spPr>
        <p:txBody>
          <a:bodyPr>
            <a:noAutofit/>
          </a:bodyPr>
          <a:lstStyle/>
          <a:p>
            <a:pPr defTabSz="649224"/>
            <a:r>
              <a:rPr lang="en-US" sz="1800" b="1" kern="1200" dirty="0">
                <a:solidFill>
                  <a:srgbClr val="262626"/>
                </a:solidFill>
                <a:latin typeface="Arial" panose="020B0604020202020204" pitchFamily="34" charset="0"/>
                <a:ea typeface="+mj-ea"/>
                <a:cs typeface="Arial" panose="020B0604020202020204" pitchFamily="34" charset="0"/>
              </a:rPr>
              <a:t>Cardiovascular disease in Ethnic Minority COMMUNITY for London Borough of Haringey perspectives</a:t>
            </a:r>
            <a:endParaRPr lang="en-GB" sz="1800" b="1" dirty="0">
              <a:solidFill>
                <a:srgbClr val="262626"/>
              </a:solidFill>
              <a:latin typeface="Arial" panose="020B0604020202020204" pitchFamily="34" charset="0"/>
              <a:cs typeface="Arial" panose="020B0604020202020204" pitchFamily="34" charset="0"/>
            </a:endParaRPr>
          </a:p>
        </p:txBody>
      </p:sp>
      <p:graphicFrame>
        <p:nvGraphicFramePr>
          <p:cNvPr id="19" name="Content Placeholder 2">
            <a:extLst>
              <a:ext uri="{FF2B5EF4-FFF2-40B4-BE49-F238E27FC236}">
                <a16:creationId xmlns:a16="http://schemas.microsoft.com/office/drawing/2014/main" id="{16DDFF04-D947-7203-775C-948F81792B9F}"/>
              </a:ext>
            </a:extLst>
          </p:cNvPr>
          <p:cNvGraphicFramePr>
            <a:graphicFrameLocks noGrp="1"/>
          </p:cNvGraphicFramePr>
          <p:nvPr>
            <p:ph idx="1"/>
            <p:extLst>
              <p:ext uri="{D42A27DB-BD31-4B8C-83A1-F6EECF244321}">
                <p14:modId xmlns:p14="http://schemas.microsoft.com/office/powerpoint/2010/main" val="3783353804"/>
              </p:ext>
            </p:extLst>
          </p:nvPr>
        </p:nvGraphicFramePr>
        <p:xfrm>
          <a:off x="4504885" y="1409068"/>
          <a:ext cx="7067522" cy="42602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64CCC08E-8B5E-479C-CE98-9769DCA89332}"/>
              </a:ext>
            </a:extLst>
          </p:cNvPr>
          <p:cNvSpPr/>
          <p:nvPr/>
        </p:nvSpPr>
        <p:spPr>
          <a:xfrm>
            <a:off x="962163" y="2712444"/>
            <a:ext cx="2717650" cy="26042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pic>
        <p:nvPicPr>
          <p:cNvPr id="4" name="Picture 3">
            <a:extLst>
              <a:ext uri="{FF2B5EF4-FFF2-40B4-BE49-F238E27FC236}">
                <a16:creationId xmlns:a16="http://schemas.microsoft.com/office/drawing/2014/main" id="{94530353-0803-F435-D624-CDE663879CF0}"/>
              </a:ext>
            </a:extLst>
          </p:cNvPr>
          <p:cNvPicPr>
            <a:picLocks noChangeAspect="1"/>
          </p:cNvPicPr>
          <p:nvPr/>
        </p:nvPicPr>
        <p:blipFill>
          <a:blip r:embed="rId7"/>
          <a:stretch>
            <a:fillRect/>
          </a:stretch>
        </p:blipFill>
        <p:spPr>
          <a:xfrm>
            <a:off x="962163" y="2724862"/>
            <a:ext cx="2717650" cy="2604248"/>
          </a:xfrm>
          <a:prstGeom prst="rect">
            <a:avLst/>
          </a:prstGeom>
        </p:spPr>
      </p:pic>
    </p:spTree>
    <p:extLst>
      <p:ext uri="{BB962C8B-B14F-4D97-AF65-F5344CB8AC3E}">
        <p14:creationId xmlns:p14="http://schemas.microsoft.com/office/powerpoint/2010/main" val="266410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4B18FE9-34C5-C680-6F2E-BD2012D814E3}"/>
              </a:ext>
            </a:extLst>
          </p:cNvPr>
          <p:cNvPicPr>
            <a:picLocks noChangeAspect="1"/>
          </p:cNvPicPr>
          <p:nvPr/>
        </p:nvPicPr>
        <p:blipFill rotWithShape="1">
          <a:blip r:embed="rId3">
            <a:duotone>
              <a:prstClr val="black"/>
              <a:schemeClr val="tx2">
                <a:tint val="45000"/>
                <a:satMod val="400000"/>
              </a:schemeClr>
            </a:duotone>
            <a:alphaModFix amt="25000"/>
          </a:blip>
          <a:srcRect l="14386" r="4279"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77C1E647-B076-4840-A895-F474FD294939}"/>
              </a:ext>
            </a:extLst>
          </p:cNvPr>
          <p:cNvSpPr>
            <a:spLocks noGrp="1"/>
          </p:cNvSpPr>
          <p:nvPr>
            <p:ph type="title"/>
          </p:nvPr>
        </p:nvSpPr>
        <p:spPr>
          <a:xfrm>
            <a:off x="838200" y="365125"/>
            <a:ext cx="10515600" cy="1325563"/>
          </a:xfrm>
        </p:spPr>
        <p:txBody>
          <a:bodyPr>
            <a:normAutofit/>
          </a:bodyPr>
          <a:lstStyle/>
          <a:p>
            <a:r>
              <a:rPr lang="en-US">
                <a:latin typeface="Arial" panose="020B0604020202020204" pitchFamily="34" charset="0"/>
                <a:cs typeface="Arial" panose="020B0604020202020204" pitchFamily="34" charset="0"/>
              </a:rPr>
              <a:t>OVERVIEW </a:t>
            </a:r>
            <a:br>
              <a:rPr lang="en-US">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2D8FC742-CFFD-45F3-2468-042FA78EDD42}"/>
              </a:ext>
            </a:extLst>
          </p:cNvPr>
          <p:cNvGraphicFramePr>
            <a:graphicFrameLocks noGrp="1"/>
          </p:cNvGraphicFramePr>
          <p:nvPr>
            <p:ph idx="1"/>
            <p:extLst>
              <p:ext uri="{D42A27DB-BD31-4B8C-83A1-F6EECF244321}">
                <p14:modId xmlns:p14="http://schemas.microsoft.com/office/powerpoint/2010/main" val="420352672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2608952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59EC3-6DB4-4ADD-AC3A-C142D8B0F3CF}"/>
              </a:ext>
            </a:extLst>
          </p:cNvPr>
          <p:cNvSpPr>
            <a:spLocks noGrp="1"/>
          </p:cNvSpPr>
          <p:nvPr>
            <p:ph type="title"/>
          </p:nvPr>
        </p:nvSpPr>
        <p:spPr>
          <a:xfrm>
            <a:off x="623749" y="607814"/>
            <a:ext cx="4123558" cy="5640582"/>
          </a:xfrm>
        </p:spPr>
        <p:txBody>
          <a:bodyPr vert="horz" lIns="91440" tIns="45720" rIns="91440" bIns="45720" rtlCol="0" anchor="ctr">
            <a:normAutofit/>
          </a:bodyPr>
          <a:lstStyle/>
          <a:p>
            <a:pPr marL="342900" indent="-342900" algn="l">
              <a:lnSpc>
                <a:spcPct val="90000"/>
              </a:lnSpc>
              <a:buFont typeface="Wingdings" panose="05000000000000000000" pitchFamily="2" charset="2"/>
              <a:buChar char="Ø"/>
            </a:pPr>
            <a:r>
              <a:rPr lang="en-US" sz="2000" dirty="0">
                <a:solidFill>
                  <a:srgbClr val="262626"/>
                </a:solidFill>
                <a:latin typeface="Arial" panose="020B0604020202020204" pitchFamily="34" charset="0"/>
                <a:cs typeface="Arial" panose="020B0604020202020204" pitchFamily="34" charset="0"/>
              </a:rPr>
              <a:t>Poor diet, smoking, and high blood pressure are prevalent habits in Haringey that lead to cancer, cardiovascular disease, and lung disease. </a:t>
            </a:r>
            <a:br>
              <a:rPr lang="en-US" sz="2000" dirty="0">
                <a:solidFill>
                  <a:srgbClr val="262626"/>
                </a:solidFill>
                <a:latin typeface="Arial" panose="020B0604020202020204" pitchFamily="34" charset="0"/>
                <a:cs typeface="Arial" panose="020B0604020202020204" pitchFamily="34" charset="0"/>
              </a:rPr>
            </a:br>
            <a:r>
              <a:rPr lang="en-US" sz="2000" dirty="0">
                <a:solidFill>
                  <a:srgbClr val="262626"/>
                </a:solidFill>
                <a:latin typeface="Arial" panose="020B0604020202020204" pitchFamily="34" charset="0"/>
                <a:cs typeface="Arial" panose="020B0604020202020204" pitchFamily="34" charset="0"/>
              </a:rPr>
              <a:t>Addressing the top 5 risk factors is crucial to improve community health and well-being. (Public Health England, </a:t>
            </a:r>
            <a:r>
              <a:rPr lang="en-US" sz="2200" dirty="0">
                <a:solidFill>
                  <a:srgbClr val="262626"/>
                </a:solidFill>
                <a:latin typeface="Arial" panose="020B0604020202020204" pitchFamily="34" charset="0"/>
                <a:cs typeface="Arial" panose="020B0604020202020204" pitchFamily="34" charset="0"/>
              </a:rPr>
              <a:t>2018).</a:t>
            </a:r>
            <a:br>
              <a:rPr lang="en-US" sz="1800" dirty="0">
                <a:solidFill>
                  <a:srgbClr val="262626"/>
                </a:solidFill>
              </a:rPr>
            </a:br>
            <a:endParaRPr lang="en-US" sz="1800" dirty="0">
              <a:solidFill>
                <a:srgbClr val="262626"/>
              </a:solidFill>
            </a:endParaRPr>
          </a:p>
        </p:txBody>
      </p:sp>
      <p:pic>
        <p:nvPicPr>
          <p:cNvPr id="1026" name="Picture 2" descr="London Flag Map">
            <a:extLst>
              <a:ext uri="{FF2B5EF4-FFF2-40B4-BE49-F238E27FC236}">
                <a16:creationId xmlns:a16="http://schemas.microsoft.com/office/drawing/2014/main" id="{42835D9E-9D41-47BD-9FD7-A66E82FF454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747307" y="355560"/>
            <a:ext cx="7420794" cy="564058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99A36F01-16AD-4A6F-A4D7-03ED346AAD61}"/>
              </a:ext>
            </a:extLst>
          </p:cNvPr>
          <p:cNvSpPr/>
          <p:nvPr/>
        </p:nvSpPr>
        <p:spPr>
          <a:xfrm>
            <a:off x="8212254" y="5997930"/>
            <a:ext cx="3170407" cy="25046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283464">
              <a:spcAft>
                <a:spcPts val="600"/>
              </a:spcAft>
            </a:pPr>
            <a:r>
              <a:rPr lang="en-US" sz="1116" kern="1200" dirty="0">
                <a:solidFill>
                  <a:schemeClr val="lt1"/>
                </a:solidFill>
                <a:latin typeface="+mn-lt"/>
                <a:ea typeface="+mn-ea"/>
                <a:cs typeface="+mn-cs"/>
              </a:rPr>
              <a:t>99(9</a:t>
            </a:r>
            <a:r>
              <a:rPr lang="en-US" sz="1116" kern="1200" dirty="0">
                <a:solidFill>
                  <a:schemeClr val="tx1"/>
                </a:solidFill>
                <a:latin typeface="+mn-lt"/>
                <a:ea typeface="+mn-ea"/>
                <a:cs typeface="+mn-cs"/>
              </a:rPr>
              <a:t>Insider.(2014)</a:t>
            </a:r>
            <a:endParaRPr lang="en-GB" dirty="0"/>
          </a:p>
        </p:txBody>
      </p:sp>
      <p:sp>
        <p:nvSpPr>
          <p:cNvPr id="6" name="Rectangle 5">
            <a:extLst>
              <a:ext uri="{FF2B5EF4-FFF2-40B4-BE49-F238E27FC236}">
                <a16:creationId xmlns:a16="http://schemas.microsoft.com/office/drawing/2014/main" id="{FCF942E5-F514-47D7-85D1-5AA0DAEF9F8B}"/>
              </a:ext>
            </a:extLst>
          </p:cNvPr>
          <p:cNvSpPr/>
          <p:nvPr/>
        </p:nvSpPr>
        <p:spPr>
          <a:xfrm>
            <a:off x="1073426" y="606028"/>
            <a:ext cx="2774083" cy="4939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latin typeface="Arial" panose="020B0604020202020204" pitchFamily="34" charset="0"/>
                <a:cs typeface="Arial" panose="020B0604020202020204" pitchFamily="34" charset="0"/>
              </a:rPr>
              <a:t>Risk Factors</a:t>
            </a:r>
          </a:p>
        </p:txBody>
      </p:sp>
    </p:spTree>
    <p:extLst>
      <p:ext uri="{BB962C8B-B14F-4D97-AF65-F5344CB8AC3E}">
        <p14:creationId xmlns:p14="http://schemas.microsoft.com/office/powerpoint/2010/main" val="947023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E19CB7B-3C1C-B691-A24E-544E0F8D328A}"/>
              </a:ext>
            </a:extLst>
          </p:cNvPr>
          <p:cNvSpPr/>
          <p:nvPr/>
        </p:nvSpPr>
        <p:spPr>
          <a:xfrm>
            <a:off x="485775" y="728661"/>
            <a:ext cx="5624513" cy="564356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a:latin typeface="Arial" panose="020B0604020202020204" pitchFamily="34" charset="0"/>
                <a:cs typeface="Arial" panose="020B0604020202020204" pitchFamily="34" charset="0"/>
              </a:rPr>
              <a:t>INTERNAL</a:t>
            </a:r>
          </a:p>
          <a:p>
            <a:pPr algn="ctr"/>
            <a:endParaRPr lang="en-GB" sz="2400" b="1" dirty="0">
              <a:latin typeface="Arial" panose="020B0604020202020204" pitchFamily="34" charset="0"/>
              <a:cs typeface="Arial" panose="020B0604020202020204" pitchFamily="34" charset="0"/>
            </a:endParaRPr>
          </a:p>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(North Central London) Integrated Care Board </a:t>
            </a:r>
          </a:p>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Bridge Renewal Trust &amp; Public Voice selected as adviser to assess the needs of the community.</a:t>
            </a:r>
          </a:p>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Working along with 4 grassroot organisations.</a:t>
            </a:r>
          </a:p>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4U2, DALMAR, ROJ, MEWSO to work with ethnic minority community.</a:t>
            </a:r>
          </a:p>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Haringey Let’s Talk &amp; </a:t>
            </a:r>
            <a:r>
              <a:rPr kumimoji="0" lang="en-GB"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Nafsiyat</a:t>
            </a: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had reduced the waiting times on IAPT. (Talking Therapy).</a:t>
            </a:r>
          </a:p>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Somali Mental Health Project</a:t>
            </a:r>
          </a:p>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Mind in Haringey organised a workshops to train 42 organisations and VCS staff as well as Bereavement counselling.</a:t>
            </a:r>
          </a:p>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BEHMHT (Barnet, Enfield and Haringey Trust helped) people to be more active. (Health Watch Haringey, 2021)</a:t>
            </a:r>
          </a:p>
        </p:txBody>
      </p:sp>
      <p:sp>
        <p:nvSpPr>
          <p:cNvPr id="4" name="Rectangle 3">
            <a:extLst>
              <a:ext uri="{FF2B5EF4-FFF2-40B4-BE49-F238E27FC236}">
                <a16:creationId xmlns:a16="http://schemas.microsoft.com/office/drawing/2014/main" id="{3844D6EC-7CEB-E4AA-FC28-63198A590321}"/>
              </a:ext>
            </a:extLst>
          </p:cNvPr>
          <p:cNvSpPr/>
          <p:nvPr/>
        </p:nvSpPr>
        <p:spPr>
          <a:xfrm>
            <a:off x="6110288" y="735807"/>
            <a:ext cx="5595937" cy="563641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a:latin typeface="Arial" panose="020B0604020202020204" pitchFamily="34" charset="0"/>
                <a:cs typeface="Arial" panose="020B0604020202020204" pitchFamily="34" charset="0"/>
              </a:rPr>
              <a:t>EXTERNAL</a:t>
            </a:r>
          </a:p>
          <a:p>
            <a:pPr algn="ctr"/>
            <a:endParaRPr lang="en-GB" sz="2400" b="1"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GOV.UK, NHS, AGE UK, MENCAP.</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CLINICAL COMMISIONING GROUP (Integrated Care System, in 2013 replaced the ‘primary care trusts’)</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 NHS Confederation advocates local organisations. (health care system)</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Care Quality Commission (person centre care) manage standards.</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National Institute for Clinical Excellence (advocates NHS)</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UK Health Security Agency. (Nation’s Health). (NHS Providers, 2023)</a:t>
            </a: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342900" indent="-342900" algn="ctr">
              <a:buFont typeface="Wingdings" panose="05000000000000000000" pitchFamily="2" charset="2"/>
              <a:buChar char="ü"/>
            </a:pPr>
            <a:endParaRPr lang="en-GB" sz="24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208B1EC-201F-6646-AC30-4D13EC958A7E}"/>
              </a:ext>
            </a:extLst>
          </p:cNvPr>
          <p:cNvSpPr/>
          <p:nvPr/>
        </p:nvSpPr>
        <p:spPr>
          <a:xfrm>
            <a:off x="485775" y="450059"/>
            <a:ext cx="11263313" cy="2857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latin typeface="Arial" panose="020B0604020202020204" pitchFamily="34" charset="0"/>
                <a:cs typeface="Arial" panose="020B0604020202020204" pitchFamily="34" charset="0"/>
              </a:rPr>
              <a:t>MEANS OF COMMUNICATION</a:t>
            </a:r>
          </a:p>
        </p:txBody>
      </p:sp>
    </p:spTree>
    <p:extLst>
      <p:ext uri="{BB962C8B-B14F-4D97-AF65-F5344CB8AC3E}">
        <p14:creationId xmlns:p14="http://schemas.microsoft.com/office/powerpoint/2010/main" val="1939189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35">
            <a:extLst>
              <a:ext uri="{FF2B5EF4-FFF2-40B4-BE49-F238E27FC236}">
                <a16:creationId xmlns:a16="http://schemas.microsoft.com/office/drawing/2014/main" id="{94087E04-C99E-4195-8EBA-1BD4C4511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48" name="Group 37">
            <a:extLst>
              <a:ext uri="{FF2B5EF4-FFF2-40B4-BE49-F238E27FC236}">
                <a16:creationId xmlns:a16="http://schemas.microsoft.com/office/drawing/2014/main" id="{336EACDA-272E-4472-852A-83CAB40919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39" name="Rectangle 38">
              <a:extLst>
                <a:ext uri="{FF2B5EF4-FFF2-40B4-BE49-F238E27FC236}">
                  <a16:creationId xmlns:a16="http://schemas.microsoft.com/office/drawing/2014/main" id="{2B8E7674-EC8C-49CF-884A-222BCA8655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19B3B005-189B-4C78-B153-4B558C1B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2" name="Freeform: Shape 41">
            <a:extLst>
              <a:ext uri="{FF2B5EF4-FFF2-40B4-BE49-F238E27FC236}">
                <a16:creationId xmlns:a16="http://schemas.microsoft.com/office/drawing/2014/main" id="{FD73501D-A515-4725-8404-1315A591A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B924A23-DC63-FC32-3AA8-7C07F7A27A09}"/>
              </a:ext>
            </a:extLst>
          </p:cNvPr>
          <p:cNvSpPr>
            <a:spLocks noGrp="1"/>
          </p:cNvSpPr>
          <p:nvPr>
            <p:ph type="title"/>
          </p:nvPr>
        </p:nvSpPr>
        <p:spPr>
          <a:xfrm>
            <a:off x="504967" y="675564"/>
            <a:ext cx="3609833" cy="5204085"/>
          </a:xfrm>
        </p:spPr>
        <p:txBody>
          <a:bodyPr>
            <a:normAutofit/>
          </a:bodyPr>
          <a:lstStyle/>
          <a:p>
            <a:r>
              <a:rPr lang="en-GB" dirty="0">
                <a:latin typeface="Arial" panose="020B0604020202020204" pitchFamily="34" charset="0"/>
                <a:cs typeface="Arial" panose="020B0604020202020204" pitchFamily="34" charset="0"/>
              </a:rPr>
              <a:t>Legislation &amp; Policy</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graphicFrame>
        <p:nvGraphicFramePr>
          <p:cNvPr id="16" name="Content Placeholder 2">
            <a:extLst>
              <a:ext uri="{FF2B5EF4-FFF2-40B4-BE49-F238E27FC236}">
                <a16:creationId xmlns:a16="http://schemas.microsoft.com/office/drawing/2014/main" id="{1A7A2574-2941-8360-4A49-DA8660F6A586}"/>
              </a:ext>
            </a:extLst>
          </p:cNvPr>
          <p:cNvGraphicFramePr>
            <a:graphicFrameLocks noGrp="1"/>
          </p:cNvGraphicFramePr>
          <p:nvPr>
            <p:ph idx="1"/>
            <p:extLst>
              <p:ext uri="{D42A27DB-BD31-4B8C-83A1-F6EECF244321}">
                <p14:modId xmlns:p14="http://schemas.microsoft.com/office/powerpoint/2010/main" val="1225118262"/>
              </p:ext>
            </p:extLst>
          </p:nvPr>
        </p:nvGraphicFramePr>
        <p:xfrm>
          <a:off x="4776730" y="819369"/>
          <a:ext cx="6589260" cy="60386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970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Right Triangle 2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23">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CF636AAD-ADBA-2A67-EC21-768B62DA76B7}"/>
              </a:ext>
            </a:extLst>
          </p:cNvPr>
          <p:cNvSpPr/>
          <p:nvPr/>
        </p:nvSpPr>
        <p:spPr>
          <a:xfrm>
            <a:off x="8026203" y="1443390"/>
            <a:ext cx="3268216" cy="3405880"/>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ctr">
            <a:normAutofit/>
          </a:bodyPr>
          <a:lstStyle/>
          <a:p>
            <a:pPr algn="ctr">
              <a:lnSpc>
                <a:spcPct val="90000"/>
              </a:lnSpc>
              <a:spcBef>
                <a:spcPct val="0"/>
              </a:spcBef>
              <a:spcAft>
                <a:spcPts val="600"/>
              </a:spcAft>
            </a:pPr>
            <a:r>
              <a:rPr lang="en-US" sz="6000" kern="1200" dirty="0">
                <a:ln w="3175" cmpd="sng">
                  <a:noFill/>
                </a:ln>
                <a:solidFill>
                  <a:schemeClr val="tx1"/>
                </a:solidFill>
                <a:latin typeface="+mj-lt"/>
                <a:ea typeface="+mj-ea"/>
                <a:cs typeface="+mj-cs"/>
              </a:rPr>
              <a:t>POLICY</a:t>
            </a:r>
          </a:p>
        </p:txBody>
      </p:sp>
      <p:sp>
        <p:nvSpPr>
          <p:cNvPr id="2" name="Rectangle 1">
            <a:extLst>
              <a:ext uri="{FF2B5EF4-FFF2-40B4-BE49-F238E27FC236}">
                <a16:creationId xmlns:a16="http://schemas.microsoft.com/office/drawing/2014/main" id="{10D3D13E-4468-4664-8658-DE7B21747CE0}"/>
              </a:ext>
            </a:extLst>
          </p:cNvPr>
          <p:cNvSpPr/>
          <p:nvPr/>
        </p:nvSpPr>
        <p:spPr>
          <a:xfrm>
            <a:off x="641773" y="623275"/>
            <a:ext cx="6902887" cy="5607881"/>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ctr">
            <a:normAutofit/>
          </a:bodyPr>
          <a:lstStyle/>
          <a:p>
            <a:pPr indent="-228600">
              <a:lnSpc>
                <a:spcPct val="90000"/>
              </a:lnSpc>
              <a:spcBef>
                <a:spcPct val="20000"/>
              </a:spcBef>
              <a:spcAft>
                <a:spcPts val="600"/>
              </a:spcAft>
              <a:buClr>
                <a:schemeClr val="accent1"/>
              </a:buClr>
              <a:buSzPct val="115000"/>
              <a:buFont typeface="Arial" panose="020B0604020202020204" pitchFamily="34" charset="0"/>
              <a:buChar char="•"/>
            </a:pPr>
            <a:r>
              <a:rPr lang="en-US" sz="1600" dirty="0">
                <a:solidFill>
                  <a:schemeClr val="tx1"/>
                </a:solidFill>
              </a:rPr>
              <a:t>“</a:t>
            </a:r>
            <a:r>
              <a:rPr lang="en-US" sz="1600" dirty="0">
                <a:solidFill>
                  <a:schemeClr val="tx1"/>
                </a:solidFill>
                <a:latin typeface="Arial" panose="020B0604020202020204" pitchFamily="34" charset="0"/>
                <a:cs typeface="Arial" panose="020B0604020202020204" pitchFamily="34" charset="0"/>
              </a:rPr>
              <a:t>The National 10-Year Cardiovascular Disease Ambition”</a:t>
            </a:r>
          </a:p>
          <a:p>
            <a:pPr marL="262890" indent="-228600">
              <a:lnSpc>
                <a:spcPct val="90000"/>
              </a:lnSpc>
              <a:spcBef>
                <a:spcPct val="20000"/>
              </a:spcBef>
              <a:spcAft>
                <a:spcPts val="600"/>
              </a:spcAft>
              <a:buClr>
                <a:schemeClr val="accent1"/>
              </a:buClr>
              <a:buSzPct val="11500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In 2019, Public Health England, NHS England, and Stakeholders united to make better changes people’s lives by improving their quality of life in a preventative way to minimize CVD and other health inequality issues over the next 10-year project. (Healthwatch Haringey, 2023).</a:t>
            </a:r>
          </a:p>
          <a:p>
            <a:pPr marL="262890" indent="-228600">
              <a:lnSpc>
                <a:spcPct val="90000"/>
              </a:lnSpc>
              <a:spcBef>
                <a:spcPct val="20000"/>
              </a:spcBef>
              <a:spcAft>
                <a:spcPts val="600"/>
              </a:spcAft>
              <a:buClr>
                <a:schemeClr val="accent1"/>
              </a:buClr>
              <a:buSzPct val="11500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Online consultations have made communicating easier for patients and GPs in North Central London. Care homes have also adopted digital technology to improve patient care. (NHS, 2021)</a:t>
            </a:r>
          </a:p>
          <a:p>
            <a:pPr marL="262890" indent="-228600">
              <a:lnSpc>
                <a:spcPct val="90000"/>
              </a:lnSpc>
              <a:spcBef>
                <a:spcPct val="20000"/>
              </a:spcBef>
              <a:spcAft>
                <a:spcPts val="600"/>
              </a:spcAft>
              <a:buClr>
                <a:schemeClr val="accent1"/>
              </a:buClr>
              <a:buSzPct val="11500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A single Directory of Services makes it easier for patients to access social prescribing schemes. Patient outcomes have improved with shared data and the NHS App. </a:t>
            </a:r>
            <a:endParaRPr lang="en-US" sz="1600" dirty="0">
              <a:solidFill>
                <a:schemeClr val="tx1"/>
              </a:solidFill>
              <a:latin typeface="Arial" panose="020B0604020202020204" pitchFamily="34" charset="0"/>
              <a:cs typeface="Arial" panose="020B0604020202020204" pitchFamily="34" charset="0"/>
            </a:endParaRPr>
          </a:p>
          <a:p>
            <a:pPr marL="262890" indent="-228600">
              <a:lnSpc>
                <a:spcPct val="90000"/>
              </a:lnSpc>
              <a:spcBef>
                <a:spcPct val="20000"/>
              </a:spcBef>
              <a:spcAft>
                <a:spcPts val="600"/>
              </a:spcAft>
              <a:buClr>
                <a:schemeClr val="accent1"/>
              </a:buClr>
              <a:buSzPct val="11500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Healthwatch Haringey is digital support that enables people to access online NHS appointments. As well as third-party referrals. (Healthwatch Haringey, 2023).</a:t>
            </a:r>
          </a:p>
          <a:p>
            <a:pPr marL="262890" indent="-228600">
              <a:lnSpc>
                <a:spcPct val="90000"/>
              </a:lnSpc>
              <a:spcBef>
                <a:spcPct val="20000"/>
              </a:spcBef>
              <a:spcAft>
                <a:spcPts val="600"/>
              </a:spcAft>
              <a:buClr>
                <a:schemeClr val="accent1"/>
              </a:buClr>
              <a:buSzPct val="11500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Connected care service for 24-hrs of supportive care for older, disabled, discharged patients and individuals who wish to live independently. (Haringey. GOV.UK, 2023).</a:t>
            </a:r>
          </a:p>
        </p:txBody>
      </p:sp>
    </p:spTree>
    <p:extLst>
      <p:ext uri="{BB962C8B-B14F-4D97-AF65-F5344CB8AC3E}">
        <p14:creationId xmlns:p14="http://schemas.microsoft.com/office/powerpoint/2010/main" val="28405753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59557AC-C05E-3996-A92F-81E24CB20AE6}"/>
              </a:ext>
            </a:extLst>
          </p:cNvPr>
          <p:cNvSpPr/>
          <p:nvPr/>
        </p:nvSpPr>
        <p:spPr>
          <a:xfrm>
            <a:off x="655982" y="463826"/>
            <a:ext cx="10959548" cy="56785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pic>
        <p:nvPicPr>
          <p:cNvPr id="5" name="Picture 4">
            <a:extLst>
              <a:ext uri="{FF2B5EF4-FFF2-40B4-BE49-F238E27FC236}">
                <a16:creationId xmlns:a16="http://schemas.microsoft.com/office/drawing/2014/main" id="{BE2648D1-0FB6-9B82-E82B-D87B90304FB7}"/>
              </a:ext>
            </a:extLst>
          </p:cNvPr>
          <p:cNvPicPr>
            <a:picLocks noChangeAspect="1"/>
          </p:cNvPicPr>
          <p:nvPr/>
        </p:nvPicPr>
        <p:blipFill>
          <a:blip r:embed="rId2"/>
          <a:stretch>
            <a:fillRect/>
          </a:stretch>
        </p:blipFill>
        <p:spPr>
          <a:xfrm>
            <a:off x="636105" y="1126434"/>
            <a:ext cx="5459895" cy="5135217"/>
          </a:xfrm>
          <a:prstGeom prst="rect">
            <a:avLst/>
          </a:prstGeom>
        </p:spPr>
      </p:pic>
      <p:pic>
        <p:nvPicPr>
          <p:cNvPr id="6" name="Picture 5">
            <a:extLst>
              <a:ext uri="{FF2B5EF4-FFF2-40B4-BE49-F238E27FC236}">
                <a16:creationId xmlns:a16="http://schemas.microsoft.com/office/drawing/2014/main" id="{32737BCB-BB1D-A657-BBA0-B40FF8559019}"/>
              </a:ext>
            </a:extLst>
          </p:cNvPr>
          <p:cNvPicPr>
            <a:picLocks noChangeAspect="1"/>
          </p:cNvPicPr>
          <p:nvPr/>
        </p:nvPicPr>
        <p:blipFill>
          <a:blip r:embed="rId3"/>
          <a:stretch>
            <a:fillRect/>
          </a:stretch>
        </p:blipFill>
        <p:spPr>
          <a:xfrm>
            <a:off x="6135756" y="1126434"/>
            <a:ext cx="5459895" cy="5141844"/>
          </a:xfrm>
          <a:prstGeom prst="rect">
            <a:avLst/>
          </a:prstGeom>
        </p:spPr>
      </p:pic>
      <p:sp>
        <p:nvSpPr>
          <p:cNvPr id="7" name="Rectangle 6">
            <a:extLst>
              <a:ext uri="{FF2B5EF4-FFF2-40B4-BE49-F238E27FC236}">
                <a16:creationId xmlns:a16="http://schemas.microsoft.com/office/drawing/2014/main" id="{3391382A-7212-E90B-C9BF-632B27C382CF}"/>
              </a:ext>
            </a:extLst>
          </p:cNvPr>
          <p:cNvSpPr/>
          <p:nvPr/>
        </p:nvSpPr>
        <p:spPr>
          <a:xfrm>
            <a:off x="3352800" y="463826"/>
            <a:ext cx="5459894" cy="66260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latin typeface="Arial" panose="020B0604020202020204" pitchFamily="34" charset="0"/>
                <a:cs typeface="Arial" panose="020B0604020202020204" pitchFamily="34" charset="0"/>
              </a:rPr>
              <a:t>DIGITAL EMPOWERMENT (North Middlesex Hospital)</a:t>
            </a:r>
          </a:p>
        </p:txBody>
      </p:sp>
    </p:spTree>
    <p:extLst>
      <p:ext uri="{BB962C8B-B14F-4D97-AF65-F5344CB8AC3E}">
        <p14:creationId xmlns:p14="http://schemas.microsoft.com/office/powerpoint/2010/main" val="2449304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51E84B8-20E4-4E3C-BFE0-1CFF887897A7}"/>
              </a:ext>
            </a:extLst>
          </p:cNvPr>
          <p:cNvSpPr>
            <a:spLocks noGrp="1"/>
          </p:cNvSpPr>
          <p:nvPr>
            <p:ph type="title"/>
          </p:nvPr>
        </p:nvSpPr>
        <p:spPr>
          <a:xfrm>
            <a:off x="608012" y="609600"/>
            <a:ext cx="3552006" cy="5638800"/>
          </a:xfrm>
        </p:spPr>
        <p:txBody>
          <a:bodyPr>
            <a:normAutofit/>
          </a:bodyPr>
          <a:lstStyle/>
          <a:p>
            <a:br>
              <a:rPr lang="en-US"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E6C687AA-7EB3-58BF-CAE0-4BD41262B468}"/>
              </a:ext>
            </a:extLst>
          </p:cNvPr>
          <p:cNvGraphicFramePr>
            <a:graphicFrameLocks noGrp="1"/>
          </p:cNvGraphicFramePr>
          <p:nvPr>
            <p:ph idx="1"/>
            <p:extLst>
              <p:ext uri="{D42A27DB-BD31-4B8C-83A1-F6EECF244321}">
                <p14:modId xmlns:p14="http://schemas.microsoft.com/office/powerpoint/2010/main" val="3449373788"/>
              </p:ext>
            </p:extLst>
          </p:nvPr>
        </p:nvGraphicFramePr>
        <p:xfrm>
          <a:off x="4764983" y="609600"/>
          <a:ext cx="7427017" cy="6235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876D43EF-1D43-4199-91DC-96AE472C70D0}"/>
              </a:ext>
            </a:extLst>
          </p:cNvPr>
          <p:cNvSpPr/>
          <p:nvPr/>
        </p:nvSpPr>
        <p:spPr>
          <a:xfrm>
            <a:off x="4652053" y="13269"/>
            <a:ext cx="7536899" cy="55662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b="1" dirty="0">
                <a:latin typeface="Arial" panose="020B0604020202020204" pitchFamily="34" charset="0"/>
                <a:cs typeface="Arial" panose="020B0604020202020204" pitchFamily="34" charset="0"/>
              </a:rPr>
              <a:t>Recommendation and Conclusion</a:t>
            </a:r>
            <a:endParaRPr lang="en-GB" sz="2800" b="1" dirty="0">
              <a:latin typeface="Arial" panose="020B0604020202020204" pitchFamily="34" charset="0"/>
              <a:cs typeface="Arial" panose="020B0604020202020204" pitchFamily="34" charset="0"/>
            </a:endParaRPr>
          </a:p>
        </p:txBody>
      </p:sp>
      <p:pic>
        <p:nvPicPr>
          <p:cNvPr id="2" name="Picture 1" descr="A diagram of food items and food items&#10;&#10;Description automatically generated">
            <a:extLst>
              <a:ext uri="{FF2B5EF4-FFF2-40B4-BE49-F238E27FC236}">
                <a16:creationId xmlns:a16="http://schemas.microsoft.com/office/drawing/2014/main" id="{2AA02186-CA7F-6B02-89DE-71BA33295355}"/>
              </a:ext>
            </a:extLst>
          </p:cNvPr>
          <p:cNvPicPr>
            <a:picLocks noChangeAspect="1"/>
          </p:cNvPicPr>
          <p:nvPr/>
        </p:nvPicPr>
        <p:blipFill>
          <a:blip r:embed="rId7"/>
          <a:stretch>
            <a:fillRect/>
          </a:stretch>
        </p:blipFill>
        <p:spPr>
          <a:xfrm>
            <a:off x="-3048" y="2413416"/>
            <a:ext cx="4652053" cy="4459574"/>
          </a:xfrm>
          <a:prstGeom prst="rect">
            <a:avLst/>
          </a:prstGeom>
        </p:spPr>
      </p:pic>
      <p:sp>
        <p:nvSpPr>
          <p:cNvPr id="4" name="Rectangle 3">
            <a:extLst>
              <a:ext uri="{FF2B5EF4-FFF2-40B4-BE49-F238E27FC236}">
                <a16:creationId xmlns:a16="http://schemas.microsoft.com/office/drawing/2014/main" id="{4C4F9B28-B5C7-80FA-ACCF-1B9431E8FD7A}"/>
              </a:ext>
            </a:extLst>
          </p:cNvPr>
          <p:cNvSpPr/>
          <p:nvPr/>
        </p:nvSpPr>
        <p:spPr>
          <a:xfrm>
            <a:off x="3047" y="13270"/>
            <a:ext cx="4645957" cy="240014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The UK government advises that preventing cardiovascular disease requires monitoring energy intake and consumption of saturated fat, sugar, and salt align with regular physical exercises. A balanced diet should also include fruits, </a:t>
            </a:r>
            <a:r>
              <a:rPr lang="en-GB" err="1">
                <a:latin typeface="Arial" panose="020B0604020202020204" pitchFamily="34" charset="0"/>
                <a:cs typeface="Arial" panose="020B0604020202020204" pitchFamily="34" charset="0"/>
              </a:rPr>
              <a:t>vegetables</a:t>
            </a:r>
            <a:r>
              <a:rPr lang="en-GB">
                <a:latin typeface="Arial" panose="020B0604020202020204" pitchFamily="34" charset="0"/>
                <a:cs typeface="Arial" panose="020B0604020202020204" pitchFamily="34" charset="0"/>
              </a:rPr>
              <a:t>, fiber</a:t>
            </a:r>
            <a:r>
              <a:rPr lang="en-GB" dirty="0">
                <a:latin typeface="Arial" panose="020B0604020202020204" pitchFamily="34" charset="0"/>
                <a:cs typeface="Arial" panose="020B0604020202020204" pitchFamily="34" charset="0"/>
              </a:rPr>
              <a:t>, and oily fish. Make informed decisions for optimal health. (Levy, </a:t>
            </a:r>
            <a:r>
              <a:rPr lang="en-GB" dirty="0" err="1">
                <a:latin typeface="Arial" panose="020B0604020202020204" pitchFamily="34" charset="0"/>
                <a:cs typeface="Arial" panose="020B0604020202020204" pitchFamily="34" charset="0"/>
              </a:rPr>
              <a:t>Tedstone</a:t>
            </a:r>
            <a:r>
              <a:rPr lang="en-GB" dirty="0">
                <a:latin typeface="Arial" panose="020B0604020202020204" pitchFamily="34" charset="0"/>
                <a:cs typeface="Arial" panose="020B0604020202020204" pitchFamily="34" charset="0"/>
              </a:rPr>
              <a:t>  2017).</a:t>
            </a:r>
          </a:p>
        </p:txBody>
      </p:sp>
    </p:spTree>
    <p:extLst>
      <p:ext uri="{BB962C8B-B14F-4D97-AF65-F5344CB8AC3E}">
        <p14:creationId xmlns:p14="http://schemas.microsoft.com/office/powerpoint/2010/main" val="152898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76DA3C4-B231-B07C-807C-3B841A7BE733}"/>
              </a:ext>
            </a:extLst>
          </p:cNvPr>
          <p:cNvSpPr/>
          <p:nvPr/>
        </p:nvSpPr>
        <p:spPr>
          <a:xfrm>
            <a:off x="485775" y="471487"/>
            <a:ext cx="11244263" cy="590073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REFERENCES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Equality Act (2010). </a:t>
            </a:r>
            <a:r>
              <a:rPr kumimoji="0" lang="en-GB" sz="1600" b="0" i="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Guidance</a:t>
            </a: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(online). Available at: https://www.legislation.gov.uk/ukpga/2010/15/part/2/chapter/1 (Accessed: 16/07/2023).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Equality and Human Rights Commission (2019) </a:t>
            </a:r>
            <a:r>
              <a:rPr kumimoji="0" lang="en-GB" sz="1600" b="0" i="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Diversity</a:t>
            </a: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(online). Available at:  https://www.equalityhumanrights.com/en/secondary-education-resources/lesson-plan-ideas/lesson-4-diversity. (Accessed: 16/07/2023)</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GOV.UK (2021) </a:t>
            </a:r>
            <a:r>
              <a:rPr kumimoji="0" lang="en-GB" sz="1600" b="0" i="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Discrimination</a:t>
            </a: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your rights (online). Available at: https://www.gov.uk/discrimination-your-rights/discrimination-at-work (Accessed: 16/07/2023)</a:t>
            </a:r>
          </a:p>
          <a:p>
            <a:r>
              <a:rPr lang="en-GB" sz="1600" dirty="0">
                <a:solidFill>
                  <a:schemeClr val="tx1"/>
                </a:solidFill>
                <a:latin typeface="Arial" panose="020B0604020202020204" pitchFamily="34" charset="0"/>
                <a:cs typeface="Arial" panose="020B0604020202020204" pitchFamily="34" charset="0"/>
              </a:rPr>
              <a:t>Haringey Council (2023) </a:t>
            </a:r>
            <a:r>
              <a:rPr lang="en-GB" sz="1600" i="1" dirty="0">
                <a:solidFill>
                  <a:schemeClr val="tx1"/>
                </a:solidFill>
                <a:latin typeface="Arial" panose="020B0604020202020204" pitchFamily="34" charset="0"/>
                <a:cs typeface="Arial" panose="020B0604020202020204" pitchFamily="34" charset="0"/>
              </a:rPr>
              <a:t>Connected Care Service</a:t>
            </a:r>
            <a:r>
              <a:rPr lang="en-GB" sz="1600" dirty="0">
                <a:solidFill>
                  <a:schemeClr val="tx1"/>
                </a:solidFill>
                <a:latin typeface="Arial" panose="020B0604020202020204" pitchFamily="34" charset="0"/>
                <a:cs typeface="Arial" panose="020B0604020202020204" pitchFamily="34" charset="0"/>
              </a:rPr>
              <a:t>: (online).Available at: https://www.haringey.gov.uk/social-care-and-health/health/accident-prevention-and-safety/safe-and-sound-community-alarms. (Accessed: 14/07/2023).</a:t>
            </a:r>
          </a:p>
          <a:p>
            <a:r>
              <a:rPr lang="en-GB" sz="1600" dirty="0">
                <a:solidFill>
                  <a:schemeClr val="tx1"/>
                </a:solidFill>
                <a:latin typeface="Arial" panose="020B0604020202020204" pitchFamily="34" charset="0"/>
                <a:cs typeface="Arial" panose="020B0604020202020204" pitchFamily="34" charset="0"/>
              </a:rPr>
              <a:t>Haringey Census (2021) Haringey Census 2021: </a:t>
            </a:r>
            <a:r>
              <a:rPr lang="en-GB" sz="1600" i="1" dirty="0">
                <a:solidFill>
                  <a:schemeClr val="tx1"/>
                </a:solidFill>
                <a:latin typeface="Arial" panose="020B0604020202020204" pitchFamily="34" charset="0"/>
                <a:cs typeface="Arial" panose="020B0604020202020204" pitchFamily="34" charset="0"/>
              </a:rPr>
              <a:t>Statistics about the borough</a:t>
            </a:r>
            <a:r>
              <a:rPr lang="en-GB" sz="1600" dirty="0">
                <a:solidFill>
                  <a:schemeClr val="tx1"/>
                </a:solidFill>
                <a:latin typeface="Arial" panose="020B0604020202020204" pitchFamily="34" charset="0"/>
                <a:cs typeface="Arial" panose="020B0604020202020204" pitchFamily="34" charset="0"/>
              </a:rPr>
              <a:t>. (online).Available at: https://www.haringey.gov.uk/local-democracy/about-council/state-borough/haringey-census-2021-statistics-about-borough#: (Accessed: 14/07/2023).</a:t>
            </a:r>
          </a:p>
          <a:p>
            <a:r>
              <a:rPr lang="en-GB" sz="1600" dirty="0">
                <a:solidFill>
                  <a:schemeClr val="tx1"/>
                </a:solidFill>
                <a:latin typeface="Arial" panose="020B0604020202020204" pitchFamily="34" charset="0"/>
                <a:cs typeface="Arial" panose="020B0604020202020204" pitchFamily="34" charset="0"/>
              </a:rPr>
              <a:t>Healthwatch Haringey (2021) </a:t>
            </a:r>
            <a:r>
              <a:rPr lang="en-GB" sz="1600" i="1" dirty="0">
                <a:solidFill>
                  <a:schemeClr val="tx1"/>
                </a:solidFill>
                <a:latin typeface="Arial" panose="020B0604020202020204" pitchFamily="34" charset="0"/>
                <a:cs typeface="Arial" panose="020B0604020202020204" pitchFamily="34" charset="0"/>
              </a:rPr>
              <a:t>Engaging with ethnic minority women in Haringey about local services you said, we did</a:t>
            </a:r>
            <a:r>
              <a:rPr lang="en-GB" sz="1600" dirty="0">
                <a:solidFill>
                  <a:schemeClr val="tx1"/>
                </a:solidFill>
                <a:latin typeface="Arial" panose="020B0604020202020204" pitchFamily="34" charset="0"/>
                <a:cs typeface="Arial" panose="020B0604020202020204" pitchFamily="34" charset="0"/>
              </a:rPr>
              <a:t>. (online) Available at:: https://www.healthwatchharingey.org.uk/files/pdf. (Accessed:17/07/2023).</a:t>
            </a:r>
          </a:p>
          <a:p>
            <a:r>
              <a:rPr lang="en-GB" sz="1600" dirty="0">
                <a:solidFill>
                  <a:schemeClr val="tx1"/>
                </a:solidFill>
                <a:latin typeface="Arial" panose="020B0604020202020204" pitchFamily="34" charset="0"/>
                <a:cs typeface="Arial" panose="020B0604020202020204" pitchFamily="34" charset="0"/>
              </a:rPr>
              <a:t>Healthwatch Haringey (2023) </a:t>
            </a:r>
            <a:r>
              <a:rPr lang="en-GB" sz="1600" i="1" dirty="0">
                <a:solidFill>
                  <a:schemeClr val="tx1"/>
                </a:solidFill>
                <a:latin typeface="Arial" panose="020B0604020202020204" pitchFamily="34" charset="0"/>
                <a:cs typeface="Arial" panose="020B0604020202020204" pitchFamily="34" charset="0"/>
              </a:rPr>
              <a:t>Digital Support Service</a:t>
            </a:r>
            <a:r>
              <a:rPr lang="en-GB" sz="1600" dirty="0">
                <a:solidFill>
                  <a:schemeClr val="tx1"/>
                </a:solidFill>
                <a:latin typeface="Arial" panose="020B0604020202020204" pitchFamily="34" charset="0"/>
                <a:cs typeface="Arial" panose="020B0604020202020204" pitchFamily="34" charset="0"/>
              </a:rPr>
              <a:t>. Refer a patient. Available at: https://www.healthwatchharingey.org.uk/digital-support-service-refer-patient. (Accessed:15/07/2023).</a:t>
            </a:r>
          </a:p>
          <a:p>
            <a:r>
              <a:rPr lang="en-GB" sz="1600" dirty="0">
                <a:solidFill>
                  <a:schemeClr val="tx1"/>
                </a:solidFill>
                <a:latin typeface="Arial" panose="020B0604020202020204" pitchFamily="34" charset="0"/>
                <a:cs typeface="Arial" panose="020B0604020202020204" pitchFamily="34" charset="0"/>
              </a:rPr>
              <a:t>Haringey. Gov. UK (2021) </a:t>
            </a:r>
            <a:r>
              <a:rPr lang="en-GB" sz="1600" i="1" dirty="0">
                <a:solidFill>
                  <a:schemeClr val="tx1"/>
                </a:solidFill>
                <a:latin typeface="Arial" panose="020B0604020202020204" pitchFamily="34" charset="0"/>
                <a:cs typeface="Arial" panose="020B0604020202020204" pitchFamily="34" charset="0"/>
              </a:rPr>
              <a:t>Equalities Review of support for carers in Haringey</a:t>
            </a:r>
            <a:r>
              <a:rPr lang="en-GB" sz="1600" dirty="0">
                <a:solidFill>
                  <a:schemeClr val="tx1"/>
                </a:solidFill>
                <a:latin typeface="Arial" panose="020B0604020202020204" pitchFamily="34" charset="0"/>
                <a:cs typeface="Arial" panose="020B0604020202020204" pitchFamily="34" charset="0"/>
              </a:rPr>
              <a:t>. June 2021.(online)Available at:: https://www.haringey.gov.uk/sites/haringeygovuk/files/equalities_review_june_21_0.pdf. (Accessed:20/07/2023)</a:t>
            </a:r>
          </a:p>
          <a:p>
            <a:r>
              <a:rPr lang="en-GB" sz="1600" dirty="0">
                <a:solidFill>
                  <a:schemeClr val="tx1"/>
                </a:solidFill>
                <a:latin typeface="Arial" panose="020B0604020202020204" pitchFamily="34" charset="0"/>
                <a:cs typeface="Arial" panose="020B0604020202020204" pitchFamily="34" charset="0"/>
              </a:rPr>
              <a:t>Haringey. Gov. UK (2023) </a:t>
            </a:r>
            <a:r>
              <a:rPr lang="en-GB" sz="1600" i="1" dirty="0">
                <a:solidFill>
                  <a:schemeClr val="tx1"/>
                </a:solidFill>
                <a:latin typeface="Arial" panose="020B0604020202020204" pitchFamily="34" charset="0"/>
                <a:cs typeface="Arial" panose="020B0604020202020204" pitchFamily="34" charset="0"/>
              </a:rPr>
              <a:t>Haringey and Islington Prevention at Scale</a:t>
            </a:r>
            <a:r>
              <a:rPr lang="en-GB" sz="1600" dirty="0">
                <a:solidFill>
                  <a:schemeClr val="tx1"/>
                </a:solidFill>
                <a:latin typeface="Arial" panose="020B0604020202020204" pitchFamily="34" charset="0"/>
                <a:cs typeface="Arial" panose="020B0604020202020204" pitchFamily="34" charset="0"/>
              </a:rPr>
              <a:t>: Cardiovascular disease prevention with a focus on blood pressure and atrial fibrillation.(online). Available at: https://www.minutes.haringey.gov.uk/documents/s99087/Prevention%20at%20Scale%20CVD%20Prevention%20-%20appendix%20presenation.pdf. (Accessed: 14/07/2023).</a:t>
            </a:r>
          </a:p>
        </p:txBody>
      </p:sp>
    </p:spTree>
    <p:extLst>
      <p:ext uri="{BB962C8B-B14F-4D97-AF65-F5344CB8AC3E}">
        <p14:creationId xmlns:p14="http://schemas.microsoft.com/office/powerpoint/2010/main" val="36223047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70DCD7-E6CC-E247-FED6-63BDA3024D48}"/>
              </a:ext>
            </a:extLst>
          </p:cNvPr>
          <p:cNvSpPr/>
          <p:nvPr/>
        </p:nvSpPr>
        <p:spPr>
          <a:xfrm>
            <a:off x="442912" y="542925"/>
            <a:ext cx="11172826" cy="577214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latin typeface="Arial" panose="020B0604020202020204" pitchFamily="34" charset="0"/>
                <a:cs typeface="Arial" panose="020B0604020202020204" pitchFamily="34" charset="0"/>
              </a:rPr>
              <a:t> CONTINUATION OF REFERENCES</a:t>
            </a:r>
          </a:p>
          <a:p>
            <a:pPr algn="ctr"/>
            <a:endParaRPr lang="en-GB" sz="2400"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Levy, L., &amp; </a:t>
            </a:r>
            <a:r>
              <a:rPr kumimoji="0" lang="en-GB" sz="1600" b="0" i="0"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Tedstone</a:t>
            </a: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A. (2017). </a:t>
            </a:r>
            <a:r>
              <a:rPr kumimoji="0" lang="en-GB" sz="1600" b="0" i="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UK Dietary Policy for the Prevention of Cardiovascular Disease</a:t>
            </a: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Healthcare, 5(1). (online)Available at:  https://doi.org/10.3390/healthcare5010009. (Accessed::22/07/2023)</a:t>
            </a:r>
            <a:endParaRPr lang="en-GB" sz="2400" dirty="0">
              <a:solidFill>
                <a:schemeClr val="tx1"/>
              </a:solidFill>
              <a:latin typeface="Arial" panose="020B0604020202020204" pitchFamily="34" charset="0"/>
              <a:cs typeface="Arial" panose="020B0604020202020204" pitchFamily="34" charset="0"/>
            </a:endParaRPr>
          </a:p>
          <a:p>
            <a:r>
              <a:rPr lang="en-GB" sz="1600" dirty="0">
                <a:solidFill>
                  <a:schemeClr val="tx1"/>
                </a:solidFill>
                <a:latin typeface="Arial" panose="020B0604020202020204" pitchFamily="34" charset="0"/>
                <a:cs typeface="Arial" panose="020B0604020202020204" pitchFamily="34" charset="0"/>
              </a:rPr>
              <a:t>NHS (2021) </a:t>
            </a:r>
            <a:r>
              <a:rPr lang="en-GB" sz="1600" i="1" dirty="0">
                <a:solidFill>
                  <a:schemeClr val="tx1"/>
                </a:solidFill>
                <a:latin typeface="Arial" panose="020B0604020202020204" pitchFamily="34" charset="0"/>
                <a:cs typeface="Arial" panose="020B0604020202020204" pitchFamily="34" charset="0"/>
              </a:rPr>
              <a:t>JHOSC:</a:t>
            </a:r>
            <a:r>
              <a:rPr lang="en-GB" sz="1600" dirty="0">
                <a:solidFill>
                  <a:schemeClr val="tx1"/>
                </a:solidFill>
                <a:latin typeface="Arial" panose="020B0604020202020204" pitchFamily="34" charset="0"/>
                <a:cs typeface="Arial" panose="020B0604020202020204" pitchFamily="34" charset="0"/>
              </a:rPr>
              <a:t> 25 June 2021.General practice update. (online). Available at: https://www.minutes.haringey.gov.uk/documents/s121025/Digital%20Inclusion.pdf. (Accessed:16/07/2023).</a:t>
            </a:r>
          </a:p>
          <a:p>
            <a:r>
              <a:rPr lang="en-GB" sz="1600" dirty="0">
                <a:solidFill>
                  <a:schemeClr val="tx1"/>
                </a:solidFill>
                <a:latin typeface="Arial" panose="020B0604020202020204" pitchFamily="34" charset="0"/>
                <a:cs typeface="Arial" panose="020B0604020202020204" pitchFamily="34" charset="0"/>
              </a:rPr>
              <a:t>NHS Providers (2023) </a:t>
            </a:r>
            <a:r>
              <a:rPr lang="en-GB" sz="1600" i="1" dirty="0">
                <a:solidFill>
                  <a:schemeClr val="tx1"/>
                </a:solidFill>
                <a:latin typeface="Arial" panose="020B0604020202020204" pitchFamily="34" charset="0"/>
                <a:cs typeface="Arial" panose="020B0604020202020204" pitchFamily="34" charset="0"/>
              </a:rPr>
              <a:t>The NHS provider sector</a:t>
            </a:r>
            <a:r>
              <a:rPr lang="en-GB" sz="1600" dirty="0">
                <a:solidFill>
                  <a:schemeClr val="tx1"/>
                </a:solidFill>
                <a:latin typeface="Arial" panose="020B0604020202020204" pitchFamily="34" charset="0"/>
                <a:cs typeface="Arial" panose="020B0604020202020204" pitchFamily="34" charset="0"/>
              </a:rPr>
              <a:t>. (online) Available at: https://nhsproviders.org/topics/delivery-and-performance/the-nhs-provider-sector. (Accessed: 22/07/2023)</a:t>
            </a:r>
          </a:p>
          <a:p>
            <a:r>
              <a:rPr lang="en-GB" sz="1600" dirty="0">
                <a:solidFill>
                  <a:schemeClr val="tx1"/>
                </a:solidFill>
                <a:latin typeface="Arial" panose="020B0604020202020204" pitchFamily="34" charset="0"/>
                <a:cs typeface="Arial" panose="020B0604020202020204" pitchFamily="34" charset="0"/>
              </a:rPr>
              <a:t>Public Health England (2018) </a:t>
            </a:r>
            <a:r>
              <a:rPr lang="en-GB" sz="1600" i="1" dirty="0">
                <a:solidFill>
                  <a:schemeClr val="tx1"/>
                </a:solidFill>
                <a:latin typeface="Arial" panose="020B0604020202020204" pitchFamily="34" charset="0"/>
                <a:cs typeface="Arial" panose="020B0604020202020204" pitchFamily="34" charset="0"/>
              </a:rPr>
              <a:t>Chapter 3</a:t>
            </a:r>
            <a:r>
              <a:rPr lang="en-GB" sz="1600" dirty="0">
                <a:solidFill>
                  <a:schemeClr val="tx1"/>
                </a:solidFill>
                <a:latin typeface="Arial" panose="020B0604020202020204" pitchFamily="34" charset="0"/>
                <a:cs typeface="Arial" panose="020B0604020202020204" pitchFamily="34" charset="0"/>
              </a:rPr>
              <a:t>: trends in morbidity and risk factors. (online). Available at: https://www.gov.uk/government/publications/health-profile-for-england-2018/chapter-3-trends-in-morbidity-and-risk-factors. (Accessed: 21/07/2023).</a:t>
            </a:r>
          </a:p>
          <a:p>
            <a:r>
              <a:rPr lang="en-GB" sz="1600" dirty="0">
                <a:solidFill>
                  <a:schemeClr val="tx1"/>
                </a:solidFill>
                <a:latin typeface="Arial" panose="020B0604020202020204" pitchFamily="34" charset="0"/>
                <a:cs typeface="Arial" panose="020B0604020202020204" pitchFamily="34" charset="0"/>
              </a:rPr>
              <a:t>Public Health England (2023) </a:t>
            </a:r>
            <a:r>
              <a:rPr lang="en-GB" sz="1600" i="1" dirty="0">
                <a:solidFill>
                  <a:schemeClr val="tx1"/>
                </a:solidFill>
                <a:latin typeface="Arial" panose="020B0604020202020204" pitchFamily="34" charset="0"/>
                <a:cs typeface="Arial" panose="020B0604020202020204" pitchFamily="34" charset="0"/>
              </a:rPr>
              <a:t>Guidance</a:t>
            </a:r>
            <a:r>
              <a:rPr lang="en-GB" sz="1600" dirty="0">
                <a:solidFill>
                  <a:schemeClr val="tx1"/>
                </a:solidFill>
                <a:latin typeface="Arial" panose="020B0604020202020204" pitchFamily="34" charset="0"/>
                <a:cs typeface="Arial" panose="020B0604020202020204" pitchFamily="34" charset="0"/>
              </a:rPr>
              <a:t>. Health matters: preventing cardiovascular disease Available at: https://www.gov.uk/government/publications/health-matters-preventing-cardiovascular-dise.ase/health-matters-preventing-cardiovascular-disease. (Accessed:19/07/2023).</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8504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1375</TotalTime>
  <Words>1608</Words>
  <Application>Microsoft Office PowerPoint</Application>
  <PresentationFormat>Widescreen</PresentationFormat>
  <Paragraphs>75</Paragraphs>
  <Slides>11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Wingdings</vt:lpstr>
      <vt:lpstr>Office Theme</vt:lpstr>
      <vt:lpstr>Community Care &amp; Development Assessment 1</vt:lpstr>
      <vt:lpstr>Cardiovascular disease in Ethnic Minority COMMUNITY for London Borough of Haringey perspectives</vt:lpstr>
      <vt:lpstr>OVERVIEW  </vt:lpstr>
      <vt:lpstr>Poor diet, smoking, and high blood pressure are prevalent habits in Haringey that lead to cancer, cardiovascular disease, and lung disease.  Addressing the top 5 risk factors is crucial to improve community health and well-being. (Public Health England, 2018). </vt:lpstr>
      <vt:lpstr>PowerPoint Presentation</vt:lpstr>
      <vt:lpstr>Legislation &amp; Policy  </vt:lpstr>
      <vt:lpstr>PowerPoint Presentation</vt:lpstr>
      <vt:lpstr>PowerPoint Presentation</vt:lpstr>
      <vt:lpstr>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&amp; Development Assessment 1</dc:title>
  <dc:creator>Erkan Paca (2010132)</dc:creator>
  <cp:lastModifiedBy>Erkan Paca (2010132)</cp:lastModifiedBy>
  <cp:revision>67</cp:revision>
  <dcterms:created xsi:type="dcterms:W3CDTF">2023-07-06T13:09:50Z</dcterms:created>
  <dcterms:modified xsi:type="dcterms:W3CDTF">2023-07-28T11:23:41Z</dcterms:modified>
</cp:coreProperties>
</file>