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79" d="100"/>
          <a:sy n="79" d="100"/>
        </p:scale>
        <p:origin x="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1778338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394754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818257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5BFAFF-4298-4D53-9AFE-4B7B29C47B2E}"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665377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5BFAFF-4298-4D53-9AFE-4B7B29C47B2E}" type="datetimeFigureOut">
              <a:rPr lang="en-GB" smtClean="0"/>
              <a:t>06/11/2019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2384327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2902250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2263495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2071784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5BFAFF-4298-4D53-9AFE-4B7B29C47B2E}"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980721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5BFAFF-4298-4D53-9AFE-4B7B29C47B2E}"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390359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3205049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109954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3915851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1544364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4031007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3822639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5BFAFF-4298-4D53-9AFE-4B7B29C47B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377F84-1D4B-4497-A362-FBBA378C6582}" type="slidenum">
              <a:rPr lang="en-GB" smtClean="0"/>
              <a:t>‹#›</a:t>
            </a:fld>
            <a:endParaRPr lang="en-GB"/>
          </a:p>
        </p:txBody>
      </p:sp>
    </p:spTree>
    <p:extLst>
      <p:ext uri="{BB962C8B-B14F-4D97-AF65-F5344CB8AC3E}">
        <p14:creationId xmlns:p14="http://schemas.microsoft.com/office/powerpoint/2010/main" val="3697112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85BFAFF-4298-4D53-9AFE-4B7B29C47B2E}" type="datetimeFigureOut">
              <a:rPr lang="en-GB" smtClean="0"/>
              <a:t>06/11/2019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3377F84-1D4B-4497-A362-FBBA378C6582}" type="slidenum">
              <a:rPr lang="en-GB" smtClean="0"/>
              <a:t>‹#›</a:t>
            </a:fld>
            <a:endParaRPr lang="en-GB"/>
          </a:p>
        </p:txBody>
      </p:sp>
    </p:spTree>
    <p:extLst>
      <p:ext uri="{BB962C8B-B14F-4D97-AF65-F5344CB8AC3E}">
        <p14:creationId xmlns:p14="http://schemas.microsoft.com/office/powerpoint/2010/main" val="274367360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7.jpe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arning-theories.com/discovery-learning-bruner.html" TargetMode="External"/><Relationship Id="rId2" Type="http://schemas.openxmlformats.org/officeDocument/2006/relationships/hyperlink" Target="https://www.firstdiscoverers.co.uk/jerome-bruner-child-development-theor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7EC0BA-629E-47E4-9C7B-86252FA2D817}"/>
              </a:ext>
            </a:extLst>
          </p:cNvPr>
          <p:cNvSpPr>
            <a:spLocks noGrp="1"/>
          </p:cNvSpPr>
          <p:nvPr>
            <p:ph type="ctrTitle"/>
          </p:nvPr>
        </p:nvSpPr>
        <p:spPr/>
        <p:txBody>
          <a:bodyPr/>
          <a:lstStyle/>
          <a:p>
            <a:r>
              <a:rPr lang="en-GB" dirty="0"/>
              <a:t>Jerome S. Bruner </a:t>
            </a:r>
          </a:p>
        </p:txBody>
      </p:sp>
      <p:sp>
        <p:nvSpPr>
          <p:cNvPr id="3" name="Subtitle 2">
            <a:extLst>
              <a:ext uri="{FF2B5EF4-FFF2-40B4-BE49-F238E27FC236}">
                <a16:creationId xmlns:a16="http://schemas.microsoft.com/office/drawing/2014/main" xmlns="" id="{325F442A-5CDC-48C7-A1C3-A1757FED4461}"/>
              </a:ext>
            </a:extLst>
          </p:cNvPr>
          <p:cNvSpPr>
            <a:spLocks noGrp="1"/>
          </p:cNvSpPr>
          <p:nvPr>
            <p:ph type="subTitle" idx="1"/>
          </p:nvPr>
        </p:nvSpPr>
        <p:spPr/>
        <p:txBody>
          <a:bodyPr/>
          <a:lstStyle/>
          <a:p>
            <a:r>
              <a:rPr lang="en-GB" dirty="0"/>
              <a:t>(1915-2016)</a:t>
            </a:r>
          </a:p>
        </p:txBody>
      </p:sp>
    </p:spTree>
    <p:extLst>
      <p:ext uri="{BB962C8B-B14F-4D97-AF65-F5344CB8AC3E}">
        <p14:creationId xmlns:p14="http://schemas.microsoft.com/office/powerpoint/2010/main" val="754416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DF7A55-FADD-4696-BF36-00FF5719A281}"/>
              </a:ext>
            </a:extLst>
          </p:cNvPr>
          <p:cNvSpPr>
            <a:spLocks noGrp="1"/>
          </p:cNvSpPr>
          <p:nvPr>
            <p:ph type="title"/>
          </p:nvPr>
        </p:nvSpPr>
        <p:spPr/>
        <p:txBody>
          <a:bodyPr/>
          <a:lstStyle/>
          <a:p>
            <a:r>
              <a:rPr lang="en-GB" dirty="0"/>
              <a:t>About Jerome </a:t>
            </a:r>
          </a:p>
        </p:txBody>
      </p:sp>
      <p:pic>
        <p:nvPicPr>
          <p:cNvPr id="6" name="Picture Placeholder 5" descr="A person wearing glasses and a suit and tie&#10;&#10;Description automatically generated">
            <a:extLst>
              <a:ext uri="{FF2B5EF4-FFF2-40B4-BE49-F238E27FC236}">
                <a16:creationId xmlns:a16="http://schemas.microsoft.com/office/drawing/2014/main" xmlns="" id="{BEE9CBA5-2D57-4032-8D40-3E6610A25C2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571" b="3571"/>
          <a:stretch>
            <a:fillRect/>
          </a:stretch>
        </p:blipFill>
        <p:spPr/>
      </p:pic>
      <p:sp>
        <p:nvSpPr>
          <p:cNvPr id="4" name="Text Placeholder 3">
            <a:extLst>
              <a:ext uri="{FF2B5EF4-FFF2-40B4-BE49-F238E27FC236}">
                <a16:creationId xmlns:a16="http://schemas.microsoft.com/office/drawing/2014/main" xmlns="" id="{1B99421F-482A-4835-BE88-00CD81B848DE}"/>
              </a:ext>
            </a:extLst>
          </p:cNvPr>
          <p:cNvSpPr>
            <a:spLocks noGrp="1"/>
          </p:cNvSpPr>
          <p:nvPr>
            <p:ph type="body" sz="half" idx="2"/>
          </p:nvPr>
        </p:nvSpPr>
        <p:spPr>
          <a:xfrm>
            <a:off x="1154954" y="3657599"/>
            <a:ext cx="5091859" cy="2985247"/>
          </a:xfrm>
        </p:spPr>
        <p:txBody>
          <a:bodyPr/>
          <a:lstStyle/>
          <a:p>
            <a:r>
              <a:rPr lang="en-GB" dirty="0"/>
              <a:t>Jerome was born on the 1</a:t>
            </a:r>
            <a:r>
              <a:rPr lang="en-GB" baseline="30000" dirty="0"/>
              <a:t>st</a:t>
            </a:r>
            <a:r>
              <a:rPr lang="en-GB" dirty="0"/>
              <a:t> October 1915. He was born blind but gained sight aged 2 after undergoing surgery. </a:t>
            </a:r>
          </a:p>
          <a:p>
            <a:pPr marL="285750" indent="-285750">
              <a:buFontTx/>
              <a:buChar char="-"/>
            </a:pPr>
            <a:r>
              <a:rPr lang="en-GB" dirty="0"/>
              <a:t>His father passed away when he was 12 who was a watch maker from Poland And his mother was also from Poland. </a:t>
            </a:r>
          </a:p>
          <a:p>
            <a:pPr marL="285750" indent="-285750">
              <a:buFontTx/>
              <a:buChar char="-"/>
            </a:pPr>
            <a:r>
              <a:rPr lang="en-GB" dirty="0"/>
              <a:t>Throughout the years Jerome had created many theories that are now in use within the education sector and health and social care sectors to encourage both growth and development of children and young people. </a:t>
            </a:r>
          </a:p>
          <a:p>
            <a:pPr marL="285750" indent="-285750">
              <a:buFontTx/>
              <a:buChar char="-"/>
            </a:pPr>
            <a:endParaRPr lang="en-GB" dirty="0"/>
          </a:p>
        </p:txBody>
      </p:sp>
      <p:sp>
        <p:nvSpPr>
          <p:cNvPr id="10" name="TextBox 9">
            <a:extLst>
              <a:ext uri="{FF2B5EF4-FFF2-40B4-BE49-F238E27FC236}">
                <a16:creationId xmlns:a16="http://schemas.microsoft.com/office/drawing/2014/main" xmlns="" id="{43613A8B-C425-45EA-B6BB-C0FB6B64F67B}"/>
              </a:ext>
            </a:extLst>
          </p:cNvPr>
          <p:cNvSpPr txBox="1"/>
          <p:nvPr/>
        </p:nvSpPr>
        <p:spPr>
          <a:xfrm>
            <a:off x="6949546" y="6051176"/>
            <a:ext cx="3200400" cy="369332"/>
          </a:xfrm>
          <a:prstGeom prst="rect">
            <a:avLst/>
          </a:prstGeom>
          <a:noFill/>
        </p:spPr>
        <p:txBody>
          <a:bodyPr wrap="square" rtlCol="0">
            <a:spAutoFit/>
          </a:bodyPr>
          <a:lstStyle/>
          <a:p>
            <a:r>
              <a:rPr lang="en-GB" dirty="0"/>
              <a:t>Haste and Gardner (2017)</a:t>
            </a:r>
          </a:p>
        </p:txBody>
      </p:sp>
    </p:spTree>
    <p:extLst>
      <p:ext uri="{BB962C8B-B14F-4D97-AF65-F5344CB8AC3E}">
        <p14:creationId xmlns:p14="http://schemas.microsoft.com/office/powerpoint/2010/main" val="3890226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E42722-7F1E-4868-BB4D-6C61D0FE787B}"/>
              </a:ext>
            </a:extLst>
          </p:cNvPr>
          <p:cNvSpPr>
            <a:spLocks noGrp="1"/>
          </p:cNvSpPr>
          <p:nvPr>
            <p:ph type="title"/>
          </p:nvPr>
        </p:nvSpPr>
        <p:spPr/>
        <p:txBody>
          <a:bodyPr/>
          <a:lstStyle/>
          <a:p>
            <a:r>
              <a:rPr lang="en-GB" dirty="0"/>
              <a:t>Three modes or representation theory.</a:t>
            </a:r>
          </a:p>
        </p:txBody>
      </p:sp>
      <p:sp>
        <p:nvSpPr>
          <p:cNvPr id="3" name="Content Placeholder 2">
            <a:extLst>
              <a:ext uri="{FF2B5EF4-FFF2-40B4-BE49-F238E27FC236}">
                <a16:creationId xmlns:a16="http://schemas.microsoft.com/office/drawing/2014/main" xmlns="" id="{5F55C3C9-E09A-4CD5-BCFD-0D7B9D2FF9B7}"/>
              </a:ext>
            </a:extLst>
          </p:cNvPr>
          <p:cNvSpPr>
            <a:spLocks noGrp="1"/>
          </p:cNvSpPr>
          <p:nvPr>
            <p:ph idx="1"/>
          </p:nvPr>
        </p:nvSpPr>
        <p:spPr/>
        <p:txBody>
          <a:bodyPr>
            <a:normAutofit lnSpcReduction="10000"/>
          </a:bodyPr>
          <a:lstStyle/>
          <a:p>
            <a:r>
              <a:rPr lang="en-GB" dirty="0"/>
              <a:t>Bruner viewed the aim of education as being independent leaners who had “learned how to learn”. Upon his research he had concluded that within children's cognitive development there are three modes of representation. </a:t>
            </a:r>
          </a:p>
          <a:p>
            <a:endParaRPr lang="en-GB" dirty="0"/>
          </a:p>
          <a:p>
            <a:r>
              <a:rPr lang="en-GB" dirty="0"/>
              <a:t>Enactive representation (Based on action)</a:t>
            </a:r>
          </a:p>
          <a:p>
            <a:r>
              <a:rPr lang="en-GB" dirty="0"/>
              <a:t>Iconic representation (Based on images).</a:t>
            </a:r>
          </a:p>
          <a:p>
            <a:r>
              <a:rPr lang="en-GB" dirty="0"/>
              <a:t>Symbolic representation(Based on Language) </a:t>
            </a:r>
          </a:p>
          <a:p>
            <a:endParaRPr lang="en-GB" dirty="0"/>
          </a:p>
          <a:p>
            <a:r>
              <a:rPr lang="en-GB" dirty="0"/>
              <a:t>Modes of </a:t>
            </a:r>
            <a:r>
              <a:rPr lang="en-GB" dirty="0" err="1"/>
              <a:t>reprensentation</a:t>
            </a:r>
            <a:r>
              <a:rPr lang="en-GB" dirty="0"/>
              <a:t> are ways in which humans encode and store information or knowledge.</a:t>
            </a:r>
          </a:p>
          <a:p>
            <a:endParaRPr lang="en-GB" dirty="0"/>
          </a:p>
          <a:p>
            <a:endParaRPr lang="en-GB" dirty="0"/>
          </a:p>
        </p:txBody>
      </p:sp>
      <p:sp>
        <p:nvSpPr>
          <p:cNvPr id="5" name="TextBox 4">
            <a:extLst>
              <a:ext uri="{FF2B5EF4-FFF2-40B4-BE49-F238E27FC236}">
                <a16:creationId xmlns:a16="http://schemas.microsoft.com/office/drawing/2014/main" xmlns="" id="{1A1EAC48-628A-46E6-9BD5-D5E36404681D}"/>
              </a:ext>
            </a:extLst>
          </p:cNvPr>
          <p:cNvSpPr txBox="1"/>
          <p:nvPr/>
        </p:nvSpPr>
        <p:spPr>
          <a:xfrm>
            <a:off x="8269941" y="6037729"/>
            <a:ext cx="3119718" cy="367553"/>
          </a:xfrm>
          <a:prstGeom prst="rect">
            <a:avLst/>
          </a:prstGeom>
          <a:noFill/>
        </p:spPr>
        <p:txBody>
          <a:bodyPr wrap="square" rtlCol="0">
            <a:spAutoFit/>
          </a:bodyPr>
          <a:lstStyle/>
          <a:p>
            <a:r>
              <a:rPr lang="en-GB" dirty="0" err="1"/>
              <a:t>Firstdiscoverers</a:t>
            </a:r>
            <a:r>
              <a:rPr lang="en-GB" dirty="0"/>
              <a:t> (2019)</a:t>
            </a:r>
          </a:p>
        </p:txBody>
      </p:sp>
    </p:spTree>
    <p:extLst>
      <p:ext uri="{BB962C8B-B14F-4D97-AF65-F5344CB8AC3E}">
        <p14:creationId xmlns:p14="http://schemas.microsoft.com/office/powerpoint/2010/main" val="633933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C477B6-66B2-4116-BB45-F394F2C56EA6}"/>
              </a:ext>
            </a:extLst>
          </p:cNvPr>
          <p:cNvSpPr>
            <a:spLocks noGrp="1"/>
          </p:cNvSpPr>
          <p:nvPr>
            <p:ph type="title"/>
          </p:nvPr>
        </p:nvSpPr>
        <p:spPr/>
        <p:txBody>
          <a:bodyPr/>
          <a:lstStyle/>
          <a:p>
            <a:r>
              <a:rPr lang="en-GB" dirty="0"/>
              <a:t>Three modes of representation </a:t>
            </a:r>
          </a:p>
        </p:txBody>
      </p:sp>
      <p:sp>
        <p:nvSpPr>
          <p:cNvPr id="3" name="Text Placeholder 2">
            <a:extLst>
              <a:ext uri="{FF2B5EF4-FFF2-40B4-BE49-F238E27FC236}">
                <a16:creationId xmlns:a16="http://schemas.microsoft.com/office/drawing/2014/main" xmlns="" id="{E514A963-385B-4BA4-A470-BA1F672A89F8}"/>
              </a:ext>
            </a:extLst>
          </p:cNvPr>
          <p:cNvSpPr>
            <a:spLocks noGrp="1"/>
          </p:cNvSpPr>
          <p:nvPr>
            <p:ph type="body" idx="1"/>
          </p:nvPr>
        </p:nvSpPr>
        <p:spPr>
          <a:xfrm>
            <a:off x="632947" y="1981200"/>
            <a:ext cx="2946866" cy="576262"/>
          </a:xfrm>
        </p:spPr>
        <p:txBody>
          <a:bodyPr/>
          <a:lstStyle/>
          <a:p>
            <a:endParaRPr lang="en-GB" dirty="0"/>
          </a:p>
          <a:p>
            <a:r>
              <a:rPr lang="en-GB" dirty="0"/>
              <a:t>Enactive 0-1 years</a:t>
            </a:r>
          </a:p>
        </p:txBody>
      </p:sp>
      <p:sp>
        <p:nvSpPr>
          <p:cNvPr id="4" name="Text Placeholder 3">
            <a:extLst>
              <a:ext uri="{FF2B5EF4-FFF2-40B4-BE49-F238E27FC236}">
                <a16:creationId xmlns:a16="http://schemas.microsoft.com/office/drawing/2014/main" xmlns="" id="{1F82178E-BE55-4824-8703-3105CC4287A9}"/>
              </a:ext>
            </a:extLst>
          </p:cNvPr>
          <p:cNvSpPr>
            <a:spLocks noGrp="1"/>
          </p:cNvSpPr>
          <p:nvPr>
            <p:ph type="body" sz="half" idx="15"/>
          </p:nvPr>
        </p:nvSpPr>
        <p:spPr/>
        <p:txBody>
          <a:bodyPr>
            <a:normAutofit lnSpcReduction="10000"/>
          </a:bodyPr>
          <a:lstStyle/>
          <a:p>
            <a:r>
              <a:rPr lang="en-GB" dirty="0"/>
              <a:t>This mode is an encoding mode. </a:t>
            </a:r>
          </a:p>
          <a:p>
            <a:r>
              <a:rPr lang="en-GB" dirty="0"/>
              <a:t>An example of this would be for example an infant or small child shaking a rattle. It will remember how to do it due to muscle memory.</a:t>
            </a:r>
          </a:p>
          <a:p>
            <a:endParaRPr lang="en-GB" dirty="0"/>
          </a:p>
          <a:p>
            <a:r>
              <a:rPr lang="en-GB" dirty="0"/>
              <a:t>Both adults and children recall how to do tasks using muscle memory. For an adult for example it is much easier to mime using a lawnmower than to verbally explain how to use it.</a:t>
            </a:r>
          </a:p>
        </p:txBody>
      </p:sp>
      <p:sp>
        <p:nvSpPr>
          <p:cNvPr id="5" name="Text Placeholder 4">
            <a:extLst>
              <a:ext uri="{FF2B5EF4-FFF2-40B4-BE49-F238E27FC236}">
                <a16:creationId xmlns:a16="http://schemas.microsoft.com/office/drawing/2014/main" xmlns="" id="{F9348BB4-5C66-4EDC-9410-03E2FB91F1AB}"/>
              </a:ext>
            </a:extLst>
          </p:cNvPr>
          <p:cNvSpPr>
            <a:spLocks noGrp="1"/>
          </p:cNvSpPr>
          <p:nvPr>
            <p:ph type="body" sz="quarter" idx="3"/>
          </p:nvPr>
        </p:nvSpPr>
        <p:spPr/>
        <p:txBody>
          <a:bodyPr/>
          <a:lstStyle/>
          <a:p>
            <a:r>
              <a:rPr lang="en-GB" dirty="0"/>
              <a:t>Iconic 1-6 years</a:t>
            </a:r>
          </a:p>
        </p:txBody>
      </p:sp>
      <p:sp>
        <p:nvSpPr>
          <p:cNvPr id="6" name="Text Placeholder 5">
            <a:extLst>
              <a:ext uri="{FF2B5EF4-FFF2-40B4-BE49-F238E27FC236}">
                <a16:creationId xmlns:a16="http://schemas.microsoft.com/office/drawing/2014/main" xmlns="" id="{2BE26CAA-4631-4442-BFEF-85EFD09F996D}"/>
              </a:ext>
            </a:extLst>
          </p:cNvPr>
          <p:cNvSpPr>
            <a:spLocks noGrp="1"/>
          </p:cNvSpPr>
          <p:nvPr>
            <p:ph type="body" sz="half" idx="16"/>
          </p:nvPr>
        </p:nvSpPr>
        <p:spPr/>
        <p:txBody>
          <a:bodyPr/>
          <a:lstStyle/>
          <a:p>
            <a:r>
              <a:rPr lang="en-GB" dirty="0"/>
              <a:t>This is the ability to store a metal image when learning a new skill , topic etc.  With this mode it can be helpful to use pictures and diagrams to support verbal explanations and communication.</a:t>
            </a:r>
          </a:p>
        </p:txBody>
      </p:sp>
      <p:sp>
        <p:nvSpPr>
          <p:cNvPr id="7" name="Text Placeholder 6">
            <a:extLst>
              <a:ext uri="{FF2B5EF4-FFF2-40B4-BE49-F238E27FC236}">
                <a16:creationId xmlns:a16="http://schemas.microsoft.com/office/drawing/2014/main" xmlns="" id="{9B47C21F-D8E2-4B68-BC9A-DC02BA34722B}"/>
              </a:ext>
            </a:extLst>
          </p:cNvPr>
          <p:cNvSpPr>
            <a:spLocks noGrp="1"/>
          </p:cNvSpPr>
          <p:nvPr>
            <p:ph type="body" sz="quarter" idx="13"/>
          </p:nvPr>
        </p:nvSpPr>
        <p:spPr/>
        <p:txBody>
          <a:bodyPr/>
          <a:lstStyle/>
          <a:p>
            <a:r>
              <a:rPr lang="en-GB" dirty="0"/>
              <a:t>Symbolic 7 Years +</a:t>
            </a:r>
          </a:p>
        </p:txBody>
      </p:sp>
      <p:sp>
        <p:nvSpPr>
          <p:cNvPr id="8" name="Text Placeholder 7">
            <a:extLst>
              <a:ext uri="{FF2B5EF4-FFF2-40B4-BE49-F238E27FC236}">
                <a16:creationId xmlns:a16="http://schemas.microsoft.com/office/drawing/2014/main" xmlns="" id="{073248E9-F92A-4D9D-A2E8-8CDC60E03F3D}"/>
              </a:ext>
            </a:extLst>
          </p:cNvPr>
          <p:cNvSpPr>
            <a:spLocks noGrp="1"/>
          </p:cNvSpPr>
          <p:nvPr>
            <p:ph type="body" sz="half" idx="17"/>
          </p:nvPr>
        </p:nvSpPr>
        <p:spPr/>
        <p:txBody>
          <a:bodyPr/>
          <a:lstStyle/>
          <a:p>
            <a:r>
              <a:rPr lang="en-GB" dirty="0"/>
              <a:t>This is the mode which is the last to develop and is seen as more flexible than the previous two modes. </a:t>
            </a:r>
          </a:p>
          <a:p>
            <a:r>
              <a:rPr lang="en-GB" dirty="0"/>
              <a:t> This mode is mostly used via the medium of language.</a:t>
            </a:r>
          </a:p>
          <a:p>
            <a:r>
              <a:rPr lang="en-GB" dirty="0"/>
              <a:t>For example ‘dog’ is a symbolic representation of a particular class of animals. </a:t>
            </a:r>
          </a:p>
          <a:p>
            <a:r>
              <a:rPr lang="en-GB" dirty="0"/>
              <a:t>Such symbols can be classified, sorted and manipulated so that the leaner is not restricted to just actions and words. </a:t>
            </a:r>
          </a:p>
        </p:txBody>
      </p:sp>
      <p:sp>
        <p:nvSpPr>
          <p:cNvPr id="9" name="TextBox 8">
            <a:extLst>
              <a:ext uri="{FF2B5EF4-FFF2-40B4-BE49-F238E27FC236}">
                <a16:creationId xmlns:a16="http://schemas.microsoft.com/office/drawing/2014/main" xmlns="" id="{C5F53134-A130-475E-8A09-82C69D69F93C}"/>
              </a:ext>
            </a:extLst>
          </p:cNvPr>
          <p:cNvSpPr txBox="1"/>
          <p:nvPr/>
        </p:nvSpPr>
        <p:spPr>
          <a:xfrm>
            <a:off x="8633012" y="6256338"/>
            <a:ext cx="3200400" cy="646331"/>
          </a:xfrm>
          <a:prstGeom prst="rect">
            <a:avLst/>
          </a:prstGeom>
          <a:noFill/>
        </p:spPr>
        <p:txBody>
          <a:bodyPr wrap="square" rtlCol="0">
            <a:spAutoFit/>
          </a:bodyPr>
          <a:lstStyle/>
          <a:p>
            <a:r>
              <a:rPr lang="en-GB" dirty="0" err="1"/>
              <a:t>Firstdiscoverers</a:t>
            </a:r>
            <a:r>
              <a:rPr lang="en-GB" dirty="0"/>
              <a:t> (2019)</a:t>
            </a:r>
          </a:p>
          <a:p>
            <a:endParaRPr lang="en-GB" dirty="0"/>
          </a:p>
        </p:txBody>
      </p:sp>
    </p:spTree>
    <p:extLst>
      <p:ext uri="{BB962C8B-B14F-4D97-AF65-F5344CB8AC3E}">
        <p14:creationId xmlns:p14="http://schemas.microsoft.com/office/powerpoint/2010/main" val="581575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xmlns="" id="{DF19BAF3-7E20-4B9D-B544-BABAEEA1FA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xmlns="" id="{950648F4-ABCD-4DF0-8641-76CFB235472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xmlns="" id="{989BE678-777B-482A-A616-FEDC47B162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xmlns="" id="{CF1EB4BD-9C7E-4AA3-9681-C7EB0DA6250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xmlns="" id="{94AAE3AA-3759-4D28-B0EF-575F25A5146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xmlns="" id="{D28BE0C3-2102-4820-B88B-A448B1840D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xmlns="" id="{A4322390-8B58-46BE-88EB-D9FD30C08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person sitting at a table&#10;&#10;Description automatically generated">
            <a:extLst>
              <a:ext uri="{FF2B5EF4-FFF2-40B4-BE49-F238E27FC236}">
                <a16:creationId xmlns:a16="http://schemas.microsoft.com/office/drawing/2014/main" xmlns="" id="{A3397FEA-25FF-44B1-89DB-FD9583A68D7C}"/>
              </a:ext>
            </a:extLst>
          </p:cNvPr>
          <p:cNvPicPr>
            <a:picLocks noGrp="1" noChangeAspect="1"/>
          </p:cNvPicPr>
          <p:nvPr>
            <p:ph type="pic" idx="1"/>
          </p:nvPr>
        </p:nvPicPr>
        <p:blipFill rotWithShape="1">
          <a:blip r:embed="rId6">
            <a:alphaModFix amt="40000"/>
            <a:extLst>
              <a:ext uri="{28A0092B-C50C-407E-A947-70E740481C1C}">
                <a14:useLocalDpi xmlns:a14="http://schemas.microsoft.com/office/drawing/2010/main" val="0"/>
              </a:ext>
            </a:extLst>
          </a:blip>
          <a:srcRect t="8985" b="3124"/>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ADE23D88-89CF-4E47-ABE5-2818728A250E}"/>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b="0" i="0" kern="1200">
                <a:solidFill>
                  <a:schemeClr val="tx1"/>
                </a:solidFill>
                <a:latin typeface="+mj-lt"/>
                <a:ea typeface="+mj-ea"/>
                <a:cs typeface="+mj-cs"/>
              </a:rPr>
              <a:t>The concept of discovery learning </a:t>
            </a:r>
          </a:p>
        </p:txBody>
      </p:sp>
      <p:sp>
        <p:nvSpPr>
          <p:cNvPr id="4" name="Text Placeholder 3">
            <a:extLst>
              <a:ext uri="{FF2B5EF4-FFF2-40B4-BE49-F238E27FC236}">
                <a16:creationId xmlns:a16="http://schemas.microsoft.com/office/drawing/2014/main" xmlns="" id="{EF26155C-B3DB-4642-AE45-F96F7F9C26F8}"/>
              </a:ext>
            </a:extLst>
          </p:cNvPr>
          <p:cNvSpPr>
            <a:spLocks noGrp="1"/>
          </p:cNvSpPr>
          <p:nvPr>
            <p:ph type="body" sz="half" idx="2"/>
          </p:nvPr>
        </p:nvSpPr>
        <p:spPr>
          <a:xfrm>
            <a:off x="1154955" y="4777380"/>
            <a:ext cx="8825658" cy="861420"/>
          </a:xfrm>
        </p:spPr>
        <p:txBody>
          <a:bodyPr vert="horz" lIns="91440" tIns="45720" rIns="91440" bIns="45720" rtlCol="0" anchor="t">
            <a:normAutofit/>
          </a:bodyPr>
          <a:lstStyle/>
          <a:p>
            <a:r>
              <a:rPr lang="en-US" sz="2000" b="0" i="0" kern="1200" cap="all">
                <a:solidFill>
                  <a:schemeClr val="tx1"/>
                </a:solidFill>
                <a:latin typeface="+mj-lt"/>
                <a:ea typeface="+mj-ea"/>
                <a:cs typeface="+mj-cs"/>
              </a:rPr>
              <a:t>Leaners constructing their own knowledge for themselves.</a:t>
            </a:r>
          </a:p>
        </p:txBody>
      </p:sp>
      <p:sp>
        <p:nvSpPr>
          <p:cNvPr id="25" name="Rectangle 24">
            <a:extLst>
              <a:ext uri="{FF2B5EF4-FFF2-40B4-BE49-F238E27FC236}">
                <a16:creationId xmlns:a16="http://schemas.microsoft.com/office/drawing/2014/main" xmlns="" id="{C885E190-58DD-42DD-A4A8-401E15C92A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01002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F17F5B-403F-49DF-8498-7BE5E03C6898}"/>
              </a:ext>
            </a:extLst>
          </p:cNvPr>
          <p:cNvSpPr>
            <a:spLocks noGrp="1"/>
          </p:cNvSpPr>
          <p:nvPr>
            <p:ph type="title"/>
          </p:nvPr>
        </p:nvSpPr>
        <p:spPr/>
        <p:txBody>
          <a:bodyPr/>
          <a:lstStyle/>
          <a:p>
            <a:r>
              <a:rPr lang="en-GB" dirty="0"/>
              <a:t>Discovery Learning </a:t>
            </a:r>
          </a:p>
        </p:txBody>
      </p:sp>
      <p:sp>
        <p:nvSpPr>
          <p:cNvPr id="3" name="Text Placeholder 2">
            <a:extLst>
              <a:ext uri="{FF2B5EF4-FFF2-40B4-BE49-F238E27FC236}">
                <a16:creationId xmlns:a16="http://schemas.microsoft.com/office/drawing/2014/main" xmlns="" id="{5B083476-3FCA-4458-AF9F-16A6FCD04667}"/>
              </a:ext>
            </a:extLst>
          </p:cNvPr>
          <p:cNvSpPr>
            <a:spLocks noGrp="1"/>
          </p:cNvSpPr>
          <p:nvPr>
            <p:ph type="body" sz="half" idx="2"/>
          </p:nvPr>
        </p:nvSpPr>
        <p:spPr>
          <a:xfrm>
            <a:off x="1033930" y="2608729"/>
            <a:ext cx="10678458" cy="3832412"/>
          </a:xfrm>
        </p:spPr>
        <p:txBody>
          <a:bodyPr>
            <a:normAutofit/>
          </a:bodyPr>
          <a:lstStyle/>
          <a:p>
            <a:r>
              <a:rPr lang="en-GB" dirty="0"/>
              <a:t>Discovery learning is a method of investigation based instruction, discovery learning believes that it is best for learners to discover facts and relationships for themselves.  </a:t>
            </a:r>
          </a:p>
          <a:p>
            <a:r>
              <a:rPr lang="en-GB" dirty="0"/>
              <a:t>Discovery learning tends to take place within problem solving situations where the learner thinks and draws upon past experiences and existing knowledge to discover relationships, facts and new truths to be learned. For example as students ourselves we interact with the world by manipulating and exploring objects, comparing and fighting with questions and controversy’s or performing experiments.</a:t>
            </a:r>
          </a:p>
          <a:p>
            <a:endParaRPr lang="en-GB" dirty="0"/>
          </a:p>
          <a:p>
            <a:endParaRPr lang="en-GB" dirty="0"/>
          </a:p>
        </p:txBody>
      </p:sp>
      <p:sp>
        <p:nvSpPr>
          <p:cNvPr id="4" name="TextBox 3">
            <a:extLst>
              <a:ext uri="{FF2B5EF4-FFF2-40B4-BE49-F238E27FC236}">
                <a16:creationId xmlns:a16="http://schemas.microsoft.com/office/drawing/2014/main" xmlns="" id="{642CA964-9919-4292-9CA7-77CFD983644B}"/>
              </a:ext>
            </a:extLst>
          </p:cNvPr>
          <p:cNvSpPr txBox="1"/>
          <p:nvPr/>
        </p:nvSpPr>
        <p:spPr>
          <a:xfrm>
            <a:off x="8323729" y="5620871"/>
            <a:ext cx="3388659" cy="646331"/>
          </a:xfrm>
          <a:prstGeom prst="rect">
            <a:avLst/>
          </a:prstGeom>
          <a:noFill/>
        </p:spPr>
        <p:txBody>
          <a:bodyPr wrap="square" rtlCol="0">
            <a:spAutoFit/>
          </a:bodyPr>
          <a:lstStyle/>
          <a:p>
            <a:r>
              <a:rPr lang="en-GB" dirty="0"/>
              <a:t>Learningtheories.com. (2009).</a:t>
            </a:r>
          </a:p>
        </p:txBody>
      </p:sp>
    </p:spTree>
    <p:extLst>
      <p:ext uri="{BB962C8B-B14F-4D97-AF65-F5344CB8AC3E}">
        <p14:creationId xmlns:p14="http://schemas.microsoft.com/office/powerpoint/2010/main" val="268677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DD8D9A-D7E2-40B1-AE87-C84891472889}"/>
              </a:ext>
            </a:extLst>
          </p:cNvPr>
          <p:cNvSpPr>
            <a:spLocks noGrp="1"/>
          </p:cNvSpPr>
          <p:nvPr>
            <p:ph type="title"/>
          </p:nvPr>
        </p:nvSpPr>
        <p:spPr/>
        <p:txBody>
          <a:bodyPr/>
          <a:lstStyle/>
          <a:p>
            <a:r>
              <a:rPr lang="en-GB" sz="3200" dirty="0"/>
              <a:t>The essence of creativity is figuring out how to use what you already know in order to go beyond what you already think.</a:t>
            </a:r>
          </a:p>
        </p:txBody>
      </p:sp>
      <p:sp>
        <p:nvSpPr>
          <p:cNvPr id="4" name="Text Placeholder 3">
            <a:extLst>
              <a:ext uri="{FF2B5EF4-FFF2-40B4-BE49-F238E27FC236}">
                <a16:creationId xmlns:a16="http://schemas.microsoft.com/office/drawing/2014/main" xmlns="" id="{8B79332F-8EBC-41AF-BC21-0A7DBF27D7FF}"/>
              </a:ext>
            </a:extLst>
          </p:cNvPr>
          <p:cNvSpPr>
            <a:spLocks noGrp="1"/>
          </p:cNvSpPr>
          <p:nvPr>
            <p:ph type="body" sz="half" idx="2"/>
          </p:nvPr>
        </p:nvSpPr>
        <p:spPr>
          <a:xfrm>
            <a:off x="1047378" y="3790619"/>
            <a:ext cx="9804399" cy="2693894"/>
          </a:xfrm>
        </p:spPr>
        <p:txBody>
          <a:bodyPr/>
          <a:lstStyle/>
          <a:p>
            <a:r>
              <a:rPr lang="en-GB" dirty="0"/>
              <a:t>Proponents of this theory believe that discovery learning :</a:t>
            </a:r>
          </a:p>
          <a:p>
            <a:pPr marL="285750" indent="-285750">
              <a:buFontTx/>
              <a:buChar char="-"/>
            </a:pPr>
            <a:r>
              <a:rPr lang="en-GB" dirty="0"/>
              <a:t>Encourages active engagement. </a:t>
            </a:r>
          </a:p>
          <a:p>
            <a:pPr marL="285750" indent="-285750">
              <a:buFontTx/>
              <a:buChar char="-"/>
            </a:pPr>
            <a:r>
              <a:rPr lang="en-GB" dirty="0"/>
              <a:t>Promotes motivation.</a:t>
            </a:r>
          </a:p>
          <a:p>
            <a:pPr marL="285750" indent="-285750">
              <a:buFontTx/>
              <a:buChar char="-"/>
            </a:pPr>
            <a:r>
              <a:rPr lang="en-GB" dirty="0"/>
              <a:t>Promotes autonomy , responsibility and independence. </a:t>
            </a:r>
          </a:p>
          <a:p>
            <a:pPr marL="285750" indent="-285750">
              <a:buFontTx/>
              <a:buChar char="-"/>
            </a:pPr>
            <a:r>
              <a:rPr lang="en-GB" dirty="0"/>
              <a:t>Develops creativity and problem solving skills. </a:t>
            </a:r>
          </a:p>
          <a:p>
            <a:pPr marL="285750" indent="-285750">
              <a:buFontTx/>
              <a:buChar char="-"/>
            </a:pPr>
            <a:r>
              <a:rPr lang="en-GB" dirty="0"/>
              <a:t>Tailors learning experiences. </a:t>
            </a:r>
          </a:p>
          <a:p>
            <a:pPr marL="285750" indent="-285750">
              <a:buFontTx/>
              <a:buChar char="-"/>
            </a:pPr>
            <a:endParaRPr lang="en-GB" dirty="0"/>
          </a:p>
          <a:p>
            <a:pPr marL="285750" indent="-285750">
              <a:buFontTx/>
              <a:buChar char="-"/>
            </a:pPr>
            <a:endParaRPr lang="en-GB" dirty="0"/>
          </a:p>
        </p:txBody>
      </p:sp>
      <p:sp>
        <p:nvSpPr>
          <p:cNvPr id="5" name="TextBox 4">
            <a:extLst>
              <a:ext uri="{FF2B5EF4-FFF2-40B4-BE49-F238E27FC236}">
                <a16:creationId xmlns:a16="http://schemas.microsoft.com/office/drawing/2014/main" xmlns="" id="{126BAC2C-F669-4510-B97F-B7CBCF54EC9D}"/>
              </a:ext>
            </a:extLst>
          </p:cNvPr>
          <p:cNvSpPr txBox="1"/>
          <p:nvPr/>
        </p:nvSpPr>
        <p:spPr>
          <a:xfrm>
            <a:off x="7947212" y="6104965"/>
            <a:ext cx="3509682" cy="379548"/>
          </a:xfrm>
          <a:prstGeom prst="rect">
            <a:avLst/>
          </a:prstGeom>
          <a:noFill/>
        </p:spPr>
        <p:txBody>
          <a:bodyPr wrap="square" rtlCol="0">
            <a:spAutoFit/>
          </a:bodyPr>
          <a:lstStyle/>
          <a:p>
            <a:r>
              <a:rPr lang="en-GB" dirty="0"/>
              <a:t>Learningtheories.com. (2009).</a:t>
            </a:r>
          </a:p>
        </p:txBody>
      </p:sp>
    </p:spTree>
    <p:extLst>
      <p:ext uri="{BB962C8B-B14F-4D97-AF65-F5344CB8AC3E}">
        <p14:creationId xmlns:p14="http://schemas.microsoft.com/office/powerpoint/2010/main" val="2465153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F20968-9282-418C-9BFB-172484775D02}"/>
              </a:ext>
            </a:extLst>
          </p:cNvPr>
          <p:cNvSpPr>
            <a:spLocks noGrp="1"/>
          </p:cNvSpPr>
          <p:nvPr>
            <p:ph type="title"/>
          </p:nvPr>
        </p:nvSpPr>
        <p:spPr/>
        <p:txBody>
          <a:bodyPr/>
          <a:lstStyle/>
          <a:p>
            <a:r>
              <a:rPr lang="en-GB" dirty="0"/>
              <a:t>Critics believe that…</a:t>
            </a:r>
          </a:p>
        </p:txBody>
      </p:sp>
      <p:sp>
        <p:nvSpPr>
          <p:cNvPr id="3" name="Content Placeholder 2">
            <a:extLst>
              <a:ext uri="{FF2B5EF4-FFF2-40B4-BE49-F238E27FC236}">
                <a16:creationId xmlns:a16="http://schemas.microsoft.com/office/drawing/2014/main" xmlns="" id="{D72E4E7E-B125-44FE-9CD6-A39171233884}"/>
              </a:ext>
            </a:extLst>
          </p:cNvPr>
          <p:cNvSpPr>
            <a:spLocks noGrp="1"/>
          </p:cNvSpPr>
          <p:nvPr>
            <p:ph idx="1"/>
          </p:nvPr>
        </p:nvSpPr>
        <p:spPr/>
        <p:txBody>
          <a:bodyPr/>
          <a:lstStyle/>
          <a:p>
            <a:r>
              <a:rPr lang="en-GB" dirty="0"/>
              <a:t>It creates a cognitive overload. (Too much brain power !).</a:t>
            </a:r>
          </a:p>
          <a:p>
            <a:r>
              <a:rPr lang="en-GB" dirty="0"/>
              <a:t>May result in potential misconceptions.</a:t>
            </a:r>
          </a:p>
          <a:p>
            <a:r>
              <a:rPr lang="en-GB" dirty="0"/>
              <a:t>It makes it difficult for teachers to detect problems and issues and may cause misconceptions from their point of views when teaching.</a:t>
            </a:r>
          </a:p>
          <a:p>
            <a:endParaRPr lang="en-GB" dirty="0"/>
          </a:p>
        </p:txBody>
      </p:sp>
      <p:sp>
        <p:nvSpPr>
          <p:cNvPr id="4" name="TextBox 3">
            <a:extLst>
              <a:ext uri="{FF2B5EF4-FFF2-40B4-BE49-F238E27FC236}">
                <a16:creationId xmlns:a16="http://schemas.microsoft.com/office/drawing/2014/main" xmlns="" id="{7A16E0AE-A124-42C8-B68A-47CE38F43053}"/>
              </a:ext>
            </a:extLst>
          </p:cNvPr>
          <p:cNvSpPr txBox="1"/>
          <p:nvPr/>
        </p:nvSpPr>
        <p:spPr>
          <a:xfrm>
            <a:off x="8417859" y="5876365"/>
            <a:ext cx="3496235" cy="372034"/>
          </a:xfrm>
          <a:prstGeom prst="rect">
            <a:avLst/>
          </a:prstGeom>
          <a:noFill/>
        </p:spPr>
        <p:txBody>
          <a:bodyPr wrap="square" rtlCol="0">
            <a:spAutoFit/>
          </a:bodyPr>
          <a:lstStyle/>
          <a:p>
            <a:r>
              <a:rPr lang="en-GB" dirty="0"/>
              <a:t>Learningtheories.com. (2009).</a:t>
            </a:r>
          </a:p>
        </p:txBody>
      </p:sp>
    </p:spTree>
    <p:extLst>
      <p:ext uri="{BB962C8B-B14F-4D97-AF65-F5344CB8AC3E}">
        <p14:creationId xmlns:p14="http://schemas.microsoft.com/office/powerpoint/2010/main" val="3772948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8CF0EE-1A5B-4C87-9415-8E4551CF8025}"/>
              </a:ext>
            </a:extLst>
          </p:cNvPr>
          <p:cNvSpPr>
            <a:spLocks noGrp="1"/>
          </p:cNvSpPr>
          <p:nvPr>
            <p:ph type="title"/>
          </p:nvPr>
        </p:nvSpPr>
        <p:spPr/>
        <p:txBody>
          <a:bodyPr/>
          <a:lstStyle/>
          <a:p>
            <a:r>
              <a:rPr lang="en-GB" dirty="0"/>
              <a:t>So how do these theories help development?</a:t>
            </a:r>
          </a:p>
        </p:txBody>
      </p:sp>
      <p:sp>
        <p:nvSpPr>
          <p:cNvPr id="3" name="Content Placeholder 2">
            <a:extLst>
              <a:ext uri="{FF2B5EF4-FFF2-40B4-BE49-F238E27FC236}">
                <a16:creationId xmlns:a16="http://schemas.microsoft.com/office/drawing/2014/main" xmlns="" id="{5100B807-6A99-4EF8-8128-98C11BADB7C1}"/>
              </a:ext>
            </a:extLst>
          </p:cNvPr>
          <p:cNvSpPr>
            <a:spLocks noGrp="1"/>
          </p:cNvSpPr>
          <p:nvPr>
            <p:ph idx="1"/>
          </p:nvPr>
        </p:nvSpPr>
        <p:spPr/>
        <p:txBody>
          <a:bodyPr/>
          <a:lstStyle/>
          <a:p>
            <a:r>
              <a:rPr lang="en-GB" dirty="0"/>
              <a:t>In conclusion both these theories enable parents , careers and teachers to put children and young people at the </a:t>
            </a:r>
            <a:r>
              <a:rPr lang="en-GB" dirty="0" err="1"/>
              <a:t>center</a:t>
            </a:r>
            <a:r>
              <a:rPr lang="en-GB" dirty="0"/>
              <a:t> of the learning experience and emphasises the importance of language and of the children's progression when it comes to thinking through adults allowing and encouraging children to be active and independent in their own learning.</a:t>
            </a:r>
          </a:p>
        </p:txBody>
      </p:sp>
      <p:sp>
        <p:nvSpPr>
          <p:cNvPr id="4" name="TextBox 3">
            <a:extLst>
              <a:ext uri="{FF2B5EF4-FFF2-40B4-BE49-F238E27FC236}">
                <a16:creationId xmlns:a16="http://schemas.microsoft.com/office/drawing/2014/main" xmlns="" id="{A92EE039-B6B6-489C-83CB-791B0CBC8E71}"/>
              </a:ext>
            </a:extLst>
          </p:cNvPr>
          <p:cNvSpPr txBox="1"/>
          <p:nvPr/>
        </p:nvSpPr>
        <p:spPr>
          <a:xfrm>
            <a:off x="7866529" y="5970494"/>
            <a:ext cx="3805518" cy="369332"/>
          </a:xfrm>
          <a:prstGeom prst="rect">
            <a:avLst/>
          </a:prstGeom>
          <a:noFill/>
        </p:spPr>
        <p:txBody>
          <a:bodyPr wrap="square" rtlCol="0">
            <a:spAutoFit/>
          </a:bodyPr>
          <a:lstStyle/>
          <a:p>
            <a:r>
              <a:rPr lang="en-GB" dirty="0"/>
              <a:t>Learningtheories.com. (2009).</a:t>
            </a:r>
          </a:p>
        </p:txBody>
      </p:sp>
    </p:spTree>
    <p:extLst>
      <p:ext uri="{BB962C8B-B14F-4D97-AF65-F5344CB8AC3E}">
        <p14:creationId xmlns:p14="http://schemas.microsoft.com/office/powerpoint/2010/main" val="227405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0474DA-D3A9-4794-8AB0-27E5CFAEDAA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xmlns="" id="{F7CB93DB-9B6C-4EF2-ADF1-B8F9F5AD9545}"/>
              </a:ext>
            </a:extLst>
          </p:cNvPr>
          <p:cNvSpPr>
            <a:spLocks noGrp="1"/>
          </p:cNvSpPr>
          <p:nvPr>
            <p:ph idx="1"/>
          </p:nvPr>
        </p:nvSpPr>
        <p:spPr/>
        <p:txBody>
          <a:bodyPr>
            <a:normAutofit/>
          </a:bodyPr>
          <a:lstStyle/>
          <a:p>
            <a:r>
              <a:rPr lang="en-GB" dirty="0" err="1"/>
              <a:t>Firstdiscoverers</a:t>
            </a:r>
            <a:r>
              <a:rPr lang="en-GB" dirty="0"/>
              <a:t>. (2019). </a:t>
            </a:r>
            <a:r>
              <a:rPr lang="en-GB" i="1" dirty="0"/>
              <a:t>Child development ,Child Development Theories : Jerome Bruner.</a:t>
            </a:r>
            <a:r>
              <a:rPr lang="en-GB" dirty="0"/>
              <a:t> Available at : </a:t>
            </a:r>
            <a:r>
              <a:rPr lang="en-GB" dirty="0">
                <a:hlinkClick r:id="rId2"/>
              </a:rPr>
              <a:t>https://www.firstdiscoverers.co.uk/jerome-bruner-child-development-theories/</a:t>
            </a:r>
            <a:r>
              <a:rPr lang="en-GB" dirty="0"/>
              <a:t> (Accessed 1</a:t>
            </a:r>
            <a:r>
              <a:rPr lang="en-GB" baseline="30000" dirty="0"/>
              <a:t>st</a:t>
            </a:r>
            <a:r>
              <a:rPr lang="en-GB" dirty="0"/>
              <a:t> November 2019).</a:t>
            </a:r>
          </a:p>
          <a:p>
            <a:r>
              <a:rPr lang="en-GB" dirty="0"/>
              <a:t>Haste , H., Gardner , H. (2017) ‘ I</a:t>
            </a:r>
            <a:r>
              <a:rPr lang="pt-BR" dirty="0"/>
              <a:t>N MEMORIAM: Jerome S. Bruner (1915-2016)’ , </a:t>
            </a:r>
            <a:r>
              <a:rPr lang="pt-BR" i="1" dirty="0"/>
              <a:t>The Amercian Phsycologist.</a:t>
            </a:r>
            <a:r>
              <a:rPr lang="pt-BR" dirty="0"/>
              <a:t> Vol.72(7): P707.</a:t>
            </a:r>
          </a:p>
          <a:p>
            <a:r>
              <a:rPr lang="en-GB" dirty="0"/>
              <a:t>Learningtheories.com. (2009). </a:t>
            </a:r>
            <a:r>
              <a:rPr lang="en-GB" i="1" dirty="0"/>
              <a:t>Discovery learning (Bruner). </a:t>
            </a:r>
            <a:r>
              <a:rPr lang="en-GB" dirty="0"/>
              <a:t>Available at: </a:t>
            </a:r>
            <a:r>
              <a:rPr lang="en-GB" dirty="0">
                <a:hlinkClick r:id="rId3"/>
              </a:rPr>
              <a:t>https://www.learning-theories.com/discovery-learning-bruner.html</a:t>
            </a:r>
            <a:r>
              <a:rPr lang="en-GB" dirty="0"/>
              <a:t> (Accessed 29th October 2019) </a:t>
            </a:r>
          </a:p>
          <a:p>
            <a:endParaRPr lang="en-GB" dirty="0"/>
          </a:p>
        </p:txBody>
      </p:sp>
    </p:spTree>
    <p:extLst>
      <p:ext uri="{BB962C8B-B14F-4D97-AF65-F5344CB8AC3E}">
        <p14:creationId xmlns:p14="http://schemas.microsoft.com/office/powerpoint/2010/main" val="23623646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TotalTime>
  <Words>748</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Jerome S. Bruner </vt:lpstr>
      <vt:lpstr>About Jerome </vt:lpstr>
      <vt:lpstr>Three modes or representation theory.</vt:lpstr>
      <vt:lpstr>Three modes of representation </vt:lpstr>
      <vt:lpstr>The concept of discovery learning </vt:lpstr>
      <vt:lpstr>Discovery Learning </vt:lpstr>
      <vt:lpstr>The essence of creativity is figuring out how to use what you already know in order to go beyond what you already think.</vt:lpstr>
      <vt:lpstr>Critics believe that…</vt:lpstr>
      <vt:lpstr>So how do these theories help development?</vt:lpstr>
      <vt:lpstr>Reference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Jerome S. Bruner</dc:title>
  <dc:creator>sophie bailey</dc:creator>
  <cp:lastModifiedBy>Karen Hudson</cp:lastModifiedBy>
  <cp:revision>7</cp:revision>
  <dcterms:created xsi:type="dcterms:W3CDTF">2019-11-05T14:52:44Z</dcterms:created>
  <dcterms:modified xsi:type="dcterms:W3CDTF">2019-11-06T07:55:19Z</dcterms:modified>
</cp:coreProperties>
</file>