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2" r:id="rId57"/>
    <p:sldId id="311" r:id="rId58"/>
    <p:sldId id="313"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31D3A09-6EA8-4EC4-AB55-F58350E429B5}" v="1" dt="2022-10-26T14:16:23.71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9" autoAdjust="0"/>
    <p:restoredTop sz="94660"/>
  </p:normalViewPr>
  <p:slideViewPr>
    <p:cSldViewPr snapToGrid="0">
      <p:cViewPr varScale="1">
        <p:scale>
          <a:sx n="46" d="100"/>
          <a:sy n="46" d="100"/>
        </p:scale>
        <p:origin x="66" y="9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microsoft.com/office/2016/11/relationships/changesInfo" Target="changesInfos/changesInfo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65"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uke Roach" userId="3c173453-1e89-4ab7-a897-c035ad6940d7" providerId="ADAL" clId="{631D3A09-6EA8-4EC4-AB55-F58350E429B5}"/>
    <pc:docChg chg="custSel addSld modSld">
      <pc:chgData name="Luke Roach" userId="3c173453-1e89-4ab7-a897-c035ad6940d7" providerId="ADAL" clId="{631D3A09-6EA8-4EC4-AB55-F58350E429B5}" dt="2022-10-26T14:16:26.610" v="164" actId="26606"/>
      <pc:docMkLst>
        <pc:docMk/>
      </pc:docMkLst>
      <pc:sldChg chg="addSp modSp new mod setBg">
        <pc:chgData name="Luke Roach" userId="3c173453-1e89-4ab7-a897-c035ad6940d7" providerId="ADAL" clId="{631D3A09-6EA8-4EC4-AB55-F58350E429B5}" dt="2022-10-26T14:12:24.444" v="84" actId="26606"/>
        <pc:sldMkLst>
          <pc:docMk/>
          <pc:sldMk cId="4245487867" sldId="312"/>
        </pc:sldMkLst>
        <pc:spChg chg="mod">
          <ac:chgData name="Luke Roach" userId="3c173453-1e89-4ab7-a897-c035ad6940d7" providerId="ADAL" clId="{631D3A09-6EA8-4EC4-AB55-F58350E429B5}" dt="2022-10-26T14:12:24.444" v="84" actId="26606"/>
          <ac:spMkLst>
            <pc:docMk/>
            <pc:sldMk cId="4245487867" sldId="312"/>
            <ac:spMk id="2" creationId="{B4D791C9-91B3-CB46-FDD5-7C715FE0CB30}"/>
          </ac:spMkLst>
        </pc:spChg>
        <pc:spChg chg="mod">
          <ac:chgData name="Luke Roach" userId="3c173453-1e89-4ab7-a897-c035ad6940d7" providerId="ADAL" clId="{631D3A09-6EA8-4EC4-AB55-F58350E429B5}" dt="2022-10-26T14:12:24.444" v="84" actId="26606"/>
          <ac:spMkLst>
            <pc:docMk/>
            <pc:sldMk cId="4245487867" sldId="312"/>
            <ac:spMk id="3" creationId="{C7E66B27-6854-5C85-3B05-86CACE3BAA4B}"/>
          </ac:spMkLst>
        </pc:spChg>
        <pc:spChg chg="add">
          <ac:chgData name="Luke Roach" userId="3c173453-1e89-4ab7-a897-c035ad6940d7" providerId="ADAL" clId="{631D3A09-6EA8-4EC4-AB55-F58350E429B5}" dt="2022-10-26T14:12:24.444" v="84" actId="26606"/>
          <ac:spMkLst>
            <pc:docMk/>
            <pc:sldMk cId="4245487867" sldId="312"/>
            <ac:spMk id="8" creationId="{8B9AA7C6-5E5A-498E-A6DF-A943376E09BC}"/>
          </ac:spMkLst>
        </pc:spChg>
        <pc:spChg chg="add">
          <ac:chgData name="Luke Roach" userId="3c173453-1e89-4ab7-a897-c035ad6940d7" providerId="ADAL" clId="{631D3A09-6EA8-4EC4-AB55-F58350E429B5}" dt="2022-10-26T14:12:24.444" v="84" actId="26606"/>
          <ac:spMkLst>
            <pc:docMk/>
            <pc:sldMk cId="4245487867" sldId="312"/>
            <ac:spMk id="14" creationId="{81E140AE-0ABF-47C8-BF32-7D2F0CF2BA44}"/>
          </ac:spMkLst>
        </pc:spChg>
        <pc:spChg chg="add">
          <ac:chgData name="Luke Roach" userId="3c173453-1e89-4ab7-a897-c035ad6940d7" providerId="ADAL" clId="{631D3A09-6EA8-4EC4-AB55-F58350E429B5}" dt="2022-10-26T14:12:24.444" v="84" actId="26606"/>
          <ac:spMkLst>
            <pc:docMk/>
            <pc:sldMk cId="4245487867" sldId="312"/>
            <ac:spMk id="16" creationId="{CBC4F608-B4B8-48C3-9572-C0F061B1CD99}"/>
          </ac:spMkLst>
        </pc:spChg>
        <pc:grpChg chg="add">
          <ac:chgData name="Luke Roach" userId="3c173453-1e89-4ab7-a897-c035ad6940d7" providerId="ADAL" clId="{631D3A09-6EA8-4EC4-AB55-F58350E429B5}" dt="2022-10-26T14:12:24.444" v="84" actId="26606"/>
          <ac:grpSpMkLst>
            <pc:docMk/>
            <pc:sldMk cId="4245487867" sldId="312"/>
            <ac:grpSpMk id="10" creationId="{83EAB11A-76F7-48F4-9B4F-5BFDF4BF9670}"/>
          </ac:grpSpMkLst>
        </pc:grpChg>
      </pc:sldChg>
      <pc:sldChg chg="addSp delSp modSp new mod setBg">
        <pc:chgData name="Luke Roach" userId="3c173453-1e89-4ab7-a897-c035ad6940d7" providerId="ADAL" clId="{631D3A09-6EA8-4EC4-AB55-F58350E429B5}" dt="2022-10-26T14:16:26.610" v="164" actId="26606"/>
        <pc:sldMkLst>
          <pc:docMk/>
          <pc:sldMk cId="3412184001" sldId="313"/>
        </pc:sldMkLst>
        <pc:spChg chg="mod">
          <ac:chgData name="Luke Roach" userId="3c173453-1e89-4ab7-a897-c035ad6940d7" providerId="ADAL" clId="{631D3A09-6EA8-4EC4-AB55-F58350E429B5}" dt="2022-10-26T14:16:26.610" v="164" actId="26606"/>
          <ac:spMkLst>
            <pc:docMk/>
            <pc:sldMk cId="3412184001" sldId="313"/>
            <ac:spMk id="2" creationId="{5B2180E7-37D2-B36C-8116-D05CF2444CE0}"/>
          </ac:spMkLst>
        </pc:spChg>
        <pc:spChg chg="mod">
          <ac:chgData name="Luke Roach" userId="3c173453-1e89-4ab7-a897-c035ad6940d7" providerId="ADAL" clId="{631D3A09-6EA8-4EC4-AB55-F58350E429B5}" dt="2022-10-26T14:16:26.610" v="164" actId="26606"/>
          <ac:spMkLst>
            <pc:docMk/>
            <pc:sldMk cId="3412184001" sldId="313"/>
            <ac:spMk id="3" creationId="{D395214D-F1B5-F132-8F22-786DD210239F}"/>
          </ac:spMkLst>
        </pc:spChg>
        <pc:spChg chg="add del">
          <ac:chgData name="Luke Roach" userId="3c173453-1e89-4ab7-a897-c035ad6940d7" providerId="ADAL" clId="{631D3A09-6EA8-4EC4-AB55-F58350E429B5}" dt="2022-10-26T14:16:26.610" v="164" actId="26606"/>
          <ac:spMkLst>
            <pc:docMk/>
            <pc:sldMk cId="3412184001" sldId="313"/>
            <ac:spMk id="8" creationId="{8B9AA7C6-5E5A-498E-A6DF-A943376E09BC}"/>
          </ac:spMkLst>
        </pc:spChg>
        <pc:spChg chg="add del">
          <ac:chgData name="Luke Roach" userId="3c173453-1e89-4ab7-a897-c035ad6940d7" providerId="ADAL" clId="{631D3A09-6EA8-4EC4-AB55-F58350E429B5}" dt="2022-10-26T14:16:26.610" v="164" actId="26606"/>
          <ac:spMkLst>
            <pc:docMk/>
            <pc:sldMk cId="3412184001" sldId="313"/>
            <ac:spMk id="14" creationId="{81E140AE-0ABF-47C8-BF32-7D2F0CF2BA44}"/>
          </ac:spMkLst>
        </pc:spChg>
        <pc:spChg chg="add del">
          <ac:chgData name="Luke Roach" userId="3c173453-1e89-4ab7-a897-c035ad6940d7" providerId="ADAL" clId="{631D3A09-6EA8-4EC4-AB55-F58350E429B5}" dt="2022-10-26T14:16:26.610" v="164" actId="26606"/>
          <ac:spMkLst>
            <pc:docMk/>
            <pc:sldMk cId="3412184001" sldId="313"/>
            <ac:spMk id="16" creationId="{CBC4F608-B4B8-48C3-9572-C0F061B1CD99}"/>
          </ac:spMkLst>
        </pc:spChg>
        <pc:spChg chg="add">
          <ac:chgData name="Luke Roach" userId="3c173453-1e89-4ab7-a897-c035ad6940d7" providerId="ADAL" clId="{631D3A09-6EA8-4EC4-AB55-F58350E429B5}" dt="2022-10-26T14:16:26.610" v="164" actId="26606"/>
          <ac:spMkLst>
            <pc:docMk/>
            <pc:sldMk cId="3412184001" sldId="313"/>
            <ac:spMk id="1031" creationId="{058A14AF-9FB5-4CC7-BA35-E8E85D3EDF0E}"/>
          </ac:spMkLst>
        </pc:spChg>
        <pc:spChg chg="add">
          <ac:chgData name="Luke Roach" userId="3c173453-1e89-4ab7-a897-c035ad6940d7" providerId="ADAL" clId="{631D3A09-6EA8-4EC4-AB55-F58350E429B5}" dt="2022-10-26T14:16:26.610" v="164" actId="26606"/>
          <ac:spMkLst>
            <pc:docMk/>
            <pc:sldMk cId="3412184001" sldId="313"/>
            <ac:spMk id="1033" creationId="{3A9A4357-BD1D-4622-A4FE-766E6AB8DE84}"/>
          </ac:spMkLst>
        </pc:spChg>
        <pc:spChg chg="add">
          <ac:chgData name="Luke Roach" userId="3c173453-1e89-4ab7-a897-c035ad6940d7" providerId="ADAL" clId="{631D3A09-6EA8-4EC4-AB55-F58350E429B5}" dt="2022-10-26T14:16:26.610" v="164" actId="26606"/>
          <ac:spMkLst>
            <pc:docMk/>
            <pc:sldMk cId="3412184001" sldId="313"/>
            <ac:spMk id="1035" creationId="{E659831F-0D9A-4C63-9EBB-8435B85A440F}"/>
          </ac:spMkLst>
        </pc:spChg>
        <pc:spChg chg="add">
          <ac:chgData name="Luke Roach" userId="3c173453-1e89-4ab7-a897-c035ad6940d7" providerId="ADAL" clId="{631D3A09-6EA8-4EC4-AB55-F58350E429B5}" dt="2022-10-26T14:16:26.610" v="164" actId="26606"/>
          <ac:spMkLst>
            <pc:docMk/>
            <pc:sldMk cId="3412184001" sldId="313"/>
            <ac:spMk id="1037" creationId="{E6995CE5-F890-4ABA-82A2-26507CE8D2A3}"/>
          </ac:spMkLst>
        </pc:spChg>
        <pc:grpChg chg="add del">
          <ac:chgData name="Luke Roach" userId="3c173453-1e89-4ab7-a897-c035ad6940d7" providerId="ADAL" clId="{631D3A09-6EA8-4EC4-AB55-F58350E429B5}" dt="2022-10-26T14:16:26.610" v="164" actId="26606"/>
          <ac:grpSpMkLst>
            <pc:docMk/>
            <pc:sldMk cId="3412184001" sldId="313"/>
            <ac:grpSpMk id="10" creationId="{83EAB11A-76F7-48F4-9B4F-5BFDF4BF9670}"/>
          </ac:grpSpMkLst>
        </pc:grpChg>
        <pc:picChg chg="add mod">
          <ac:chgData name="Luke Roach" userId="3c173453-1e89-4ab7-a897-c035ad6940d7" providerId="ADAL" clId="{631D3A09-6EA8-4EC4-AB55-F58350E429B5}" dt="2022-10-26T14:16:26.610" v="164" actId="26606"/>
          <ac:picMkLst>
            <pc:docMk/>
            <pc:sldMk cId="3412184001" sldId="313"/>
            <ac:picMk id="1026" creationId="{BC563C82-EE4C-36F5-0472-E09F7383423E}"/>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2B0002-FE69-F2ED-01D9-E5B46165878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4681803-D186-8CBA-B655-D840F554E18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23F1DA5-D665-F0E0-95AE-7309033BB073}"/>
              </a:ext>
            </a:extLst>
          </p:cNvPr>
          <p:cNvSpPr>
            <a:spLocks noGrp="1"/>
          </p:cNvSpPr>
          <p:nvPr>
            <p:ph type="dt" sz="half" idx="10"/>
          </p:nvPr>
        </p:nvSpPr>
        <p:spPr/>
        <p:txBody>
          <a:bodyPr/>
          <a:lstStyle/>
          <a:p>
            <a:fld id="{46224084-9545-45DB-8751-10E3A0459079}" type="datetimeFigureOut">
              <a:rPr lang="en-GB" smtClean="0"/>
              <a:t>26/10/2022</a:t>
            </a:fld>
            <a:endParaRPr lang="en-GB"/>
          </a:p>
        </p:txBody>
      </p:sp>
      <p:sp>
        <p:nvSpPr>
          <p:cNvPr id="5" name="Footer Placeholder 4">
            <a:extLst>
              <a:ext uri="{FF2B5EF4-FFF2-40B4-BE49-F238E27FC236}">
                <a16:creationId xmlns:a16="http://schemas.microsoft.com/office/drawing/2014/main" id="{E403C557-FAAB-5779-80A6-02D8CE7FE3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CF36B99-EA95-D346-2F51-1E3EE79D3950}"/>
              </a:ext>
            </a:extLst>
          </p:cNvPr>
          <p:cNvSpPr>
            <a:spLocks noGrp="1"/>
          </p:cNvSpPr>
          <p:nvPr>
            <p:ph type="sldNum" sz="quarter" idx="12"/>
          </p:nvPr>
        </p:nvSpPr>
        <p:spPr/>
        <p:txBody>
          <a:bodyPr/>
          <a:lstStyle/>
          <a:p>
            <a:fld id="{55F4EA83-3694-480C-B826-7C9D41BE0592}" type="slidenum">
              <a:rPr lang="en-GB" smtClean="0"/>
              <a:t>‹#›</a:t>
            </a:fld>
            <a:endParaRPr lang="en-GB"/>
          </a:p>
        </p:txBody>
      </p:sp>
    </p:spTree>
    <p:extLst>
      <p:ext uri="{BB962C8B-B14F-4D97-AF65-F5344CB8AC3E}">
        <p14:creationId xmlns:p14="http://schemas.microsoft.com/office/powerpoint/2010/main" val="18095163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27D9A5-3CC4-6452-A706-8BC11B55513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EC4743E-ACF8-3CF9-B214-3BA0CDB2A22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5231C14-AF7E-8D05-D760-396743D02556}"/>
              </a:ext>
            </a:extLst>
          </p:cNvPr>
          <p:cNvSpPr>
            <a:spLocks noGrp="1"/>
          </p:cNvSpPr>
          <p:nvPr>
            <p:ph type="dt" sz="half" idx="10"/>
          </p:nvPr>
        </p:nvSpPr>
        <p:spPr/>
        <p:txBody>
          <a:bodyPr/>
          <a:lstStyle/>
          <a:p>
            <a:fld id="{46224084-9545-45DB-8751-10E3A0459079}" type="datetimeFigureOut">
              <a:rPr lang="en-GB" smtClean="0"/>
              <a:t>26/10/2022</a:t>
            </a:fld>
            <a:endParaRPr lang="en-GB"/>
          </a:p>
        </p:txBody>
      </p:sp>
      <p:sp>
        <p:nvSpPr>
          <p:cNvPr id="5" name="Footer Placeholder 4">
            <a:extLst>
              <a:ext uri="{FF2B5EF4-FFF2-40B4-BE49-F238E27FC236}">
                <a16:creationId xmlns:a16="http://schemas.microsoft.com/office/drawing/2014/main" id="{C5B4E71D-52C8-4511-86D0-E9FE5377D79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F00CAF6-3C15-6F75-9F03-E55C6BE0F3F3}"/>
              </a:ext>
            </a:extLst>
          </p:cNvPr>
          <p:cNvSpPr>
            <a:spLocks noGrp="1"/>
          </p:cNvSpPr>
          <p:nvPr>
            <p:ph type="sldNum" sz="quarter" idx="12"/>
          </p:nvPr>
        </p:nvSpPr>
        <p:spPr/>
        <p:txBody>
          <a:bodyPr/>
          <a:lstStyle/>
          <a:p>
            <a:fld id="{55F4EA83-3694-480C-B826-7C9D41BE0592}" type="slidenum">
              <a:rPr lang="en-GB" smtClean="0"/>
              <a:t>‹#›</a:t>
            </a:fld>
            <a:endParaRPr lang="en-GB"/>
          </a:p>
        </p:txBody>
      </p:sp>
    </p:spTree>
    <p:extLst>
      <p:ext uri="{BB962C8B-B14F-4D97-AF65-F5344CB8AC3E}">
        <p14:creationId xmlns:p14="http://schemas.microsoft.com/office/powerpoint/2010/main" val="3412680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2A5901-201E-0021-8C54-29623E2019C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CF8D0E8-57F4-3A41-4ABF-61B0293E13F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F6606C6-2DE4-98E0-BCB0-3CA9F04223DE}"/>
              </a:ext>
            </a:extLst>
          </p:cNvPr>
          <p:cNvSpPr>
            <a:spLocks noGrp="1"/>
          </p:cNvSpPr>
          <p:nvPr>
            <p:ph type="dt" sz="half" idx="10"/>
          </p:nvPr>
        </p:nvSpPr>
        <p:spPr/>
        <p:txBody>
          <a:bodyPr/>
          <a:lstStyle/>
          <a:p>
            <a:fld id="{46224084-9545-45DB-8751-10E3A0459079}" type="datetimeFigureOut">
              <a:rPr lang="en-GB" smtClean="0"/>
              <a:t>26/10/2022</a:t>
            </a:fld>
            <a:endParaRPr lang="en-GB"/>
          </a:p>
        </p:txBody>
      </p:sp>
      <p:sp>
        <p:nvSpPr>
          <p:cNvPr id="5" name="Footer Placeholder 4">
            <a:extLst>
              <a:ext uri="{FF2B5EF4-FFF2-40B4-BE49-F238E27FC236}">
                <a16:creationId xmlns:a16="http://schemas.microsoft.com/office/drawing/2014/main" id="{AC6E3061-A9F4-1F3B-E20D-15DE18C4194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AE9811F-CA9A-9D42-CA91-D5A787FB8DC3}"/>
              </a:ext>
            </a:extLst>
          </p:cNvPr>
          <p:cNvSpPr>
            <a:spLocks noGrp="1"/>
          </p:cNvSpPr>
          <p:nvPr>
            <p:ph type="sldNum" sz="quarter" idx="12"/>
          </p:nvPr>
        </p:nvSpPr>
        <p:spPr/>
        <p:txBody>
          <a:bodyPr/>
          <a:lstStyle/>
          <a:p>
            <a:fld id="{55F4EA83-3694-480C-B826-7C9D41BE0592}" type="slidenum">
              <a:rPr lang="en-GB" smtClean="0"/>
              <a:t>‹#›</a:t>
            </a:fld>
            <a:endParaRPr lang="en-GB"/>
          </a:p>
        </p:txBody>
      </p:sp>
    </p:spTree>
    <p:extLst>
      <p:ext uri="{BB962C8B-B14F-4D97-AF65-F5344CB8AC3E}">
        <p14:creationId xmlns:p14="http://schemas.microsoft.com/office/powerpoint/2010/main" val="35354898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DB163D-8CE5-9486-B851-CCD62FA34A7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E14E6FF-3C29-4BE2-B010-5ACAABFE961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5A45EB2-C2DA-041A-D718-95F602AF214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6E340BF-A967-BCAD-80FD-0ADB212FF3A1}"/>
              </a:ext>
            </a:extLst>
          </p:cNvPr>
          <p:cNvSpPr>
            <a:spLocks noGrp="1"/>
          </p:cNvSpPr>
          <p:nvPr>
            <p:ph type="dt" sz="half" idx="10"/>
          </p:nvPr>
        </p:nvSpPr>
        <p:spPr/>
        <p:txBody>
          <a:bodyPr/>
          <a:lstStyle/>
          <a:p>
            <a:fld id="{46224084-9545-45DB-8751-10E3A0459079}" type="datetimeFigureOut">
              <a:rPr lang="en-GB" smtClean="0"/>
              <a:t>26/10/2022</a:t>
            </a:fld>
            <a:endParaRPr lang="en-GB"/>
          </a:p>
        </p:txBody>
      </p:sp>
      <p:sp>
        <p:nvSpPr>
          <p:cNvPr id="6" name="Footer Placeholder 5">
            <a:extLst>
              <a:ext uri="{FF2B5EF4-FFF2-40B4-BE49-F238E27FC236}">
                <a16:creationId xmlns:a16="http://schemas.microsoft.com/office/drawing/2014/main" id="{EA859AD5-9D3E-0A22-FAA9-7A9816CA292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CCD2A20-ABA3-782B-AC6D-E7BE03CA3F26}"/>
              </a:ext>
            </a:extLst>
          </p:cNvPr>
          <p:cNvSpPr>
            <a:spLocks noGrp="1"/>
          </p:cNvSpPr>
          <p:nvPr>
            <p:ph type="sldNum" sz="quarter" idx="12"/>
          </p:nvPr>
        </p:nvSpPr>
        <p:spPr/>
        <p:txBody>
          <a:bodyPr/>
          <a:lstStyle/>
          <a:p>
            <a:fld id="{55F4EA83-3694-480C-B826-7C9D41BE0592}" type="slidenum">
              <a:rPr lang="en-GB" smtClean="0"/>
              <a:t>‹#›</a:t>
            </a:fld>
            <a:endParaRPr lang="en-GB"/>
          </a:p>
        </p:txBody>
      </p:sp>
    </p:spTree>
    <p:extLst>
      <p:ext uri="{BB962C8B-B14F-4D97-AF65-F5344CB8AC3E}">
        <p14:creationId xmlns:p14="http://schemas.microsoft.com/office/powerpoint/2010/main" val="3540272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E5CD7B-E571-9DAF-91E9-B5A060048AD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CF6B7CB-1F9A-EDA3-702A-BFEF9583D7F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C6827C4-9A06-ADAA-3762-8E5B9B45BEE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06D54A4-ABB1-F5C3-0DC3-8C842F3CC3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0A93AF1-903C-FF2A-20E6-9C29B9D4277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19C7DFB-AE67-0F23-8613-ADD83CCE061B}"/>
              </a:ext>
            </a:extLst>
          </p:cNvPr>
          <p:cNvSpPr>
            <a:spLocks noGrp="1"/>
          </p:cNvSpPr>
          <p:nvPr>
            <p:ph type="dt" sz="half" idx="10"/>
          </p:nvPr>
        </p:nvSpPr>
        <p:spPr/>
        <p:txBody>
          <a:bodyPr/>
          <a:lstStyle/>
          <a:p>
            <a:fld id="{46224084-9545-45DB-8751-10E3A0459079}" type="datetimeFigureOut">
              <a:rPr lang="en-GB" smtClean="0"/>
              <a:t>26/10/2022</a:t>
            </a:fld>
            <a:endParaRPr lang="en-GB"/>
          </a:p>
        </p:txBody>
      </p:sp>
      <p:sp>
        <p:nvSpPr>
          <p:cNvPr id="8" name="Footer Placeholder 7">
            <a:extLst>
              <a:ext uri="{FF2B5EF4-FFF2-40B4-BE49-F238E27FC236}">
                <a16:creationId xmlns:a16="http://schemas.microsoft.com/office/drawing/2014/main" id="{2734CE11-5A28-FED7-6C69-F91B9929C9C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E7C702C-F4EA-2677-94C7-C4786710DF94}"/>
              </a:ext>
            </a:extLst>
          </p:cNvPr>
          <p:cNvSpPr>
            <a:spLocks noGrp="1"/>
          </p:cNvSpPr>
          <p:nvPr>
            <p:ph type="sldNum" sz="quarter" idx="12"/>
          </p:nvPr>
        </p:nvSpPr>
        <p:spPr/>
        <p:txBody>
          <a:bodyPr/>
          <a:lstStyle/>
          <a:p>
            <a:fld id="{55F4EA83-3694-480C-B826-7C9D41BE0592}" type="slidenum">
              <a:rPr lang="en-GB" smtClean="0"/>
              <a:t>‹#›</a:t>
            </a:fld>
            <a:endParaRPr lang="en-GB"/>
          </a:p>
        </p:txBody>
      </p:sp>
    </p:spTree>
    <p:extLst>
      <p:ext uri="{BB962C8B-B14F-4D97-AF65-F5344CB8AC3E}">
        <p14:creationId xmlns:p14="http://schemas.microsoft.com/office/powerpoint/2010/main" val="23642377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9B739-7F32-8F9E-4809-69881D2B7E7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AFF5A45-2C3E-D5DF-1B94-34907AD19D9E}"/>
              </a:ext>
            </a:extLst>
          </p:cNvPr>
          <p:cNvSpPr>
            <a:spLocks noGrp="1"/>
          </p:cNvSpPr>
          <p:nvPr>
            <p:ph type="dt" sz="half" idx="10"/>
          </p:nvPr>
        </p:nvSpPr>
        <p:spPr/>
        <p:txBody>
          <a:bodyPr/>
          <a:lstStyle/>
          <a:p>
            <a:fld id="{46224084-9545-45DB-8751-10E3A0459079}" type="datetimeFigureOut">
              <a:rPr lang="en-GB" smtClean="0"/>
              <a:t>26/10/2022</a:t>
            </a:fld>
            <a:endParaRPr lang="en-GB"/>
          </a:p>
        </p:txBody>
      </p:sp>
      <p:sp>
        <p:nvSpPr>
          <p:cNvPr id="4" name="Footer Placeholder 3">
            <a:extLst>
              <a:ext uri="{FF2B5EF4-FFF2-40B4-BE49-F238E27FC236}">
                <a16:creationId xmlns:a16="http://schemas.microsoft.com/office/drawing/2014/main" id="{6969F0BF-71BF-CD51-4493-496D83C6EF6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BAECF68-CE0B-87F0-87E9-B3ECB121CFA1}"/>
              </a:ext>
            </a:extLst>
          </p:cNvPr>
          <p:cNvSpPr>
            <a:spLocks noGrp="1"/>
          </p:cNvSpPr>
          <p:nvPr>
            <p:ph type="sldNum" sz="quarter" idx="12"/>
          </p:nvPr>
        </p:nvSpPr>
        <p:spPr/>
        <p:txBody>
          <a:bodyPr/>
          <a:lstStyle/>
          <a:p>
            <a:fld id="{55F4EA83-3694-480C-B826-7C9D41BE0592}" type="slidenum">
              <a:rPr lang="en-GB" smtClean="0"/>
              <a:t>‹#›</a:t>
            </a:fld>
            <a:endParaRPr lang="en-GB"/>
          </a:p>
        </p:txBody>
      </p:sp>
    </p:spTree>
    <p:extLst>
      <p:ext uri="{BB962C8B-B14F-4D97-AF65-F5344CB8AC3E}">
        <p14:creationId xmlns:p14="http://schemas.microsoft.com/office/powerpoint/2010/main" val="27793198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E07D8D-3C36-09AC-5E9E-66F20ACEFC76}"/>
              </a:ext>
            </a:extLst>
          </p:cNvPr>
          <p:cNvSpPr>
            <a:spLocks noGrp="1"/>
          </p:cNvSpPr>
          <p:nvPr>
            <p:ph type="dt" sz="half" idx="10"/>
          </p:nvPr>
        </p:nvSpPr>
        <p:spPr/>
        <p:txBody>
          <a:bodyPr/>
          <a:lstStyle/>
          <a:p>
            <a:fld id="{46224084-9545-45DB-8751-10E3A0459079}" type="datetimeFigureOut">
              <a:rPr lang="en-GB" smtClean="0"/>
              <a:t>26/10/2022</a:t>
            </a:fld>
            <a:endParaRPr lang="en-GB"/>
          </a:p>
        </p:txBody>
      </p:sp>
      <p:sp>
        <p:nvSpPr>
          <p:cNvPr id="3" name="Footer Placeholder 2">
            <a:extLst>
              <a:ext uri="{FF2B5EF4-FFF2-40B4-BE49-F238E27FC236}">
                <a16:creationId xmlns:a16="http://schemas.microsoft.com/office/drawing/2014/main" id="{F8E19222-05AE-D22F-2EE0-5D6F0A67295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D5CD78E-0797-2036-8A8F-D59A4F908374}"/>
              </a:ext>
            </a:extLst>
          </p:cNvPr>
          <p:cNvSpPr>
            <a:spLocks noGrp="1"/>
          </p:cNvSpPr>
          <p:nvPr>
            <p:ph type="sldNum" sz="quarter" idx="12"/>
          </p:nvPr>
        </p:nvSpPr>
        <p:spPr/>
        <p:txBody>
          <a:bodyPr/>
          <a:lstStyle/>
          <a:p>
            <a:fld id="{55F4EA83-3694-480C-B826-7C9D41BE0592}" type="slidenum">
              <a:rPr lang="en-GB" smtClean="0"/>
              <a:t>‹#›</a:t>
            </a:fld>
            <a:endParaRPr lang="en-GB"/>
          </a:p>
        </p:txBody>
      </p:sp>
    </p:spTree>
    <p:extLst>
      <p:ext uri="{BB962C8B-B14F-4D97-AF65-F5344CB8AC3E}">
        <p14:creationId xmlns:p14="http://schemas.microsoft.com/office/powerpoint/2010/main" val="9425529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264E60-941A-EE86-B68B-650513BE7A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6ED45E9-EC90-CB6C-2497-6506D7F4E24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24DD5A2-DC94-B578-E842-2DCE2D18EA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34D5CA1-AEAE-A9B7-9469-BB0513199C19}"/>
              </a:ext>
            </a:extLst>
          </p:cNvPr>
          <p:cNvSpPr>
            <a:spLocks noGrp="1"/>
          </p:cNvSpPr>
          <p:nvPr>
            <p:ph type="dt" sz="half" idx="10"/>
          </p:nvPr>
        </p:nvSpPr>
        <p:spPr/>
        <p:txBody>
          <a:bodyPr/>
          <a:lstStyle/>
          <a:p>
            <a:fld id="{46224084-9545-45DB-8751-10E3A0459079}" type="datetimeFigureOut">
              <a:rPr lang="en-GB" smtClean="0"/>
              <a:t>26/10/2022</a:t>
            </a:fld>
            <a:endParaRPr lang="en-GB"/>
          </a:p>
        </p:txBody>
      </p:sp>
      <p:sp>
        <p:nvSpPr>
          <p:cNvPr id="6" name="Footer Placeholder 5">
            <a:extLst>
              <a:ext uri="{FF2B5EF4-FFF2-40B4-BE49-F238E27FC236}">
                <a16:creationId xmlns:a16="http://schemas.microsoft.com/office/drawing/2014/main" id="{83F30427-62B5-2D0B-2BF6-F7706713DE9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4E6125F-9267-8C12-B8C2-5FE14099B122}"/>
              </a:ext>
            </a:extLst>
          </p:cNvPr>
          <p:cNvSpPr>
            <a:spLocks noGrp="1"/>
          </p:cNvSpPr>
          <p:nvPr>
            <p:ph type="sldNum" sz="quarter" idx="12"/>
          </p:nvPr>
        </p:nvSpPr>
        <p:spPr/>
        <p:txBody>
          <a:bodyPr/>
          <a:lstStyle/>
          <a:p>
            <a:fld id="{55F4EA83-3694-480C-B826-7C9D41BE0592}" type="slidenum">
              <a:rPr lang="en-GB" smtClean="0"/>
              <a:t>‹#›</a:t>
            </a:fld>
            <a:endParaRPr lang="en-GB"/>
          </a:p>
        </p:txBody>
      </p:sp>
    </p:spTree>
    <p:extLst>
      <p:ext uri="{BB962C8B-B14F-4D97-AF65-F5344CB8AC3E}">
        <p14:creationId xmlns:p14="http://schemas.microsoft.com/office/powerpoint/2010/main" val="16127980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B2AE10-A44C-9307-EFBB-92425A645C0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41EE281-7A1A-81AE-DAD5-2AED5E94D39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5FBCEC7-8849-E169-15BF-E68A0823D2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69258DB-C43B-DEC5-5A89-7C2F8F086D9D}"/>
              </a:ext>
            </a:extLst>
          </p:cNvPr>
          <p:cNvSpPr>
            <a:spLocks noGrp="1"/>
          </p:cNvSpPr>
          <p:nvPr>
            <p:ph type="dt" sz="half" idx="10"/>
          </p:nvPr>
        </p:nvSpPr>
        <p:spPr/>
        <p:txBody>
          <a:bodyPr/>
          <a:lstStyle/>
          <a:p>
            <a:fld id="{46224084-9545-45DB-8751-10E3A0459079}" type="datetimeFigureOut">
              <a:rPr lang="en-GB" smtClean="0"/>
              <a:t>26/10/2022</a:t>
            </a:fld>
            <a:endParaRPr lang="en-GB"/>
          </a:p>
        </p:txBody>
      </p:sp>
      <p:sp>
        <p:nvSpPr>
          <p:cNvPr id="6" name="Footer Placeholder 5">
            <a:extLst>
              <a:ext uri="{FF2B5EF4-FFF2-40B4-BE49-F238E27FC236}">
                <a16:creationId xmlns:a16="http://schemas.microsoft.com/office/drawing/2014/main" id="{B5A9030F-9873-4021-84A8-08D71E7EAF1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C484154-A294-A7FF-6960-AA4AC35FDFE1}"/>
              </a:ext>
            </a:extLst>
          </p:cNvPr>
          <p:cNvSpPr>
            <a:spLocks noGrp="1"/>
          </p:cNvSpPr>
          <p:nvPr>
            <p:ph type="sldNum" sz="quarter" idx="12"/>
          </p:nvPr>
        </p:nvSpPr>
        <p:spPr/>
        <p:txBody>
          <a:bodyPr/>
          <a:lstStyle/>
          <a:p>
            <a:fld id="{55F4EA83-3694-480C-B826-7C9D41BE0592}" type="slidenum">
              <a:rPr lang="en-GB" smtClean="0"/>
              <a:t>‹#›</a:t>
            </a:fld>
            <a:endParaRPr lang="en-GB"/>
          </a:p>
        </p:txBody>
      </p:sp>
    </p:spTree>
    <p:extLst>
      <p:ext uri="{BB962C8B-B14F-4D97-AF65-F5344CB8AC3E}">
        <p14:creationId xmlns:p14="http://schemas.microsoft.com/office/powerpoint/2010/main" val="3951450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00A0E4-DD53-55BF-9F24-77102F62D77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7F8FAC0-2604-A7FE-9DC0-2AD2795A2AC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366AE82-B677-B52F-2A8A-946C50EC34AD}"/>
              </a:ext>
            </a:extLst>
          </p:cNvPr>
          <p:cNvSpPr>
            <a:spLocks noGrp="1"/>
          </p:cNvSpPr>
          <p:nvPr>
            <p:ph type="dt" sz="half" idx="10"/>
          </p:nvPr>
        </p:nvSpPr>
        <p:spPr/>
        <p:txBody>
          <a:bodyPr/>
          <a:lstStyle/>
          <a:p>
            <a:fld id="{46224084-9545-45DB-8751-10E3A0459079}" type="datetimeFigureOut">
              <a:rPr lang="en-GB" smtClean="0"/>
              <a:t>26/10/2022</a:t>
            </a:fld>
            <a:endParaRPr lang="en-GB"/>
          </a:p>
        </p:txBody>
      </p:sp>
      <p:sp>
        <p:nvSpPr>
          <p:cNvPr id="5" name="Footer Placeholder 4">
            <a:extLst>
              <a:ext uri="{FF2B5EF4-FFF2-40B4-BE49-F238E27FC236}">
                <a16:creationId xmlns:a16="http://schemas.microsoft.com/office/drawing/2014/main" id="{BF18AD5E-0646-DA66-055F-77D56E1AA55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84C2C9E-C05D-41F0-7ACB-B661F6BC9D16}"/>
              </a:ext>
            </a:extLst>
          </p:cNvPr>
          <p:cNvSpPr>
            <a:spLocks noGrp="1"/>
          </p:cNvSpPr>
          <p:nvPr>
            <p:ph type="sldNum" sz="quarter" idx="12"/>
          </p:nvPr>
        </p:nvSpPr>
        <p:spPr/>
        <p:txBody>
          <a:bodyPr/>
          <a:lstStyle/>
          <a:p>
            <a:fld id="{55F4EA83-3694-480C-B826-7C9D41BE0592}" type="slidenum">
              <a:rPr lang="en-GB" smtClean="0"/>
              <a:t>‹#›</a:t>
            </a:fld>
            <a:endParaRPr lang="en-GB"/>
          </a:p>
        </p:txBody>
      </p:sp>
    </p:spTree>
    <p:extLst>
      <p:ext uri="{BB962C8B-B14F-4D97-AF65-F5344CB8AC3E}">
        <p14:creationId xmlns:p14="http://schemas.microsoft.com/office/powerpoint/2010/main" val="37442859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1A86AAD-BF3D-B138-1598-11405659DCF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E5C0E86-F42D-0C32-F6E3-B956C62F7BE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F85FC2A-2573-839B-6FB3-FDDA2CBEB886}"/>
              </a:ext>
            </a:extLst>
          </p:cNvPr>
          <p:cNvSpPr>
            <a:spLocks noGrp="1"/>
          </p:cNvSpPr>
          <p:nvPr>
            <p:ph type="dt" sz="half" idx="10"/>
          </p:nvPr>
        </p:nvSpPr>
        <p:spPr/>
        <p:txBody>
          <a:bodyPr/>
          <a:lstStyle/>
          <a:p>
            <a:fld id="{46224084-9545-45DB-8751-10E3A0459079}" type="datetimeFigureOut">
              <a:rPr lang="en-GB" smtClean="0"/>
              <a:t>26/10/2022</a:t>
            </a:fld>
            <a:endParaRPr lang="en-GB"/>
          </a:p>
        </p:txBody>
      </p:sp>
      <p:sp>
        <p:nvSpPr>
          <p:cNvPr id="5" name="Footer Placeholder 4">
            <a:extLst>
              <a:ext uri="{FF2B5EF4-FFF2-40B4-BE49-F238E27FC236}">
                <a16:creationId xmlns:a16="http://schemas.microsoft.com/office/drawing/2014/main" id="{2E928980-E73A-0132-391B-D08EC428607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8041BC5-E8C9-E173-7E41-2F49355B1877}"/>
              </a:ext>
            </a:extLst>
          </p:cNvPr>
          <p:cNvSpPr>
            <a:spLocks noGrp="1"/>
          </p:cNvSpPr>
          <p:nvPr>
            <p:ph type="sldNum" sz="quarter" idx="12"/>
          </p:nvPr>
        </p:nvSpPr>
        <p:spPr/>
        <p:txBody>
          <a:bodyPr/>
          <a:lstStyle/>
          <a:p>
            <a:fld id="{55F4EA83-3694-480C-B826-7C9D41BE0592}" type="slidenum">
              <a:rPr lang="en-GB" smtClean="0"/>
              <a:t>‹#›</a:t>
            </a:fld>
            <a:endParaRPr lang="en-GB"/>
          </a:p>
        </p:txBody>
      </p:sp>
    </p:spTree>
    <p:extLst>
      <p:ext uri="{BB962C8B-B14F-4D97-AF65-F5344CB8AC3E}">
        <p14:creationId xmlns:p14="http://schemas.microsoft.com/office/powerpoint/2010/main" val="41230664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10981B0-2C55-9BD9-1148-1E78C148321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36D54D1-DC5D-8D07-2EEC-BB2D34AF29E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7B35114-66C4-7475-380E-4C30DEF9A6E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6224084-9545-45DB-8751-10E3A0459079}" type="datetimeFigureOut">
              <a:rPr lang="en-GB" smtClean="0"/>
              <a:t>26/10/2022</a:t>
            </a:fld>
            <a:endParaRPr lang="en-GB"/>
          </a:p>
        </p:txBody>
      </p:sp>
      <p:sp>
        <p:nvSpPr>
          <p:cNvPr id="5" name="Footer Placeholder 4">
            <a:extLst>
              <a:ext uri="{FF2B5EF4-FFF2-40B4-BE49-F238E27FC236}">
                <a16:creationId xmlns:a16="http://schemas.microsoft.com/office/drawing/2014/main" id="{068212C6-96B9-D5D0-0E41-FA7C314D469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8763748-0B8C-BF7F-0F9A-B344B317DF5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F4EA83-3694-480C-B826-7C9D41BE0592}" type="slidenum">
              <a:rPr lang="en-GB" smtClean="0"/>
              <a:t>‹#›</a:t>
            </a:fld>
            <a:endParaRPr lang="en-GB"/>
          </a:p>
        </p:txBody>
      </p:sp>
    </p:spTree>
    <p:extLst>
      <p:ext uri="{BB962C8B-B14F-4D97-AF65-F5344CB8AC3E}">
        <p14:creationId xmlns:p14="http://schemas.microsoft.com/office/powerpoint/2010/main" val="1324623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8" Type="http://schemas.openxmlformats.org/officeDocument/2006/relationships/hyperlink" Target="http://www.independent.co.uk/news/uk/home-news/photographers-snap-over-use-of-section-44-by-police-officers-1833839.html" TargetMode="External"/><Relationship Id="rId3" Type="http://schemas.openxmlformats.org/officeDocument/2006/relationships/hyperlink" Target="https://terrorismlegislationreviewer.independent.gov.uk/wp-content/uploads/2014/07/2014-Public-Law-403-20.pdf" TargetMode="External"/><Relationship Id="rId7" Type="http://schemas.openxmlformats.org/officeDocument/2006/relationships/hyperlink" Target="http://www.guardian.co.uk/commentisfree/libertycentral/2009/jan/22/explainer-terrorism-legislation" TargetMode="External"/><Relationship Id="rId2" Type="http://schemas.openxmlformats.org/officeDocument/2006/relationships/hyperlink" Target="https://www.bbc.co.uk/news/uk-england-birmingham-54573551" TargetMode="External"/><Relationship Id="rId1" Type="http://schemas.openxmlformats.org/officeDocument/2006/relationships/slideLayout" Target="../slideLayouts/slideLayout2.xml"/><Relationship Id="rId6" Type="http://schemas.openxmlformats.org/officeDocument/2006/relationships/hyperlink" Target="http://www.guardian.co.uk/uk/2011/may/23/counter-terror-stop-search-minorities" TargetMode="External"/><Relationship Id="rId5" Type="http://schemas.openxmlformats.org/officeDocument/2006/relationships/hyperlink" Target="http://www.liberty-human-rights.org.uk/human-rights/terrorism/control-orders/index.php" TargetMode="External"/><Relationship Id="rId10" Type="http://schemas.openxmlformats.org/officeDocument/2006/relationships/hyperlink" Target="https://www.ons.gov.uk/aboutus/transparencyandgovernance/freedomofinformationfoi/muslimpopulationintheuk" TargetMode="External"/><Relationship Id="rId4" Type="http://schemas.openxmlformats.org/officeDocument/2006/relationships/hyperlink" Target="https://www.equalityhumanrights.com/en/human-rights/human-rights-act" TargetMode="External"/><Relationship Id="rId9" Type="http://schemas.openxmlformats.org/officeDocument/2006/relationships/hyperlink" Target="http://www.homeoffice.gov.uk/publications/counter-terrorism/terrorism-act-remedial-order/" TargetMode="External"/></Relationships>
</file>

<file path=ppt/slides/_rels/slide58.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8">
            <a:extLst>
              <a:ext uri="{FF2B5EF4-FFF2-40B4-BE49-F238E27FC236}">
                <a16:creationId xmlns:a16="http://schemas.microsoft.com/office/drawing/2014/main" id="{826B4A43-2A34-4B22-882C-D7552FA9C7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0">
            <a:extLst>
              <a:ext uri="{FF2B5EF4-FFF2-40B4-BE49-F238E27FC236}">
                <a16:creationId xmlns:a16="http://schemas.microsoft.com/office/drawing/2014/main" id="{A5271697-90F1-4A23-8EF2-0179F2EAFA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606972" cy="3233984"/>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9F5512A-48E1-4C07-B75E-3CCC517B68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233984"/>
            <a:ext cx="606972" cy="362401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B429BAE5-B200-4FC0-BBC1-8D7C57D1D9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6971" y="0"/>
            <a:ext cx="4565104"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73049B-7735-B040-D5E0-7AAEA2B7F942}"/>
              </a:ext>
            </a:extLst>
          </p:cNvPr>
          <p:cNvSpPr>
            <a:spLocks noGrp="1"/>
          </p:cNvSpPr>
          <p:nvPr>
            <p:ph type="ctrTitle"/>
          </p:nvPr>
        </p:nvSpPr>
        <p:spPr>
          <a:xfrm>
            <a:off x="1036685" y="1152144"/>
            <a:ext cx="3794760" cy="3072393"/>
          </a:xfrm>
        </p:spPr>
        <p:txBody>
          <a:bodyPr>
            <a:normAutofit/>
          </a:bodyPr>
          <a:lstStyle/>
          <a:p>
            <a:pPr algn="l"/>
            <a:r>
              <a:rPr lang="en-GB" sz="5600"/>
              <a:t>Terrorism and Cybercrime</a:t>
            </a:r>
          </a:p>
        </p:txBody>
      </p:sp>
      <p:sp>
        <p:nvSpPr>
          <p:cNvPr id="3" name="Subtitle 2">
            <a:extLst>
              <a:ext uri="{FF2B5EF4-FFF2-40B4-BE49-F238E27FC236}">
                <a16:creationId xmlns:a16="http://schemas.microsoft.com/office/drawing/2014/main" id="{69E006A2-BB87-2CF1-2AAE-2CE7F211D021}"/>
              </a:ext>
            </a:extLst>
          </p:cNvPr>
          <p:cNvSpPr>
            <a:spLocks noGrp="1"/>
          </p:cNvSpPr>
          <p:nvPr>
            <p:ph type="subTitle" idx="1"/>
          </p:nvPr>
        </p:nvSpPr>
        <p:spPr>
          <a:xfrm>
            <a:off x="1036684" y="4462272"/>
            <a:ext cx="3794760" cy="1272831"/>
          </a:xfrm>
        </p:spPr>
        <p:txBody>
          <a:bodyPr anchor="t">
            <a:normAutofit/>
          </a:bodyPr>
          <a:lstStyle/>
          <a:p>
            <a:pPr algn="l"/>
            <a:r>
              <a:rPr lang="en-GB" sz="1700"/>
              <a:t>Week 4 – Terrorism and Human Rights</a:t>
            </a:r>
          </a:p>
          <a:p>
            <a:pPr algn="l"/>
            <a:r>
              <a:rPr lang="en-GB" sz="1700" err="1"/>
              <a:t>Dr.</a:t>
            </a:r>
            <a:r>
              <a:rPr lang="en-GB" sz="1700"/>
              <a:t> Luke Roach</a:t>
            </a:r>
          </a:p>
          <a:p>
            <a:pPr algn="l"/>
            <a:r>
              <a:rPr lang="en-GB" sz="1700"/>
              <a:t>L.roach@uwtsd.ac.uk</a:t>
            </a:r>
          </a:p>
        </p:txBody>
      </p:sp>
      <p:grpSp>
        <p:nvGrpSpPr>
          <p:cNvPr id="17" name="Group 16">
            <a:extLst>
              <a:ext uri="{FF2B5EF4-FFF2-40B4-BE49-F238E27FC236}">
                <a16:creationId xmlns:a16="http://schemas.microsoft.com/office/drawing/2014/main" id="{A9644633-5AE1-44D6-8F5F-6376DDA130C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88720" y="73152"/>
            <a:ext cx="1178966" cy="232963"/>
            <a:chOff x="7763256" y="73152"/>
            <a:chExt cx="1178966" cy="232963"/>
          </a:xfrm>
        </p:grpSpPr>
        <p:sp>
          <p:nvSpPr>
            <p:cNvPr id="18" name="Rectangle 64">
              <a:extLst>
                <a:ext uri="{FF2B5EF4-FFF2-40B4-BE49-F238E27FC236}">
                  <a16:creationId xmlns:a16="http://schemas.microsoft.com/office/drawing/2014/main" id="{4FA74995-C5A7-4DBF-BFD1-C4831852DF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263077"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66">
              <a:extLst>
                <a:ext uri="{FF2B5EF4-FFF2-40B4-BE49-F238E27FC236}">
                  <a16:creationId xmlns:a16="http://schemas.microsoft.com/office/drawing/2014/main" id="{009DC7CE-EC50-455B-AEF3-758096A62E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263077"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64">
              <a:extLst>
                <a:ext uri="{FF2B5EF4-FFF2-40B4-BE49-F238E27FC236}">
                  <a16:creationId xmlns:a16="http://schemas.microsoft.com/office/drawing/2014/main" id="{680D0724-2EE2-4A8E-B7FC-994977F2A6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138122"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66">
              <a:extLst>
                <a:ext uri="{FF2B5EF4-FFF2-40B4-BE49-F238E27FC236}">
                  <a16:creationId xmlns:a16="http://schemas.microsoft.com/office/drawing/2014/main" id="{D7DD4A6B-2000-4A3E-BBCE-637ED6CDD2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138122"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64">
              <a:extLst>
                <a:ext uri="{FF2B5EF4-FFF2-40B4-BE49-F238E27FC236}">
                  <a16:creationId xmlns:a16="http://schemas.microsoft.com/office/drawing/2014/main" id="{694A6722-0FE9-4640-B93F-C2BAA89560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13167"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66">
              <a:extLst>
                <a:ext uri="{FF2B5EF4-FFF2-40B4-BE49-F238E27FC236}">
                  <a16:creationId xmlns:a16="http://schemas.microsoft.com/office/drawing/2014/main" id="{19F6A010-3765-4FAB-8CCA-7AC1891419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13167"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64">
              <a:extLst>
                <a:ext uri="{FF2B5EF4-FFF2-40B4-BE49-F238E27FC236}">
                  <a16:creationId xmlns:a16="http://schemas.microsoft.com/office/drawing/2014/main" id="{2ED876B1-4DDC-4999-864F-EFF32EFF5C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88211"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66">
              <a:extLst>
                <a:ext uri="{FF2B5EF4-FFF2-40B4-BE49-F238E27FC236}">
                  <a16:creationId xmlns:a16="http://schemas.microsoft.com/office/drawing/2014/main" id="{2DD9B48A-E7DB-4540-8781-F434856A75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888211"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64">
              <a:extLst>
                <a:ext uri="{FF2B5EF4-FFF2-40B4-BE49-F238E27FC236}">
                  <a16:creationId xmlns:a16="http://schemas.microsoft.com/office/drawing/2014/main" id="{2BEF54FF-8FAE-4B7F-ACE8-52ED70B04E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63256"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66">
              <a:extLst>
                <a:ext uri="{FF2B5EF4-FFF2-40B4-BE49-F238E27FC236}">
                  <a16:creationId xmlns:a16="http://schemas.microsoft.com/office/drawing/2014/main" id="{16F687E9-D21B-46CB-8A13-9BFDA780F6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63256"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64">
              <a:extLst>
                <a:ext uri="{FF2B5EF4-FFF2-40B4-BE49-F238E27FC236}">
                  <a16:creationId xmlns:a16="http://schemas.microsoft.com/office/drawing/2014/main" id="{49C0A7C4-BA67-480B-9F9A-E965357562B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887854"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66">
              <a:extLst>
                <a:ext uri="{FF2B5EF4-FFF2-40B4-BE49-F238E27FC236}">
                  <a16:creationId xmlns:a16="http://schemas.microsoft.com/office/drawing/2014/main" id="{5C27E413-D9C4-45A2-AB5A-A006127984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887854"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64">
              <a:extLst>
                <a:ext uri="{FF2B5EF4-FFF2-40B4-BE49-F238E27FC236}">
                  <a16:creationId xmlns:a16="http://schemas.microsoft.com/office/drawing/2014/main" id="{76F8DD1F-1A00-4D5A-B979-33A41277C9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762899"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66">
              <a:extLst>
                <a:ext uri="{FF2B5EF4-FFF2-40B4-BE49-F238E27FC236}">
                  <a16:creationId xmlns:a16="http://schemas.microsoft.com/office/drawing/2014/main" id="{D16F8034-114D-4513-A6BD-F05ABF9AF47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762899"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64">
              <a:extLst>
                <a:ext uri="{FF2B5EF4-FFF2-40B4-BE49-F238E27FC236}">
                  <a16:creationId xmlns:a16="http://schemas.microsoft.com/office/drawing/2014/main" id="{1DAD48F0-0B0E-40E2-9ED5-E0FBB99C44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37944"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66">
              <a:extLst>
                <a:ext uri="{FF2B5EF4-FFF2-40B4-BE49-F238E27FC236}">
                  <a16:creationId xmlns:a16="http://schemas.microsoft.com/office/drawing/2014/main" id="{A58F217F-BBAB-4ACB-91C0-B119DEFDC6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637944"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64">
              <a:extLst>
                <a:ext uri="{FF2B5EF4-FFF2-40B4-BE49-F238E27FC236}">
                  <a16:creationId xmlns:a16="http://schemas.microsoft.com/office/drawing/2014/main" id="{17D6638B-4C45-4C73-AFE3-8C41F939A9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512988"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66">
              <a:extLst>
                <a:ext uri="{FF2B5EF4-FFF2-40B4-BE49-F238E27FC236}">
                  <a16:creationId xmlns:a16="http://schemas.microsoft.com/office/drawing/2014/main" id="{31A3013F-24A0-486B-A892-92E42BD741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512988"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64">
              <a:extLst>
                <a:ext uri="{FF2B5EF4-FFF2-40B4-BE49-F238E27FC236}">
                  <a16:creationId xmlns:a16="http://schemas.microsoft.com/office/drawing/2014/main" id="{F4540C9F-BC47-470D-A9C2-4AB05FB4C5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88033" y="73152"/>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66">
              <a:extLst>
                <a:ext uri="{FF2B5EF4-FFF2-40B4-BE49-F238E27FC236}">
                  <a16:creationId xmlns:a16="http://schemas.microsoft.com/office/drawing/2014/main" id="{A38505B1-1AD2-47B0-8122-2EB533CBAA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388033" y="246888"/>
              <a:ext cx="54368" cy="5922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 name="Picture 3">
            <a:extLst>
              <a:ext uri="{FF2B5EF4-FFF2-40B4-BE49-F238E27FC236}">
                <a16:creationId xmlns:a16="http://schemas.microsoft.com/office/drawing/2014/main" id="{9EF9278A-257C-9277-8181-058A071CE3F5}"/>
              </a:ext>
            </a:extLst>
          </p:cNvPr>
          <p:cNvPicPr>
            <a:picLocks noChangeAspect="1"/>
          </p:cNvPicPr>
          <p:nvPr/>
        </p:nvPicPr>
        <p:blipFill rotWithShape="1">
          <a:blip r:embed="rId2"/>
          <a:srcRect t="15730"/>
          <a:stretch/>
        </p:blipFill>
        <p:spPr>
          <a:xfrm>
            <a:off x="5619404" y="1699685"/>
            <a:ext cx="6192981" cy="3483566"/>
          </a:xfrm>
          <a:prstGeom prst="rect">
            <a:avLst/>
          </a:prstGeom>
        </p:spPr>
      </p:pic>
    </p:spTree>
    <p:extLst>
      <p:ext uri="{BB962C8B-B14F-4D97-AF65-F5344CB8AC3E}">
        <p14:creationId xmlns:p14="http://schemas.microsoft.com/office/powerpoint/2010/main" val="42841027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E45B1D5C-0827-4AF0-8186-11FC5A8B8B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67770E-659B-B814-F636-F888FF320F2D}"/>
              </a:ext>
            </a:extLst>
          </p:cNvPr>
          <p:cNvSpPr>
            <a:spLocks noGrp="1"/>
          </p:cNvSpPr>
          <p:nvPr>
            <p:ph type="title"/>
          </p:nvPr>
        </p:nvSpPr>
        <p:spPr>
          <a:xfrm>
            <a:off x="9267909" y="2023110"/>
            <a:ext cx="2469624" cy="1715479"/>
          </a:xfrm>
        </p:spPr>
        <p:txBody>
          <a:bodyPr vert="horz" lIns="91440" tIns="45720" rIns="91440" bIns="45720" rtlCol="0" anchor="ctr">
            <a:normAutofit/>
          </a:bodyPr>
          <a:lstStyle/>
          <a:p>
            <a:r>
              <a:rPr lang="en-US" sz="3700" dirty="0"/>
              <a:t>The Dilemma</a:t>
            </a:r>
          </a:p>
        </p:txBody>
      </p:sp>
      <p:sp>
        <p:nvSpPr>
          <p:cNvPr id="3" name="Content Placeholder 2">
            <a:extLst>
              <a:ext uri="{FF2B5EF4-FFF2-40B4-BE49-F238E27FC236}">
                <a16:creationId xmlns:a16="http://schemas.microsoft.com/office/drawing/2014/main" id="{825C489C-773B-8136-4BE8-37A838F4B963}"/>
              </a:ext>
            </a:extLst>
          </p:cNvPr>
          <p:cNvSpPr>
            <a:spLocks noGrp="1"/>
          </p:cNvSpPr>
          <p:nvPr>
            <p:ph idx="1"/>
          </p:nvPr>
        </p:nvSpPr>
        <p:spPr>
          <a:xfrm>
            <a:off x="9267908" y="3738589"/>
            <a:ext cx="2446465" cy="2526059"/>
          </a:xfrm>
        </p:spPr>
        <p:txBody>
          <a:bodyPr vert="horz" lIns="91440" tIns="45720" rIns="91440" bIns="45720" rtlCol="0">
            <a:normAutofit/>
          </a:bodyPr>
          <a:lstStyle/>
          <a:p>
            <a:pPr marL="0" indent="0">
              <a:buNone/>
            </a:pPr>
            <a:r>
              <a:rPr lang="en-US" altLang="en-US" sz="2400" dirty="0"/>
              <a:t>For Governments to provide Safety and Security whilst protecting Human Rights.</a:t>
            </a:r>
            <a:endParaRPr lang="en-US" alt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p:txBody>
      </p:sp>
      <p:sp>
        <p:nvSpPr>
          <p:cNvPr id="1033" name="Rectangle 1032">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433973" y="-827233"/>
            <a:ext cx="1715478" cy="858342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5" name="Rectangle 1034">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2085" y="664308"/>
            <a:ext cx="8082632" cy="5600340"/>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Human Rights | Security Council - Counter-Terrorism Committee (CTC)">
            <a:extLst>
              <a:ext uri="{FF2B5EF4-FFF2-40B4-BE49-F238E27FC236}">
                <a16:creationId xmlns:a16="http://schemas.microsoft.com/office/drawing/2014/main" id="{B084AF21-6732-4E60-8E1C-C39E1D51014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4029" r="4222" b="-1"/>
          <a:stretch/>
        </p:blipFill>
        <p:spPr bwMode="auto">
          <a:xfrm>
            <a:off x="545238" y="858525"/>
            <a:ext cx="7608304" cy="5211906"/>
          </a:xfrm>
          <a:prstGeom prst="rect">
            <a:avLst/>
          </a:prstGeom>
          <a:noFill/>
          <a:extLst>
            <a:ext uri="{909E8E84-426E-40DD-AFC4-6F175D3DCCD1}">
              <a14:hiddenFill xmlns:a14="http://schemas.microsoft.com/office/drawing/2010/main">
                <a:solidFill>
                  <a:srgbClr val="FFFFFF"/>
                </a:solidFill>
              </a14:hiddenFill>
            </a:ext>
          </a:extLst>
        </p:spPr>
      </p:pic>
      <p:sp>
        <p:nvSpPr>
          <p:cNvPr id="1037" name="Rectangle 1036">
            <a:extLst>
              <a:ext uri="{FF2B5EF4-FFF2-40B4-BE49-F238E27FC236}">
                <a16:creationId xmlns:a16="http://schemas.microsoft.com/office/drawing/2014/main" id="{90F533E9-6690-41A8-A372-4C6C622D02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950447" y="3392097"/>
            <a:ext cx="1719072"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743898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A4026A73-1F7F-49F2-B319-8CA3B3D532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732" y="321733"/>
            <a:ext cx="11546828" cy="6214534"/>
          </a:xfrm>
          <a:custGeom>
            <a:avLst/>
            <a:gdLst>
              <a:gd name="connsiteX0" fmla="*/ 0 w 11546828"/>
              <a:gd name="connsiteY0" fmla="*/ 0 h 6214534"/>
              <a:gd name="connsiteX1" fmla="*/ 7965430 w 11546828"/>
              <a:gd name="connsiteY1" fmla="*/ 0 h 6214534"/>
              <a:gd name="connsiteX2" fmla="*/ 7965430 w 11546828"/>
              <a:gd name="connsiteY2" fmla="*/ 1786 h 6214534"/>
              <a:gd name="connsiteX3" fmla="*/ 11546828 w 11546828"/>
              <a:gd name="connsiteY3" fmla="*/ 1786 h 6214534"/>
              <a:gd name="connsiteX4" fmla="*/ 11546828 w 11546828"/>
              <a:gd name="connsiteY4" fmla="*/ 2866740 h 6214534"/>
              <a:gd name="connsiteX5" fmla="*/ 11225095 w 11546828"/>
              <a:gd name="connsiteY5" fmla="*/ 3179536 h 6214534"/>
              <a:gd name="connsiteX6" fmla="*/ 11225095 w 11546828"/>
              <a:gd name="connsiteY6" fmla="*/ 301542 h 6214534"/>
              <a:gd name="connsiteX7" fmla="*/ 320042 w 11546828"/>
              <a:gd name="connsiteY7" fmla="*/ 301542 h 6214534"/>
              <a:gd name="connsiteX8" fmla="*/ 320042 w 11546828"/>
              <a:gd name="connsiteY8" fmla="*/ 5909424 h 6214534"/>
              <a:gd name="connsiteX9" fmla="*/ 8417210 w 11546828"/>
              <a:gd name="connsiteY9" fmla="*/ 5909424 h 6214534"/>
              <a:gd name="connsiteX10" fmla="*/ 8103383 w 11546828"/>
              <a:gd name="connsiteY10" fmla="*/ 6214534 h 6214534"/>
              <a:gd name="connsiteX11" fmla="*/ 7222929 w 11546828"/>
              <a:gd name="connsiteY11" fmla="*/ 6214534 h 6214534"/>
              <a:gd name="connsiteX12" fmla="*/ 7222929 w 11546828"/>
              <a:gd name="connsiteY12" fmla="*/ 6212748 h 6214534"/>
              <a:gd name="connsiteX13" fmla="*/ 0 w 11546828"/>
              <a:gd name="connsiteY13" fmla="*/ 6212748 h 6214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546828" h="6214534">
                <a:moveTo>
                  <a:pt x="0" y="0"/>
                </a:moveTo>
                <a:lnTo>
                  <a:pt x="7965430" y="0"/>
                </a:lnTo>
                <a:lnTo>
                  <a:pt x="7965430" y="1786"/>
                </a:lnTo>
                <a:lnTo>
                  <a:pt x="11546828" y="1786"/>
                </a:lnTo>
                <a:lnTo>
                  <a:pt x="11546828" y="2866740"/>
                </a:lnTo>
                <a:lnTo>
                  <a:pt x="11225095" y="3179536"/>
                </a:lnTo>
                <a:lnTo>
                  <a:pt x="11225095" y="301542"/>
                </a:lnTo>
                <a:lnTo>
                  <a:pt x="320042" y="301542"/>
                </a:lnTo>
                <a:lnTo>
                  <a:pt x="320042" y="5909424"/>
                </a:lnTo>
                <a:lnTo>
                  <a:pt x="8417210" y="5909424"/>
                </a:lnTo>
                <a:lnTo>
                  <a:pt x="8103383" y="6214534"/>
                </a:lnTo>
                <a:lnTo>
                  <a:pt x="7222929" y="6214534"/>
                </a:lnTo>
                <a:lnTo>
                  <a:pt x="7222929" y="6212748"/>
                </a:lnTo>
                <a:lnTo>
                  <a:pt x="0" y="6212748"/>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ight Triangle 11">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8C88AD2-8858-3694-7D1A-B2F426749759}"/>
              </a:ext>
            </a:extLst>
          </p:cNvPr>
          <p:cNvSpPr>
            <a:spLocks noGrp="1"/>
          </p:cNvSpPr>
          <p:nvPr>
            <p:ph type="title"/>
          </p:nvPr>
        </p:nvSpPr>
        <p:spPr>
          <a:xfrm>
            <a:off x="1006900" y="1188637"/>
            <a:ext cx="3141430" cy="4480726"/>
          </a:xfrm>
        </p:spPr>
        <p:txBody>
          <a:bodyPr>
            <a:normAutofit/>
          </a:bodyPr>
          <a:lstStyle/>
          <a:p>
            <a:pPr algn="r"/>
            <a:r>
              <a:rPr lang="en-GB" sz="6100"/>
              <a:t>Historical Context – England 1939</a:t>
            </a:r>
          </a:p>
        </p:txBody>
      </p:sp>
      <p:cxnSp>
        <p:nvCxnSpPr>
          <p:cNvPr id="16" name="Straight Connector 15">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1083BA9-0967-F08C-223D-23D5F3218E41}"/>
              </a:ext>
            </a:extLst>
          </p:cNvPr>
          <p:cNvSpPr>
            <a:spLocks noGrp="1"/>
          </p:cNvSpPr>
          <p:nvPr>
            <p:ph idx="1"/>
          </p:nvPr>
        </p:nvSpPr>
        <p:spPr>
          <a:xfrm>
            <a:off x="5138927" y="1338729"/>
            <a:ext cx="5875435" cy="4180542"/>
          </a:xfrm>
        </p:spPr>
        <p:txBody>
          <a:bodyPr anchor="ctr">
            <a:normAutofit fontScale="92500" lnSpcReduction="10000"/>
          </a:bodyPr>
          <a:lstStyle/>
          <a:p>
            <a:r>
              <a:rPr lang="en-GB" sz="2400" dirty="0"/>
              <a:t>January to June 1939 127 bombings – IRA</a:t>
            </a:r>
          </a:p>
          <a:p>
            <a:r>
              <a:rPr lang="en-GB" sz="2400" dirty="0"/>
              <a:t>Coventry August 1939 5 killed and 80 injured = </a:t>
            </a:r>
            <a:r>
              <a:rPr lang="en-GB" altLang="en-US" sz="2400" dirty="0"/>
              <a:t>Peter Barnes and Frank McCormick, were hanged for the Coventry Street bombings </a:t>
            </a:r>
          </a:p>
          <a:p>
            <a:pPr eaLnBrk="1" hangingPunct="1">
              <a:spcBef>
                <a:spcPct val="0"/>
              </a:spcBef>
            </a:pPr>
            <a:r>
              <a:rPr lang="en-GB" altLang="en-US" sz="2400" dirty="0"/>
              <a:t> Prevention of Violence (Temporary Provision) Act of 1939. </a:t>
            </a:r>
          </a:p>
          <a:p>
            <a:pPr eaLnBrk="1" hangingPunct="1">
              <a:spcBef>
                <a:spcPct val="0"/>
              </a:spcBef>
            </a:pPr>
            <a:r>
              <a:rPr lang="en-GB" altLang="en-US" sz="2400" dirty="0"/>
              <a:t>Last for two years, but  reviewed yearly until 1954</a:t>
            </a:r>
          </a:p>
          <a:p>
            <a:pPr eaLnBrk="1" hangingPunct="1">
              <a:spcBef>
                <a:spcPct val="0"/>
              </a:spcBef>
            </a:pPr>
            <a:r>
              <a:rPr lang="en-GB" altLang="en-US" sz="2400" dirty="0"/>
              <a:t>Powers – </a:t>
            </a:r>
          </a:p>
          <a:p>
            <a:pPr lvl="1">
              <a:spcBef>
                <a:spcPct val="0"/>
              </a:spcBef>
            </a:pPr>
            <a:r>
              <a:rPr lang="en-GB" altLang="en-US" dirty="0"/>
              <a:t>powers of search to the Police</a:t>
            </a:r>
          </a:p>
          <a:p>
            <a:pPr lvl="1">
              <a:spcBef>
                <a:spcPct val="0"/>
              </a:spcBef>
            </a:pPr>
            <a:r>
              <a:rPr lang="en-GB" altLang="en-US" dirty="0"/>
              <a:t>power of detention for five days </a:t>
            </a:r>
          </a:p>
          <a:p>
            <a:pPr lvl="1">
              <a:spcBef>
                <a:spcPct val="0"/>
              </a:spcBef>
            </a:pPr>
            <a:r>
              <a:rPr lang="en-GB" altLang="en-US" dirty="0"/>
              <a:t>Power of immediate deportation </a:t>
            </a:r>
          </a:p>
          <a:p>
            <a:pPr lvl="1">
              <a:spcBef>
                <a:spcPct val="0"/>
              </a:spcBef>
            </a:pPr>
            <a:r>
              <a:rPr lang="en-GB" altLang="en-US" dirty="0"/>
              <a:t>Suspected IRA sympathisers required to register with the Police </a:t>
            </a:r>
          </a:p>
        </p:txBody>
      </p:sp>
    </p:spTree>
    <p:extLst>
      <p:ext uri="{BB962C8B-B14F-4D97-AF65-F5344CB8AC3E}">
        <p14:creationId xmlns:p14="http://schemas.microsoft.com/office/powerpoint/2010/main" val="3771296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1">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2" descr="C:\Users\561\Desktop\harrods-bombing2.jpg">
            <a:extLst>
              <a:ext uri="{FF2B5EF4-FFF2-40B4-BE49-F238E27FC236}">
                <a16:creationId xmlns:a16="http://schemas.microsoft.com/office/drawing/2014/main" id="{C5FC0B60-7747-7822-E0A3-93BADE4B67C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999775" y="623275"/>
            <a:ext cx="1732382" cy="2644859"/>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5" descr="C:\Users\561\Desktop\mountbatten.jpg">
            <a:extLst>
              <a:ext uri="{FF2B5EF4-FFF2-40B4-BE49-F238E27FC236}">
                <a16:creationId xmlns:a16="http://schemas.microsoft.com/office/drawing/2014/main" id="{2D0EAB15-99EE-5B58-899F-289FC5135746}"/>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807819" y="623275"/>
            <a:ext cx="1736922" cy="2644859"/>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4" descr="C:\Users\561\Desktop\brighton.jpg">
            <a:extLst>
              <a:ext uri="{FF2B5EF4-FFF2-40B4-BE49-F238E27FC236}">
                <a16:creationId xmlns:a16="http://schemas.microsoft.com/office/drawing/2014/main" id="{004ED432-4D72-04FA-658F-D8BD60E748C9}"/>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54307" y="3586297"/>
            <a:ext cx="2023317" cy="264486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3" descr="C:\Users\561\Desktop\hyde park.png">
            <a:extLst>
              <a:ext uri="{FF2B5EF4-FFF2-40B4-BE49-F238E27FC236}">
                <a16:creationId xmlns:a16="http://schemas.microsoft.com/office/drawing/2014/main" id="{4DA34781-D84F-D531-E513-A8515E89B6C6}"/>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3431990" y="3959785"/>
            <a:ext cx="2488580" cy="1859886"/>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Right Triangle 13">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5">
            <a:extLst>
              <a:ext uri="{FF2B5EF4-FFF2-40B4-BE49-F238E27FC236}">
                <a16:creationId xmlns:a16="http://schemas.microsoft.com/office/drawing/2014/main" id="{086A5A31-B10A-4793-84D4-D785959AE5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5201" y="623275"/>
            <a:ext cx="5141626"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AB1CE4-6E2F-CBB6-E651-0C9043062278}"/>
              </a:ext>
            </a:extLst>
          </p:cNvPr>
          <p:cNvSpPr>
            <a:spLocks noGrp="1"/>
          </p:cNvSpPr>
          <p:nvPr>
            <p:ph type="title"/>
          </p:nvPr>
        </p:nvSpPr>
        <p:spPr>
          <a:xfrm>
            <a:off x="6889833" y="1188637"/>
            <a:ext cx="4218138" cy="1597228"/>
          </a:xfrm>
        </p:spPr>
        <p:txBody>
          <a:bodyPr>
            <a:normAutofit/>
          </a:bodyPr>
          <a:lstStyle/>
          <a:p>
            <a:r>
              <a:rPr lang="en-GB" sz="5400"/>
              <a:t>Historical Context</a:t>
            </a:r>
          </a:p>
        </p:txBody>
      </p:sp>
      <p:sp>
        <p:nvSpPr>
          <p:cNvPr id="3" name="Content Placeholder 2">
            <a:extLst>
              <a:ext uri="{FF2B5EF4-FFF2-40B4-BE49-F238E27FC236}">
                <a16:creationId xmlns:a16="http://schemas.microsoft.com/office/drawing/2014/main" id="{AACBB07C-93C5-2D3A-7A69-AEC972FDE448}"/>
              </a:ext>
            </a:extLst>
          </p:cNvPr>
          <p:cNvSpPr>
            <a:spLocks noGrp="1"/>
          </p:cNvSpPr>
          <p:nvPr>
            <p:ph idx="1"/>
          </p:nvPr>
        </p:nvSpPr>
        <p:spPr>
          <a:xfrm>
            <a:off x="6889832" y="2998277"/>
            <a:ext cx="3482077" cy="2671085"/>
          </a:xfrm>
        </p:spPr>
        <p:txBody>
          <a:bodyPr anchor="t">
            <a:normAutofit fontScale="92500" lnSpcReduction="20000"/>
          </a:bodyPr>
          <a:lstStyle/>
          <a:p>
            <a:r>
              <a:rPr lang="en-GB" altLang="en-US" sz="2400" dirty="0"/>
              <a:t>The Prevention of Terrorism (Temporary Provisions) 1989 act was in force for 12 years, and was very much focused on countering Irish Related Terrorism (IRT) activity, until the introduction of The Terrorism Act 2000 on the 19</a:t>
            </a:r>
            <a:r>
              <a:rPr lang="en-GB" altLang="en-US" sz="2400" baseline="30000" dirty="0"/>
              <a:t>th</a:t>
            </a:r>
            <a:r>
              <a:rPr lang="en-GB" altLang="en-US" sz="2400" dirty="0"/>
              <a:t> February 2001. </a:t>
            </a:r>
          </a:p>
        </p:txBody>
      </p:sp>
    </p:spTree>
    <p:extLst>
      <p:ext uri="{BB962C8B-B14F-4D97-AF65-F5344CB8AC3E}">
        <p14:creationId xmlns:p14="http://schemas.microsoft.com/office/powerpoint/2010/main" val="23852752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8873D23-2DCF-4B31-A009-95721C06E8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13EF075-D4EF-4929-ADBC-91B27DA19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DAA26DFA-AAB2-4973-9C17-16D587C7B1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1863" y="508838"/>
            <a:ext cx="5217958" cy="6239661"/>
            <a:chOff x="-19221" y="251144"/>
            <a:chExt cx="5217958" cy="6239661"/>
          </a:xfrm>
        </p:grpSpPr>
        <p:sp>
          <p:nvSpPr>
            <p:cNvPr id="13" name="Freeform: Shape 12">
              <a:extLst>
                <a:ext uri="{FF2B5EF4-FFF2-40B4-BE49-F238E27FC236}">
                  <a16:creationId xmlns:a16="http://schemas.microsoft.com/office/drawing/2014/main" id="{3F407F11-7321-4BF6-8536-CCE8E34245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06AC5DCC-C3CC-4FD5-AD4E-13A1BE5F7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4BBCC2F4-EFA7-4AF4-B538-AC4022D90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2A9D1364-B6A3-44CB-9FBA-C528F0CE9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3330DC35-CB28-8341-BE28-9FDD5D253038}"/>
              </a:ext>
            </a:extLst>
          </p:cNvPr>
          <p:cNvSpPr>
            <a:spLocks noGrp="1"/>
          </p:cNvSpPr>
          <p:nvPr>
            <p:ph type="title"/>
          </p:nvPr>
        </p:nvSpPr>
        <p:spPr>
          <a:xfrm>
            <a:off x="640080" y="1243013"/>
            <a:ext cx="3855720" cy="4371974"/>
          </a:xfrm>
        </p:spPr>
        <p:txBody>
          <a:bodyPr>
            <a:normAutofit/>
          </a:bodyPr>
          <a:lstStyle/>
          <a:p>
            <a:r>
              <a:rPr lang="en-GB" sz="3600">
                <a:solidFill>
                  <a:schemeClr val="tx2"/>
                </a:solidFill>
              </a:rPr>
              <a:t>Counter Terrorism (CT) Offences</a:t>
            </a:r>
          </a:p>
        </p:txBody>
      </p:sp>
      <p:sp>
        <p:nvSpPr>
          <p:cNvPr id="3" name="Content Placeholder 2">
            <a:extLst>
              <a:ext uri="{FF2B5EF4-FFF2-40B4-BE49-F238E27FC236}">
                <a16:creationId xmlns:a16="http://schemas.microsoft.com/office/drawing/2014/main" id="{9C2A7BCA-F477-F192-BB15-92773E668479}"/>
              </a:ext>
            </a:extLst>
          </p:cNvPr>
          <p:cNvSpPr>
            <a:spLocks noGrp="1"/>
          </p:cNvSpPr>
          <p:nvPr>
            <p:ph idx="1"/>
          </p:nvPr>
        </p:nvSpPr>
        <p:spPr>
          <a:xfrm>
            <a:off x="6172200" y="508838"/>
            <a:ext cx="5221224" cy="5876972"/>
          </a:xfrm>
        </p:spPr>
        <p:txBody>
          <a:bodyPr anchor="ctr">
            <a:normAutofit fontScale="92500" lnSpcReduction="20000"/>
          </a:bodyPr>
          <a:lstStyle/>
          <a:p>
            <a:pPr marL="0" indent="0">
              <a:buNone/>
              <a:defRPr/>
            </a:pPr>
            <a:r>
              <a:rPr lang="en-GB" sz="2000" dirty="0"/>
              <a:t>The Terrorism Act 2000 (known as TACT2000) is the primary legislation relating to terrorism, from which all current offences are based. This was enacted in the year 2000 following on from temporary legislation that had existed for some years beforehand.</a:t>
            </a:r>
          </a:p>
          <a:p>
            <a:pPr marL="0" indent="0">
              <a:buNone/>
              <a:defRPr/>
            </a:pPr>
            <a:endParaRPr lang="en-GB" sz="2000" dirty="0"/>
          </a:p>
          <a:p>
            <a:pPr marL="0" indent="0">
              <a:buNone/>
              <a:defRPr/>
            </a:pPr>
            <a:r>
              <a:rPr lang="en-GB" sz="2000" dirty="0"/>
              <a:t>There are a number of other key pieces of legislation that have become enacted since 2000 which have sought to enhance and refine the 2000 act, and to give CT officers more powers such as:</a:t>
            </a:r>
          </a:p>
          <a:p>
            <a:pPr>
              <a:defRPr/>
            </a:pPr>
            <a:r>
              <a:rPr lang="en-GB" sz="2000" dirty="0"/>
              <a:t>Anti terrorism, Crime and Security Act 2001</a:t>
            </a:r>
          </a:p>
          <a:p>
            <a:pPr>
              <a:defRPr/>
            </a:pPr>
            <a:r>
              <a:rPr lang="en-GB" sz="2000" dirty="0"/>
              <a:t>Criminal Justice Act 2003</a:t>
            </a:r>
          </a:p>
          <a:p>
            <a:pPr>
              <a:defRPr/>
            </a:pPr>
            <a:r>
              <a:rPr lang="en-GB" sz="2000" dirty="0"/>
              <a:t>Terrorism Prevention and Investigation Measures Act 2005</a:t>
            </a:r>
          </a:p>
          <a:p>
            <a:pPr>
              <a:defRPr/>
            </a:pPr>
            <a:r>
              <a:rPr lang="en-GB" sz="2000" dirty="0"/>
              <a:t>Terrorism Act 2006</a:t>
            </a:r>
          </a:p>
          <a:p>
            <a:pPr>
              <a:defRPr/>
            </a:pPr>
            <a:r>
              <a:rPr lang="en-GB" sz="2000" dirty="0"/>
              <a:t>Counter Terrorism Act 2008</a:t>
            </a:r>
          </a:p>
          <a:p>
            <a:pPr>
              <a:defRPr/>
            </a:pPr>
            <a:r>
              <a:rPr lang="en-GB" sz="2000" dirty="0"/>
              <a:t>Terrorist Asset-Freezing Act 2010</a:t>
            </a:r>
          </a:p>
          <a:p>
            <a:pPr>
              <a:defRPr/>
            </a:pPr>
            <a:r>
              <a:rPr lang="en-GB" sz="2000" dirty="0"/>
              <a:t>Counter Terrorism and Security Act 2015</a:t>
            </a:r>
          </a:p>
          <a:p>
            <a:pPr>
              <a:defRPr/>
            </a:pPr>
            <a:r>
              <a:rPr lang="en-GB" sz="2000" dirty="0"/>
              <a:t>&amp; Counter Terrorism and Border Security Act 2019</a:t>
            </a:r>
          </a:p>
        </p:txBody>
      </p:sp>
    </p:spTree>
    <p:extLst>
      <p:ext uri="{BB962C8B-B14F-4D97-AF65-F5344CB8AC3E}">
        <p14:creationId xmlns:p14="http://schemas.microsoft.com/office/powerpoint/2010/main" val="41578693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Freeform: Shape 22">
            <a:extLst>
              <a:ext uri="{FF2B5EF4-FFF2-40B4-BE49-F238E27FC236}">
                <a16:creationId xmlns:a16="http://schemas.microsoft.com/office/drawing/2014/main" id="{A4026A73-1F7F-49F2-B319-8CA3B3D532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732" y="321733"/>
            <a:ext cx="11546828" cy="6214534"/>
          </a:xfrm>
          <a:custGeom>
            <a:avLst/>
            <a:gdLst>
              <a:gd name="connsiteX0" fmla="*/ 0 w 11546828"/>
              <a:gd name="connsiteY0" fmla="*/ 0 h 6214534"/>
              <a:gd name="connsiteX1" fmla="*/ 7965430 w 11546828"/>
              <a:gd name="connsiteY1" fmla="*/ 0 h 6214534"/>
              <a:gd name="connsiteX2" fmla="*/ 7965430 w 11546828"/>
              <a:gd name="connsiteY2" fmla="*/ 1786 h 6214534"/>
              <a:gd name="connsiteX3" fmla="*/ 11546828 w 11546828"/>
              <a:gd name="connsiteY3" fmla="*/ 1786 h 6214534"/>
              <a:gd name="connsiteX4" fmla="*/ 11546828 w 11546828"/>
              <a:gd name="connsiteY4" fmla="*/ 2866740 h 6214534"/>
              <a:gd name="connsiteX5" fmla="*/ 11225095 w 11546828"/>
              <a:gd name="connsiteY5" fmla="*/ 3179536 h 6214534"/>
              <a:gd name="connsiteX6" fmla="*/ 11225095 w 11546828"/>
              <a:gd name="connsiteY6" fmla="*/ 301542 h 6214534"/>
              <a:gd name="connsiteX7" fmla="*/ 320042 w 11546828"/>
              <a:gd name="connsiteY7" fmla="*/ 301542 h 6214534"/>
              <a:gd name="connsiteX8" fmla="*/ 320042 w 11546828"/>
              <a:gd name="connsiteY8" fmla="*/ 5909424 h 6214534"/>
              <a:gd name="connsiteX9" fmla="*/ 8417210 w 11546828"/>
              <a:gd name="connsiteY9" fmla="*/ 5909424 h 6214534"/>
              <a:gd name="connsiteX10" fmla="*/ 8103383 w 11546828"/>
              <a:gd name="connsiteY10" fmla="*/ 6214534 h 6214534"/>
              <a:gd name="connsiteX11" fmla="*/ 7222929 w 11546828"/>
              <a:gd name="connsiteY11" fmla="*/ 6214534 h 6214534"/>
              <a:gd name="connsiteX12" fmla="*/ 7222929 w 11546828"/>
              <a:gd name="connsiteY12" fmla="*/ 6212748 h 6214534"/>
              <a:gd name="connsiteX13" fmla="*/ 0 w 11546828"/>
              <a:gd name="connsiteY13" fmla="*/ 6212748 h 6214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546828" h="6214534">
                <a:moveTo>
                  <a:pt x="0" y="0"/>
                </a:moveTo>
                <a:lnTo>
                  <a:pt x="7965430" y="0"/>
                </a:lnTo>
                <a:lnTo>
                  <a:pt x="7965430" y="1786"/>
                </a:lnTo>
                <a:lnTo>
                  <a:pt x="11546828" y="1786"/>
                </a:lnTo>
                <a:lnTo>
                  <a:pt x="11546828" y="2866740"/>
                </a:lnTo>
                <a:lnTo>
                  <a:pt x="11225095" y="3179536"/>
                </a:lnTo>
                <a:lnTo>
                  <a:pt x="11225095" y="301542"/>
                </a:lnTo>
                <a:lnTo>
                  <a:pt x="320042" y="301542"/>
                </a:lnTo>
                <a:lnTo>
                  <a:pt x="320042" y="5909424"/>
                </a:lnTo>
                <a:lnTo>
                  <a:pt x="8417210" y="5909424"/>
                </a:lnTo>
                <a:lnTo>
                  <a:pt x="8103383" y="6214534"/>
                </a:lnTo>
                <a:lnTo>
                  <a:pt x="7222929" y="6214534"/>
                </a:lnTo>
                <a:lnTo>
                  <a:pt x="7222929" y="6212748"/>
                </a:lnTo>
                <a:lnTo>
                  <a:pt x="0" y="6212748"/>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5" name="Right Triangle 24">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4543A4D-04FD-5488-AFF0-42D054C96F98}"/>
              </a:ext>
            </a:extLst>
          </p:cNvPr>
          <p:cNvSpPr>
            <a:spLocks noGrp="1"/>
          </p:cNvSpPr>
          <p:nvPr>
            <p:ph type="title"/>
          </p:nvPr>
        </p:nvSpPr>
        <p:spPr>
          <a:xfrm>
            <a:off x="1006900" y="1188637"/>
            <a:ext cx="3141430" cy="4480726"/>
          </a:xfrm>
        </p:spPr>
        <p:txBody>
          <a:bodyPr>
            <a:normAutofit/>
          </a:bodyPr>
          <a:lstStyle/>
          <a:p>
            <a:pPr algn="r"/>
            <a:r>
              <a:rPr lang="en-GB" sz="4100"/>
              <a:t>Amendments to Terrorism Act 2000</a:t>
            </a:r>
          </a:p>
        </p:txBody>
      </p:sp>
      <p:cxnSp>
        <p:nvCxnSpPr>
          <p:cNvPr id="29" name="Straight Connector 28">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58691068-D3A5-B3D7-1C1C-F31726F414F6}"/>
              </a:ext>
            </a:extLst>
          </p:cNvPr>
          <p:cNvSpPr>
            <a:spLocks noGrp="1"/>
          </p:cNvSpPr>
          <p:nvPr>
            <p:ph idx="1"/>
          </p:nvPr>
        </p:nvSpPr>
        <p:spPr>
          <a:xfrm>
            <a:off x="4757397" y="623275"/>
            <a:ext cx="6892508" cy="5607882"/>
          </a:xfrm>
        </p:spPr>
        <p:txBody>
          <a:bodyPr anchor="ctr">
            <a:normAutofit fontScale="92500" lnSpcReduction="20000"/>
          </a:bodyPr>
          <a:lstStyle/>
          <a:p>
            <a:r>
              <a:rPr lang="en-GB" altLang="en-US" sz="1800" dirty="0"/>
              <a:t>The Anti-Terrorism section amends some of 2000 Act extended powers of stop and search to include internal flights.</a:t>
            </a:r>
          </a:p>
          <a:p>
            <a:r>
              <a:rPr lang="en-GB" altLang="en-US" sz="1800" dirty="0"/>
              <a:t>The Prevention of Terrorism Act 2005.  This legislation created control orders – effectively a house arrest for suspected terrorists.  This was repealed and replaced with the Terrorism Prevention &amp; Investigation Measures Act 2011.</a:t>
            </a:r>
          </a:p>
          <a:p>
            <a:r>
              <a:rPr lang="en-GB" altLang="en-US" sz="1800" dirty="0"/>
              <a:t>The Terrorism Act 2006 which has introduced some 9 new terrorism offences and amends some of the 2000 Act powers.</a:t>
            </a:r>
          </a:p>
          <a:p>
            <a:r>
              <a:rPr lang="en-GB" altLang="en-US" sz="1800" dirty="0"/>
              <a:t>The CT Act 2008 – persons convicted under CT legislation to be registered, to live at approved premises, have their photographs taken and regularly updated, to report to a police station under certain circumstances</a:t>
            </a:r>
          </a:p>
          <a:p>
            <a:r>
              <a:rPr lang="en-GB" altLang="en-US" sz="1800" dirty="0"/>
              <a:t>The Terrorist Asset freezing etc. Act 2010 has little bearing on Police work and was introduced to allow the treasury to freeze bank accounts of suspected terrorists</a:t>
            </a:r>
          </a:p>
          <a:p>
            <a:r>
              <a:rPr lang="en-GB" altLang="en-US" sz="1800" dirty="0"/>
              <a:t>Terrorist Prevention &amp; Investigation Measures Act - Persons who can not be charged and brought before a court may be subject to a TPIM measure i.e. relocate to a certain part of the country, restriction on association, restriction on mobile phones, restriction on bank accounts, restriction on computer use, restrictions on travel. </a:t>
            </a:r>
          </a:p>
          <a:p>
            <a:r>
              <a:rPr lang="en-GB" altLang="en-US" sz="1800" dirty="0"/>
              <a:t>CT &amp; Security Act 2015 – this legislation made amendments to parts of the terrorism Act 2000 and Aviation Security Act 1982 to deal with travellers.  Most importantly it brought in a lot of PREVENT directives to Higher Education &amp; Further Education organisations.  </a:t>
            </a:r>
          </a:p>
        </p:txBody>
      </p:sp>
    </p:spTree>
    <p:extLst>
      <p:ext uri="{BB962C8B-B14F-4D97-AF65-F5344CB8AC3E}">
        <p14:creationId xmlns:p14="http://schemas.microsoft.com/office/powerpoint/2010/main" val="37090712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A4026A73-1F7F-49F2-B319-8CA3B3D532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732" y="321733"/>
            <a:ext cx="11546828" cy="6214534"/>
          </a:xfrm>
          <a:custGeom>
            <a:avLst/>
            <a:gdLst>
              <a:gd name="connsiteX0" fmla="*/ 0 w 11546828"/>
              <a:gd name="connsiteY0" fmla="*/ 0 h 6214534"/>
              <a:gd name="connsiteX1" fmla="*/ 7965430 w 11546828"/>
              <a:gd name="connsiteY1" fmla="*/ 0 h 6214534"/>
              <a:gd name="connsiteX2" fmla="*/ 7965430 w 11546828"/>
              <a:gd name="connsiteY2" fmla="*/ 1786 h 6214534"/>
              <a:gd name="connsiteX3" fmla="*/ 11546828 w 11546828"/>
              <a:gd name="connsiteY3" fmla="*/ 1786 h 6214534"/>
              <a:gd name="connsiteX4" fmla="*/ 11546828 w 11546828"/>
              <a:gd name="connsiteY4" fmla="*/ 2866740 h 6214534"/>
              <a:gd name="connsiteX5" fmla="*/ 11225095 w 11546828"/>
              <a:gd name="connsiteY5" fmla="*/ 3179536 h 6214534"/>
              <a:gd name="connsiteX6" fmla="*/ 11225095 w 11546828"/>
              <a:gd name="connsiteY6" fmla="*/ 301542 h 6214534"/>
              <a:gd name="connsiteX7" fmla="*/ 320042 w 11546828"/>
              <a:gd name="connsiteY7" fmla="*/ 301542 h 6214534"/>
              <a:gd name="connsiteX8" fmla="*/ 320042 w 11546828"/>
              <a:gd name="connsiteY8" fmla="*/ 5909424 h 6214534"/>
              <a:gd name="connsiteX9" fmla="*/ 8417210 w 11546828"/>
              <a:gd name="connsiteY9" fmla="*/ 5909424 h 6214534"/>
              <a:gd name="connsiteX10" fmla="*/ 8103383 w 11546828"/>
              <a:gd name="connsiteY10" fmla="*/ 6214534 h 6214534"/>
              <a:gd name="connsiteX11" fmla="*/ 7222929 w 11546828"/>
              <a:gd name="connsiteY11" fmla="*/ 6214534 h 6214534"/>
              <a:gd name="connsiteX12" fmla="*/ 7222929 w 11546828"/>
              <a:gd name="connsiteY12" fmla="*/ 6212748 h 6214534"/>
              <a:gd name="connsiteX13" fmla="*/ 0 w 11546828"/>
              <a:gd name="connsiteY13" fmla="*/ 6212748 h 6214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546828" h="6214534">
                <a:moveTo>
                  <a:pt x="0" y="0"/>
                </a:moveTo>
                <a:lnTo>
                  <a:pt x="7965430" y="0"/>
                </a:lnTo>
                <a:lnTo>
                  <a:pt x="7965430" y="1786"/>
                </a:lnTo>
                <a:lnTo>
                  <a:pt x="11546828" y="1786"/>
                </a:lnTo>
                <a:lnTo>
                  <a:pt x="11546828" y="2866740"/>
                </a:lnTo>
                <a:lnTo>
                  <a:pt x="11225095" y="3179536"/>
                </a:lnTo>
                <a:lnTo>
                  <a:pt x="11225095" y="301542"/>
                </a:lnTo>
                <a:lnTo>
                  <a:pt x="320042" y="301542"/>
                </a:lnTo>
                <a:lnTo>
                  <a:pt x="320042" y="5909424"/>
                </a:lnTo>
                <a:lnTo>
                  <a:pt x="8417210" y="5909424"/>
                </a:lnTo>
                <a:lnTo>
                  <a:pt x="8103383" y="6214534"/>
                </a:lnTo>
                <a:lnTo>
                  <a:pt x="7222929" y="6214534"/>
                </a:lnTo>
                <a:lnTo>
                  <a:pt x="7222929" y="6212748"/>
                </a:lnTo>
                <a:lnTo>
                  <a:pt x="0" y="6212748"/>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ight Triangle 11">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3789C56-2656-F32F-EB50-AC38ED33A97B}"/>
              </a:ext>
            </a:extLst>
          </p:cNvPr>
          <p:cNvSpPr>
            <a:spLocks noGrp="1"/>
          </p:cNvSpPr>
          <p:nvPr>
            <p:ph type="title"/>
          </p:nvPr>
        </p:nvSpPr>
        <p:spPr>
          <a:xfrm>
            <a:off x="1006900" y="1188637"/>
            <a:ext cx="3141430" cy="4480726"/>
          </a:xfrm>
        </p:spPr>
        <p:txBody>
          <a:bodyPr>
            <a:normAutofit/>
          </a:bodyPr>
          <a:lstStyle/>
          <a:p>
            <a:pPr algn="r"/>
            <a:r>
              <a:rPr lang="en-GB" sz="6600"/>
              <a:t>Powers of These Acts</a:t>
            </a:r>
          </a:p>
        </p:txBody>
      </p:sp>
      <p:cxnSp>
        <p:nvCxnSpPr>
          <p:cNvPr id="16" name="Straight Connector 15">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8B010EC-2669-8D6C-4026-5A59F0F76AE6}"/>
              </a:ext>
            </a:extLst>
          </p:cNvPr>
          <p:cNvSpPr>
            <a:spLocks noGrp="1"/>
          </p:cNvSpPr>
          <p:nvPr>
            <p:ph idx="1"/>
          </p:nvPr>
        </p:nvSpPr>
        <p:spPr>
          <a:xfrm>
            <a:off x="5138928" y="1338729"/>
            <a:ext cx="4795584" cy="4180542"/>
          </a:xfrm>
        </p:spPr>
        <p:txBody>
          <a:bodyPr anchor="ctr">
            <a:normAutofit/>
          </a:bodyPr>
          <a:lstStyle/>
          <a:p>
            <a:r>
              <a:rPr lang="en-GB" sz="2400"/>
              <a:t>Do these, in your evaluation, infringe on human rights in any serious way?</a:t>
            </a:r>
          </a:p>
          <a:p>
            <a:endParaRPr lang="en-GB" sz="2400"/>
          </a:p>
          <a:p>
            <a:r>
              <a:rPr lang="en-GB" sz="2400"/>
              <a:t>Are they justified in the response to perceived threat of terrorism?</a:t>
            </a:r>
          </a:p>
        </p:txBody>
      </p:sp>
    </p:spTree>
    <p:extLst>
      <p:ext uri="{BB962C8B-B14F-4D97-AF65-F5344CB8AC3E}">
        <p14:creationId xmlns:p14="http://schemas.microsoft.com/office/powerpoint/2010/main" val="41972328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8873D23-2DCF-4B31-A009-95721C06E8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13EF075-D4EF-4929-ADBC-91B27DA19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DAA26DFA-AAB2-4973-9C17-16D587C7B1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1863" y="508838"/>
            <a:ext cx="5217958" cy="6239661"/>
            <a:chOff x="-19221" y="251144"/>
            <a:chExt cx="5217958" cy="6239661"/>
          </a:xfrm>
        </p:grpSpPr>
        <p:sp>
          <p:nvSpPr>
            <p:cNvPr id="13" name="Freeform: Shape 12">
              <a:extLst>
                <a:ext uri="{FF2B5EF4-FFF2-40B4-BE49-F238E27FC236}">
                  <a16:creationId xmlns:a16="http://schemas.microsoft.com/office/drawing/2014/main" id="{3F407F11-7321-4BF6-8536-CCE8E34245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06AC5DCC-C3CC-4FD5-AD4E-13A1BE5F7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4BBCC2F4-EFA7-4AF4-B538-AC4022D90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2A9D1364-B6A3-44CB-9FBA-C528F0CE9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AEC5E277-37C6-99DB-D8CA-588258DEB06B}"/>
              </a:ext>
            </a:extLst>
          </p:cNvPr>
          <p:cNvSpPr>
            <a:spLocks noGrp="1"/>
          </p:cNvSpPr>
          <p:nvPr>
            <p:ph type="title"/>
          </p:nvPr>
        </p:nvSpPr>
        <p:spPr>
          <a:xfrm>
            <a:off x="640080" y="1243013"/>
            <a:ext cx="3855720" cy="4371974"/>
          </a:xfrm>
        </p:spPr>
        <p:txBody>
          <a:bodyPr>
            <a:normAutofit/>
          </a:bodyPr>
          <a:lstStyle/>
          <a:p>
            <a:r>
              <a:rPr lang="en-GB" sz="3600" dirty="0">
                <a:solidFill>
                  <a:schemeClr val="tx2"/>
                </a:solidFill>
              </a:rPr>
              <a:t>Human Rights Act 1998</a:t>
            </a:r>
          </a:p>
        </p:txBody>
      </p:sp>
      <p:sp>
        <p:nvSpPr>
          <p:cNvPr id="3" name="Content Placeholder 2">
            <a:extLst>
              <a:ext uri="{FF2B5EF4-FFF2-40B4-BE49-F238E27FC236}">
                <a16:creationId xmlns:a16="http://schemas.microsoft.com/office/drawing/2014/main" id="{C7D0B620-6579-55BD-A0E6-7DE25F6F8412}"/>
              </a:ext>
            </a:extLst>
          </p:cNvPr>
          <p:cNvSpPr>
            <a:spLocks noGrp="1"/>
          </p:cNvSpPr>
          <p:nvPr>
            <p:ph idx="1"/>
          </p:nvPr>
        </p:nvSpPr>
        <p:spPr>
          <a:xfrm>
            <a:off x="6172200" y="804672"/>
            <a:ext cx="5221224" cy="5230368"/>
          </a:xfrm>
        </p:spPr>
        <p:txBody>
          <a:bodyPr anchor="ctr">
            <a:normAutofit lnSpcReduction="10000"/>
          </a:bodyPr>
          <a:lstStyle/>
          <a:p>
            <a:r>
              <a:rPr lang="en-GB" sz="2400" b="0" i="0" dirty="0">
                <a:effectLst/>
                <a:latin typeface="Roboto" panose="02000000000000000000" pitchFamily="2" charset="0"/>
              </a:rPr>
              <a:t>Right to life</a:t>
            </a:r>
          </a:p>
          <a:p>
            <a:r>
              <a:rPr lang="en-GB" sz="2400" b="0" i="0" dirty="0">
                <a:effectLst/>
                <a:latin typeface="Roboto" panose="02000000000000000000" pitchFamily="2" charset="0"/>
              </a:rPr>
              <a:t>Freedom from torture / degrading treatment / slavery</a:t>
            </a:r>
          </a:p>
          <a:p>
            <a:r>
              <a:rPr lang="en-GB" sz="2400" b="0" i="0" dirty="0">
                <a:effectLst/>
                <a:latin typeface="Roboto" panose="02000000000000000000" pitchFamily="2" charset="0"/>
              </a:rPr>
              <a:t>Right to security</a:t>
            </a:r>
          </a:p>
          <a:p>
            <a:r>
              <a:rPr lang="en-GB" sz="2400" b="0" i="0" dirty="0">
                <a:effectLst/>
                <a:latin typeface="Roboto" panose="02000000000000000000" pitchFamily="2" charset="0"/>
              </a:rPr>
              <a:t>Right to fair trial / no punishment without law ruling</a:t>
            </a:r>
          </a:p>
          <a:p>
            <a:r>
              <a:rPr lang="en-GB" sz="2400" dirty="0">
                <a:latin typeface="Roboto" panose="02000000000000000000" pitchFamily="2" charset="0"/>
              </a:rPr>
              <a:t>Respect of family / private life</a:t>
            </a:r>
          </a:p>
          <a:p>
            <a:r>
              <a:rPr lang="en-GB" sz="2400" dirty="0">
                <a:latin typeface="Roboto" panose="02000000000000000000" pitchFamily="2" charset="0"/>
              </a:rPr>
              <a:t>Freedom of speech</a:t>
            </a:r>
          </a:p>
          <a:p>
            <a:r>
              <a:rPr lang="en-GB" sz="2400" dirty="0">
                <a:latin typeface="Roboto" panose="02000000000000000000" pitchFamily="2" charset="0"/>
              </a:rPr>
              <a:t>Freedom of assembly and association</a:t>
            </a:r>
          </a:p>
          <a:p>
            <a:r>
              <a:rPr lang="en-GB" sz="2400" dirty="0">
                <a:latin typeface="Roboto" panose="02000000000000000000" pitchFamily="2" charset="0"/>
              </a:rPr>
              <a:t>Right to education / free participation in elections</a:t>
            </a:r>
          </a:p>
          <a:p>
            <a:r>
              <a:rPr lang="en-GB" sz="2400" dirty="0">
                <a:latin typeface="Roboto" panose="02000000000000000000" pitchFamily="2" charset="0"/>
              </a:rPr>
              <a:t>Abolition of death penalty</a:t>
            </a:r>
          </a:p>
        </p:txBody>
      </p:sp>
    </p:spTree>
    <p:extLst>
      <p:ext uri="{BB962C8B-B14F-4D97-AF65-F5344CB8AC3E}">
        <p14:creationId xmlns:p14="http://schemas.microsoft.com/office/powerpoint/2010/main" val="5317981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00AD1DA-C9B6-4F4C-8FAE-93399A0B0CA8}"/>
              </a:ext>
            </a:extLst>
          </p:cNvPr>
          <p:cNvSpPr>
            <a:spLocks noGrp="1"/>
          </p:cNvSpPr>
          <p:nvPr>
            <p:ph type="title"/>
          </p:nvPr>
        </p:nvSpPr>
        <p:spPr>
          <a:xfrm>
            <a:off x="1075767" y="1188637"/>
            <a:ext cx="2988234" cy="4480726"/>
          </a:xfrm>
        </p:spPr>
        <p:txBody>
          <a:bodyPr>
            <a:normAutofit/>
          </a:bodyPr>
          <a:lstStyle/>
          <a:p>
            <a:pPr algn="r"/>
            <a:r>
              <a:rPr lang="en-GB" sz="5600" dirty="0"/>
              <a:t>Wilkinson (2007) </a:t>
            </a:r>
          </a:p>
        </p:txBody>
      </p:sp>
      <p:cxnSp>
        <p:nvCxnSpPr>
          <p:cNvPr id="14" name="Straight Connector 13">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0A047D01-DED1-E61E-A1B2-65E325F2100D}"/>
              </a:ext>
            </a:extLst>
          </p:cNvPr>
          <p:cNvSpPr>
            <a:spLocks noGrp="1"/>
          </p:cNvSpPr>
          <p:nvPr>
            <p:ph idx="1"/>
          </p:nvPr>
        </p:nvSpPr>
        <p:spPr>
          <a:xfrm>
            <a:off x="5255260" y="1648870"/>
            <a:ext cx="4702848" cy="3560260"/>
          </a:xfrm>
        </p:spPr>
        <p:txBody>
          <a:bodyPr anchor="ctr">
            <a:normAutofit/>
          </a:bodyPr>
          <a:lstStyle/>
          <a:p>
            <a:pPr eaLnBrk="1" hangingPunct="1">
              <a:buFont typeface="Wingdings 2" pitchFamily="18" charset="2"/>
              <a:buNone/>
            </a:pPr>
            <a:r>
              <a:rPr lang="en-GB" altLang="en-US" sz="2400"/>
              <a:t>Spoke of the dangers of:</a:t>
            </a:r>
            <a:endParaRPr lang="en-GB" altLang="en-US" sz="2400">
              <a:effectLst>
                <a:glow rad="38100">
                  <a:prstClr val="black">
                    <a:lumMod val="50000"/>
                    <a:lumOff val="50000"/>
                    <a:alpha val="20000"/>
                  </a:prstClr>
                </a:glow>
                <a:outerShdw blurRad="44450" dist="12700" dir="13860000" algn="tl" rotWithShape="0">
                  <a:srgbClr val="000000">
                    <a:alpha val="20000"/>
                  </a:srgbClr>
                </a:outerShdw>
              </a:effectLst>
            </a:endParaRPr>
          </a:p>
          <a:p>
            <a:pPr lvl="1"/>
            <a:r>
              <a:rPr lang="en-GB" altLang="en-US"/>
              <a:t>Overreaction, </a:t>
            </a:r>
            <a:endParaRPr lang="en-GB" altLang="en-US">
              <a:effectLst>
                <a:glow rad="38100">
                  <a:prstClr val="black">
                    <a:lumMod val="50000"/>
                    <a:lumOff val="50000"/>
                    <a:alpha val="20000"/>
                  </a:prstClr>
                </a:glow>
                <a:outerShdw blurRad="44450" dist="12700" dir="13860000" algn="tl" rotWithShape="0">
                  <a:srgbClr val="000000">
                    <a:alpha val="20000"/>
                  </a:srgbClr>
                </a:outerShdw>
              </a:effectLst>
            </a:endParaRPr>
          </a:p>
          <a:p>
            <a:pPr lvl="1"/>
            <a:r>
              <a:rPr lang="en-GB" altLang="en-US"/>
              <a:t>Over reliance on military force</a:t>
            </a:r>
          </a:p>
          <a:p>
            <a:pPr lvl="1"/>
            <a:r>
              <a:rPr lang="en-GB" altLang="en-US"/>
              <a:t>Measures that involve curtailment of democracy,</a:t>
            </a:r>
          </a:p>
          <a:p>
            <a:pPr lvl="1"/>
            <a:r>
              <a:rPr lang="en-GB" altLang="en-US"/>
              <a:t>Abuses of Human rights and the Rule of law and the threat that these pose to democracy.</a:t>
            </a:r>
            <a:endParaRPr lang="en-GB" altLang="en-US">
              <a:effectLst>
                <a:glow rad="38100">
                  <a:prstClr val="black">
                    <a:lumMod val="50000"/>
                    <a:lumOff val="50000"/>
                    <a:alpha val="20000"/>
                  </a:prstClr>
                </a:glow>
                <a:outerShdw blurRad="44450" dist="12700" dir="13860000" algn="tl" rotWithShape="0">
                  <a:srgbClr val="000000">
                    <a:alpha val="20000"/>
                  </a:srgbClr>
                </a:outerShdw>
              </a:effectLst>
            </a:endParaRPr>
          </a:p>
        </p:txBody>
      </p:sp>
    </p:spTree>
    <p:extLst>
      <p:ext uri="{BB962C8B-B14F-4D97-AF65-F5344CB8AC3E}">
        <p14:creationId xmlns:p14="http://schemas.microsoft.com/office/powerpoint/2010/main" val="27689842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A4026A73-1F7F-49F2-B319-8CA3B3D532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732" y="321733"/>
            <a:ext cx="11546828" cy="6214534"/>
          </a:xfrm>
          <a:custGeom>
            <a:avLst/>
            <a:gdLst>
              <a:gd name="connsiteX0" fmla="*/ 0 w 11546828"/>
              <a:gd name="connsiteY0" fmla="*/ 0 h 6214534"/>
              <a:gd name="connsiteX1" fmla="*/ 7965430 w 11546828"/>
              <a:gd name="connsiteY1" fmla="*/ 0 h 6214534"/>
              <a:gd name="connsiteX2" fmla="*/ 7965430 w 11546828"/>
              <a:gd name="connsiteY2" fmla="*/ 1786 h 6214534"/>
              <a:gd name="connsiteX3" fmla="*/ 11546828 w 11546828"/>
              <a:gd name="connsiteY3" fmla="*/ 1786 h 6214534"/>
              <a:gd name="connsiteX4" fmla="*/ 11546828 w 11546828"/>
              <a:gd name="connsiteY4" fmla="*/ 2866740 h 6214534"/>
              <a:gd name="connsiteX5" fmla="*/ 11225095 w 11546828"/>
              <a:gd name="connsiteY5" fmla="*/ 3179536 h 6214534"/>
              <a:gd name="connsiteX6" fmla="*/ 11225095 w 11546828"/>
              <a:gd name="connsiteY6" fmla="*/ 301542 h 6214534"/>
              <a:gd name="connsiteX7" fmla="*/ 320042 w 11546828"/>
              <a:gd name="connsiteY7" fmla="*/ 301542 h 6214534"/>
              <a:gd name="connsiteX8" fmla="*/ 320042 w 11546828"/>
              <a:gd name="connsiteY8" fmla="*/ 5909424 h 6214534"/>
              <a:gd name="connsiteX9" fmla="*/ 8417210 w 11546828"/>
              <a:gd name="connsiteY9" fmla="*/ 5909424 h 6214534"/>
              <a:gd name="connsiteX10" fmla="*/ 8103383 w 11546828"/>
              <a:gd name="connsiteY10" fmla="*/ 6214534 h 6214534"/>
              <a:gd name="connsiteX11" fmla="*/ 7222929 w 11546828"/>
              <a:gd name="connsiteY11" fmla="*/ 6214534 h 6214534"/>
              <a:gd name="connsiteX12" fmla="*/ 7222929 w 11546828"/>
              <a:gd name="connsiteY12" fmla="*/ 6212748 h 6214534"/>
              <a:gd name="connsiteX13" fmla="*/ 0 w 11546828"/>
              <a:gd name="connsiteY13" fmla="*/ 6212748 h 6214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546828" h="6214534">
                <a:moveTo>
                  <a:pt x="0" y="0"/>
                </a:moveTo>
                <a:lnTo>
                  <a:pt x="7965430" y="0"/>
                </a:lnTo>
                <a:lnTo>
                  <a:pt x="7965430" y="1786"/>
                </a:lnTo>
                <a:lnTo>
                  <a:pt x="11546828" y="1786"/>
                </a:lnTo>
                <a:lnTo>
                  <a:pt x="11546828" y="2866740"/>
                </a:lnTo>
                <a:lnTo>
                  <a:pt x="11225095" y="3179536"/>
                </a:lnTo>
                <a:lnTo>
                  <a:pt x="11225095" y="301542"/>
                </a:lnTo>
                <a:lnTo>
                  <a:pt x="320042" y="301542"/>
                </a:lnTo>
                <a:lnTo>
                  <a:pt x="320042" y="5909424"/>
                </a:lnTo>
                <a:lnTo>
                  <a:pt x="8417210" y="5909424"/>
                </a:lnTo>
                <a:lnTo>
                  <a:pt x="8103383" y="6214534"/>
                </a:lnTo>
                <a:lnTo>
                  <a:pt x="7222929" y="6214534"/>
                </a:lnTo>
                <a:lnTo>
                  <a:pt x="7222929" y="6212748"/>
                </a:lnTo>
                <a:lnTo>
                  <a:pt x="0" y="6212748"/>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ight Triangle 11">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4957F54-4C0C-E7A9-75DD-5AD8ADA1EE18}"/>
              </a:ext>
            </a:extLst>
          </p:cNvPr>
          <p:cNvSpPr>
            <a:spLocks noGrp="1"/>
          </p:cNvSpPr>
          <p:nvPr>
            <p:ph type="title"/>
          </p:nvPr>
        </p:nvSpPr>
        <p:spPr>
          <a:xfrm>
            <a:off x="1006900" y="1188637"/>
            <a:ext cx="3141430" cy="4480726"/>
          </a:xfrm>
        </p:spPr>
        <p:txBody>
          <a:bodyPr>
            <a:normAutofit/>
          </a:bodyPr>
          <a:lstStyle/>
          <a:p>
            <a:pPr algn="r"/>
            <a:r>
              <a:rPr lang="en-GB" sz="3600"/>
              <a:t>Northern Ireland- Discrimination</a:t>
            </a:r>
          </a:p>
        </p:txBody>
      </p:sp>
      <p:cxnSp>
        <p:nvCxnSpPr>
          <p:cNvPr id="16" name="Straight Connector 15">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EC27162-3F81-CE8B-C3F3-0E0B987E0346}"/>
              </a:ext>
            </a:extLst>
          </p:cNvPr>
          <p:cNvSpPr>
            <a:spLocks noGrp="1"/>
          </p:cNvSpPr>
          <p:nvPr>
            <p:ph idx="1"/>
          </p:nvPr>
        </p:nvSpPr>
        <p:spPr>
          <a:xfrm>
            <a:off x="5138927" y="1038544"/>
            <a:ext cx="6046153" cy="4863491"/>
          </a:xfrm>
        </p:spPr>
        <p:txBody>
          <a:bodyPr anchor="ctr">
            <a:normAutofit fontScale="92500" lnSpcReduction="20000"/>
          </a:bodyPr>
          <a:lstStyle/>
          <a:p>
            <a:r>
              <a:rPr lang="en-GB" altLang="en-US" sz="2400" dirty="0"/>
              <a:t>1966 : Catholic minority population discriminated against-politically, socially and economically. </a:t>
            </a:r>
            <a:endParaRPr lang="en-GB" alt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r>
              <a:rPr lang="en-GB" altLang="en-US" sz="2400" dirty="0"/>
              <a:t>Many had no vote as they were not ratepayers,</a:t>
            </a:r>
            <a:endParaRPr lang="en-GB" alt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r>
              <a:rPr lang="en-GB" altLang="en-US" sz="2400" dirty="0"/>
              <a:t>Electoral wards were ‘gerrymandered’ so that even where there was a Catholic majority there was still a Protestant council</a:t>
            </a:r>
          </a:p>
          <a:p>
            <a:pPr eaLnBrk="1" hangingPunct="1"/>
            <a:r>
              <a:rPr lang="en-GB" altLang="en-US" sz="2400" dirty="0"/>
              <a:t>Harland and Wolff shipbuilders had a workforce of 100,000 only 400 were Catholic.</a:t>
            </a:r>
            <a:endParaRPr lang="en-GB" alt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a:p>
            <a:r>
              <a:rPr lang="en-GB" altLang="en-US" sz="2400" dirty="0"/>
              <a:t>The Catholic Community described itself as “an oppressed minority”-they had plenty to be angry about. </a:t>
            </a:r>
          </a:p>
          <a:p>
            <a:pPr eaLnBrk="1" hangingPunct="1"/>
            <a:r>
              <a:rPr lang="en-GB" altLang="en-US" sz="2400" dirty="0"/>
              <a:t>Allocation of Housing,</a:t>
            </a:r>
            <a:endParaRPr lang="en-GB" alt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a:p>
            <a:r>
              <a:rPr lang="en-GB" altLang="en-US" sz="2400" dirty="0"/>
              <a:t>Employment:  “ When I went for jobs, I found out I was asked if I was Catholic, not whether I had the qualifications. If I said I was Catholic, I was told the job was not available”  (Belfast woman)</a:t>
            </a:r>
            <a:endParaRPr lang="en-GB" alt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p:txBody>
      </p:sp>
    </p:spTree>
    <p:extLst>
      <p:ext uri="{BB962C8B-B14F-4D97-AF65-F5344CB8AC3E}">
        <p14:creationId xmlns:p14="http://schemas.microsoft.com/office/powerpoint/2010/main" val="23278543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8009B31-EE3C-4DCE-88F0-EA3FE2AB87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A82D9556-7EB0-4226-B5CF-E48584DA6B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117261" y="889461"/>
            <a:ext cx="3011208" cy="5138270"/>
          </a:xfrm>
          <a:custGeom>
            <a:avLst/>
            <a:gdLst>
              <a:gd name="connsiteX0" fmla="*/ 0 w 3850317"/>
              <a:gd name="connsiteY0" fmla="*/ 0 h 5978116"/>
              <a:gd name="connsiteX1" fmla="*/ 3850317 w 3850317"/>
              <a:gd name="connsiteY1" fmla="*/ 0 h 5978116"/>
              <a:gd name="connsiteX2" fmla="*/ 3840373 w 3850317"/>
              <a:gd name="connsiteY2" fmla="*/ 258313 h 5978116"/>
              <a:gd name="connsiteX3" fmla="*/ 3755448 w 3850317"/>
              <a:gd name="connsiteY3" fmla="*/ 1537847 h 5978116"/>
              <a:gd name="connsiteX4" fmla="*/ 3150490 w 3850317"/>
              <a:gd name="connsiteY4" fmla="*/ 3989537 h 5978116"/>
              <a:gd name="connsiteX5" fmla="*/ 3089544 w 3850317"/>
              <a:gd name="connsiteY5" fmla="*/ 3606200 h 5978116"/>
              <a:gd name="connsiteX6" fmla="*/ 2922635 w 3850317"/>
              <a:gd name="connsiteY6" fmla="*/ 4519351 h 5978116"/>
              <a:gd name="connsiteX7" fmla="*/ 2904628 w 3850317"/>
              <a:gd name="connsiteY7" fmla="*/ 4466023 h 5978116"/>
              <a:gd name="connsiteX8" fmla="*/ 2825329 w 3850317"/>
              <a:gd name="connsiteY8" fmla="*/ 4562983 h 5978116"/>
              <a:gd name="connsiteX9" fmla="*/ 2695127 w 3850317"/>
              <a:gd name="connsiteY9" fmla="*/ 4973329 h 5978116"/>
              <a:gd name="connsiteX10" fmla="*/ 2501208 w 3850317"/>
              <a:gd name="connsiteY10" fmla="*/ 4457366 h 5978116"/>
              <a:gd name="connsiteX11" fmla="*/ 2209291 w 3850317"/>
              <a:gd name="connsiteY11" fmla="*/ 5028388 h 5978116"/>
              <a:gd name="connsiteX12" fmla="*/ 2135532 w 3850317"/>
              <a:gd name="connsiteY12" fmla="*/ 5321344 h 5978116"/>
              <a:gd name="connsiteX13" fmla="*/ 2009139 w 3850317"/>
              <a:gd name="connsiteY13" fmla="*/ 4714655 h 5978116"/>
              <a:gd name="connsiteX14" fmla="*/ 1918759 w 3850317"/>
              <a:gd name="connsiteY14" fmla="*/ 4486454 h 5978116"/>
              <a:gd name="connsiteX15" fmla="*/ 1800676 w 3850317"/>
              <a:gd name="connsiteY15" fmla="*/ 4608346 h 5978116"/>
              <a:gd name="connsiteX16" fmla="*/ 1614721 w 3850317"/>
              <a:gd name="connsiteY16" fmla="*/ 5319612 h 5978116"/>
              <a:gd name="connsiteX17" fmla="*/ 1530921 w 3850317"/>
              <a:gd name="connsiteY17" fmla="*/ 5433540 h 5978116"/>
              <a:gd name="connsiteX18" fmla="*/ 1569705 w 3850317"/>
              <a:gd name="connsiteY18" fmla="*/ 4803650 h 5978116"/>
              <a:gd name="connsiteX19" fmla="*/ 1517416 w 3850317"/>
              <a:gd name="connsiteY19" fmla="*/ 4640204 h 5978116"/>
              <a:gd name="connsiteX20" fmla="*/ 1425997 w 3850317"/>
              <a:gd name="connsiteY20" fmla="*/ 4800187 h 5978116"/>
              <a:gd name="connsiteX21" fmla="*/ 1348083 w 3850317"/>
              <a:gd name="connsiteY21" fmla="*/ 5363245 h 5978116"/>
              <a:gd name="connsiteX22" fmla="*/ 1200566 w 3850317"/>
              <a:gd name="connsiteY22" fmla="*/ 5526691 h 5978116"/>
              <a:gd name="connsiteX23" fmla="*/ 1027770 w 3850317"/>
              <a:gd name="connsiteY23" fmla="*/ 5803718 h 5978116"/>
              <a:gd name="connsiteX24" fmla="*/ 892373 w 3850317"/>
              <a:gd name="connsiteY24" fmla="*/ 5604950 h 5978116"/>
              <a:gd name="connsiteX25" fmla="*/ 681487 w 3850317"/>
              <a:gd name="connsiteY25" fmla="*/ 5914528 h 5978116"/>
              <a:gd name="connsiteX26" fmla="*/ 414155 w 3850317"/>
              <a:gd name="connsiteY26" fmla="*/ 5817569 h 5978116"/>
              <a:gd name="connsiteX27" fmla="*/ 360135 w 3850317"/>
              <a:gd name="connsiteY27" fmla="*/ 5287062 h 5978116"/>
              <a:gd name="connsiteX28" fmla="*/ 281875 w 3850317"/>
              <a:gd name="connsiteY28" fmla="*/ 4677256 h 5978116"/>
              <a:gd name="connsiteX29" fmla="*/ 237897 w 3850317"/>
              <a:gd name="connsiteY29" fmla="*/ 4207696 h 5978116"/>
              <a:gd name="connsiteX30" fmla="*/ 145093 w 3850317"/>
              <a:gd name="connsiteY30" fmla="*/ 3878379 h 5978116"/>
              <a:gd name="connsiteX31" fmla="*/ 72373 w 3850317"/>
              <a:gd name="connsiteY31" fmla="*/ 2447189 h 5978116"/>
              <a:gd name="connsiteX32" fmla="*/ 0 w 3850317"/>
              <a:gd name="connsiteY32" fmla="*/ 0 h 5978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850317" h="5978116">
                <a:moveTo>
                  <a:pt x="0" y="0"/>
                </a:moveTo>
                <a:lnTo>
                  <a:pt x="3850317" y="0"/>
                </a:lnTo>
                <a:lnTo>
                  <a:pt x="3840373" y="258313"/>
                </a:lnTo>
                <a:cubicBezTo>
                  <a:pt x="3816350" y="852957"/>
                  <a:pt x="3786959" y="1372106"/>
                  <a:pt x="3755448" y="1537847"/>
                </a:cubicBezTo>
                <a:cubicBezTo>
                  <a:pt x="3300085" y="3936555"/>
                  <a:pt x="3150490" y="3989537"/>
                  <a:pt x="3150490" y="3989537"/>
                </a:cubicBezTo>
                <a:cubicBezTo>
                  <a:pt x="3150490" y="3989537"/>
                  <a:pt x="3124172" y="3732940"/>
                  <a:pt x="3089544" y="3606200"/>
                </a:cubicBezTo>
                <a:cubicBezTo>
                  <a:pt x="3082618" y="3784537"/>
                  <a:pt x="2946529" y="4491302"/>
                  <a:pt x="2922635" y="4519351"/>
                </a:cubicBezTo>
                <a:cubicBezTo>
                  <a:pt x="2916749" y="4502729"/>
                  <a:pt x="2910515" y="4484030"/>
                  <a:pt x="2904628" y="4466023"/>
                </a:cubicBezTo>
                <a:cubicBezTo>
                  <a:pt x="2884890" y="4501344"/>
                  <a:pt x="2859958" y="4534241"/>
                  <a:pt x="2825329" y="4562983"/>
                </a:cubicBezTo>
                <a:cubicBezTo>
                  <a:pt x="2706208" y="4662020"/>
                  <a:pt x="2743260" y="4833430"/>
                  <a:pt x="2695127" y="4973329"/>
                </a:cubicBezTo>
                <a:cubicBezTo>
                  <a:pt x="2446495" y="4877408"/>
                  <a:pt x="2545186" y="4641589"/>
                  <a:pt x="2501208" y="4457366"/>
                </a:cubicBezTo>
                <a:cubicBezTo>
                  <a:pt x="2341225" y="4936277"/>
                  <a:pt x="2267120" y="4837932"/>
                  <a:pt x="2209291" y="5028388"/>
                </a:cubicBezTo>
                <a:cubicBezTo>
                  <a:pt x="2137610" y="5264900"/>
                  <a:pt x="2135532" y="5321344"/>
                  <a:pt x="2135532" y="5321344"/>
                </a:cubicBezTo>
                <a:cubicBezTo>
                  <a:pt x="2004983" y="5137467"/>
                  <a:pt x="2054502" y="4933506"/>
                  <a:pt x="2009139" y="4714655"/>
                </a:cubicBezTo>
                <a:cubicBezTo>
                  <a:pt x="1956503" y="4642281"/>
                  <a:pt x="1932264" y="4565753"/>
                  <a:pt x="1918759" y="4486454"/>
                </a:cubicBezTo>
                <a:cubicBezTo>
                  <a:pt x="1889671" y="4439359"/>
                  <a:pt x="1848463" y="4656479"/>
                  <a:pt x="1800676" y="4608346"/>
                </a:cubicBezTo>
                <a:cubicBezTo>
                  <a:pt x="1760507" y="4832391"/>
                  <a:pt x="1681208" y="5047087"/>
                  <a:pt x="1614721" y="5319612"/>
                </a:cubicBezTo>
                <a:cubicBezTo>
                  <a:pt x="1580786" y="5457780"/>
                  <a:pt x="1530574" y="5446352"/>
                  <a:pt x="1530921" y="5433540"/>
                </a:cubicBezTo>
                <a:cubicBezTo>
                  <a:pt x="1532998" y="5109418"/>
                  <a:pt x="1600177" y="5128464"/>
                  <a:pt x="1569705" y="4803650"/>
                </a:cubicBezTo>
                <a:cubicBezTo>
                  <a:pt x="1566242" y="4746167"/>
                  <a:pt x="1596022" y="4651631"/>
                  <a:pt x="1517416" y="4640204"/>
                </a:cubicBezTo>
                <a:cubicBezTo>
                  <a:pt x="1415608" y="4628430"/>
                  <a:pt x="1436385" y="4747898"/>
                  <a:pt x="1425997" y="4800187"/>
                </a:cubicBezTo>
                <a:cubicBezTo>
                  <a:pt x="1389291" y="5009342"/>
                  <a:pt x="1370938" y="5149241"/>
                  <a:pt x="1348083" y="5363245"/>
                </a:cubicBezTo>
                <a:cubicBezTo>
                  <a:pt x="1336655" y="5453625"/>
                  <a:pt x="1352931" y="5563743"/>
                  <a:pt x="1200566" y="5526691"/>
                </a:cubicBezTo>
                <a:cubicBezTo>
                  <a:pt x="1051664" y="5551623"/>
                  <a:pt x="1099105" y="5719570"/>
                  <a:pt x="1027770" y="5803718"/>
                </a:cubicBezTo>
                <a:cubicBezTo>
                  <a:pt x="945009" y="5758701"/>
                  <a:pt x="1003184" y="5640964"/>
                  <a:pt x="892373" y="5604950"/>
                </a:cubicBezTo>
                <a:cubicBezTo>
                  <a:pt x="925963" y="5772552"/>
                  <a:pt x="680448" y="5747619"/>
                  <a:pt x="681487" y="5914528"/>
                </a:cubicBezTo>
                <a:cubicBezTo>
                  <a:pt x="534662" y="6049233"/>
                  <a:pt x="467137" y="5947425"/>
                  <a:pt x="414155" y="5817569"/>
                </a:cubicBezTo>
                <a:cubicBezTo>
                  <a:pt x="348015" y="5648929"/>
                  <a:pt x="370177" y="5468515"/>
                  <a:pt x="360135" y="5287062"/>
                </a:cubicBezTo>
                <a:cubicBezTo>
                  <a:pt x="338319" y="5059207"/>
                  <a:pt x="278758" y="4907881"/>
                  <a:pt x="281875" y="4677256"/>
                </a:cubicBezTo>
                <a:cubicBezTo>
                  <a:pt x="237204" y="4527316"/>
                  <a:pt x="250017" y="4367332"/>
                  <a:pt x="237897" y="4207696"/>
                </a:cubicBezTo>
                <a:cubicBezTo>
                  <a:pt x="210194" y="3969452"/>
                  <a:pt x="176258" y="4119047"/>
                  <a:pt x="145093" y="3878379"/>
                </a:cubicBezTo>
                <a:cubicBezTo>
                  <a:pt x="114274" y="3641175"/>
                  <a:pt x="72720" y="2448920"/>
                  <a:pt x="72373" y="2447189"/>
                </a:cubicBezTo>
                <a:cubicBezTo>
                  <a:pt x="72720" y="2447189"/>
                  <a:pt x="12120" y="1233809"/>
                  <a:pt x="0" y="0"/>
                </a:cubicBezTo>
                <a:close/>
              </a:path>
            </a:pathLst>
          </a:custGeom>
          <a:solidFill>
            <a:schemeClr val="bg2">
              <a:alpha val="50000"/>
            </a:schemeClr>
          </a:solidFill>
          <a:ln w="32707" cap="flat">
            <a:noFill/>
            <a:prstDash val="solid"/>
            <a:miter/>
          </a:ln>
        </p:spPr>
        <p:txBody>
          <a:bodyPr rtlCol="0" anchor="ctr"/>
          <a:lstStyle/>
          <a:p>
            <a:endParaRPr lang="en-US">
              <a:solidFill>
                <a:schemeClr val="tx1"/>
              </a:solidFill>
            </a:endParaRPr>
          </a:p>
        </p:txBody>
      </p:sp>
      <p:sp>
        <p:nvSpPr>
          <p:cNvPr id="2" name="Title 1">
            <a:extLst>
              <a:ext uri="{FF2B5EF4-FFF2-40B4-BE49-F238E27FC236}">
                <a16:creationId xmlns:a16="http://schemas.microsoft.com/office/drawing/2014/main" id="{F6CD5265-2833-9AFB-51A6-287802933F41}"/>
              </a:ext>
            </a:extLst>
          </p:cNvPr>
          <p:cNvSpPr>
            <a:spLocks noGrp="1"/>
          </p:cNvSpPr>
          <p:nvPr>
            <p:ph type="title"/>
          </p:nvPr>
        </p:nvSpPr>
        <p:spPr>
          <a:xfrm>
            <a:off x="8153400" y="2503565"/>
            <a:ext cx="3619499" cy="1850872"/>
          </a:xfrm>
        </p:spPr>
        <p:txBody>
          <a:bodyPr>
            <a:normAutofit/>
          </a:bodyPr>
          <a:lstStyle/>
          <a:p>
            <a:r>
              <a:rPr lang="en-GB" sz="4100"/>
              <a:t>Norther Ireland – Civil Rights</a:t>
            </a:r>
          </a:p>
        </p:txBody>
      </p:sp>
      <p:sp>
        <p:nvSpPr>
          <p:cNvPr id="3" name="Content Placeholder 2">
            <a:extLst>
              <a:ext uri="{FF2B5EF4-FFF2-40B4-BE49-F238E27FC236}">
                <a16:creationId xmlns:a16="http://schemas.microsoft.com/office/drawing/2014/main" id="{082CF78A-7E62-E8E4-E26E-5AC06148F7CE}"/>
              </a:ext>
            </a:extLst>
          </p:cNvPr>
          <p:cNvSpPr>
            <a:spLocks noGrp="1"/>
          </p:cNvSpPr>
          <p:nvPr>
            <p:ph idx="1"/>
          </p:nvPr>
        </p:nvSpPr>
        <p:spPr>
          <a:xfrm>
            <a:off x="838201" y="740229"/>
            <a:ext cx="5669806" cy="5436734"/>
          </a:xfrm>
        </p:spPr>
        <p:txBody>
          <a:bodyPr anchor="ctr">
            <a:normAutofit/>
          </a:bodyPr>
          <a:lstStyle/>
          <a:p>
            <a:pPr eaLnBrk="1" hangingPunct="1"/>
            <a:r>
              <a:rPr lang="en-GB" altLang="en-US" sz="2000" dirty="0"/>
              <a:t>The Catholic minority were persecuted – homes burnt down / driven from the areas they live in.</a:t>
            </a:r>
          </a:p>
          <a:p>
            <a:pPr eaLnBrk="1" hangingPunct="1"/>
            <a:r>
              <a:rPr lang="en-GB" altLang="en-US" sz="2000" dirty="0"/>
              <a:t>Demanded Civil Rights, the Protestant majority resisted</a:t>
            </a:r>
          </a:p>
          <a:p>
            <a:pPr eaLnBrk="1" hangingPunct="1"/>
            <a:r>
              <a:rPr lang="en-GB" altLang="en-US" sz="2000" dirty="0"/>
              <a:t>The Catholic community blamed the Police (largely Protestant), no action = violence</a:t>
            </a:r>
          </a:p>
          <a:p>
            <a:pPr eaLnBrk="1" hangingPunct="1"/>
            <a:r>
              <a:rPr lang="en-GB" altLang="en-US" sz="2000" dirty="0"/>
              <a:t> </a:t>
            </a:r>
            <a:r>
              <a:rPr lang="en-GB" altLang="en-US" sz="2000" b="1" dirty="0"/>
              <a:t>Enter the Troops: </a:t>
            </a:r>
          </a:p>
          <a:p>
            <a:pPr marL="539750" indent="-457200">
              <a:defRPr/>
            </a:pPr>
            <a:r>
              <a:rPr lang="en-GB" sz="2000" dirty="0"/>
              <a:t>The British Army were temporarily deployed to NI in 1969.</a:t>
            </a:r>
            <a:endParaRPr lang="en-GB" sz="2000" dirty="0">
              <a:effectLst>
                <a:glow rad="38100">
                  <a:prstClr val="black">
                    <a:lumMod val="50000"/>
                    <a:lumOff val="50000"/>
                    <a:alpha val="20000"/>
                  </a:prstClr>
                </a:glow>
                <a:outerShdw blurRad="44450" dist="12700" dir="13860000" algn="tl" rotWithShape="0">
                  <a:srgbClr val="000000">
                    <a:alpha val="20000"/>
                  </a:srgbClr>
                </a:outerShdw>
              </a:effectLst>
            </a:endParaRPr>
          </a:p>
          <a:p>
            <a:pPr marL="539750" indent="-457200">
              <a:defRPr/>
            </a:pPr>
            <a:r>
              <a:rPr lang="en-GB" sz="2000" dirty="0"/>
              <a:t>On their arrival they were welcomed by the Catholic community who saw the army as ‘protectors’ they were the ‘Good Guys’ – birth of the PIRA</a:t>
            </a:r>
          </a:p>
          <a:p>
            <a:pPr marL="539750" indent="-457200">
              <a:defRPr/>
            </a:pPr>
            <a:r>
              <a:rPr lang="en-GB" altLang="en-US" sz="2000" dirty="0"/>
              <a:t>The sight of heavily armed troops on the civilian streets did not fit well within communities</a:t>
            </a:r>
            <a:endParaRPr lang="en-GB" altLang="en-US" sz="2000" dirty="0">
              <a:effectLst>
                <a:glow rad="38100">
                  <a:prstClr val="black">
                    <a:lumMod val="50000"/>
                    <a:lumOff val="50000"/>
                    <a:alpha val="20000"/>
                  </a:prstClr>
                </a:glow>
                <a:outerShdw blurRad="44450" dist="12700" dir="13860000" algn="tl" rotWithShape="0">
                  <a:srgbClr val="000000">
                    <a:alpha val="20000"/>
                  </a:srgbClr>
                </a:outerShdw>
              </a:effectLst>
            </a:endParaRPr>
          </a:p>
          <a:p>
            <a:endParaRPr lang="en-GB" sz="2000" dirty="0"/>
          </a:p>
        </p:txBody>
      </p:sp>
    </p:spTree>
    <p:extLst>
      <p:ext uri="{BB962C8B-B14F-4D97-AF65-F5344CB8AC3E}">
        <p14:creationId xmlns:p14="http://schemas.microsoft.com/office/powerpoint/2010/main" val="4711910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A4026A73-1F7F-49F2-B319-8CA3B3D532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732" y="321733"/>
            <a:ext cx="11546828" cy="6214534"/>
          </a:xfrm>
          <a:custGeom>
            <a:avLst/>
            <a:gdLst>
              <a:gd name="connsiteX0" fmla="*/ 0 w 11546828"/>
              <a:gd name="connsiteY0" fmla="*/ 0 h 6214534"/>
              <a:gd name="connsiteX1" fmla="*/ 7965430 w 11546828"/>
              <a:gd name="connsiteY1" fmla="*/ 0 h 6214534"/>
              <a:gd name="connsiteX2" fmla="*/ 7965430 w 11546828"/>
              <a:gd name="connsiteY2" fmla="*/ 1786 h 6214534"/>
              <a:gd name="connsiteX3" fmla="*/ 11546828 w 11546828"/>
              <a:gd name="connsiteY3" fmla="*/ 1786 h 6214534"/>
              <a:gd name="connsiteX4" fmla="*/ 11546828 w 11546828"/>
              <a:gd name="connsiteY4" fmla="*/ 2866740 h 6214534"/>
              <a:gd name="connsiteX5" fmla="*/ 11225095 w 11546828"/>
              <a:gd name="connsiteY5" fmla="*/ 3179536 h 6214534"/>
              <a:gd name="connsiteX6" fmla="*/ 11225095 w 11546828"/>
              <a:gd name="connsiteY6" fmla="*/ 301542 h 6214534"/>
              <a:gd name="connsiteX7" fmla="*/ 320042 w 11546828"/>
              <a:gd name="connsiteY7" fmla="*/ 301542 h 6214534"/>
              <a:gd name="connsiteX8" fmla="*/ 320042 w 11546828"/>
              <a:gd name="connsiteY8" fmla="*/ 5909424 h 6214534"/>
              <a:gd name="connsiteX9" fmla="*/ 8417210 w 11546828"/>
              <a:gd name="connsiteY9" fmla="*/ 5909424 h 6214534"/>
              <a:gd name="connsiteX10" fmla="*/ 8103383 w 11546828"/>
              <a:gd name="connsiteY10" fmla="*/ 6214534 h 6214534"/>
              <a:gd name="connsiteX11" fmla="*/ 7222929 w 11546828"/>
              <a:gd name="connsiteY11" fmla="*/ 6214534 h 6214534"/>
              <a:gd name="connsiteX12" fmla="*/ 7222929 w 11546828"/>
              <a:gd name="connsiteY12" fmla="*/ 6212748 h 6214534"/>
              <a:gd name="connsiteX13" fmla="*/ 0 w 11546828"/>
              <a:gd name="connsiteY13" fmla="*/ 6212748 h 6214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546828" h="6214534">
                <a:moveTo>
                  <a:pt x="0" y="0"/>
                </a:moveTo>
                <a:lnTo>
                  <a:pt x="7965430" y="0"/>
                </a:lnTo>
                <a:lnTo>
                  <a:pt x="7965430" y="1786"/>
                </a:lnTo>
                <a:lnTo>
                  <a:pt x="11546828" y="1786"/>
                </a:lnTo>
                <a:lnTo>
                  <a:pt x="11546828" y="2866740"/>
                </a:lnTo>
                <a:lnTo>
                  <a:pt x="11225095" y="3179536"/>
                </a:lnTo>
                <a:lnTo>
                  <a:pt x="11225095" y="301542"/>
                </a:lnTo>
                <a:lnTo>
                  <a:pt x="320042" y="301542"/>
                </a:lnTo>
                <a:lnTo>
                  <a:pt x="320042" y="5909424"/>
                </a:lnTo>
                <a:lnTo>
                  <a:pt x="8417210" y="5909424"/>
                </a:lnTo>
                <a:lnTo>
                  <a:pt x="8103383" y="6214534"/>
                </a:lnTo>
                <a:lnTo>
                  <a:pt x="7222929" y="6214534"/>
                </a:lnTo>
                <a:lnTo>
                  <a:pt x="7222929" y="6212748"/>
                </a:lnTo>
                <a:lnTo>
                  <a:pt x="0" y="6212748"/>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ight Triangle 11">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C4A3EF5-646D-5981-7308-05D7C8227F0D}"/>
              </a:ext>
            </a:extLst>
          </p:cNvPr>
          <p:cNvSpPr>
            <a:spLocks noGrp="1"/>
          </p:cNvSpPr>
          <p:nvPr>
            <p:ph type="title"/>
          </p:nvPr>
        </p:nvSpPr>
        <p:spPr>
          <a:xfrm>
            <a:off x="1006900" y="1188637"/>
            <a:ext cx="3141430" cy="4480726"/>
          </a:xfrm>
        </p:spPr>
        <p:txBody>
          <a:bodyPr>
            <a:normAutofit/>
          </a:bodyPr>
          <a:lstStyle/>
          <a:p>
            <a:pPr algn="r"/>
            <a:r>
              <a:rPr lang="en-GB" sz="4100"/>
              <a:t>Overreaction – A Recruitment Tool</a:t>
            </a:r>
          </a:p>
        </p:txBody>
      </p:sp>
      <p:cxnSp>
        <p:nvCxnSpPr>
          <p:cNvPr id="16" name="Straight Connector 15">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9298B06-A0B6-B2B4-7A7E-85E33970EEC9}"/>
              </a:ext>
            </a:extLst>
          </p:cNvPr>
          <p:cNvSpPr>
            <a:spLocks noGrp="1"/>
          </p:cNvSpPr>
          <p:nvPr>
            <p:ph idx="1"/>
          </p:nvPr>
        </p:nvSpPr>
        <p:spPr>
          <a:xfrm>
            <a:off x="5138928" y="1338729"/>
            <a:ext cx="4795584" cy="4180542"/>
          </a:xfrm>
        </p:spPr>
        <p:txBody>
          <a:bodyPr anchor="ctr">
            <a:normAutofit/>
          </a:bodyPr>
          <a:lstStyle/>
          <a:p>
            <a:pPr marL="0" indent="0" eaLnBrk="1" hangingPunct="1">
              <a:buNone/>
            </a:pPr>
            <a:r>
              <a:rPr lang="en-GB" altLang="en-US" sz="2400" dirty="0"/>
              <a:t>Community Unrests - </a:t>
            </a:r>
          </a:p>
          <a:p>
            <a:r>
              <a:rPr lang="en-GB" altLang="en-US" sz="2400" dirty="0"/>
              <a:t>‘Operation Motorman’ saw the deployment of 31000 troops tasked with tearing down barricades protecting Catholic ‘no go’ areas,</a:t>
            </a:r>
            <a:endParaRPr lang="en-GB" alt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r>
              <a:rPr lang="en-GB" altLang="en-US" sz="2400" dirty="0"/>
              <a:t>Internment without trial (almost entirely against Catholics),</a:t>
            </a:r>
            <a:endParaRPr lang="en-GB" alt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r>
              <a:rPr lang="en-GB" altLang="en-US" sz="2400" dirty="0"/>
              <a:t>Bloody Sunday (30</a:t>
            </a:r>
            <a:r>
              <a:rPr lang="en-GB" altLang="en-US" sz="2400" baseline="30000" dirty="0"/>
              <a:t>th</a:t>
            </a:r>
            <a:r>
              <a:rPr lang="en-GB" altLang="en-US" sz="2400" dirty="0"/>
              <a:t> Jan 1972 British Soldiers shoot dead 13 during a Civil Rights march)</a:t>
            </a:r>
          </a:p>
        </p:txBody>
      </p:sp>
    </p:spTree>
    <p:extLst>
      <p:ext uri="{BB962C8B-B14F-4D97-AF65-F5344CB8AC3E}">
        <p14:creationId xmlns:p14="http://schemas.microsoft.com/office/powerpoint/2010/main" val="27755343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7718681-A12E-49D6-9925-DD7C68176D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FBD77573-9EF2-4C35-8285-A1CF6FBB0E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5511704" cy="6858000"/>
          </a:xfrm>
          <a:custGeom>
            <a:avLst/>
            <a:gdLst>
              <a:gd name="connsiteX0" fmla="*/ 5511704 w 5511704"/>
              <a:gd name="connsiteY0" fmla="*/ 0 h 6886576"/>
              <a:gd name="connsiteX1" fmla="*/ 1008599 w 5511704"/>
              <a:gd name="connsiteY1" fmla="*/ 0 h 6886576"/>
              <a:gd name="connsiteX2" fmla="*/ 1310975 w 5511704"/>
              <a:gd name="connsiteY2" fmla="*/ 110728 h 6886576"/>
              <a:gd name="connsiteX3" fmla="*/ 1267362 w 5511704"/>
              <a:gd name="connsiteY3" fmla="*/ 135731 h 6886576"/>
              <a:gd name="connsiteX4" fmla="*/ 1005692 w 5511704"/>
              <a:gd name="connsiteY4" fmla="*/ 71437 h 6886576"/>
              <a:gd name="connsiteX5" fmla="*/ 953358 w 5511704"/>
              <a:gd name="connsiteY5" fmla="*/ 89297 h 6886576"/>
              <a:gd name="connsiteX6" fmla="*/ 979525 w 5511704"/>
              <a:gd name="connsiteY6" fmla="*/ 164307 h 6886576"/>
              <a:gd name="connsiteX7" fmla="*/ 1092915 w 5511704"/>
              <a:gd name="connsiteY7" fmla="*/ 192882 h 6886576"/>
              <a:gd name="connsiteX8" fmla="*/ 1270270 w 5511704"/>
              <a:gd name="connsiteY8" fmla="*/ 375047 h 6886576"/>
              <a:gd name="connsiteX9" fmla="*/ 1002784 w 5511704"/>
              <a:gd name="connsiteY9" fmla="*/ 353615 h 6886576"/>
              <a:gd name="connsiteX10" fmla="*/ 956265 w 5511704"/>
              <a:gd name="connsiteY10" fmla="*/ 396479 h 6886576"/>
              <a:gd name="connsiteX11" fmla="*/ 938820 w 5511704"/>
              <a:gd name="connsiteY11" fmla="*/ 453629 h 6886576"/>
              <a:gd name="connsiteX12" fmla="*/ 860319 w 5511704"/>
              <a:gd name="connsiteY12" fmla="*/ 360759 h 6886576"/>
              <a:gd name="connsiteX13" fmla="*/ 793447 w 5511704"/>
              <a:gd name="connsiteY13" fmla="*/ 335757 h 6886576"/>
              <a:gd name="connsiteX14" fmla="*/ 773095 w 5511704"/>
              <a:gd name="connsiteY14" fmla="*/ 417910 h 6886576"/>
              <a:gd name="connsiteX15" fmla="*/ 834151 w 5511704"/>
              <a:gd name="connsiteY15" fmla="*/ 507206 h 6886576"/>
              <a:gd name="connsiteX16" fmla="*/ 996969 w 5511704"/>
              <a:gd name="connsiteY16" fmla="*/ 560785 h 6886576"/>
              <a:gd name="connsiteX17" fmla="*/ 822522 w 5511704"/>
              <a:gd name="connsiteY17" fmla="*/ 560785 h 6886576"/>
              <a:gd name="connsiteX18" fmla="*/ 621908 w 5511704"/>
              <a:gd name="connsiteY18" fmla="*/ 525066 h 6886576"/>
              <a:gd name="connsiteX19" fmla="*/ 409664 w 5511704"/>
              <a:gd name="connsiteY19" fmla="*/ 535781 h 6886576"/>
              <a:gd name="connsiteX20" fmla="*/ 209049 w 5511704"/>
              <a:gd name="connsiteY20" fmla="*/ 464344 h 6886576"/>
              <a:gd name="connsiteX21" fmla="*/ 5527 w 5511704"/>
              <a:gd name="connsiteY21" fmla="*/ 467916 h 6886576"/>
              <a:gd name="connsiteX22" fmla="*/ 906838 w 5511704"/>
              <a:gd name="connsiteY22" fmla="*/ 914400 h 6886576"/>
              <a:gd name="connsiteX23" fmla="*/ 863226 w 5511704"/>
              <a:gd name="connsiteY23" fmla="*/ 925116 h 6886576"/>
              <a:gd name="connsiteX24" fmla="*/ 805077 w 5511704"/>
              <a:gd name="connsiteY24" fmla="*/ 953691 h 6886576"/>
              <a:gd name="connsiteX25" fmla="*/ 848689 w 5511704"/>
              <a:gd name="connsiteY25" fmla="*/ 1010841 h 6886576"/>
              <a:gd name="connsiteX26" fmla="*/ 1084193 w 5511704"/>
              <a:gd name="connsiteY26" fmla="*/ 1117997 h 6886576"/>
              <a:gd name="connsiteX27" fmla="*/ 1142342 w 5511704"/>
              <a:gd name="connsiteY27" fmla="*/ 1225153 h 6886576"/>
              <a:gd name="connsiteX28" fmla="*/ 1069655 w 5511704"/>
              <a:gd name="connsiteY28" fmla="*/ 1214438 h 6886576"/>
              <a:gd name="connsiteX29" fmla="*/ 1005692 w 5511704"/>
              <a:gd name="connsiteY29" fmla="*/ 1235869 h 6886576"/>
              <a:gd name="connsiteX30" fmla="*/ 1031858 w 5511704"/>
              <a:gd name="connsiteY30" fmla="*/ 1371600 h 6886576"/>
              <a:gd name="connsiteX31" fmla="*/ 1366216 w 5511704"/>
              <a:gd name="connsiteY31" fmla="*/ 1546622 h 6886576"/>
              <a:gd name="connsiteX32" fmla="*/ 1395290 w 5511704"/>
              <a:gd name="connsiteY32" fmla="*/ 1603772 h 6886576"/>
              <a:gd name="connsiteX33" fmla="*/ 1354586 w 5511704"/>
              <a:gd name="connsiteY33" fmla="*/ 1643063 h 6886576"/>
              <a:gd name="connsiteX34" fmla="*/ 1247011 w 5511704"/>
              <a:gd name="connsiteY34" fmla="*/ 1664494 h 6886576"/>
              <a:gd name="connsiteX35" fmla="*/ 1398198 w 5511704"/>
              <a:gd name="connsiteY35" fmla="*/ 1857375 h 6886576"/>
              <a:gd name="connsiteX36" fmla="*/ 1453440 w 5511704"/>
              <a:gd name="connsiteY36" fmla="*/ 1910954 h 6886576"/>
              <a:gd name="connsiteX37" fmla="*/ 1549386 w 5511704"/>
              <a:gd name="connsiteY37" fmla="*/ 1993106 h 6886576"/>
              <a:gd name="connsiteX38" fmla="*/ 1549386 w 5511704"/>
              <a:gd name="connsiteY38" fmla="*/ 2021681 h 6886576"/>
              <a:gd name="connsiteX39" fmla="*/ 1421458 w 5511704"/>
              <a:gd name="connsiteY39" fmla="*/ 2110978 h 6886576"/>
              <a:gd name="connsiteX40" fmla="*/ 1188861 w 5511704"/>
              <a:gd name="connsiteY40" fmla="*/ 2085976 h 6886576"/>
              <a:gd name="connsiteX41" fmla="*/ 1531941 w 5511704"/>
              <a:gd name="connsiteY41" fmla="*/ 2218135 h 6886576"/>
              <a:gd name="connsiteX42" fmla="*/ 421293 w 5511704"/>
              <a:gd name="connsiteY42" fmla="*/ 1900238 h 6886576"/>
              <a:gd name="connsiteX43" fmla="*/ 491072 w 5511704"/>
              <a:gd name="connsiteY43" fmla="*/ 1982391 h 6886576"/>
              <a:gd name="connsiteX44" fmla="*/ 880671 w 5511704"/>
              <a:gd name="connsiteY44" fmla="*/ 2200276 h 6886576"/>
              <a:gd name="connsiteX45" fmla="*/ 991154 w 5511704"/>
              <a:gd name="connsiteY45" fmla="*/ 2336007 h 6886576"/>
              <a:gd name="connsiteX46" fmla="*/ 1107453 w 5511704"/>
              <a:gd name="connsiteY46" fmla="*/ 2411016 h 6886576"/>
              <a:gd name="connsiteX47" fmla="*/ 1270270 w 5511704"/>
              <a:gd name="connsiteY47" fmla="*/ 2411016 h 6886576"/>
              <a:gd name="connsiteX48" fmla="*/ 1386568 w 5511704"/>
              <a:gd name="connsiteY48" fmla="*/ 2528889 h 6886576"/>
              <a:gd name="connsiteX49" fmla="*/ 1267362 w 5511704"/>
              <a:gd name="connsiteY49" fmla="*/ 2553891 h 6886576"/>
              <a:gd name="connsiteX50" fmla="*/ 1127805 w 5511704"/>
              <a:gd name="connsiteY50" fmla="*/ 2536032 h 6886576"/>
              <a:gd name="connsiteX51" fmla="*/ 970802 w 5511704"/>
              <a:gd name="connsiteY51" fmla="*/ 2575322 h 6886576"/>
              <a:gd name="connsiteX52" fmla="*/ 825429 w 5511704"/>
              <a:gd name="connsiteY52" fmla="*/ 2543176 h 6886576"/>
              <a:gd name="connsiteX53" fmla="*/ 650982 w 5511704"/>
              <a:gd name="connsiteY53" fmla="*/ 2564607 h 6886576"/>
              <a:gd name="connsiteX54" fmla="*/ 595740 w 5511704"/>
              <a:gd name="connsiteY54" fmla="*/ 2703909 h 6886576"/>
              <a:gd name="connsiteX55" fmla="*/ 578296 w 5511704"/>
              <a:gd name="connsiteY55" fmla="*/ 2714626 h 6886576"/>
              <a:gd name="connsiteX56" fmla="*/ 255568 w 5511704"/>
              <a:gd name="connsiteY56" fmla="*/ 2936081 h 6886576"/>
              <a:gd name="connsiteX57" fmla="*/ 165437 w 5511704"/>
              <a:gd name="connsiteY57" fmla="*/ 2953941 h 6886576"/>
              <a:gd name="connsiteX58" fmla="*/ 697501 w 5511704"/>
              <a:gd name="connsiteY58" fmla="*/ 3343275 h 6886576"/>
              <a:gd name="connsiteX59" fmla="*/ 339884 w 5511704"/>
              <a:gd name="connsiteY59" fmla="*/ 3243263 h 6886576"/>
              <a:gd name="connsiteX60" fmla="*/ 290458 w 5511704"/>
              <a:gd name="connsiteY60" fmla="*/ 3407569 h 6886576"/>
              <a:gd name="connsiteX61" fmla="*/ 459090 w 5511704"/>
              <a:gd name="connsiteY61" fmla="*/ 3554016 h 6886576"/>
              <a:gd name="connsiteX62" fmla="*/ 520147 w 5511704"/>
              <a:gd name="connsiteY62" fmla="*/ 3843338 h 6886576"/>
              <a:gd name="connsiteX63" fmla="*/ 491072 w 5511704"/>
              <a:gd name="connsiteY63" fmla="*/ 4107657 h 6886576"/>
              <a:gd name="connsiteX64" fmla="*/ 418386 w 5511704"/>
              <a:gd name="connsiteY64" fmla="*/ 4189810 h 6886576"/>
              <a:gd name="connsiteX65" fmla="*/ 313718 w 5511704"/>
              <a:gd name="connsiteY65" fmla="*/ 4339829 h 6886576"/>
              <a:gd name="connsiteX66" fmla="*/ 249753 w 5511704"/>
              <a:gd name="connsiteY66" fmla="*/ 4432698 h 6886576"/>
              <a:gd name="connsiteX67" fmla="*/ 25879 w 5511704"/>
              <a:gd name="connsiteY67" fmla="*/ 4396979 h 6886576"/>
              <a:gd name="connsiteX68" fmla="*/ 325347 w 5511704"/>
              <a:gd name="connsiteY68" fmla="*/ 4632722 h 6886576"/>
              <a:gd name="connsiteX69" fmla="*/ 84029 w 5511704"/>
              <a:gd name="connsiteY69" fmla="*/ 4604147 h 6886576"/>
              <a:gd name="connsiteX70" fmla="*/ 5527 w 5511704"/>
              <a:gd name="connsiteY70" fmla="*/ 4622007 h 6886576"/>
              <a:gd name="connsiteX71" fmla="*/ 49139 w 5511704"/>
              <a:gd name="connsiteY71" fmla="*/ 4697016 h 6886576"/>
              <a:gd name="connsiteX72" fmla="*/ 226494 w 5511704"/>
              <a:gd name="connsiteY72" fmla="*/ 4825604 h 6886576"/>
              <a:gd name="connsiteX73" fmla="*/ 592833 w 5511704"/>
              <a:gd name="connsiteY73" fmla="*/ 5175647 h 6886576"/>
              <a:gd name="connsiteX74" fmla="*/ 238123 w 5511704"/>
              <a:gd name="connsiteY74" fmla="*/ 5014913 h 6886576"/>
              <a:gd name="connsiteX75" fmla="*/ 610278 w 5511704"/>
              <a:gd name="connsiteY75" fmla="*/ 5375673 h 6886576"/>
              <a:gd name="connsiteX76" fmla="*/ 691686 w 5511704"/>
              <a:gd name="connsiteY76" fmla="*/ 5497116 h 6886576"/>
              <a:gd name="connsiteX77" fmla="*/ 860319 w 5511704"/>
              <a:gd name="connsiteY77" fmla="*/ 5793582 h 6886576"/>
              <a:gd name="connsiteX78" fmla="*/ 851597 w 5511704"/>
              <a:gd name="connsiteY78" fmla="*/ 5825729 h 6886576"/>
              <a:gd name="connsiteX79" fmla="*/ 659704 w 5511704"/>
              <a:gd name="connsiteY79" fmla="*/ 5779295 h 6886576"/>
              <a:gd name="connsiteX80" fmla="*/ 909746 w 5511704"/>
              <a:gd name="connsiteY80" fmla="*/ 6029326 h 6886576"/>
              <a:gd name="connsiteX81" fmla="*/ 1168509 w 5511704"/>
              <a:gd name="connsiteY81" fmla="*/ 6222207 h 6886576"/>
              <a:gd name="connsiteX82" fmla="*/ 985339 w 5511704"/>
              <a:gd name="connsiteY82" fmla="*/ 6193632 h 6886576"/>
              <a:gd name="connsiteX83" fmla="*/ 732391 w 5511704"/>
              <a:gd name="connsiteY83" fmla="*/ 6082904 h 6886576"/>
              <a:gd name="connsiteX84" fmla="*/ 645167 w 5511704"/>
              <a:gd name="connsiteY84" fmla="*/ 6125766 h 6886576"/>
              <a:gd name="connsiteX85" fmla="*/ 883579 w 5511704"/>
              <a:gd name="connsiteY85" fmla="*/ 6307932 h 6886576"/>
              <a:gd name="connsiteX86" fmla="*/ 1020229 w 5511704"/>
              <a:gd name="connsiteY86" fmla="*/ 6393657 h 6886576"/>
              <a:gd name="connsiteX87" fmla="*/ 1075471 w 5511704"/>
              <a:gd name="connsiteY87" fmla="*/ 6457950 h 6886576"/>
              <a:gd name="connsiteX88" fmla="*/ 1232473 w 5511704"/>
              <a:gd name="connsiteY88" fmla="*/ 6686551 h 6886576"/>
              <a:gd name="connsiteX89" fmla="*/ 1592997 w 5511704"/>
              <a:gd name="connsiteY89" fmla="*/ 6886576 h 6886576"/>
              <a:gd name="connsiteX90" fmla="*/ 5511704 w 5511704"/>
              <a:gd name="connsiteY90" fmla="*/ 6886576 h 688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5511704" h="6886576">
                <a:moveTo>
                  <a:pt x="5511704" y="0"/>
                </a:moveTo>
                <a:lnTo>
                  <a:pt x="1008599" y="0"/>
                </a:lnTo>
                <a:cubicBezTo>
                  <a:pt x="1110360" y="35719"/>
                  <a:pt x="1209214" y="78581"/>
                  <a:pt x="1310975" y="110728"/>
                </a:cubicBezTo>
                <a:cubicBezTo>
                  <a:pt x="1296437" y="146447"/>
                  <a:pt x="1281900" y="139303"/>
                  <a:pt x="1267362" y="135731"/>
                </a:cubicBezTo>
                <a:cubicBezTo>
                  <a:pt x="1180139" y="121445"/>
                  <a:pt x="1090008" y="110728"/>
                  <a:pt x="1005692" y="71437"/>
                </a:cubicBezTo>
                <a:cubicBezTo>
                  <a:pt x="985339" y="64294"/>
                  <a:pt x="962080" y="64294"/>
                  <a:pt x="953358" y="89297"/>
                </a:cubicBezTo>
                <a:cubicBezTo>
                  <a:pt x="938820" y="125016"/>
                  <a:pt x="959172" y="146447"/>
                  <a:pt x="979525" y="164307"/>
                </a:cubicBezTo>
                <a:cubicBezTo>
                  <a:pt x="1014414" y="196453"/>
                  <a:pt x="1055118" y="189310"/>
                  <a:pt x="1092915" y="192882"/>
                </a:cubicBezTo>
                <a:cubicBezTo>
                  <a:pt x="1197583" y="210741"/>
                  <a:pt x="1247011" y="260747"/>
                  <a:pt x="1270270" y="375047"/>
                </a:cubicBezTo>
                <a:cubicBezTo>
                  <a:pt x="1180139" y="328613"/>
                  <a:pt x="1090008" y="385763"/>
                  <a:pt x="1002784" y="353615"/>
                </a:cubicBezTo>
                <a:cubicBezTo>
                  <a:pt x="979525" y="346472"/>
                  <a:pt x="944635" y="357188"/>
                  <a:pt x="956265" y="396479"/>
                </a:cubicBezTo>
                <a:cubicBezTo>
                  <a:pt x="967894" y="432198"/>
                  <a:pt x="1005692" y="460772"/>
                  <a:pt x="938820" y="453629"/>
                </a:cubicBezTo>
                <a:cubicBezTo>
                  <a:pt x="889393" y="450056"/>
                  <a:pt x="874856" y="407194"/>
                  <a:pt x="860319" y="360759"/>
                </a:cubicBezTo>
                <a:cubicBezTo>
                  <a:pt x="848689" y="335757"/>
                  <a:pt x="816707" y="321469"/>
                  <a:pt x="793447" y="335757"/>
                </a:cubicBezTo>
                <a:cubicBezTo>
                  <a:pt x="764373" y="350044"/>
                  <a:pt x="773095" y="389335"/>
                  <a:pt x="773095" y="417910"/>
                </a:cubicBezTo>
                <a:cubicBezTo>
                  <a:pt x="770187" y="471488"/>
                  <a:pt x="793447" y="496491"/>
                  <a:pt x="834151" y="507206"/>
                </a:cubicBezTo>
                <a:cubicBezTo>
                  <a:pt x="883579" y="521494"/>
                  <a:pt x="933005" y="539354"/>
                  <a:pt x="996969" y="560785"/>
                </a:cubicBezTo>
                <a:cubicBezTo>
                  <a:pt x="927190" y="596503"/>
                  <a:pt x="874856" y="589360"/>
                  <a:pt x="822522" y="560785"/>
                </a:cubicBezTo>
                <a:cubicBezTo>
                  <a:pt x="758558" y="528637"/>
                  <a:pt x="674242" y="485775"/>
                  <a:pt x="621908" y="525066"/>
                </a:cubicBezTo>
                <a:cubicBezTo>
                  <a:pt x="543407" y="582216"/>
                  <a:pt x="479443" y="546497"/>
                  <a:pt x="409664" y="535781"/>
                </a:cubicBezTo>
                <a:cubicBezTo>
                  <a:pt x="264290" y="514350"/>
                  <a:pt x="354422" y="482204"/>
                  <a:pt x="209049" y="464344"/>
                </a:cubicBezTo>
                <a:cubicBezTo>
                  <a:pt x="150900" y="457200"/>
                  <a:pt x="89843" y="428625"/>
                  <a:pt x="5527" y="467916"/>
                </a:cubicBezTo>
                <a:cubicBezTo>
                  <a:pt x="386404" y="675085"/>
                  <a:pt x="566666" y="660797"/>
                  <a:pt x="906838" y="914400"/>
                </a:cubicBezTo>
                <a:cubicBezTo>
                  <a:pt x="892301" y="939404"/>
                  <a:pt x="877764" y="928688"/>
                  <a:pt x="863226" y="925116"/>
                </a:cubicBezTo>
                <a:cubicBezTo>
                  <a:pt x="839967" y="921544"/>
                  <a:pt x="810892" y="907256"/>
                  <a:pt x="805077" y="953691"/>
                </a:cubicBezTo>
                <a:cubicBezTo>
                  <a:pt x="802169" y="989410"/>
                  <a:pt x="819615" y="1007269"/>
                  <a:pt x="848689" y="1010841"/>
                </a:cubicBezTo>
                <a:cubicBezTo>
                  <a:pt x="933005" y="1025129"/>
                  <a:pt x="1008599" y="1075135"/>
                  <a:pt x="1084193" y="1117997"/>
                </a:cubicBezTo>
                <a:cubicBezTo>
                  <a:pt x="1119082" y="1135857"/>
                  <a:pt x="1156879" y="1160860"/>
                  <a:pt x="1142342" y="1225153"/>
                </a:cubicBezTo>
                <a:cubicBezTo>
                  <a:pt x="1113268" y="1243013"/>
                  <a:pt x="1092915" y="1218009"/>
                  <a:pt x="1069655" y="1214438"/>
                </a:cubicBezTo>
                <a:cubicBezTo>
                  <a:pt x="1046396" y="1210866"/>
                  <a:pt x="991154" y="1225153"/>
                  <a:pt x="1005692" y="1235869"/>
                </a:cubicBezTo>
                <a:cubicBezTo>
                  <a:pt x="1072563" y="1275159"/>
                  <a:pt x="950450" y="1371600"/>
                  <a:pt x="1031858" y="1371600"/>
                </a:cubicBezTo>
                <a:cubicBezTo>
                  <a:pt x="1165601" y="1371600"/>
                  <a:pt x="1238288" y="1543050"/>
                  <a:pt x="1366216" y="1546622"/>
                </a:cubicBezTo>
                <a:cubicBezTo>
                  <a:pt x="1386568" y="1546622"/>
                  <a:pt x="1395290" y="1578770"/>
                  <a:pt x="1395290" y="1603772"/>
                </a:cubicBezTo>
                <a:cubicBezTo>
                  <a:pt x="1395290" y="1635920"/>
                  <a:pt x="1374939" y="1639491"/>
                  <a:pt x="1354586" y="1643063"/>
                </a:cubicBezTo>
                <a:cubicBezTo>
                  <a:pt x="1322604" y="1646635"/>
                  <a:pt x="1287715" y="1603772"/>
                  <a:pt x="1247011" y="1664494"/>
                </a:cubicBezTo>
                <a:cubicBezTo>
                  <a:pt x="1322604" y="1700213"/>
                  <a:pt x="1401105" y="1735932"/>
                  <a:pt x="1398198" y="1857375"/>
                </a:cubicBezTo>
                <a:cubicBezTo>
                  <a:pt x="1398198" y="1889523"/>
                  <a:pt x="1430180" y="1903810"/>
                  <a:pt x="1453440" y="1910954"/>
                </a:cubicBezTo>
                <a:cubicBezTo>
                  <a:pt x="1494144" y="1925241"/>
                  <a:pt x="1526126" y="1946673"/>
                  <a:pt x="1549386" y="1993106"/>
                </a:cubicBezTo>
                <a:cubicBezTo>
                  <a:pt x="1549386" y="2003822"/>
                  <a:pt x="1549386" y="2010966"/>
                  <a:pt x="1549386" y="2021681"/>
                </a:cubicBezTo>
                <a:cubicBezTo>
                  <a:pt x="1543571" y="2132410"/>
                  <a:pt x="1485422" y="2128838"/>
                  <a:pt x="1421458" y="2110978"/>
                </a:cubicBezTo>
                <a:cubicBezTo>
                  <a:pt x="1345864" y="2089547"/>
                  <a:pt x="1270270" y="2046685"/>
                  <a:pt x="1188861" y="2085976"/>
                </a:cubicBezTo>
                <a:cubicBezTo>
                  <a:pt x="1302252" y="2139554"/>
                  <a:pt x="1427272" y="2143126"/>
                  <a:pt x="1531941" y="2218135"/>
                </a:cubicBezTo>
                <a:cubicBezTo>
                  <a:pt x="1142342" y="2232422"/>
                  <a:pt x="799262" y="1993106"/>
                  <a:pt x="421293" y="1900238"/>
                </a:cubicBezTo>
                <a:cubicBezTo>
                  <a:pt x="432923" y="1960960"/>
                  <a:pt x="464905" y="1975247"/>
                  <a:pt x="491072" y="1982391"/>
                </a:cubicBezTo>
                <a:cubicBezTo>
                  <a:pt x="630630" y="2028825"/>
                  <a:pt x="752743" y="2121695"/>
                  <a:pt x="880671" y="2200276"/>
                </a:cubicBezTo>
                <a:cubicBezTo>
                  <a:pt x="933005" y="2232422"/>
                  <a:pt x="970802" y="2268142"/>
                  <a:pt x="991154" y="2336007"/>
                </a:cubicBezTo>
                <a:cubicBezTo>
                  <a:pt x="1008599" y="2400300"/>
                  <a:pt x="1043489" y="2428875"/>
                  <a:pt x="1107453" y="2411016"/>
                </a:cubicBezTo>
                <a:cubicBezTo>
                  <a:pt x="1159787" y="2396729"/>
                  <a:pt x="1215029" y="2403873"/>
                  <a:pt x="1270270" y="2411016"/>
                </a:cubicBezTo>
                <a:cubicBezTo>
                  <a:pt x="1331326" y="2418160"/>
                  <a:pt x="1401105" y="2489597"/>
                  <a:pt x="1386568" y="2528889"/>
                </a:cubicBezTo>
                <a:cubicBezTo>
                  <a:pt x="1357494" y="2593182"/>
                  <a:pt x="1308067" y="2561035"/>
                  <a:pt x="1267362" y="2553891"/>
                </a:cubicBezTo>
                <a:cubicBezTo>
                  <a:pt x="1217936" y="2546748"/>
                  <a:pt x="1127805" y="2528889"/>
                  <a:pt x="1127805" y="2536032"/>
                </a:cubicBezTo>
                <a:cubicBezTo>
                  <a:pt x="1095822" y="2696766"/>
                  <a:pt x="1023136" y="2575322"/>
                  <a:pt x="970802" y="2575322"/>
                </a:cubicBezTo>
                <a:cubicBezTo>
                  <a:pt x="921375" y="2575322"/>
                  <a:pt x="871949" y="2557463"/>
                  <a:pt x="825429" y="2543176"/>
                </a:cubicBezTo>
                <a:cubicBezTo>
                  <a:pt x="764373" y="2525316"/>
                  <a:pt x="709132" y="2557463"/>
                  <a:pt x="650982" y="2564607"/>
                </a:cubicBezTo>
                <a:cubicBezTo>
                  <a:pt x="598648" y="2571751"/>
                  <a:pt x="627722" y="2664620"/>
                  <a:pt x="595740" y="2703909"/>
                </a:cubicBezTo>
                <a:cubicBezTo>
                  <a:pt x="589926" y="2714626"/>
                  <a:pt x="584111" y="2714626"/>
                  <a:pt x="578296" y="2714626"/>
                </a:cubicBezTo>
                <a:cubicBezTo>
                  <a:pt x="560851" y="2993232"/>
                  <a:pt x="255568" y="2925366"/>
                  <a:pt x="255568" y="2936081"/>
                </a:cubicBezTo>
                <a:cubicBezTo>
                  <a:pt x="229401" y="2953941"/>
                  <a:pt x="197419" y="2911079"/>
                  <a:pt x="165437" y="2953941"/>
                </a:cubicBezTo>
                <a:cubicBezTo>
                  <a:pt x="302087" y="3150394"/>
                  <a:pt x="511425" y="3196828"/>
                  <a:pt x="697501" y="3343275"/>
                </a:cubicBezTo>
                <a:cubicBezTo>
                  <a:pt x="543407" y="3393282"/>
                  <a:pt x="453275" y="3221832"/>
                  <a:pt x="339884" y="3243263"/>
                </a:cubicBezTo>
                <a:cubicBezTo>
                  <a:pt x="284643" y="3296842"/>
                  <a:pt x="450368" y="3382566"/>
                  <a:pt x="290458" y="3407569"/>
                </a:cubicBezTo>
                <a:cubicBezTo>
                  <a:pt x="360236" y="3454004"/>
                  <a:pt x="409664" y="3500439"/>
                  <a:pt x="459090" y="3554016"/>
                </a:cubicBezTo>
                <a:cubicBezTo>
                  <a:pt x="543407" y="3650457"/>
                  <a:pt x="560851" y="3714751"/>
                  <a:pt x="520147" y="3843338"/>
                </a:cubicBezTo>
                <a:cubicBezTo>
                  <a:pt x="493979" y="3929063"/>
                  <a:pt x="456183" y="4007645"/>
                  <a:pt x="491072" y="4107657"/>
                </a:cubicBezTo>
                <a:cubicBezTo>
                  <a:pt x="514332" y="4175522"/>
                  <a:pt x="505609" y="4221957"/>
                  <a:pt x="418386" y="4189810"/>
                </a:cubicBezTo>
                <a:cubicBezTo>
                  <a:pt x="325347" y="4157663"/>
                  <a:pt x="290458" y="4218386"/>
                  <a:pt x="313718" y="4339829"/>
                </a:cubicBezTo>
                <a:cubicBezTo>
                  <a:pt x="328254" y="4418410"/>
                  <a:pt x="313718" y="4443413"/>
                  <a:pt x="249753" y="4432698"/>
                </a:cubicBezTo>
                <a:cubicBezTo>
                  <a:pt x="179975" y="4421982"/>
                  <a:pt x="113103" y="4371976"/>
                  <a:pt x="25879" y="4396979"/>
                </a:cubicBezTo>
                <a:cubicBezTo>
                  <a:pt x="95658" y="4539854"/>
                  <a:pt x="243939" y="4496991"/>
                  <a:pt x="325347" y="4632722"/>
                </a:cubicBezTo>
                <a:cubicBezTo>
                  <a:pt x="229401" y="4632722"/>
                  <a:pt x="153807" y="4632722"/>
                  <a:pt x="84029" y="4604147"/>
                </a:cubicBezTo>
                <a:cubicBezTo>
                  <a:pt x="54954" y="4593433"/>
                  <a:pt x="22972" y="4579145"/>
                  <a:pt x="5527" y="4622007"/>
                </a:cubicBezTo>
                <a:cubicBezTo>
                  <a:pt x="-14826" y="4672014"/>
                  <a:pt x="25879" y="4689872"/>
                  <a:pt x="49139" y="4697016"/>
                </a:cubicBezTo>
                <a:cubicBezTo>
                  <a:pt x="116011" y="4722019"/>
                  <a:pt x="168344" y="4779170"/>
                  <a:pt x="226494" y="4825604"/>
                </a:cubicBezTo>
                <a:cubicBezTo>
                  <a:pt x="351514" y="4925616"/>
                  <a:pt x="488165" y="5011341"/>
                  <a:pt x="592833" y="5175647"/>
                </a:cubicBezTo>
                <a:cubicBezTo>
                  <a:pt x="461997" y="5132785"/>
                  <a:pt x="363144" y="5032772"/>
                  <a:pt x="238123" y="5014913"/>
                </a:cubicBezTo>
                <a:cubicBezTo>
                  <a:pt x="345700" y="5164932"/>
                  <a:pt x="482350" y="5264944"/>
                  <a:pt x="610278" y="5375673"/>
                </a:cubicBezTo>
                <a:cubicBezTo>
                  <a:pt x="648075" y="5407819"/>
                  <a:pt x="685872" y="5429250"/>
                  <a:pt x="691686" y="5497116"/>
                </a:cubicBezTo>
                <a:cubicBezTo>
                  <a:pt x="709132" y="5629276"/>
                  <a:pt x="755650" y="5736432"/>
                  <a:pt x="860319" y="5793582"/>
                </a:cubicBezTo>
                <a:cubicBezTo>
                  <a:pt x="860319" y="5793582"/>
                  <a:pt x="854504" y="5815013"/>
                  <a:pt x="851597" y="5825729"/>
                </a:cubicBezTo>
                <a:cubicBezTo>
                  <a:pt x="787632" y="5829301"/>
                  <a:pt x="738206" y="5750720"/>
                  <a:pt x="659704" y="5779295"/>
                </a:cubicBezTo>
                <a:cubicBezTo>
                  <a:pt x="738206" y="5886451"/>
                  <a:pt x="802169" y="5979319"/>
                  <a:pt x="909746" y="6029326"/>
                </a:cubicBezTo>
                <a:cubicBezTo>
                  <a:pt x="996969" y="6068616"/>
                  <a:pt x="1104545" y="6093620"/>
                  <a:pt x="1168509" y="6222207"/>
                </a:cubicBezTo>
                <a:cubicBezTo>
                  <a:pt x="1095822" y="6247210"/>
                  <a:pt x="1040581" y="6215063"/>
                  <a:pt x="985339" y="6193632"/>
                </a:cubicBezTo>
                <a:cubicBezTo>
                  <a:pt x="901023" y="6157913"/>
                  <a:pt x="816707" y="6118623"/>
                  <a:pt x="732391" y="6082904"/>
                </a:cubicBezTo>
                <a:cubicBezTo>
                  <a:pt x="700408" y="6068616"/>
                  <a:pt x="665519" y="6061472"/>
                  <a:pt x="645167" y="6125766"/>
                </a:cubicBezTo>
                <a:cubicBezTo>
                  <a:pt x="752743" y="6140053"/>
                  <a:pt x="816707" y="6225779"/>
                  <a:pt x="883579" y="6307932"/>
                </a:cubicBezTo>
                <a:cubicBezTo>
                  <a:pt x="921375" y="6354366"/>
                  <a:pt x="953358" y="6415088"/>
                  <a:pt x="1020229" y="6393657"/>
                </a:cubicBezTo>
                <a:cubicBezTo>
                  <a:pt x="1055118" y="6382942"/>
                  <a:pt x="1078378" y="6415088"/>
                  <a:pt x="1075471" y="6457950"/>
                </a:cubicBezTo>
                <a:cubicBezTo>
                  <a:pt x="1060933" y="6607970"/>
                  <a:pt x="1145250" y="6657976"/>
                  <a:pt x="1232473" y="6686551"/>
                </a:cubicBezTo>
                <a:cubicBezTo>
                  <a:pt x="1360401" y="6729413"/>
                  <a:pt x="1473792" y="6815138"/>
                  <a:pt x="1592997" y="6886576"/>
                </a:cubicBezTo>
                <a:lnTo>
                  <a:pt x="5511704" y="6886576"/>
                </a:lnTo>
                <a:close/>
              </a:path>
            </a:pathLst>
          </a:custGeom>
          <a:solidFill>
            <a:schemeClr val="bg2">
              <a:alpha val="50000"/>
            </a:schemeClr>
          </a:solidFill>
          <a:ln w="32707" cap="flat">
            <a:noFill/>
            <a:prstDash val="solid"/>
            <a:miter/>
          </a:ln>
        </p:spPr>
        <p:txBody>
          <a:bodyPr rtlCol="0" anchor="ctr"/>
          <a:lstStyle/>
          <a:p>
            <a:endParaRPr lang="en-US" dirty="0"/>
          </a:p>
        </p:txBody>
      </p:sp>
      <p:sp>
        <p:nvSpPr>
          <p:cNvPr id="2" name="Title 1">
            <a:extLst>
              <a:ext uri="{FF2B5EF4-FFF2-40B4-BE49-F238E27FC236}">
                <a16:creationId xmlns:a16="http://schemas.microsoft.com/office/drawing/2014/main" id="{E04611DD-4610-F7DE-DBBA-30DB7D123941}"/>
              </a:ext>
            </a:extLst>
          </p:cNvPr>
          <p:cNvSpPr>
            <a:spLocks noGrp="1"/>
          </p:cNvSpPr>
          <p:nvPr>
            <p:ph type="title"/>
          </p:nvPr>
        </p:nvSpPr>
        <p:spPr>
          <a:xfrm>
            <a:off x="838200" y="713312"/>
            <a:ext cx="4038600" cy="5431376"/>
          </a:xfrm>
        </p:spPr>
        <p:txBody>
          <a:bodyPr>
            <a:normAutofit/>
          </a:bodyPr>
          <a:lstStyle/>
          <a:p>
            <a:r>
              <a:rPr lang="en-GB" dirty="0"/>
              <a:t>Think back to Wilkinson</a:t>
            </a:r>
          </a:p>
        </p:txBody>
      </p:sp>
      <p:sp>
        <p:nvSpPr>
          <p:cNvPr id="3" name="Content Placeholder 2">
            <a:extLst>
              <a:ext uri="{FF2B5EF4-FFF2-40B4-BE49-F238E27FC236}">
                <a16:creationId xmlns:a16="http://schemas.microsoft.com/office/drawing/2014/main" id="{90CB6C9C-6513-4D54-4EF4-F76FB6DBA9E8}"/>
              </a:ext>
            </a:extLst>
          </p:cNvPr>
          <p:cNvSpPr>
            <a:spLocks noGrp="1"/>
          </p:cNvSpPr>
          <p:nvPr>
            <p:ph idx="1"/>
          </p:nvPr>
        </p:nvSpPr>
        <p:spPr>
          <a:xfrm>
            <a:off x="6095999" y="713313"/>
            <a:ext cx="5257801" cy="5431376"/>
          </a:xfrm>
        </p:spPr>
        <p:txBody>
          <a:bodyPr anchor="ctr">
            <a:normAutofit/>
          </a:bodyPr>
          <a:lstStyle/>
          <a:p>
            <a:r>
              <a:rPr lang="en-GB" dirty="0"/>
              <a:t>Overreaction?</a:t>
            </a:r>
            <a:endParaRPr lang="en-US" dirty="0"/>
          </a:p>
          <a:p>
            <a:r>
              <a:rPr lang="en-GB" dirty="0"/>
              <a:t>Over reliance on military force?</a:t>
            </a:r>
            <a:endParaRPr lang="en-US" dirty="0"/>
          </a:p>
          <a:p>
            <a:r>
              <a:rPr lang="en-GB" dirty="0"/>
              <a:t>Curtailment of democracy, Human rights and the Rule of law?</a:t>
            </a:r>
            <a:endParaRPr lang="en-US" dirty="0"/>
          </a:p>
        </p:txBody>
      </p:sp>
    </p:spTree>
    <p:extLst>
      <p:ext uri="{BB962C8B-B14F-4D97-AF65-F5344CB8AC3E}">
        <p14:creationId xmlns:p14="http://schemas.microsoft.com/office/powerpoint/2010/main" val="31908651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DA718D0-4865-4629-8134-44F68D41D5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65167ED7-6315-43AB-B1B6-C326D5FD8F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2340441" y="2666183"/>
            <a:ext cx="5860051" cy="527712"/>
            <a:chOff x="6081624" y="1998368"/>
            <a:chExt cx="5613457" cy="782175"/>
          </a:xfrm>
          <a:solidFill>
            <a:schemeClr val="accent4"/>
          </a:solidFill>
        </p:grpSpPr>
        <p:sp>
          <p:nvSpPr>
            <p:cNvPr id="11" name="Rectangle 10">
              <a:extLst>
                <a:ext uri="{FF2B5EF4-FFF2-40B4-BE49-F238E27FC236}">
                  <a16:creationId xmlns:a16="http://schemas.microsoft.com/office/drawing/2014/main" id="{EF4D8839-FB03-487D-ACC8-8BFEDD4FEB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EF75023-9A3B-42FC-B704-61A8F7BEF4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922919"/>
            <a:ext cx="11111729" cy="546125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21E1AFB-A219-BA76-7C32-A2AC9F6E90DF}"/>
              </a:ext>
            </a:extLst>
          </p:cNvPr>
          <p:cNvSpPr>
            <a:spLocks noGrp="1"/>
          </p:cNvSpPr>
          <p:nvPr>
            <p:ph type="title"/>
          </p:nvPr>
        </p:nvSpPr>
        <p:spPr>
          <a:xfrm>
            <a:off x="1282963" y="1238080"/>
            <a:ext cx="9849751" cy="1349671"/>
          </a:xfrm>
        </p:spPr>
        <p:txBody>
          <a:bodyPr anchor="b">
            <a:normAutofit/>
          </a:bodyPr>
          <a:lstStyle/>
          <a:p>
            <a:r>
              <a:rPr lang="en-GB" sz="5400"/>
              <a:t>Community Effects	</a:t>
            </a:r>
          </a:p>
        </p:txBody>
      </p:sp>
      <p:sp>
        <p:nvSpPr>
          <p:cNvPr id="3" name="Content Placeholder 2">
            <a:extLst>
              <a:ext uri="{FF2B5EF4-FFF2-40B4-BE49-F238E27FC236}">
                <a16:creationId xmlns:a16="http://schemas.microsoft.com/office/drawing/2014/main" id="{C049039D-9676-A6F9-D816-922DD4F74957}"/>
              </a:ext>
            </a:extLst>
          </p:cNvPr>
          <p:cNvSpPr>
            <a:spLocks noGrp="1"/>
          </p:cNvSpPr>
          <p:nvPr>
            <p:ph idx="1"/>
          </p:nvPr>
        </p:nvSpPr>
        <p:spPr>
          <a:xfrm>
            <a:off x="1289304" y="2902913"/>
            <a:ext cx="9849751" cy="3032168"/>
          </a:xfrm>
        </p:spPr>
        <p:txBody>
          <a:bodyPr anchor="ctr">
            <a:normAutofit/>
          </a:bodyPr>
          <a:lstStyle/>
          <a:p>
            <a:r>
              <a:rPr lang="en-GB" sz="2000"/>
              <a:t>Stigmatisation of Community</a:t>
            </a:r>
          </a:p>
          <a:p>
            <a:r>
              <a:rPr lang="en-GB" sz="2000"/>
              <a:t>Fuel Resentment</a:t>
            </a:r>
          </a:p>
          <a:p>
            <a:r>
              <a:rPr lang="en-GB" sz="2000"/>
              <a:t>Support for Terrorist movements</a:t>
            </a:r>
          </a:p>
          <a:p>
            <a:r>
              <a:rPr lang="en-GB" sz="2000"/>
              <a:t>Suspect Community</a:t>
            </a:r>
          </a:p>
        </p:txBody>
      </p:sp>
    </p:spTree>
    <p:extLst>
      <p:ext uri="{BB962C8B-B14F-4D97-AF65-F5344CB8AC3E}">
        <p14:creationId xmlns:p14="http://schemas.microsoft.com/office/powerpoint/2010/main" val="12455155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B9AA7C6-5E5A-498E-A6DF-A943376E09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83EAB11A-76F7-48F4-9B4F-5BFDF4BF96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300" y="2385102"/>
            <a:ext cx="574091" cy="2087796"/>
            <a:chOff x="209668" y="2857422"/>
            <a:chExt cx="463662" cy="2087796"/>
          </a:xfrm>
        </p:grpSpPr>
        <p:sp>
          <p:nvSpPr>
            <p:cNvPr id="11" name="Rectangle 10">
              <a:extLst>
                <a:ext uri="{FF2B5EF4-FFF2-40B4-BE49-F238E27FC236}">
                  <a16:creationId xmlns:a16="http://schemas.microsoft.com/office/drawing/2014/main" id="{74D4C416-D5F4-4F6F-A6F1-87A21CD4FC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423947" y="2857422"/>
              <a:ext cx="249383" cy="20877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6AC1C30-21C6-4BF6-93EE-B211D7A8501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209668" y="2857423"/>
              <a:ext cx="1" cy="208779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81E140AE-0ABF-47C8-BF32-7D2F0CF2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631767"/>
            <a:ext cx="11111729" cy="575240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724C662-C095-9E8E-790A-95505B482E4A}"/>
              </a:ext>
            </a:extLst>
          </p:cNvPr>
          <p:cNvSpPr>
            <a:spLocks noGrp="1"/>
          </p:cNvSpPr>
          <p:nvPr>
            <p:ph type="title"/>
          </p:nvPr>
        </p:nvSpPr>
        <p:spPr>
          <a:xfrm>
            <a:off x="1153618" y="1239927"/>
            <a:ext cx="4008586" cy="4680583"/>
          </a:xfrm>
        </p:spPr>
        <p:txBody>
          <a:bodyPr anchor="ctr">
            <a:normAutofit/>
          </a:bodyPr>
          <a:lstStyle/>
          <a:p>
            <a:r>
              <a:rPr lang="en-GB" sz="5200"/>
              <a:t>The Troubles</a:t>
            </a:r>
          </a:p>
        </p:txBody>
      </p:sp>
      <p:sp>
        <p:nvSpPr>
          <p:cNvPr id="3" name="Content Placeholder 2">
            <a:extLst>
              <a:ext uri="{FF2B5EF4-FFF2-40B4-BE49-F238E27FC236}">
                <a16:creationId xmlns:a16="http://schemas.microsoft.com/office/drawing/2014/main" id="{858C76D1-2E69-4967-1EE6-9747A629EC5A}"/>
              </a:ext>
            </a:extLst>
          </p:cNvPr>
          <p:cNvSpPr>
            <a:spLocks noGrp="1"/>
          </p:cNvSpPr>
          <p:nvPr>
            <p:ph idx="1"/>
          </p:nvPr>
        </p:nvSpPr>
        <p:spPr>
          <a:xfrm>
            <a:off x="5402119" y="1239927"/>
            <a:ext cx="5861628" cy="4680583"/>
          </a:xfrm>
        </p:spPr>
        <p:txBody>
          <a:bodyPr anchor="ctr">
            <a:normAutofit lnSpcReduction="10000"/>
          </a:bodyPr>
          <a:lstStyle/>
          <a:p>
            <a:r>
              <a:rPr lang="en-GB" dirty="0"/>
              <a:t>Whilst the combined Military/Police approach failed to deal with the PIRA there were arguably some successes:</a:t>
            </a:r>
          </a:p>
          <a:p>
            <a:pPr lvl="1"/>
            <a:r>
              <a:rPr lang="en-GB" sz="2800" dirty="0"/>
              <a:t>Numbers of those killed as result of terrorist attack reduced significantly:</a:t>
            </a:r>
          </a:p>
          <a:p>
            <a:pPr lvl="2"/>
            <a:r>
              <a:rPr lang="en-GB" sz="2800" dirty="0"/>
              <a:t>1972 – 467 deaths</a:t>
            </a:r>
          </a:p>
          <a:p>
            <a:pPr lvl="1"/>
            <a:r>
              <a:rPr lang="en-GB" sz="2800" dirty="0"/>
              <a:t>The late 1980's - 90’s less than 100 per year   </a:t>
            </a:r>
          </a:p>
          <a:p>
            <a:pPr lvl="1"/>
            <a:r>
              <a:rPr lang="en-GB" sz="2800" dirty="0"/>
              <a:t>Prevented escalation of troubles to civil war and made the peace process possible</a:t>
            </a:r>
          </a:p>
        </p:txBody>
      </p:sp>
    </p:spTree>
    <p:extLst>
      <p:ext uri="{BB962C8B-B14F-4D97-AF65-F5344CB8AC3E}">
        <p14:creationId xmlns:p14="http://schemas.microsoft.com/office/powerpoint/2010/main" val="31700530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AABAAEA-B2B8-F7A3-C0B7-937F6BE56891}"/>
              </a:ext>
            </a:extLst>
          </p:cNvPr>
          <p:cNvSpPr>
            <a:spLocks noGrp="1"/>
          </p:cNvSpPr>
          <p:nvPr>
            <p:ph type="title"/>
          </p:nvPr>
        </p:nvSpPr>
        <p:spPr>
          <a:xfrm>
            <a:off x="589560" y="856180"/>
            <a:ext cx="4560584" cy="1128068"/>
          </a:xfrm>
        </p:spPr>
        <p:txBody>
          <a:bodyPr anchor="ctr">
            <a:normAutofit/>
          </a:bodyPr>
          <a:lstStyle/>
          <a:p>
            <a:r>
              <a:rPr lang="en-GB" altLang="en-US" sz="4000"/>
              <a:t> The UK’s CT Network</a:t>
            </a:r>
            <a:endParaRPr lang="en-GB" sz="4000"/>
          </a:p>
        </p:txBody>
      </p:sp>
      <p:grpSp>
        <p:nvGrpSpPr>
          <p:cNvPr id="13" name="Group 12">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4" name="Rectangle 13">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Rectangle 16">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7">
            <a:extLst>
              <a:ext uri="{FF2B5EF4-FFF2-40B4-BE49-F238E27FC236}">
                <a16:creationId xmlns:a16="http://schemas.microsoft.com/office/drawing/2014/main" id="{5761FB57-E00F-61D4-E9D2-36386C1EFBB4}"/>
              </a:ext>
            </a:extLst>
          </p:cNvPr>
          <p:cNvSpPr>
            <a:spLocks noGrp="1"/>
          </p:cNvSpPr>
          <p:nvPr>
            <p:ph idx="1"/>
          </p:nvPr>
        </p:nvSpPr>
        <p:spPr>
          <a:xfrm>
            <a:off x="590719" y="2330505"/>
            <a:ext cx="4559425" cy="3979585"/>
          </a:xfrm>
        </p:spPr>
        <p:txBody>
          <a:bodyPr anchor="ctr">
            <a:normAutofit/>
          </a:bodyPr>
          <a:lstStyle/>
          <a:p>
            <a:endParaRPr lang="en-US" sz="2000"/>
          </a:p>
        </p:txBody>
      </p:sp>
      <p:sp>
        <p:nvSpPr>
          <p:cNvPr id="19" name="Rectangle 18">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47CAE745-6D3A-BF1B-F9CE-0D17850B3939}"/>
              </a:ext>
            </a:extLst>
          </p:cNvPr>
          <p:cNvPicPr>
            <a:picLocks noChangeAspect="1"/>
          </p:cNvPicPr>
          <p:nvPr/>
        </p:nvPicPr>
        <p:blipFill rotWithShape="1">
          <a:blip r:embed="rId2"/>
          <a:srcRect r="4" b="3065"/>
          <a:stretch/>
        </p:blipFill>
        <p:spPr>
          <a:xfrm>
            <a:off x="5977788" y="799352"/>
            <a:ext cx="5425410" cy="5259296"/>
          </a:xfrm>
          <a:prstGeom prst="rect">
            <a:avLst/>
          </a:prstGeom>
        </p:spPr>
      </p:pic>
    </p:spTree>
    <p:extLst>
      <p:ext uri="{BB962C8B-B14F-4D97-AF65-F5344CB8AC3E}">
        <p14:creationId xmlns:p14="http://schemas.microsoft.com/office/powerpoint/2010/main" val="16159237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9D9EE2B-327F-AC9C-6085-A3270335A99C}"/>
              </a:ext>
            </a:extLst>
          </p:cNvPr>
          <p:cNvSpPr>
            <a:spLocks noGrp="1"/>
          </p:cNvSpPr>
          <p:nvPr>
            <p:ph type="title"/>
          </p:nvPr>
        </p:nvSpPr>
        <p:spPr>
          <a:xfrm>
            <a:off x="1043631" y="809898"/>
            <a:ext cx="9942716" cy="1554480"/>
          </a:xfrm>
        </p:spPr>
        <p:txBody>
          <a:bodyPr anchor="ctr">
            <a:normAutofit/>
          </a:bodyPr>
          <a:lstStyle/>
          <a:p>
            <a:r>
              <a:rPr lang="en-GB" altLang="en-US" sz="4800"/>
              <a:t>Scotland Yards Anti Terrorist Branch (SO13)</a:t>
            </a:r>
            <a:endParaRPr lang="en-GB" sz="4800"/>
          </a:p>
        </p:txBody>
      </p:sp>
      <p:sp>
        <p:nvSpPr>
          <p:cNvPr id="3" name="Content Placeholder 2">
            <a:extLst>
              <a:ext uri="{FF2B5EF4-FFF2-40B4-BE49-F238E27FC236}">
                <a16:creationId xmlns:a16="http://schemas.microsoft.com/office/drawing/2014/main" id="{D83BF787-9D3B-C6E0-BB5F-01532115C12E}"/>
              </a:ext>
            </a:extLst>
          </p:cNvPr>
          <p:cNvSpPr>
            <a:spLocks noGrp="1"/>
          </p:cNvSpPr>
          <p:nvPr>
            <p:ph idx="1"/>
          </p:nvPr>
        </p:nvSpPr>
        <p:spPr>
          <a:xfrm>
            <a:off x="1045028" y="3017522"/>
            <a:ext cx="9941319" cy="3124658"/>
          </a:xfrm>
        </p:spPr>
        <p:txBody>
          <a:bodyPr anchor="ctr">
            <a:normAutofit/>
          </a:bodyPr>
          <a:lstStyle/>
          <a:p>
            <a:r>
              <a:rPr lang="en-GB" sz="2400" dirty="0"/>
              <a:t>The main burden of containing and defeating terrorists lies with the Police as the methods use to detect and prosecute persons for terrorism are similar to those used to detect and prosecute criminality.</a:t>
            </a:r>
            <a:endParaRPr lang="en-US" sz="2400" dirty="0"/>
          </a:p>
          <a:p>
            <a:r>
              <a:rPr lang="en-GB" sz="2400" dirty="0"/>
              <a:t>Prior to the events of 7</a:t>
            </a:r>
            <a:r>
              <a:rPr lang="en-GB" sz="2400" baseline="30000" dirty="0"/>
              <a:t>th</a:t>
            </a:r>
            <a:r>
              <a:rPr lang="en-GB" sz="2400" dirty="0"/>
              <a:t> July 2005 the National responsibility for the Investigation of terrorism lied with Scotland Yards Anti Terrorist Branch, a section of the Metropolitan Police Service</a:t>
            </a: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131834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F2C1F0C-48ED-24C1-F7B9-43AF1499A6CA}"/>
              </a:ext>
            </a:extLst>
          </p:cNvPr>
          <p:cNvSpPr>
            <a:spLocks noGrp="1"/>
          </p:cNvSpPr>
          <p:nvPr>
            <p:ph type="title"/>
          </p:nvPr>
        </p:nvSpPr>
        <p:spPr>
          <a:xfrm>
            <a:off x="808638" y="386930"/>
            <a:ext cx="9236700" cy="1188950"/>
          </a:xfrm>
        </p:spPr>
        <p:txBody>
          <a:bodyPr anchor="b">
            <a:normAutofit/>
          </a:bodyPr>
          <a:lstStyle/>
          <a:p>
            <a:r>
              <a:rPr lang="en-GB" altLang="en-US" sz="5000"/>
              <a:t>Scotland Yards Anti Terrorist Branch</a:t>
            </a:r>
            <a:endParaRPr lang="en-GB" sz="5000"/>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B6F72EB-1070-1E7B-8BD7-1DEEA65ECA66}"/>
              </a:ext>
            </a:extLst>
          </p:cNvPr>
          <p:cNvSpPr>
            <a:spLocks noGrp="1"/>
          </p:cNvSpPr>
          <p:nvPr>
            <p:ph idx="1"/>
          </p:nvPr>
        </p:nvSpPr>
        <p:spPr>
          <a:xfrm>
            <a:off x="793660" y="2599509"/>
            <a:ext cx="10143668" cy="3435531"/>
          </a:xfrm>
        </p:spPr>
        <p:txBody>
          <a:bodyPr anchor="ctr">
            <a:normAutofit/>
          </a:bodyPr>
          <a:lstStyle/>
          <a:p>
            <a:r>
              <a:rPr lang="en-GB" altLang="en-US" sz="2400" dirty="0"/>
              <a:t>The partnership forged between the ATB and MI5 (supported by MPSB) had reaped rewards as the combination of the intelligence agencies together with the specialist knowledge relating to the terrorists, weapons, tactics, bomb disposal and bomb scene management skills  possessed by the specialist resources within the ATB paid off.  </a:t>
            </a:r>
          </a:p>
        </p:txBody>
      </p:sp>
    </p:spTree>
    <p:extLst>
      <p:ext uri="{BB962C8B-B14F-4D97-AF65-F5344CB8AC3E}">
        <p14:creationId xmlns:p14="http://schemas.microsoft.com/office/powerpoint/2010/main" val="18960771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7">
            <a:extLst>
              <a:ext uri="{FF2B5EF4-FFF2-40B4-BE49-F238E27FC236}">
                <a16:creationId xmlns:a16="http://schemas.microsoft.com/office/drawing/2014/main" id="{4DA718D0-4865-4629-8134-44F68D41D5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7" name="Group 9">
            <a:extLst>
              <a:ext uri="{FF2B5EF4-FFF2-40B4-BE49-F238E27FC236}">
                <a16:creationId xmlns:a16="http://schemas.microsoft.com/office/drawing/2014/main" id="{65167ED7-6315-43AB-B1B6-C326D5FD8F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2340441" y="2666183"/>
            <a:ext cx="5860051" cy="527712"/>
            <a:chOff x="6081624" y="1998368"/>
            <a:chExt cx="5613457" cy="782175"/>
          </a:xfrm>
          <a:solidFill>
            <a:schemeClr val="accent4"/>
          </a:solidFill>
        </p:grpSpPr>
        <p:sp>
          <p:nvSpPr>
            <p:cNvPr id="18" name="Rectangle 10">
              <a:extLst>
                <a:ext uri="{FF2B5EF4-FFF2-40B4-BE49-F238E27FC236}">
                  <a16:creationId xmlns:a16="http://schemas.microsoft.com/office/drawing/2014/main" id="{EF4D8839-FB03-487D-ACC8-8BFEDD4FEB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1">
              <a:extLst>
                <a:ext uri="{FF2B5EF4-FFF2-40B4-BE49-F238E27FC236}">
                  <a16:creationId xmlns:a16="http://schemas.microsoft.com/office/drawing/2014/main" id="{0EF75023-9A3B-42FC-B704-61A8F7BEF4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0" name="Rectangle 13">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922919"/>
            <a:ext cx="11111729" cy="546125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3F15CBE-DD1B-FD8F-921D-20E288D031CA}"/>
              </a:ext>
            </a:extLst>
          </p:cNvPr>
          <p:cNvSpPr>
            <a:spLocks noGrp="1"/>
          </p:cNvSpPr>
          <p:nvPr>
            <p:ph type="title"/>
          </p:nvPr>
        </p:nvSpPr>
        <p:spPr>
          <a:xfrm>
            <a:off x="1282963" y="1238080"/>
            <a:ext cx="9849751" cy="1349671"/>
          </a:xfrm>
        </p:spPr>
        <p:txBody>
          <a:bodyPr anchor="b">
            <a:normAutofit/>
          </a:bodyPr>
          <a:lstStyle/>
          <a:p>
            <a:r>
              <a:rPr lang="en-GB" altLang="en-US" sz="5400" dirty="0"/>
              <a:t>PIRA on the Back-Foot!</a:t>
            </a:r>
            <a:endParaRPr lang="en-GB" sz="5400" dirty="0"/>
          </a:p>
        </p:txBody>
      </p:sp>
      <p:sp>
        <p:nvSpPr>
          <p:cNvPr id="3" name="Content Placeholder 2">
            <a:extLst>
              <a:ext uri="{FF2B5EF4-FFF2-40B4-BE49-F238E27FC236}">
                <a16:creationId xmlns:a16="http://schemas.microsoft.com/office/drawing/2014/main" id="{0AB1886D-EC8B-9B18-CF5C-4FC105E50FC5}"/>
              </a:ext>
            </a:extLst>
          </p:cNvPr>
          <p:cNvSpPr>
            <a:spLocks noGrp="1"/>
          </p:cNvSpPr>
          <p:nvPr>
            <p:ph idx="1"/>
          </p:nvPr>
        </p:nvSpPr>
        <p:spPr>
          <a:xfrm>
            <a:off x="1289304" y="2902913"/>
            <a:ext cx="9849751" cy="3032168"/>
          </a:xfrm>
        </p:spPr>
        <p:txBody>
          <a:bodyPr anchor="ctr">
            <a:normAutofit/>
          </a:bodyPr>
          <a:lstStyle/>
          <a:p>
            <a:r>
              <a:rPr lang="en-GB" altLang="en-US" sz="2000"/>
              <a:t>Arguably it was the successes of this partnership and the successful prosecution of a number of key PIRA players that brought about the ‘ceasefire’ called in 1994 and ultimately led to the ‘Peace Process’ following the election of the Labour government in 1997.  </a:t>
            </a:r>
          </a:p>
          <a:p>
            <a:endParaRPr lang="en-GB" sz="2000"/>
          </a:p>
        </p:txBody>
      </p:sp>
    </p:spTree>
    <p:extLst>
      <p:ext uri="{BB962C8B-B14F-4D97-AF65-F5344CB8AC3E}">
        <p14:creationId xmlns:p14="http://schemas.microsoft.com/office/powerpoint/2010/main" val="26437337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710486-6EC4-5CA3-DD9D-70368DFDB7A6}"/>
              </a:ext>
            </a:extLst>
          </p:cNvPr>
          <p:cNvSpPr>
            <a:spLocks noGrp="1"/>
          </p:cNvSpPr>
          <p:nvPr>
            <p:ph type="title"/>
          </p:nvPr>
        </p:nvSpPr>
        <p:spPr>
          <a:xfrm>
            <a:off x="808638" y="386930"/>
            <a:ext cx="9236700" cy="1188950"/>
          </a:xfrm>
        </p:spPr>
        <p:txBody>
          <a:bodyPr anchor="b">
            <a:normAutofit/>
          </a:bodyPr>
          <a:lstStyle/>
          <a:p>
            <a:r>
              <a:rPr lang="en-GB" altLang="en-US" sz="5400"/>
              <a:t>MI5 and Crime</a:t>
            </a:r>
            <a:endParaRPr lang="en-GB" sz="5400"/>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67C2370-4A98-6743-F628-7F61BE8B9A0B}"/>
              </a:ext>
            </a:extLst>
          </p:cNvPr>
          <p:cNvSpPr>
            <a:spLocks noGrp="1"/>
          </p:cNvSpPr>
          <p:nvPr>
            <p:ph idx="1"/>
          </p:nvPr>
        </p:nvSpPr>
        <p:spPr>
          <a:xfrm>
            <a:off x="793660" y="2599509"/>
            <a:ext cx="10143668" cy="3435531"/>
          </a:xfrm>
        </p:spPr>
        <p:txBody>
          <a:bodyPr anchor="ctr">
            <a:normAutofit/>
          </a:bodyPr>
          <a:lstStyle/>
          <a:p>
            <a:pPr eaLnBrk="1" hangingPunct="1"/>
            <a:r>
              <a:rPr lang="en-GB" altLang="en-US" sz="2400"/>
              <a:t>Following it’s success in gathering intelligence against PIRA there were calls for the Service to be used to tackle Serious Crime most significantly the illicit drug trade.</a:t>
            </a:r>
            <a:endParaRPr lang="en-GB" altLang="en-US" sz="2400">
              <a:effectLst>
                <a:glow rad="38100">
                  <a:prstClr val="black">
                    <a:lumMod val="50000"/>
                    <a:lumOff val="50000"/>
                    <a:alpha val="20000"/>
                  </a:prstClr>
                </a:glow>
                <a:outerShdw blurRad="44450" dist="12700" dir="13860000" algn="tl" rotWithShape="0">
                  <a:srgbClr val="000000">
                    <a:alpha val="20000"/>
                  </a:srgbClr>
                </a:outerShdw>
              </a:effectLst>
            </a:endParaRPr>
          </a:p>
          <a:p>
            <a:r>
              <a:rPr lang="en-GB" altLang="en-US" sz="2400"/>
              <a:t>However, whilst MI5 focussed upon serious crime, PIRA and more latterly RIRA, as a result they neglected to identify the emergence of Al Qaeda and its affiliated groups</a:t>
            </a:r>
            <a:endParaRPr lang="en-GB" altLang="en-US" sz="2400">
              <a:effectLst>
                <a:glow rad="38100">
                  <a:prstClr val="black">
                    <a:lumMod val="50000"/>
                    <a:lumOff val="50000"/>
                    <a:alpha val="20000"/>
                  </a:prstClr>
                </a:glow>
                <a:outerShdw blurRad="44450" dist="12700" dir="13860000" algn="tl" rotWithShape="0">
                  <a:srgbClr val="000000">
                    <a:alpha val="20000"/>
                  </a:srgbClr>
                </a:outerShdw>
              </a:effectLst>
            </a:endParaRPr>
          </a:p>
          <a:p>
            <a:endParaRPr lang="en-GB" sz="2400"/>
          </a:p>
        </p:txBody>
      </p:sp>
    </p:spTree>
    <p:extLst>
      <p:ext uri="{BB962C8B-B14F-4D97-AF65-F5344CB8AC3E}">
        <p14:creationId xmlns:p14="http://schemas.microsoft.com/office/powerpoint/2010/main" val="23166373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B9AA7C6-5E5A-498E-A6DF-A943376E09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83EAB11A-76F7-48F4-9B4F-5BFDF4BF96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300" y="2385102"/>
            <a:ext cx="574091" cy="2087796"/>
            <a:chOff x="209668" y="2857422"/>
            <a:chExt cx="463662" cy="2087796"/>
          </a:xfrm>
        </p:grpSpPr>
        <p:sp>
          <p:nvSpPr>
            <p:cNvPr id="11" name="Rectangle 10">
              <a:extLst>
                <a:ext uri="{FF2B5EF4-FFF2-40B4-BE49-F238E27FC236}">
                  <a16:creationId xmlns:a16="http://schemas.microsoft.com/office/drawing/2014/main" id="{74D4C416-D5F4-4F6F-A6F1-87A21CD4FC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423947" y="2857422"/>
              <a:ext cx="249383" cy="20877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6AC1C30-21C6-4BF6-93EE-B211D7A8501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209668" y="2857423"/>
              <a:ext cx="1" cy="208779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81E140AE-0ABF-47C8-BF32-7D2F0CF2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631767"/>
            <a:ext cx="11111729" cy="575240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2B45E9-6443-2980-3FF3-387472501DD1}"/>
              </a:ext>
            </a:extLst>
          </p:cNvPr>
          <p:cNvSpPr>
            <a:spLocks noGrp="1"/>
          </p:cNvSpPr>
          <p:nvPr>
            <p:ph type="title"/>
          </p:nvPr>
        </p:nvSpPr>
        <p:spPr>
          <a:xfrm>
            <a:off x="1153618" y="1239927"/>
            <a:ext cx="4008586" cy="4680583"/>
          </a:xfrm>
        </p:spPr>
        <p:txBody>
          <a:bodyPr anchor="ctr">
            <a:normAutofit/>
          </a:bodyPr>
          <a:lstStyle/>
          <a:p>
            <a:r>
              <a:rPr lang="en-GB" altLang="en-US" sz="4800"/>
              <a:t>The Contemporary Wave of Islamism</a:t>
            </a:r>
            <a:endParaRPr lang="en-GB" sz="4800"/>
          </a:p>
        </p:txBody>
      </p:sp>
      <p:sp>
        <p:nvSpPr>
          <p:cNvPr id="3" name="Content Placeholder 2">
            <a:extLst>
              <a:ext uri="{FF2B5EF4-FFF2-40B4-BE49-F238E27FC236}">
                <a16:creationId xmlns:a16="http://schemas.microsoft.com/office/drawing/2014/main" id="{F8BACCD6-F411-689F-0011-F53FE72C7B5F}"/>
              </a:ext>
            </a:extLst>
          </p:cNvPr>
          <p:cNvSpPr>
            <a:spLocks noGrp="1"/>
          </p:cNvSpPr>
          <p:nvPr>
            <p:ph idx="1"/>
          </p:nvPr>
        </p:nvSpPr>
        <p:spPr>
          <a:xfrm>
            <a:off x="6291923" y="1239927"/>
            <a:ext cx="4971824" cy="4680583"/>
          </a:xfrm>
        </p:spPr>
        <p:txBody>
          <a:bodyPr anchor="ctr">
            <a:normAutofit/>
          </a:bodyPr>
          <a:lstStyle/>
          <a:p>
            <a:pPr>
              <a:buNone/>
            </a:pPr>
            <a:r>
              <a:rPr lang="en-GB" altLang="en-US" sz="2400" dirty="0"/>
              <a:t>   The successes of the Iranian Revolution in 1979 and the multinational campaign against the Soviets in Afghanistan between 1979 and 1989 instilled in the minds of many young  Muslims that they could ‘take on’ the US and were attracted by the ideology of a global jihad that appealed to a wide and disparate following in the Muslim world.</a:t>
            </a:r>
            <a:endParaRPr lang="en-GB" alt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p:txBody>
      </p:sp>
    </p:spTree>
    <p:extLst>
      <p:ext uri="{BB962C8B-B14F-4D97-AF65-F5344CB8AC3E}">
        <p14:creationId xmlns:p14="http://schemas.microsoft.com/office/powerpoint/2010/main" val="38022058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B9AA7C6-5E5A-498E-A6DF-A943376E09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83EAB11A-76F7-48F4-9B4F-5BFDF4BF96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300" y="2385102"/>
            <a:ext cx="574091" cy="2087796"/>
            <a:chOff x="209668" y="2857422"/>
            <a:chExt cx="463662" cy="2087796"/>
          </a:xfrm>
        </p:grpSpPr>
        <p:sp>
          <p:nvSpPr>
            <p:cNvPr id="11" name="Rectangle 10">
              <a:extLst>
                <a:ext uri="{FF2B5EF4-FFF2-40B4-BE49-F238E27FC236}">
                  <a16:creationId xmlns:a16="http://schemas.microsoft.com/office/drawing/2014/main" id="{74D4C416-D5F4-4F6F-A6F1-87A21CD4FC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423947" y="2857422"/>
              <a:ext cx="249383" cy="20877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6AC1C30-21C6-4BF6-93EE-B211D7A8501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209668" y="2857423"/>
              <a:ext cx="1" cy="208779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81E140AE-0ABF-47C8-BF32-7D2F0CF2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631767"/>
            <a:ext cx="11111729" cy="575240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70DC9C1-5E6A-1253-86D7-FD83BF9AD3D0}"/>
              </a:ext>
            </a:extLst>
          </p:cNvPr>
          <p:cNvSpPr>
            <a:spLocks noGrp="1"/>
          </p:cNvSpPr>
          <p:nvPr>
            <p:ph type="title"/>
          </p:nvPr>
        </p:nvSpPr>
        <p:spPr>
          <a:xfrm>
            <a:off x="1153618" y="1239927"/>
            <a:ext cx="4008586" cy="4680583"/>
          </a:xfrm>
        </p:spPr>
        <p:txBody>
          <a:bodyPr anchor="ctr">
            <a:normAutofit/>
          </a:bodyPr>
          <a:lstStyle/>
          <a:p>
            <a:r>
              <a:rPr lang="en-GB" altLang="en-US" sz="5200"/>
              <a:t>Birth of Al Qaeda</a:t>
            </a:r>
            <a:endParaRPr lang="en-GB" sz="5200"/>
          </a:p>
        </p:txBody>
      </p:sp>
      <p:sp>
        <p:nvSpPr>
          <p:cNvPr id="3" name="Content Placeholder 2">
            <a:extLst>
              <a:ext uri="{FF2B5EF4-FFF2-40B4-BE49-F238E27FC236}">
                <a16:creationId xmlns:a16="http://schemas.microsoft.com/office/drawing/2014/main" id="{D544EC26-E434-4A0C-903B-8513A7CB39BB}"/>
              </a:ext>
            </a:extLst>
          </p:cNvPr>
          <p:cNvSpPr>
            <a:spLocks noGrp="1"/>
          </p:cNvSpPr>
          <p:nvPr>
            <p:ph idx="1"/>
          </p:nvPr>
        </p:nvSpPr>
        <p:spPr>
          <a:xfrm>
            <a:off x="6291923" y="1239927"/>
            <a:ext cx="4971824" cy="4680583"/>
          </a:xfrm>
        </p:spPr>
        <p:txBody>
          <a:bodyPr anchor="ctr">
            <a:normAutofit lnSpcReduction="10000"/>
          </a:bodyPr>
          <a:lstStyle/>
          <a:p>
            <a:r>
              <a:rPr lang="en-GB" altLang="en-US" sz="2400" dirty="0"/>
              <a:t> Following the Soviet withdrawal from Afghanistan in 1989 the group known as al-Qaida al </a:t>
            </a:r>
            <a:r>
              <a:rPr lang="en-GB" altLang="en-US" sz="2400" dirty="0" err="1"/>
              <a:t>Sulbah</a:t>
            </a:r>
            <a:r>
              <a:rPr lang="en-GB" altLang="en-US" sz="2400" dirty="0"/>
              <a:t> (‘The Solid Base’) began to support and assist local jihadist groups who opposed their governments in Muslim countries such as Algeria, Bosnia, Chechnya before developing its own Operational capability in close cooperation with a number of Egyptian Terrorist Groups (Egyptian Islamic Jihad, Islamic Group of Egypt) and becoming simply Al Qaida (The Base).  </a:t>
            </a:r>
            <a:endParaRPr lang="en-GB" sz="2400" dirty="0"/>
          </a:p>
        </p:txBody>
      </p:sp>
    </p:spTree>
    <p:extLst>
      <p:ext uri="{BB962C8B-B14F-4D97-AF65-F5344CB8AC3E}">
        <p14:creationId xmlns:p14="http://schemas.microsoft.com/office/powerpoint/2010/main" val="38929484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746884-EA9A-511A-8AAA-0DA69932296F}"/>
              </a:ext>
            </a:extLst>
          </p:cNvPr>
          <p:cNvSpPr>
            <a:spLocks noGrp="1"/>
          </p:cNvSpPr>
          <p:nvPr>
            <p:ph type="title"/>
          </p:nvPr>
        </p:nvSpPr>
        <p:spPr>
          <a:xfrm>
            <a:off x="808638" y="386930"/>
            <a:ext cx="9236700" cy="1188950"/>
          </a:xfrm>
        </p:spPr>
        <p:txBody>
          <a:bodyPr anchor="b">
            <a:normAutofit/>
          </a:bodyPr>
          <a:lstStyle/>
          <a:p>
            <a:r>
              <a:rPr lang="en-GB" altLang="en-US" sz="5400"/>
              <a:t>11</a:t>
            </a:r>
            <a:r>
              <a:rPr lang="en-GB" altLang="en-US" sz="5400" baseline="30000"/>
              <a:t>th</a:t>
            </a:r>
            <a:r>
              <a:rPr lang="en-GB" altLang="en-US" sz="5400"/>
              <a:t> September 2001</a:t>
            </a:r>
            <a:endParaRPr lang="en-GB" sz="5400"/>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3E03DD8-D029-BF14-C6A5-4E755C8A4BFC}"/>
              </a:ext>
            </a:extLst>
          </p:cNvPr>
          <p:cNvSpPr>
            <a:spLocks noGrp="1"/>
          </p:cNvSpPr>
          <p:nvPr>
            <p:ph idx="1"/>
          </p:nvPr>
        </p:nvSpPr>
        <p:spPr>
          <a:xfrm>
            <a:off x="793660" y="2599509"/>
            <a:ext cx="10143668" cy="3435531"/>
          </a:xfrm>
        </p:spPr>
        <p:txBody>
          <a:bodyPr anchor="ctr">
            <a:normAutofit/>
          </a:bodyPr>
          <a:lstStyle/>
          <a:p>
            <a:r>
              <a:rPr lang="en-GB" altLang="en-US" sz="2400"/>
              <a:t> The transformation of AQ from the ‘supporter’ or ‘facilitator’ seen during it’s early days to becoming Operational culminated in the attacks on the Twin Towers during which by recruiting Western educated Islamists they were able to strike deep inside the West. The resulting focus of the worlds security service forced the organisation to switch their attention to countries where it was easier to operate such as Indonesia, Pakistan and Chechnya.</a:t>
            </a:r>
            <a:endParaRPr lang="en-GB" sz="2400"/>
          </a:p>
        </p:txBody>
      </p:sp>
    </p:spTree>
    <p:extLst>
      <p:ext uri="{BB962C8B-B14F-4D97-AF65-F5344CB8AC3E}">
        <p14:creationId xmlns:p14="http://schemas.microsoft.com/office/powerpoint/2010/main" val="14246557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DA718D0-4865-4629-8134-44F68D41D5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65167ED7-6315-43AB-B1B6-C326D5FD8F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2340441" y="2666183"/>
            <a:ext cx="5860051" cy="527712"/>
            <a:chOff x="6081624" y="1998368"/>
            <a:chExt cx="5613457" cy="782175"/>
          </a:xfrm>
          <a:solidFill>
            <a:schemeClr val="accent4"/>
          </a:solidFill>
        </p:grpSpPr>
        <p:sp>
          <p:nvSpPr>
            <p:cNvPr id="11" name="Rectangle 10">
              <a:extLst>
                <a:ext uri="{FF2B5EF4-FFF2-40B4-BE49-F238E27FC236}">
                  <a16:creationId xmlns:a16="http://schemas.microsoft.com/office/drawing/2014/main" id="{EF4D8839-FB03-487D-ACC8-8BFEDD4FEB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EF75023-9A3B-42FC-B704-61A8F7BEF4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922919"/>
            <a:ext cx="11111729" cy="546125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B7AF78A-B8EC-0D4C-F30C-FEA48F8D3E02}"/>
              </a:ext>
            </a:extLst>
          </p:cNvPr>
          <p:cNvSpPr>
            <a:spLocks noGrp="1"/>
          </p:cNvSpPr>
          <p:nvPr>
            <p:ph type="title"/>
          </p:nvPr>
        </p:nvSpPr>
        <p:spPr>
          <a:xfrm>
            <a:off x="1282963" y="1238080"/>
            <a:ext cx="9849751" cy="1349671"/>
          </a:xfrm>
        </p:spPr>
        <p:txBody>
          <a:bodyPr anchor="b">
            <a:normAutofit/>
          </a:bodyPr>
          <a:lstStyle/>
          <a:p>
            <a:r>
              <a:rPr lang="en-GB" sz="5400"/>
              <a:t>THE CHANGING THREAT</a:t>
            </a:r>
          </a:p>
        </p:txBody>
      </p:sp>
    </p:spTree>
    <p:extLst>
      <p:ext uri="{BB962C8B-B14F-4D97-AF65-F5344CB8AC3E}">
        <p14:creationId xmlns:p14="http://schemas.microsoft.com/office/powerpoint/2010/main" val="15157996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18C11A8-5371-27B0-09FC-AC358FA747C0}"/>
              </a:ext>
            </a:extLst>
          </p:cNvPr>
          <p:cNvSpPr>
            <a:spLocks noGrp="1"/>
          </p:cNvSpPr>
          <p:nvPr>
            <p:ph type="title"/>
          </p:nvPr>
        </p:nvSpPr>
        <p:spPr>
          <a:xfrm>
            <a:off x="589560" y="856180"/>
            <a:ext cx="4560584" cy="1128068"/>
          </a:xfrm>
        </p:spPr>
        <p:txBody>
          <a:bodyPr anchor="ctr">
            <a:normAutofit/>
          </a:bodyPr>
          <a:lstStyle/>
          <a:p>
            <a:r>
              <a:rPr lang="en-GB" sz="3700"/>
              <a:t>Irish Republican Terrorism</a:t>
            </a:r>
          </a:p>
        </p:txBody>
      </p:sp>
      <p:grpSp>
        <p:nvGrpSpPr>
          <p:cNvPr id="11" name="Group 10">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2" name="Rectangle 11">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B52C6F5-A079-A98B-CA06-D5B0D2F6D163}"/>
              </a:ext>
            </a:extLst>
          </p:cNvPr>
          <p:cNvSpPr>
            <a:spLocks noGrp="1"/>
          </p:cNvSpPr>
          <p:nvPr>
            <p:ph idx="1"/>
          </p:nvPr>
        </p:nvSpPr>
        <p:spPr>
          <a:xfrm>
            <a:off x="590719" y="2330505"/>
            <a:ext cx="4559425" cy="3979585"/>
          </a:xfrm>
        </p:spPr>
        <p:txBody>
          <a:bodyPr anchor="ctr">
            <a:normAutofit/>
          </a:bodyPr>
          <a:lstStyle/>
          <a:p>
            <a:pPr marL="365125" indent="-255270">
              <a:buSzPct val="100000"/>
            </a:pPr>
            <a:r>
              <a:rPr lang="en-US" altLang="en-US" sz="2000" cap="small">
                <a:effectLst>
                  <a:glow rad="38100">
                    <a:schemeClr val="bg1">
                      <a:lumMod val="50000"/>
                      <a:lumOff val="50000"/>
                      <a:alpha val="20000"/>
                    </a:schemeClr>
                  </a:glow>
                  <a:outerShdw blurRad="44450" dist="12700" dir="13860000" algn="tl" rotWithShape="0">
                    <a:srgbClr val="000000">
                      <a:alpha val="20000"/>
                    </a:srgbClr>
                  </a:outerShdw>
                </a:effectLst>
              </a:rPr>
              <a:t>United Ireland</a:t>
            </a:r>
            <a:endParaRPr lang="en-US" altLang="en-US" sz="2000" cap="small">
              <a:effectLst>
                <a:glow rad="38100">
                  <a:prstClr val="black">
                    <a:lumMod val="50000"/>
                    <a:lumOff val="50000"/>
                    <a:alpha val="20000"/>
                  </a:prstClr>
                </a:glow>
                <a:outerShdw blurRad="44450" dist="12700" dir="13860000" algn="tl" rotWithShape="0">
                  <a:srgbClr val="000000">
                    <a:alpha val="20000"/>
                  </a:srgbClr>
                </a:outerShdw>
              </a:effectLst>
            </a:endParaRPr>
          </a:p>
          <a:p>
            <a:pPr marL="365125" indent="-255270">
              <a:buSzPct val="100000"/>
            </a:pPr>
            <a:r>
              <a:rPr lang="en-US" altLang="en-US" sz="2000" cap="small">
                <a:effectLst>
                  <a:glow rad="38100">
                    <a:schemeClr val="bg1">
                      <a:lumMod val="50000"/>
                      <a:lumOff val="50000"/>
                      <a:alpha val="20000"/>
                    </a:schemeClr>
                  </a:glow>
                  <a:outerShdw blurRad="44450" dist="12700" dir="13860000" algn="tl" rotWithShape="0">
                    <a:srgbClr val="000000">
                      <a:alpha val="20000"/>
                    </a:srgbClr>
                  </a:outerShdw>
                </a:effectLst>
              </a:rPr>
              <a:t>Hierarchal</a:t>
            </a:r>
            <a:endParaRPr lang="en-US" altLang="en-US" sz="2000" cap="small">
              <a:effectLst>
                <a:glow rad="38100">
                  <a:prstClr val="black">
                    <a:lumMod val="50000"/>
                    <a:lumOff val="50000"/>
                    <a:alpha val="20000"/>
                  </a:prstClr>
                </a:glow>
                <a:outerShdw blurRad="44450" dist="12700" dir="13860000" algn="tl" rotWithShape="0">
                  <a:srgbClr val="000000">
                    <a:alpha val="20000"/>
                  </a:srgbClr>
                </a:outerShdw>
              </a:effectLst>
            </a:endParaRPr>
          </a:p>
          <a:p>
            <a:pPr marL="365125" indent="-255270">
              <a:buSzPct val="100000"/>
            </a:pPr>
            <a:r>
              <a:rPr lang="en-US" altLang="en-US" sz="2000" cap="small">
                <a:effectLst>
                  <a:glow rad="38100">
                    <a:schemeClr val="bg1">
                      <a:lumMod val="50000"/>
                      <a:lumOff val="50000"/>
                      <a:alpha val="20000"/>
                    </a:schemeClr>
                  </a:glow>
                  <a:outerShdw blurRad="44450" dist="12700" dir="13860000" algn="tl" rotWithShape="0">
                    <a:srgbClr val="000000">
                      <a:alpha val="20000"/>
                    </a:srgbClr>
                  </a:outerShdw>
                </a:effectLst>
              </a:rPr>
              <a:t>Coded warnings</a:t>
            </a:r>
            <a:endParaRPr lang="en-US" altLang="en-US" sz="2000" cap="small">
              <a:effectLst>
                <a:glow rad="38100">
                  <a:prstClr val="black">
                    <a:lumMod val="50000"/>
                    <a:lumOff val="50000"/>
                    <a:alpha val="20000"/>
                  </a:prstClr>
                </a:glow>
                <a:outerShdw blurRad="44450" dist="12700" dir="13860000" algn="tl" rotWithShape="0">
                  <a:srgbClr val="000000">
                    <a:alpha val="20000"/>
                  </a:srgbClr>
                </a:outerShdw>
              </a:effectLst>
            </a:endParaRPr>
          </a:p>
          <a:p>
            <a:pPr marL="365125" indent="-255270">
              <a:buSzPct val="100000"/>
            </a:pPr>
            <a:r>
              <a:rPr lang="en-US" altLang="en-US" sz="2000" cap="small">
                <a:effectLst>
                  <a:glow rad="38100">
                    <a:schemeClr val="bg1">
                      <a:lumMod val="50000"/>
                      <a:lumOff val="50000"/>
                      <a:alpha val="20000"/>
                    </a:schemeClr>
                  </a:glow>
                  <a:outerShdw blurRad="44450" dist="12700" dir="13860000" algn="tl" rotWithShape="0">
                    <a:srgbClr val="000000">
                      <a:alpha val="20000"/>
                    </a:srgbClr>
                  </a:outerShdw>
                </a:effectLst>
              </a:rPr>
              <a:t>Non-suicidal</a:t>
            </a:r>
            <a:endParaRPr lang="en-US" altLang="en-US" sz="2000" cap="small">
              <a:effectLst>
                <a:glow rad="38100">
                  <a:prstClr val="black">
                    <a:lumMod val="50000"/>
                    <a:lumOff val="50000"/>
                    <a:alpha val="20000"/>
                  </a:prstClr>
                </a:glow>
                <a:outerShdw blurRad="44450" dist="12700" dir="13860000" algn="tl" rotWithShape="0">
                  <a:srgbClr val="000000">
                    <a:alpha val="20000"/>
                  </a:srgbClr>
                </a:outerShdw>
              </a:effectLst>
            </a:endParaRPr>
          </a:p>
          <a:p>
            <a:pPr marL="365125" indent="-255270">
              <a:buSzPct val="100000"/>
            </a:pPr>
            <a:r>
              <a:rPr lang="en-US" altLang="en-US" sz="2000" cap="small">
                <a:effectLst>
                  <a:glow rad="38100">
                    <a:schemeClr val="bg1">
                      <a:lumMod val="50000"/>
                      <a:lumOff val="50000"/>
                      <a:alpha val="20000"/>
                    </a:schemeClr>
                  </a:glow>
                  <a:outerShdw blurRad="44450" dist="12700" dir="13860000" algn="tl" rotWithShape="0">
                    <a:srgbClr val="000000">
                      <a:alpha val="20000"/>
                    </a:srgbClr>
                  </a:outerShdw>
                </a:effectLst>
              </a:rPr>
              <a:t>Infra structure</a:t>
            </a:r>
            <a:endParaRPr lang="en-US" altLang="en-US" sz="2000" cap="small">
              <a:effectLst>
                <a:glow rad="38100">
                  <a:prstClr val="black">
                    <a:lumMod val="50000"/>
                    <a:lumOff val="50000"/>
                    <a:alpha val="20000"/>
                  </a:prstClr>
                </a:glow>
                <a:outerShdw blurRad="44450" dist="12700" dir="13860000" algn="tl" rotWithShape="0">
                  <a:srgbClr val="000000">
                    <a:alpha val="20000"/>
                  </a:srgbClr>
                </a:outerShdw>
              </a:effectLst>
            </a:endParaRPr>
          </a:p>
          <a:p>
            <a:pPr marL="365125" indent="-255270">
              <a:buSzPct val="100000"/>
            </a:pPr>
            <a:r>
              <a:rPr lang="en-US" altLang="en-US" sz="2000" cap="small">
                <a:effectLst>
                  <a:glow rad="38100">
                    <a:schemeClr val="bg1">
                      <a:lumMod val="50000"/>
                      <a:lumOff val="50000"/>
                      <a:alpha val="20000"/>
                    </a:schemeClr>
                  </a:glow>
                  <a:outerShdw blurRad="44450" dist="12700" dir="13860000" algn="tl" rotWithShape="0">
                    <a:srgbClr val="000000">
                      <a:alpha val="20000"/>
                    </a:srgbClr>
                  </a:outerShdw>
                </a:effectLst>
              </a:rPr>
              <a:t>Targets and Collateral Death</a:t>
            </a:r>
            <a:endParaRPr lang="en-US" altLang="en-US" sz="2000" cap="small">
              <a:effectLst>
                <a:glow rad="38100">
                  <a:prstClr val="black">
                    <a:lumMod val="50000"/>
                    <a:lumOff val="50000"/>
                    <a:alpha val="20000"/>
                  </a:prstClr>
                </a:glow>
                <a:outerShdw blurRad="44450" dist="12700" dir="13860000" algn="tl" rotWithShape="0">
                  <a:srgbClr val="000000">
                    <a:alpha val="20000"/>
                  </a:srgbClr>
                </a:outerShdw>
              </a:effectLst>
            </a:endParaRPr>
          </a:p>
          <a:p>
            <a:pPr marL="365125" indent="-255270">
              <a:buSzPct val="100000"/>
            </a:pPr>
            <a:r>
              <a:rPr lang="en-US" altLang="en-US" sz="2000" cap="small">
                <a:effectLst>
                  <a:glow rad="38100">
                    <a:schemeClr val="bg1">
                      <a:lumMod val="50000"/>
                      <a:lumOff val="50000"/>
                      <a:alpha val="20000"/>
                    </a:schemeClr>
                  </a:glow>
                  <a:outerShdw blurRad="44450" dist="12700" dir="13860000" algn="tl" rotWithShape="0">
                    <a:srgbClr val="000000">
                      <a:alpha val="20000"/>
                    </a:srgbClr>
                  </a:outerShdw>
                </a:effectLst>
              </a:rPr>
              <a:t>Dialogue with HMG</a:t>
            </a:r>
            <a:endParaRPr lang="en-US" altLang="en-US" sz="2000" cap="small">
              <a:effectLst>
                <a:glow rad="38100">
                  <a:prstClr val="black">
                    <a:lumMod val="50000"/>
                    <a:lumOff val="50000"/>
                    <a:alpha val="20000"/>
                  </a:prstClr>
                </a:glow>
                <a:outerShdw blurRad="44450" dist="12700" dir="13860000" algn="tl" rotWithShape="0">
                  <a:srgbClr val="000000">
                    <a:alpha val="20000"/>
                  </a:srgbClr>
                </a:outerShdw>
              </a:effectLst>
            </a:endParaRPr>
          </a:p>
        </p:txBody>
      </p:sp>
      <p:sp>
        <p:nvSpPr>
          <p:cNvPr id="17" name="Rectangle 16">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2" descr="A close up of a mans face&#10;&#10;Description generated with very high confidence">
            <a:extLst>
              <a:ext uri="{FF2B5EF4-FFF2-40B4-BE49-F238E27FC236}">
                <a16:creationId xmlns:a16="http://schemas.microsoft.com/office/drawing/2014/main" id="{286E5E29-C278-2B26-EB37-05CBA7FF15C7}"/>
              </a:ext>
            </a:extLst>
          </p:cNvPr>
          <p:cNvPicPr>
            <a:picLocks noChangeAspect="1"/>
          </p:cNvPicPr>
          <p:nvPr/>
        </p:nvPicPr>
        <p:blipFill rotWithShape="1">
          <a:blip r:embed="rId2"/>
          <a:srcRect l="31975" r="-1" b="-1"/>
          <a:stretch/>
        </p:blipFill>
        <p:spPr>
          <a:xfrm>
            <a:off x="5977788" y="799352"/>
            <a:ext cx="5425410" cy="5259296"/>
          </a:xfrm>
          <a:prstGeom prst="rect">
            <a:avLst/>
          </a:prstGeom>
        </p:spPr>
      </p:pic>
    </p:spTree>
    <p:extLst>
      <p:ext uri="{BB962C8B-B14F-4D97-AF65-F5344CB8AC3E}">
        <p14:creationId xmlns:p14="http://schemas.microsoft.com/office/powerpoint/2010/main" val="41866302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0BB6DE5-8A7C-B696-6D30-29FE97FDB1AD}"/>
              </a:ext>
            </a:extLst>
          </p:cNvPr>
          <p:cNvSpPr>
            <a:spLocks noGrp="1"/>
          </p:cNvSpPr>
          <p:nvPr>
            <p:ph type="title"/>
          </p:nvPr>
        </p:nvSpPr>
        <p:spPr>
          <a:xfrm>
            <a:off x="589560" y="856180"/>
            <a:ext cx="4560584" cy="1128068"/>
          </a:xfrm>
        </p:spPr>
        <p:txBody>
          <a:bodyPr anchor="ctr">
            <a:normAutofit/>
          </a:bodyPr>
          <a:lstStyle/>
          <a:p>
            <a:r>
              <a:rPr lang="en-GB" sz="3700"/>
              <a:t>International Terrorism</a:t>
            </a:r>
          </a:p>
        </p:txBody>
      </p:sp>
      <p:grpSp>
        <p:nvGrpSpPr>
          <p:cNvPr id="11" name="Group 10">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2" name="Rectangle 11">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C34815F-F579-ABDB-7A4C-8124324CBE70}"/>
              </a:ext>
            </a:extLst>
          </p:cNvPr>
          <p:cNvSpPr>
            <a:spLocks noGrp="1"/>
          </p:cNvSpPr>
          <p:nvPr>
            <p:ph idx="1"/>
          </p:nvPr>
        </p:nvSpPr>
        <p:spPr>
          <a:xfrm>
            <a:off x="590719" y="2330505"/>
            <a:ext cx="4559425" cy="3979585"/>
          </a:xfrm>
        </p:spPr>
        <p:txBody>
          <a:bodyPr anchor="ctr">
            <a:normAutofit/>
          </a:bodyPr>
          <a:lstStyle/>
          <a:p>
            <a:pPr marL="365125" indent="-255270">
              <a:buSzPct val="100000"/>
            </a:pPr>
            <a:r>
              <a:rPr lang="en-US" altLang="en-US" sz="2000" cap="small">
                <a:effectLst>
                  <a:glow rad="38100">
                    <a:schemeClr val="bg1">
                      <a:lumMod val="50000"/>
                      <a:lumOff val="50000"/>
                      <a:alpha val="20000"/>
                    </a:schemeClr>
                  </a:glow>
                  <a:outerShdw blurRad="44450" dist="12700" dir="13860000" algn="tl" rotWithShape="0">
                    <a:srgbClr val="000000">
                      <a:alpha val="20000"/>
                    </a:srgbClr>
                  </a:outerShdw>
                </a:effectLst>
              </a:rPr>
              <a:t>An Interpretation of Islam</a:t>
            </a:r>
            <a:endParaRPr lang="en-US" altLang="en-US" sz="2000" cap="small">
              <a:effectLst>
                <a:glow rad="38100">
                  <a:prstClr val="black">
                    <a:lumMod val="50000"/>
                    <a:lumOff val="50000"/>
                    <a:alpha val="20000"/>
                  </a:prstClr>
                </a:glow>
                <a:outerShdw blurRad="44450" dist="12700" dir="13860000" algn="tl" rotWithShape="0">
                  <a:srgbClr val="000000">
                    <a:alpha val="20000"/>
                  </a:srgbClr>
                </a:outerShdw>
              </a:effectLst>
            </a:endParaRPr>
          </a:p>
          <a:p>
            <a:pPr marL="365125" indent="-255270">
              <a:buSzPct val="100000"/>
            </a:pPr>
            <a:r>
              <a:rPr lang="en-US" altLang="en-US" sz="2000" cap="small">
                <a:effectLst>
                  <a:glow rad="38100">
                    <a:schemeClr val="bg1">
                      <a:lumMod val="50000"/>
                      <a:lumOff val="50000"/>
                      <a:alpha val="20000"/>
                    </a:schemeClr>
                  </a:glow>
                  <a:outerShdw blurRad="44450" dist="12700" dir="13860000" algn="tl" rotWithShape="0">
                    <a:srgbClr val="000000">
                      <a:alpha val="20000"/>
                    </a:srgbClr>
                  </a:outerShdw>
                </a:effectLst>
              </a:rPr>
              <a:t>Disparate groups / individuals</a:t>
            </a:r>
            <a:endParaRPr lang="en-US" altLang="en-US" sz="2000" cap="small">
              <a:effectLst>
                <a:glow rad="38100">
                  <a:prstClr val="black">
                    <a:lumMod val="50000"/>
                    <a:lumOff val="50000"/>
                    <a:alpha val="20000"/>
                  </a:prstClr>
                </a:glow>
                <a:outerShdw blurRad="44450" dist="12700" dir="13860000" algn="tl" rotWithShape="0">
                  <a:srgbClr val="000000">
                    <a:alpha val="20000"/>
                  </a:srgbClr>
                </a:outerShdw>
              </a:effectLst>
            </a:endParaRPr>
          </a:p>
          <a:p>
            <a:pPr marL="365125" indent="-255270">
              <a:buSzPct val="100000"/>
            </a:pPr>
            <a:r>
              <a:rPr lang="en-US" altLang="en-US" sz="2000" cap="small">
                <a:effectLst>
                  <a:glow rad="38100">
                    <a:schemeClr val="bg1">
                      <a:lumMod val="50000"/>
                      <a:lumOff val="50000"/>
                      <a:alpha val="20000"/>
                    </a:schemeClr>
                  </a:glow>
                  <a:outerShdw blurRad="44450" dist="12700" dir="13860000" algn="tl" rotWithShape="0">
                    <a:srgbClr val="000000">
                      <a:alpha val="20000"/>
                    </a:srgbClr>
                  </a:outerShdw>
                </a:effectLst>
              </a:rPr>
              <a:t>Suicide</a:t>
            </a:r>
            <a:endParaRPr lang="en-US" altLang="en-US" sz="2000" cap="small">
              <a:effectLst>
                <a:glow rad="38100">
                  <a:prstClr val="black">
                    <a:lumMod val="50000"/>
                    <a:lumOff val="50000"/>
                    <a:alpha val="20000"/>
                  </a:prstClr>
                </a:glow>
                <a:outerShdw blurRad="44450" dist="12700" dir="13860000" algn="tl" rotWithShape="0">
                  <a:srgbClr val="000000">
                    <a:alpha val="20000"/>
                  </a:srgbClr>
                </a:outerShdw>
              </a:effectLst>
            </a:endParaRPr>
          </a:p>
          <a:p>
            <a:pPr marL="365125" indent="-255270">
              <a:buSzPct val="100000"/>
            </a:pPr>
            <a:r>
              <a:rPr lang="en-US" altLang="en-US" sz="2000" cap="small">
                <a:effectLst>
                  <a:glow rad="38100">
                    <a:schemeClr val="bg1">
                      <a:lumMod val="50000"/>
                      <a:lumOff val="50000"/>
                      <a:alpha val="20000"/>
                    </a:schemeClr>
                  </a:glow>
                  <a:outerShdw blurRad="44450" dist="12700" dir="13860000" algn="tl" rotWithShape="0">
                    <a:srgbClr val="000000">
                      <a:alpha val="20000"/>
                    </a:srgbClr>
                  </a:outerShdw>
                </a:effectLst>
              </a:rPr>
              <a:t>High collateral deaths</a:t>
            </a:r>
            <a:endParaRPr lang="en-US" altLang="en-US" sz="2000" cap="small">
              <a:effectLst>
                <a:glow rad="38100">
                  <a:prstClr val="black">
                    <a:lumMod val="50000"/>
                    <a:lumOff val="50000"/>
                    <a:alpha val="20000"/>
                  </a:prstClr>
                </a:glow>
                <a:outerShdw blurRad="44450" dist="12700" dir="13860000" algn="tl" rotWithShape="0">
                  <a:srgbClr val="000000">
                    <a:alpha val="20000"/>
                  </a:srgbClr>
                </a:outerShdw>
              </a:effectLst>
            </a:endParaRPr>
          </a:p>
          <a:p>
            <a:pPr marL="365125" indent="-255270">
              <a:buSzPct val="100000"/>
            </a:pPr>
            <a:r>
              <a:rPr lang="en-US" altLang="en-US" sz="2000" cap="small">
                <a:effectLst>
                  <a:glow rad="38100">
                    <a:schemeClr val="bg1">
                      <a:lumMod val="50000"/>
                      <a:lumOff val="50000"/>
                      <a:alpha val="20000"/>
                    </a:schemeClr>
                  </a:glow>
                  <a:outerShdw blurRad="44450" dist="12700" dir="13860000" algn="tl" rotWithShape="0">
                    <a:srgbClr val="000000">
                      <a:alpha val="20000"/>
                    </a:srgbClr>
                  </a:outerShdw>
                </a:effectLst>
              </a:rPr>
              <a:t>Vengeance</a:t>
            </a:r>
            <a:endParaRPr lang="en-US" altLang="en-US" sz="2000" cap="small">
              <a:effectLst>
                <a:glow rad="38100">
                  <a:prstClr val="black">
                    <a:lumMod val="50000"/>
                    <a:lumOff val="50000"/>
                    <a:alpha val="20000"/>
                  </a:prstClr>
                </a:glow>
                <a:outerShdw blurRad="44450" dist="12700" dir="13860000" algn="tl" rotWithShape="0">
                  <a:srgbClr val="000000">
                    <a:alpha val="20000"/>
                  </a:srgbClr>
                </a:outerShdw>
              </a:effectLst>
            </a:endParaRPr>
          </a:p>
          <a:p>
            <a:pPr marL="365125" indent="-255270">
              <a:buSzPct val="100000"/>
            </a:pPr>
            <a:r>
              <a:rPr lang="en-US" altLang="en-US" sz="2000" cap="small">
                <a:effectLst>
                  <a:glow rad="38100">
                    <a:schemeClr val="bg1">
                      <a:lumMod val="50000"/>
                      <a:lumOff val="50000"/>
                      <a:alpha val="20000"/>
                    </a:schemeClr>
                  </a:glow>
                  <a:outerShdw blurRad="44450" dist="12700" dir="13860000" algn="tl" rotWithShape="0">
                    <a:srgbClr val="000000">
                      <a:alpha val="20000"/>
                    </a:srgbClr>
                  </a:outerShdw>
                </a:effectLst>
              </a:rPr>
              <a:t>No dialogue with HMG</a:t>
            </a:r>
            <a:endParaRPr lang="en-US" altLang="en-US" sz="2000" cap="small">
              <a:effectLst>
                <a:glow rad="38100">
                  <a:prstClr val="black">
                    <a:lumMod val="50000"/>
                    <a:lumOff val="50000"/>
                    <a:alpha val="20000"/>
                  </a:prstClr>
                </a:glow>
                <a:outerShdw blurRad="44450" dist="12700" dir="13860000" algn="tl" rotWithShape="0">
                  <a:srgbClr val="000000">
                    <a:alpha val="20000"/>
                  </a:srgbClr>
                </a:outerShdw>
              </a:effectLst>
            </a:endParaRPr>
          </a:p>
          <a:p>
            <a:pPr marL="365125" indent="-255270">
              <a:buSzPct val="100000"/>
            </a:pPr>
            <a:r>
              <a:rPr lang="en-US" altLang="en-US" sz="2000" cap="small">
                <a:effectLst>
                  <a:glow rad="38100">
                    <a:schemeClr val="bg1">
                      <a:lumMod val="50000"/>
                      <a:lumOff val="50000"/>
                      <a:alpha val="20000"/>
                    </a:schemeClr>
                  </a:glow>
                  <a:outerShdw blurRad="44450" dist="12700" dir="13860000" algn="tl" rotWithShape="0">
                    <a:srgbClr val="000000">
                      <a:alpha val="20000"/>
                    </a:srgbClr>
                  </a:outerShdw>
                </a:effectLst>
              </a:rPr>
              <a:t>Recruited locally</a:t>
            </a:r>
            <a:endParaRPr lang="en-US" altLang="en-US" sz="2000" cap="small">
              <a:effectLst>
                <a:glow rad="38100">
                  <a:prstClr val="black">
                    <a:lumMod val="50000"/>
                    <a:lumOff val="50000"/>
                    <a:alpha val="20000"/>
                  </a:prstClr>
                </a:glow>
                <a:outerShdw blurRad="44450" dist="12700" dir="13860000" algn="tl" rotWithShape="0">
                  <a:srgbClr val="000000">
                    <a:alpha val="20000"/>
                  </a:srgbClr>
                </a:outerShdw>
              </a:effectLst>
            </a:endParaRPr>
          </a:p>
          <a:p>
            <a:pPr marL="365125" indent="-255270">
              <a:buSzPct val="100000"/>
            </a:pPr>
            <a:r>
              <a:rPr lang="en-US" altLang="en-US" sz="2000" cap="small">
                <a:effectLst>
                  <a:glow rad="38100">
                    <a:schemeClr val="bg1">
                      <a:lumMod val="50000"/>
                      <a:lumOff val="50000"/>
                      <a:alpha val="20000"/>
                    </a:schemeClr>
                  </a:glow>
                  <a:outerShdw blurRad="44450" dist="12700" dir="13860000" algn="tl" rotWithShape="0">
                    <a:srgbClr val="000000">
                      <a:alpha val="20000"/>
                    </a:srgbClr>
                  </a:outerShdw>
                </a:effectLst>
              </a:rPr>
              <a:t>Single Narrative</a:t>
            </a:r>
            <a:endParaRPr lang="en-US" altLang="en-US" sz="2000" cap="small">
              <a:effectLst>
                <a:glow rad="38100">
                  <a:prstClr val="black">
                    <a:lumMod val="50000"/>
                    <a:lumOff val="50000"/>
                    <a:alpha val="20000"/>
                  </a:prstClr>
                </a:glow>
                <a:outerShdw blurRad="44450" dist="12700" dir="13860000" algn="tl" rotWithShape="0">
                  <a:srgbClr val="000000">
                    <a:alpha val="20000"/>
                  </a:srgbClr>
                </a:outerShdw>
              </a:effectLst>
            </a:endParaRPr>
          </a:p>
        </p:txBody>
      </p:sp>
      <p:sp>
        <p:nvSpPr>
          <p:cNvPr id="17" name="Rectangle 16">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2" descr="A group of people standing in front of a crowd posing for the camera&#10;&#10;Description generated with very high confidence">
            <a:extLst>
              <a:ext uri="{FF2B5EF4-FFF2-40B4-BE49-F238E27FC236}">
                <a16:creationId xmlns:a16="http://schemas.microsoft.com/office/drawing/2014/main" id="{EC7F2805-47D9-08DB-52AA-DC3AB7F681A1}"/>
              </a:ext>
            </a:extLst>
          </p:cNvPr>
          <p:cNvPicPr>
            <a:picLocks noChangeAspect="1"/>
          </p:cNvPicPr>
          <p:nvPr/>
        </p:nvPicPr>
        <p:blipFill rotWithShape="1">
          <a:blip r:embed="rId2"/>
          <a:srcRect l="20503" r="10898" b="1"/>
          <a:stretch/>
        </p:blipFill>
        <p:spPr>
          <a:xfrm>
            <a:off x="5977788" y="799352"/>
            <a:ext cx="5425410" cy="5259296"/>
          </a:xfrm>
          <a:prstGeom prst="rect">
            <a:avLst/>
          </a:prstGeom>
        </p:spPr>
      </p:pic>
    </p:spTree>
    <p:extLst>
      <p:ext uri="{BB962C8B-B14F-4D97-AF65-F5344CB8AC3E}">
        <p14:creationId xmlns:p14="http://schemas.microsoft.com/office/powerpoint/2010/main" val="28369037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B9AA7C6-5E5A-498E-A6DF-A943376E09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83EAB11A-76F7-48F4-9B4F-5BFDF4BF96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300" y="2385102"/>
            <a:ext cx="574091" cy="2087796"/>
            <a:chOff x="209668" y="2857422"/>
            <a:chExt cx="463662" cy="2087796"/>
          </a:xfrm>
        </p:grpSpPr>
        <p:sp>
          <p:nvSpPr>
            <p:cNvPr id="11" name="Rectangle 10">
              <a:extLst>
                <a:ext uri="{FF2B5EF4-FFF2-40B4-BE49-F238E27FC236}">
                  <a16:creationId xmlns:a16="http://schemas.microsoft.com/office/drawing/2014/main" id="{74D4C416-D5F4-4F6F-A6F1-87A21CD4FC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423947" y="2857422"/>
              <a:ext cx="249383" cy="20877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6AC1C30-21C6-4BF6-93EE-B211D7A8501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209668" y="2857423"/>
              <a:ext cx="1" cy="208779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81E140AE-0ABF-47C8-BF32-7D2F0CF2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631767"/>
            <a:ext cx="11111729" cy="575240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10C6FFF-A780-1591-57BE-F472B0463037}"/>
              </a:ext>
            </a:extLst>
          </p:cNvPr>
          <p:cNvSpPr>
            <a:spLocks noGrp="1"/>
          </p:cNvSpPr>
          <p:nvPr>
            <p:ph type="title"/>
          </p:nvPr>
        </p:nvSpPr>
        <p:spPr>
          <a:xfrm>
            <a:off x="1153618" y="1239927"/>
            <a:ext cx="4008586" cy="4680583"/>
          </a:xfrm>
        </p:spPr>
        <p:txBody>
          <a:bodyPr anchor="ctr">
            <a:normAutofit/>
          </a:bodyPr>
          <a:lstStyle/>
          <a:p>
            <a:r>
              <a:rPr lang="en-GB" altLang="en-US" sz="5200"/>
              <a:t>Change of Intelligence Function</a:t>
            </a:r>
            <a:endParaRPr lang="en-GB" sz="5200"/>
          </a:p>
        </p:txBody>
      </p:sp>
      <p:sp>
        <p:nvSpPr>
          <p:cNvPr id="3" name="Content Placeholder 2">
            <a:extLst>
              <a:ext uri="{FF2B5EF4-FFF2-40B4-BE49-F238E27FC236}">
                <a16:creationId xmlns:a16="http://schemas.microsoft.com/office/drawing/2014/main" id="{E2CE813E-6672-35DF-FE7A-A2B5A7BBDD02}"/>
              </a:ext>
            </a:extLst>
          </p:cNvPr>
          <p:cNvSpPr>
            <a:spLocks noGrp="1"/>
          </p:cNvSpPr>
          <p:nvPr>
            <p:ph idx="1"/>
          </p:nvPr>
        </p:nvSpPr>
        <p:spPr>
          <a:xfrm>
            <a:off x="5162204" y="1239927"/>
            <a:ext cx="6101543" cy="4680583"/>
          </a:xfrm>
        </p:spPr>
        <p:txBody>
          <a:bodyPr anchor="ctr">
            <a:normAutofit fontScale="92500" lnSpcReduction="20000"/>
          </a:bodyPr>
          <a:lstStyle/>
          <a:p>
            <a:r>
              <a:rPr lang="en-GB" dirty="0"/>
              <a:t>Following the Cold War MI5 were handed the intelligence function for Countering the PIRA on the UK mainland previously the responsibility of the Metropolitan Police Special Branch (MPSB)</a:t>
            </a:r>
          </a:p>
          <a:p>
            <a:r>
              <a:rPr lang="en-GB" dirty="0"/>
              <a:t>They quickly Identified significant Intelligence ‘gaps’ and working in partnership with the Metropolitan Police’s Anti Terrorist Branch had substantial successes in capturing key PIRA suspects planning terrorist attacks. </a:t>
            </a:r>
          </a:p>
          <a:p>
            <a:r>
              <a:rPr lang="en-GB" dirty="0"/>
              <a:t>Arguably these successes led to the PIRA ceasefire of 1994 and paved the way for the ‘Peace Process’. </a:t>
            </a:r>
          </a:p>
        </p:txBody>
      </p:sp>
    </p:spTree>
    <p:extLst>
      <p:ext uri="{BB962C8B-B14F-4D97-AF65-F5344CB8AC3E}">
        <p14:creationId xmlns:p14="http://schemas.microsoft.com/office/powerpoint/2010/main" val="31093057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B9AA7C6-5E5A-498E-A6DF-A943376E09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83EAB11A-76F7-48F4-9B4F-5BFDF4BF96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300" y="2385102"/>
            <a:ext cx="574091" cy="2087796"/>
            <a:chOff x="209668" y="2857422"/>
            <a:chExt cx="463662" cy="2087796"/>
          </a:xfrm>
        </p:grpSpPr>
        <p:sp>
          <p:nvSpPr>
            <p:cNvPr id="11" name="Rectangle 10">
              <a:extLst>
                <a:ext uri="{FF2B5EF4-FFF2-40B4-BE49-F238E27FC236}">
                  <a16:creationId xmlns:a16="http://schemas.microsoft.com/office/drawing/2014/main" id="{74D4C416-D5F4-4F6F-A6F1-87A21CD4FC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423947" y="2857422"/>
              <a:ext cx="249383" cy="20877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6AC1C30-21C6-4BF6-93EE-B211D7A8501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209668" y="2857423"/>
              <a:ext cx="1" cy="208779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81E140AE-0ABF-47C8-BF32-7D2F0CF2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631767"/>
            <a:ext cx="11111729" cy="575240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7922C23-56FC-5743-711E-A04684EC14D8}"/>
              </a:ext>
            </a:extLst>
          </p:cNvPr>
          <p:cNvSpPr>
            <a:spLocks noGrp="1"/>
          </p:cNvSpPr>
          <p:nvPr>
            <p:ph type="title"/>
          </p:nvPr>
        </p:nvSpPr>
        <p:spPr>
          <a:xfrm>
            <a:off x="1153618" y="1239927"/>
            <a:ext cx="4008586" cy="4680583"/>
          </a:xfrm>
        </p:spPr>
        <p:txBody>
          <a:bodyPr anchor="ctr">
            <a:normAutofit/>
          </a:bodyPr>
          <a:lstStyle/>
          <a:p>
            <a:r>
              <a:rPr lang="en-GB" altLang="en-US" sz="5200"/>
              <a:t>11</a:t>
            </a:r>
            <a:r>
              <a:rPr lang="en-GB" altLang="en-US" sz="5200" baseline="30000"/>
              <a:t>th</a:t>
            </a:r>
            <a:r>
              <a:rPr lang="en-GB" altLang="en-US" sz="5200"/>
              <a:t> September 2001</a:t>
            </a:r>
            <a:endParaRPr lang="en-GB" sz="5200"/>
          </a:p>
        </p:txBody>
      </p:sp>
      <p:sp>
        <p:nvSpPr>
          <p:cNvPr id="3" name="Content Placeholder 2">
            <a:extLst>
              <a:ext uri="{FF2B5EF4-FFF2-40B4-BE49-F238E27FC236}">
                <a16:creationId xmlns:a16="http://schemas.microsoft.com/office/drawing/2014/main" id="{46668108-09AB-3811-A137-DF5B78940642}"/>
              </a:ext>
            </a:extLst>
          </p:cNvPr>
          <p:cNvSpPr>
            <a:spLocks noGrp="1"/>
          </p:cNvSpPr>
          <p:nvPr>
            <p:ph idx="1"/>
          </p:nvPr>
        </p:nvSpPr>
        <p:spPr>
          <a:xfrm>
            <a:off x="6291923" y="1239927"/>
            <a:ext cx="4971824" cy="4680583"/>
          </a:xfrm>
        </p:spPr>
        <p:txBody>
          <a:bodyPr anchor="ctr">
            <a:normAutofit/>
          </a:bodyPr>
          <a:lstStyle/>
          <a:p>
            <a:r>
              <a:rPr lang="en-GB" altLang="en-US" sz="2400" dirty="0"/>
              <a:t> The invasion of Afghanistan that followed the Twin Towers attacks forced AQ to alter its hierarchical structure into a movement that comprised of loosely affiliated or ‘localised groups and in order to continue to spread it’s ideology to resort to intensive networking.</a:t>
            </a:r>
            <a:endParaRPr lang="en-GB" sz="2400" dirty="0"/>
          </a:p>
        </p:txBody>
      </p:sp>
    </p:spTree>
    <p:extLst>
      <p:ext uri="{BB962C8B-B14F-4D97-AF65-F5344CB8AC3E}">
        <p14:creationId xmlns:p14="http://schemas.microsoft.com/office/powerpoint/2010/main" val="11488804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C6AFA7-F614-440D-0381-4DE70962DB4F}"/>
              </a:ext>
            </a:extLst>
          </p:cNvPr>
          <p:cNvSpPr>
            <a:spLocks noGrp="1"/>
          </p:cNvSpPr>
          <p:nvPr>
            <p:ph type="title"/>
          </p:nvPr>
        </p:nvSpPr>
        <p:spPr>
          <a:xfrm>
            <a:off x="808638" y="386930"/>
            <a:ext cx="9236700" cy="1188950"/>
          </a:xfrm>
        </p:spPr>
        <p:txBody>
          <a:bodyPr anchor="b">
            <a:normAutofit/>
          </a:bodyPr>
          <a:lstStyle/>
          <a:p>
            <a:r>
              <a:rPr lang="en-GB" altLang="en-US" sz="5400"/>
              <a:t>The Threat to the UK</a:t>
            </a:r>
            <a:endParaRPr lang="en-GB" sz="5400"/>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993BB36-86C6-4D56-94FD-9A53800CC994}"/>
              </a:ext>
            </a:extLst>
          </p:cNvPr>
          <p:cNvSpPr>
            <a:spLocks noGrp="1"/>
          </p:cNvSpPr>
          <p:nvPr>
            <p:ph idx="1"/>
          </p:nvPr>
        </p:nvSpPr>
        <p:spPr>
          <a:xfrm>
            <a:off x="793660" y="2599509"/>
            <a:ext cx="10143668" cy="3435531"/>
          </a:xfrm>
        </p:spPr>
        <p:txBody>
          <a:bodyPr anchor="ctr">
            <a:normAutofit/>
          </a:bodyPr>
          <a:lstStyle/>
          <a:p>
            <a:pPr eaLnBrk="1" hangingPunct="1">
              <a:buFontTx/>
              <a:buNone/>
            </a:pPr>
            <a:r>
              <a:rPr lang="en-GB" altLang="en-US" sz="2400" dirty="0"/>
              <a:t> As early as 2003 the Head of MI5 and the Commissioner of Police for London had expressed the view that it was not ‘if’ but ‘when’ the UK would be attacked by Islamist extremists associated with AQ. </a:t>
            </a:r>
          </a:p>
          <a:p>
            <a:pPr eaLnBrk="1" hangingPunct="1">
              <a:buFontTx/>
              <a:buNone/>
            </a:pPr>
            <a:r>
              <a:rPr lang="en-GB" altLang="en-US" sz="2400" dirty="0"/>
              <a:t>   The attacks that took place on the 7</a:t>
            </a:r>
            <a:r>
              <a:rPr lang="en-GB" altLang="en-US" sz="2400" baseline="30000" dirty="0"/>
              <a:t>th</a:t>
            </a:r>
            <a:r>
              <a:rPr lang="en-GB" altLang="en-US" sz="2400" dirty="0"/>
              <a:t> July 2005 bore all the hallmarks of such an attack (no warning, mass casualties, maximise publicity)</a:t>
            </a:r>
            <a:endParaRPr lang="en-GB" sz="2400" dirty="0"/>
          </a:p>
        </p:txBody>
      </p:sp>
    </p:spTree>
    <p:extLst>
      <p:ext uri="{BB962C8B-B14F-4D97-AF65-F5344CB8AC3E}">
        <p14:creationId xmlns:p14="http://schemas.microsoft.com/office/powerpoint/2010/main" val="21739668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6F39BD-B14F-85CA-A929-F353F11BF8F8}"/>
              </a:ext>
            </a:extLst>
          </p:cNvPr>
          <p:cNvSpPr>
            <a:spLocks noGrp="1"/>
          </p:cNvSpPr>
          <p:nvPr>
            <p:ph type="title"/>
          </p:nvPr>
        </p:nvSpPr>
        <p:spPr>
          <a:xfrm>
            <a:off x="645065" y="1463040"/>
            <a:ext cx="3796306" cy="2690949"/>
          </a:xfrm>
        </p:spPr>
        <p:txBody>
          <a:bodyPr anchor="t">
            <a:normAutofit/>
          </a:bodyPr>
          <a:lstStyle/>
          <a:p>
            <a:r>
              <a:rPr lang="en-GB" sz="4800" dirty="0"/>
              <a:t>CTU's and CTIU's</a:t>
            </a:r>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62DDDC4-A5B4-BF64-C08C-B938A80863EA}"/>
              </a:ext>
            </a:extLst>
          </p:cNvPr>
          <p:cNvSpPr>
            <a:spLocks noGrp="1"/>
          </p:cNvSpPr>
          <p:nvPr>
            <p:ph idx="1"/>
          </p:nvPr>
        </p:nvSpPr>
        <p:spPr>
          <a:xfrm>
            <a:off x="5656218" y="1463039"/>
            <a:ext cx="5542387" cy="4300447"/>
          </a:xfrm>
        </p:spPr>
        <p:txBody>
          <a:bodyPr anchor="t">
            <a:normAutofit/>
          </a:bodyPr>
          <a:lstStyle/>
          <a:p>
            <a:r>
              <a:rPr lang="en-GB" sz="2200"/>
              <a:t>HMIC recommended regionalisation of CT activity  to provide coordination of intelligence gathering activity</a:t>
            </a:r>
          </a:p>
          <a:p>
            <a:r>
              <a:rPr lang="en-GB" sz="2200"/>
              <a:t>Intel gathering and handling in accordance with NIM</a:t>
            </a:r>
          </a:p>
          <a:p>
            <a:r>
              <a:rPr lang="en-GB" sz="2200"/>
              <a:t>Through Tasking and coordination process they provide regional strategic assessments of terrorism and other threats</a:t>
            </a:r>
          </a:p>
          <a:p>
            <a:r>
              <a:rPr lang="en-GB" sz="2200"/>
              <a:t>Standardisation of Special Branch procedures</a:t>
            </a:r>
          </a:p>
        </p:txBody>
      </p:sp>
    </p:spTree>
    <p:extLst>
      <p:ext uri="{BB962C8B-B14F-4D97-AF65-F5344CB8AC3E}">
        <p14:creationId xmlns:p14="http://schemas.microsoft.com/office/powerpoint/2010/main" val="6166248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0E42565C-E3CC-4EF0-8093-88FCC788A3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02F429C4-ABC9-46FC-818A-B5429CDE4A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270325" y="3369273"/>
            <a:ext cx="32004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CEF98E4-3709-4952-8F42-2305CCE34F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374475" y="1040470"/>
            <a:ext cx="6858003" cy="477704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F10BCCF5-D685-47FF-B675-647EAEB72C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7914" y="857786"/>
            <a:ext cx="8027347" cy="520893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8D55BEE-A304-5C3D-18C1-2BCDCD2A009A}"/>
              </a:ext>
            </a:extLst>
          </p:cNvPr>
          <p:cNvSpPr>
            <a:spLocks noGrp="1"/>
          </p:cNvSpPr>
          <p:nvPr>
            <p:ph type="title"/>
          </p:nvPr>
        </p:nvSpPr>
        <p:spPr>
          <a:xfrm>
            <a:off x="879620" y="1471351"/>
            <a:ext cx="7108911" cy="4016621"/>
          </a:xfrm>
        </p:spPr>
        <p:txBody>
          <a:bodyPr vert="horz" lIns="91440" tIns="45720" rIns="91440" bIns="45720" rtlCol="0" anchor="ctr">
            <a:normAutofit/>
          </a:bodyPr>
          <a:lstStyle/>
          <a:p>
            <a:r>
              <a:rPr lang="en-US" sz="6600" kern="1200">
                <a:solidFill>
                  <a:schemeClr val="tx1"/>
                </a:solidFill>
                <a:latin typeface="+mj-lt"/>
                <a:ea typeface="+mj-ea"/>
                <a:cs typeface="+mj-cs"/>
              </a:rPr>
              <a:t>Policing Terrorism – Government Responses </a:t>
            </a:r>
          </a:p>
        </p:txBody>
      </p:sp>
      <p:sp>
        <p:nvSpPr>
          <p:cNvPr id="15" name="Rectangle 14">
            <a:extLst>
              <a:ext uri="{FF2B5EF4-FFF2-40B4-BE49-F238E27FC236}">
                <a16:creationId xmlns:a16="http://schemas.microsoft.com/office/drawing/2014/main" id="{B0EE8A42-107A-4D4C-8D56-BBAE95C7FC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524009" y="3366125"/>
            <a:ext cx="32004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930085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57D4407-BEA1-E768-833B-2118394D8A8C}"/>
              </a:ext>
            </a:extLst>
          </p:cNvPr>
          <p:cNvSpPr>
            <a:spLocks noGrp="1"/>
          </p:cNvSpPr>
          <p:nvPr>
            <p:ph type="title"/>
          </p:nvPr>
        </p:nvSpPr>
        <p:spPr>
          <a:xfrm>
            <a:off x="808638" y="386930"/>
            <a:ext cx="9236700" cy="1188950"/>
          </a:xfrm>
        </p:spPr>
        <p:txBody>
          <a:bodyPr anchor="b">
            <a:normAutofit/>
          </a:bodyPr>
          <a:lstStyle/>
          <a:p>
            <a:r>
              <a:rPr lang="en-GB" sz="5400" dirty="0"/>
              <a:t>Muslims in Britain today</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20519BF-01FE-7A6D-483D-E6D78A434C28}"/>
              </a:ext>
            </a:extLst>
          </p:cNvPr>
          <p:cNvSpPr>
            <a:spLocks noGrp="1"/>
          </p:cNvSpPr>
          <p:nvPr>
            <p:ph idx="1"/>
          </p:nvPr>
        </p:nvSpPr>
        <p:spPr>
          <a:xfrm>
            <a:off x="793660" y="2599509"/>
            <a:ext cx="10143668" cy="3435531"/>
          </a:xfrm>
        </p:spPr>
        <p:txBody>
          <a:bodyPr anchor="ctr">
            <a:normAutofit/>
          </a:bodyPr>
          <a:lstStyle/>
          <a:p>
            <a:pPr eaLnBrk="1" hangingPunct="1"/>
            <a:r>
              <a:rPr lang="en-GB" altLang="en-US" sz="2200"/>
              <a:t>The ONS 2018 revealed there is 3M Muslims living in Britain, by 2030 this number is estimated to grow to 5.5M,</a:t>
            </a:r>
            <a:endParaRPr lang="en-GB" altLang="en-US" sz="2200">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r>
              <a:rPr lang="en-GB" altLang="en-US" sz="2200"/>
              <a:t>In 2011 a study conducted at Durham University on behalf of the Equality and Human Rights Commission by Choudhury and Fenwick revealed that:</a:t>
            </a:r>
          </a:p>
          <a:p>
            <a:pPr eaLnBrk="1" hangingPunct="1"/>
            <a:r>
              <a:rPr lang="en-GB" altLang="en-US" sz="2200"/>
              <a:t>60% of Muslims are under 34,</a:t>
            </a:r>
            <a:endParaRPr lang="en-GB" altLang="en-US" sz="2200">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r>
              <a:rPr lang="en-GB" altLang="en-US" sz="2200"/>
              <a:t>In 2010 87% of terrorist prisoners were Muslim,</a:t>
            </a:r>
            <a:endParaRPr lang="en-GB" altLang="en-US" sz="2200">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r>
              <a:rPr lang="en-GB" altLang="en-US" sz="2200"/>
              <a:t>There appeared a disconnect between what the Government described as the major threat to communities (CT) and what the communities believed were the major threats (Criminality).</a:t>
            </a:r>
            <a:endParaRPr lang="en-GB" altLang="en-US" sz="2200">
              <a:effectLst>
                <a:glow rad="38100">
                  <a:prstClr val="black">
                    <a:lumMod val="50000"/>
                    <a:lumOff val="50000"/>
                    <a:alpha val="20000"/>
                  </a:prstClr>
                </a:glow>
                <a:outerShdw blurRad="44450" dist="12700" dir="13860000" algn="tl" rotWithShape="0">
                  <a:srgbClr val="000000">
                    <a:alpha val="20000"/>
                  </a:srgbClr>
                </a:outerShdw>
              </a:effectLst>
            </a:endParaRPr>
          </a:p>
        </p:txBody>
      </p:sp>
    </p:spTree>
    <p:extLst>
      <p:ext uri="{BB962C8B-B14F-4D97-AF65-F5344CB8AC3E}">
        <p14:creationId xmlns:p14="http://schemas.microsoft.com/office/powerpoint/2010/main" val="42905948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0C18FEB-CE51-95CC-EBAF-83223B38ABED}"/>
              </a:ext>
            </a:extLst>
          </p:cNvPr>
          <p:cNvSpPr>
            <a:spLocks noGrp="1"/>
          </p:cNvSpPr>
          <p:nvPr>
            <p:ph type="title"/>
          </p:nvPr>
        </p:nvSpPr>
        <p:spPr>
          <a:xfrm>
            <a:off x="1043631" y="809898"/>
            <a:ext cx="9942716" cy="1554480"/>
          </a:xfrm>
        </p:spPr>
        <p:txBody>
          <a:bodyPr anchor="ctr">
            <a:normAutofit/>
          </a:bodyPr>
          <a:lstStyle/>
          <a:p>
            <a:r>
              <a:rPr lang="en-GB" sz="4800"/>
              <a:t>But who are the Terrorists?</a:t>
            </a:r>
          </a:p>
        </p:txBody>
      </p:sp>
      <p:sp>
        <p:nvSpPr>
          <p:cNvPr id="3" name="Content Placeholder 2">
            <a:extLst>
              <a:ext uri="{FF2B5EF4-FFF2-40B4-BE49-F238E27FC236}">
                <a16:creationId xmlns:a16="http://schemas.microsoft.com/office/drawing/2014/main" id="{7D6ED3BA-E725-12C6-8453-71DFCB315A58}"/>
              </a:ext>
            </a:extLst>
          </p:cNvPr>
          <p:cNvSpPr>
            <a:spLocks noGrp="1"/>
          </p:cNvSpPr>
          <p:nvPr>
            <p:ph idx="1"/>
          </p:nvPr>
        </p:nvSpPr>
        <p:spPr>
          <a:xfrm>
            <a:off x="1045028" y="3017522"/>
            <a:ext cx="9941319" cy="3124658"/>
          </a:xfrm>
        </p:spPr>
        <p:txBody>
          <a:bodyPr anchor="ctr">
            <a:normAutofit/>
          </a:bodyPr>
          <a:lstStyle/>
          <a:p>
            <a:pPr marL="365760" indent="-283210">
              <a:buFont typeface="Wingdings 2"/>
              <a:buChar char=""/>
              <a:defRPr/>
            </a:pPr>
            <a:r>
              <a:rPr lang="en-GB" sz="2400" dirty="0"/>
              <a:t>Whilst the UK Muslim population is acknowledged as being law abiding and peaceful research conducted post 7/7 indicated some support for the bombings one MP commented:</a:t>
            </a:r>
            <a:endParaRPr 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a:p>
            <a:pPr marL="365760" indent="-283210">
              <a:buFont typeface="Wingdings 2"/>
              <a:buChar char=""/>
              <a:defRPr/>
            </a:pPr>
            <a:endParaRPr lang="en-GB" sz="2400" dirty="0">
              <a:effectLst>
                <a:glow rad="38100">
                  <a:prstClr val="black">
                    <a:lumMod val="50000"/>
                    <a:lumOff val="50000"/>
                    <a:alpha val="20000"/>
                  </a:prstClr>
                </a:glow>
                <a:outerShdw blurRad="44450" dist="12700" dir="13860000" algn="tl" rotWithShape="0">
                  <a:srgbClr val="000000">
                    <a:alpha val="20000"/>
                  </a:srgbClr>
                </a:outerShdw>
              </a:effectLst>
            </a:endParaRPr>
          </a:p>
          <a:p>
            <a:pPr marL="365760" indent="-283210">
              <a:buFont typeface="Wingdings 2"/>
              <a:buChar char=""/>
              <a:defRPr/>
            </a:pPr>
            <a:r>
              <a:rPr lang="en-GB" sz="2400" dirty="0"/>
              <a:t>“Few terrorist movements have lasted for long without a ‘supportive community’. </a:t>
            </a:r>
            <a:endParaRPr lang="en-GB" sz="2400" dirty="0">
              <a:effectLst>
                <a:glow rad="38100">
                  <a:prstClr val="black">
                    <a:lumMod val="50000"/>
                    <a:lumOff val="50000"/>
                    <a:alpha val="20000"/>
                  </a:prstClr>
                </a:glow>
                <a:outerShdw blurRad="44450" dist="12700" dir="13860000" algn="tl" rotWithShape="0">
                  <a:srgbClr val="000000">
                    <a:alpha val="20000"/>
                  </a:srgbClr>
                </a:outerShdw>
              </a:effectLst>
            </a:endParaRP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704961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B9AA7C6-5E5A-498E-A6DF-A943376E09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83EAB11A-76F7-48F4-9B4F-5BFDF4BF96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300" y="2385102"/>
            <a:ext cx="574091" cy="2087796"/>
            <a:chOff x="209668" y="2857422"/>
            <a:chExt cx="463662" cy="2087796"/>
          </a:xfrm>
        </p:grpSpPr>
        <p:sp>
          <p:nvSpPr>
            <p:cNvPr id="11" name="Rectangle 10">
              <a:extLst>
                <a:ext uri="{FF2B5EF4-FFF2-40B4-BE49-F238E27FC236}">
                  <a16:creationId xmlns:a16="http://schemas.microsoft.com/office/drawing/2014/main" id="{74D4C416-D5F4-4F6F-A6F1-87A21CD4FC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423947" y="2857422"/>
              <a:ext cx="249383" cy="20877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6AC1C30-21C6-4BF6-93EE-B211D7A8501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209668" y="2857423"/>
              <a:ext cx="1" cy="208779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81E140AE-0ABF-47C8-BF32-7D2F0CF2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631767"/>
            <a:ext cx="11111729" cy="575240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A636417-E4C7-F599-802B-161037C54411}"/>
              </a:ext>
            </a:extLst>
          </p:cNvPr>
          <p:cNvSpPr>
            <a:spLocks noGrp="1"/>
          </p:cNvSpPr>
          <p:nvPr>
            <p:ph type="title"/>
          </p:nvPr>
        </p:nvSpPr>
        <p:spPr>
          <a:xfrm>
            <a:off x="1153618" y="1239927"/>
            <a:ext cx="4008586" cy="4680583"/>
          </a:xfrm>
        </p:spPr>
        <p:txBody>
          <a:bodyPr anchor="ctr">
            <a:normAutofit/>
          </a:bodyPr>
          <a:lstStyle/>
          <a:p>
            <a:r>
              <a:rPr lang="en-GB" sz="5200"/>
              <a:t>But who are the Terrorists?</a:t>
            </a:r>
          </a:p>
        </p:txBody>
      </p:sp>
      <p:sp>
        <p:nvSpPr>
          <p:cNvPr id="3" name="Content Placeholder 2">
            <a:extLst>
              <a:ext uri="{FF2B5EF4-FFF2-40B4-BE49-F238E27FC236}">
                <a16:creationId xmlns:a16="http://schemas.microsoft.com/office/drawing/2014/main" id="{C1E55064-5187-6C18-C86F-E7B7F9C42880}"/>
              </a:ext>
            </a:extLst>
          </p:cNvPr>
          <p:cNvSpPr>
            <a:spLocks noGrp="1"/>
          </p:cNvSpPr>
          <p:nvPr>
            <p:ph idx="1"/>
          </p:nvPr>
        </p:nvSpPr>
        <p:spPr>
          <a:xfrm>
            <a:off x="6291923" y="1239927"/>
            <a:ext cx="4971824" cy="4680583"/>
          </a:xfrm>
        </p:spPr>
        <p:txBody>
          <a:bodyPr anchor="ctr">
            <a:normAutofit/>
          </a:bodyPr>
          <a:lstStyle/>
          <a:p>
            <a:pPr marL="365760" indent="-283210">
              <a:buFont typeface="Wingdings 2"/>
              <a:buChar char=""/>
              <a:defRPr/>
            </a:pPr>
            <a:r>
              <a:rPr lang="en-GB" sz="2000"/>
              <a:t>“A supportive community does not condone violence, and certainly, most people in it would not want to become personally involved...whether or not they condone violence they see terrorists are sharing their world view, part of the struggle to which they belong.” (McGhee 2008:69). </a:t>
            </a:r>
            <a:endParaRPr lang="en-US" sz="2000">
              <a:effectLst>
                <a:glow rad="38100">
                  <a:prstClr val="black">
                    <a:lumMod val="50000"/>
                    <a:lumOff val="50000"/>
                    <a:alpha val="20000"/>
                  </a:prstClr>
                </a:glow>
                <a:outerShdw blurRad="44450" dist="12700" dir="13860000" algn="tl" rotWithShape="0">
                  <a:srgbClr val="000000">
                    <a:alpha val="20000"/>
                  </a:srgbClr>
                </a:outerShdw>
              </a:effectLst>
            </a:endParaRPr>
          </a:p>
        </p:txBody>
      </p:sp>
    </p:spTree>
    <p:extLst>
      <p:ext uri="{BB962C8B-B14F-4D97-AF65-F5344CB8AC3E}">
        <p14:creationId xmlns:p14="http://schemas.microsoft.com/office/powerpoint/2010/main" val="38681348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F3DD91-A9A6-5F1E-3BF3-5D46C55282A5}"/>
              </a:ext>
            </a:extLst>
          </p:cNvPr>
          <p:cNvSpPr>
            <a:spLocks noGrp="1"/>
          </p:cNvSpPr>
          <p:nvPr>
            <p:ph type="title"/>
          </p:nvPr>
        </p:nvSpPr>
        <p:spPr>
          <a:xfrm>
            <a:off x="645065" y="1463040"/>
            <a:ext cx="3796306" cy="2690949"/>
          </a:xfrm>
        </p:spPr>
        <p:txBody>
          <a:bodyPr anchor="t">
            <a:normAutofit/>
          </a:bodyPr>
          <a:lstStyle/>
          <a:p>
            <a:r>
              <a:rPr lang="en-GB" sz="4800"/>
              <a:t>So who are the Terrorists?</a:t>
            </a:r>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C961A54-158F-49B9-7D7A-955040B38AFB}"/>
              </a:ext>
            </a:extLst>
          </p:cNvPr>
          <p:cNvSpPr>
            <a:spLocks noGrp="1"/>
          </p:cNvSpPr>
          <p:nvPr>
            <p:ph idx="1"/>
          </p:nvPr>
        </p:nvSpPr>
        <p:spPr>
          <a:xfrm>
            <a:off x="5656218" y="1463039"/>
            <a:ext cx="5542387" cy="4300447"/>
          </a:xfrm>
        </p:spPr>
        <p:txBody>
          <a:bodyPr anchor="t">
            <a:normAutofit/>
          </a:bodyPr>
          <a:lstStyle/>
          <a:p>
            <a:pPr marL="365760" indent="-283210">
              <a:buFont typeface="Wingdings 2"/>
              <a:buChar char=""/>
              <a:defRPr/>
            </a:pPr>
            <a:r>
              <a:rPr lang="en-GB" sz="2200"/>
              <a:t>The suggestion of a ‘supportive’ rather than suspect community is a key point in the discourse surrounding the way in which Muslim communities are viewed as it implicates a far greater percentage of the Muslim population and it is this community support, sympathy or merely ‘seeing no evil’ which provides terrorists with the ability to plan and carry out their attacks (Lambert 2008). </a:t>
            </a:r>
            <a:endParaRPr lang="en-GB" sz="2200">
              <a:effectLst>
                <a:glow rad="38100">
                  <a:prstClr val="black">
                    <a:lumMod val="50000"/>
                    <a:lumOff val="50000"/>
                    <a:alpha val="20000"/>
                  </a:prstClr>
                </a:glow>
                <a:outerShdw blurRad="44450" dist="12700" dir="13860000" algn="tl" rotWithShape="0">
                  <a:srgbClr val="000000">
                    <a:alpha val="20000"/>
                  </a:srgbClr>
                </a:outerShdw>
              </a:effectLst>
            </a:endParaRPr>
          </a:p>
        </p:txBody>
      </p:sp>
    </p:spTree>
    <p:extLst>
      <p:ext uri="{BB962C8B-B14F-4D97-AF65-F5344CB8AC3E}">
        <p14:creationId xmlns:p14="http://schemas.microsoft.com/office/powerpoint/2010/main" val="33808250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B9AA7C6-5E5A-498E-A6DF-A943376E09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83EAB11A-76F7-48F4-9B4F-5BFDF4BF96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300" y="2385102"/>
            <a:ext cx="574091" cy="2087796"/>
            <a:chOff x="209668" y="2857422"/>
            <a:chExt cx="463662" cy="2087796"/>
          </a:xfrm>
        </p:grpSpPr>
        <p:sp>
          <p:nvSpPr>
            <p:cNvPr id="11" name="Rectangle 10">
              <a:extLst>
                <a:ext uri="{FF2B5EF4-FFF2-40B4-BE49-F238E27FC236}">
                  <a16:creationId xmlns:a16="http://schemas.microsoft.com/office/drawing/2014/main" id="{74D4C416-D5F4-4F6F-A6F1-87A21CD4FC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423947" y="2857422"/>
              <a:ext cx="249383" cy="20877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6AC1C30-21C6-4BF6-93EE-B211D7A8501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209668" y="2857423"/>
              <a:ext cx="1" cy="208779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81E140AE-0ABF-47C8-BF32-7D2F0CF2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631767"/>
            <a:ext cx="11111729" cy="575240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437E0B6-D98A-9C45-F2C7-75A41D5E9155}"/>
              </a:ext>
            </a:extLst>
          </p:cNvPr>
          <p:cNvSpPr>
            <a:spLocks noGrp="1"/>
          </p:cNvSpPr>
          <p:nvPr>
            <p:ph type="title"/>
          </p:nvPr>
        </p:nvSpPr>
        <p:spPr>
          <a:xfrm>
            <a:off x="1153618" y="1239927"/>
            <a:ext cx="4008586" cy="4680583"/>
          </a:xfrm>
        </p:spPr>
        <p:txBody>
          <a:bodyPr anchor="ctr">
            <a:normAutofit/>
          </a:bodyPr>
          <a:lstStyle/>
          <a:p>
            <a:r>
              <a:rPr lang="en-GB" sz="5200"/>
              <a:t>UK Govt Responses to Terrorism</a:t>
            </a:r>
          </a:p>
        </p:txBody>
      </p:sp>
      <p:sp>
        <p:nvSpPr>
          <p:cNvPr id="3" name="Content Placeholder 2">
            <a:extLst>
              <a:ext uri="{FF2B5EF4-FFF2-40B4-BE49-F238E27FC236}">
                <a16:creationId xmlns:a16="http://schemas.microsoft.com/office/drawing/2014/main" id="{DA376629-360A-C7DE-44F6-A381B2721D4A}"/>
              </a:ext>
            </a:extLst>
          </p:cNvPr>
          <p:cNvSpPr>
            <a:spLocks noGrp="1"/>
          </p:cNvSpPr>
          <p:nvPr>
            <p:ph idx="1"/>
          </p:nvPr>
        </p:nvSpPr>
        <p:spPr>
          <a:xfrm>
            <a:off x="6291923" y="1239927"/>
            <a:ext cx="4971824" cy="4680583"/>
          </a:xfrm>
        </p:spPr>
        <p:txBody>
          <a:bodyPr anchor="ctr">
            <a:normAutofit/>
          </a:bodyPr>
          <a:lstStyle/>
          <a:p>
            <a:r>
              <a:rPr lang="en-GB" sz="2000"/>
              <a:t>Body Scanners,</a:t>
            </a:r>
            <a:endParaRPr lang="en-US" sz="2000"/>
          </a:p>
          <a:p>
            <a:r>
              <a:rPr lang="en-GB" sz="2000"/>
              <a:t>Section 44 Terrorism Act, </a:t>
            </a:r>
            <a:endParaRPr lang="en-US" sz="2000"/>
          </a:p>
          <a:p>
            <a:r>
              <a:rPr lang="en-GB" sz="2000"/>
              <a:t>Schedule 7 Terrorism Act,</a:t>
            </a:r>
            <a:endParaRPr lang="en-US" sz="2000"/>
          </a:p>
          <a:p>
            <a:r>
              <a:rPr lang="en-GB" sz="2000"/>
              <a:t>CONTEST (PREVENT),</a:t>
            </a:r>
            <a:endParaRPr lang="en-US" sz="2000"/>
          </a:p>
          <a:p>
            <a:r>
              <a:rPr lang="en-GB" sz="2000"/>
              <a:t>CT Network,</a:t>
            </a:r>
            <a:endParaRPr lang="en-US" sz="2000"/>
          </a:p>
          <a:p>
            <a:r>
              <a:rPr lang="en-GB" sz="2000"/>
              <a:t>ANPR</a:t>
            </a:r>
            <a:endParaRPr lang="en-US" sz="2000"/>
          </a:p>
          <a:p>
            <a:r>
              <a:rPr lang="en-GB" sz="2000"/>
              <a:t>CCTV</a:t>
            </a:r>
            <a:endParaRPr lang="en-US" sz="2000"/>
          </a:p>
        </p:txBody>
      </p:sp>
    </p:spTree>
    <p:extLst>
      <p:ext uri="{BB962C8B-B14F-4D97-AF65-F5344CB8AC3E}">
        <p14:creationId xmlns:p14="http://schemas.microsoft.com/office/powerpoint/2010/main" val="28299431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B9AA7C6-5E5A-498E-A6DF-A943376E09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83EAB11A-76F7-48F4-9B4F-5BFDF4BF96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300" y="2385102"/>
            <a:ext cx="574091" cy="2087796"/>
            <a:chOff x="209668" y="2857422"/>
            <a:chExt cx="463662" cy="2087796"/>
          </a:xfrm>
        </p:grpSpPr>
        <p:sp>
          <p:nvSpPr>
            <p:cNvPr id="11" name="Rectangle 10">
              <a:extLst>
                <a:ext uri="{FF2B5EF4-FFF2-40B4-BE49-F238E27FC236}">
                  <a16:creationId xmlns:a16="http://schemas.microsoft.com/office/drawing/2014/main" id="{74D4C416-D5F4-4F6F-A6F1-87A21CD4FC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423947" y="2857422"/>
              <a:ext cx="249383" cy="20877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6AC1C30-21C6-4BF6-93EE-B211D7A8501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209668" y="2857423"/>
              <a:ext cx="1" cy="208779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81E140AE-0ABF-47C8-BF32-7D2F0CF2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631767"/>
            <a:ext cx="11111729" cy="575240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137D92B-6B02-6E60-538E-3E525E5ED306}"/>
              </a:ext>
            </a:extLst>
          </p:cNvPr>
          <p:cNvSpPr>
            <a:spLocks noGrp="1"/>
          </p:cNvSpPr>
          <p:nvPr>
            <p:ph type="title"/>
          </p:nvPr>
        </p:nvSpPr>
        <p:spPr>
          <a:xfrm>
            <a:off x="1153618" y="1239927"/>
            <a:ext cx="4008586" cy="4680583"/>
          </a:xfrm>
        </p:spPr>
        <p:txBody>
          <a:bodyPr anchor="ctr">
            <a:normAutofit/>
          </a:bodyPr>
          <a:lstStyle/>
          <a:p>
            <a:r>
              <a:rPr lang="en-GB" sz="5200"/>
              <a:t>Muslims in Britain Today:</a:t>
            </a:r>
            <a:br>
              <a:rPr lang="en-GB" sz="5200"/>
            </a:br>
            <a:r>
              <a:rPr lang="en-GB" sz="5200"/>
              <a:t> The new Suspect Community?</a:t>
            </a:r>
          </a:p>
        </p:txBody>
      </p:sp>
      <p:sp>
        <p:nvSpPr>
          <p:cNvPr id="3" name="Content Placeholder 2">
            <a:extLst>
              <a:ext uri="{FF2B5EF4-FFF2-40B4-BE49-F238E27FC236}">
                <a16:creationId xmlns:a16="http://schemas.microsoft.com/office/drawing/2014/main" id="{7314B167-9674-1EB9-D29B-7C1391273E3D}"/>
              </a:ext>
            </a:extLst>
          </p:cNvPr>
          <p:cNvSpPr>
            <a:spLocks noGrp="1"/>
          </p:cNvSpPr>
          <p:nvPr>
            <p:ph idx="1"/>
          </p:nvPr>
        </p:nvSpPr>
        <p:spPr>
          <a:xfrm>
            <a:off x="6291923" y="1239927"/>
            <a:ext cx="4971824" cy="4680583"/>
          </a:xfrm>
        </p:spPr>
        <p:txBody>
          <a:bodyPr anchor="ctr">
            <a:normAutofit/>
          </a:bodyPr>
          <a:lstStyle/>
          <a:p>
            <a:pPr eaLnBrk="1" hangingPunct="1"/>
            <a:r>
              <a:rPr lang="en-GB" altLang="en-US" sz="2400" dirty="0"/>
              <a:t>Many Muslims believe that they are treated as the new ‘suspect community’ and question the Governments stance that International Terrorism is the greatest threat to communities.</a:t>
            </a:r>
            <a:endParaRPr lang="en-GB" alt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r>
              <a:rPr lang="en-GB" altLang="en-US" sz="2400" dirty="0"/>
              <a:t>Many believe that the threat from drugs, gangs, unemployment and racist violence is greater than that of terrorism.</a:t>
            </a:r>
            <a:endParaRPr lang="en-GB" altLang="en-US" sz="2400" dirty="0">
              <a:effectLst>
                <a:glow rad="38100">
                  <a:prstClr val="black">
                    <a:lumMod val="50000"/>
                    <a:lumOff val="50000"/>
                    <a:alpha val="20000"/>
                  </a:prstClr>
                </a:glow>
                <a:outerShdw blurRad="44450" dist="12700" dir="13860000" algn="tl" rotWithShape="0">
                  <a:srgbClr val="000000">
                    <a:alpha val="20000"/>
                  </a:srgbClr>
                </a:outerShdw>
              </a:effectLst>
            </a:endParaRPr>
          </a:p>
        </p:txBody>
      </p:sp>
    </p:spTree>
    <p:extLst>
      <p:ext uri="{BB962C8B-B14F-4D97-AF65-F5344CB8AC3E}">
        <p14:creationId xmlns:p14="http://schemas.microsoft.com/office/powerpoint/2010/main" val="275030429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B9AA7C6-5E5A-498E-A6DF-A943376E09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83EAB11A-76F7-48F4-9B4F-5BFDF4BF96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300" y="2385102"/>
            <a:ext cx="574091" cy="2087796"/>
            <a:chOff x="209668" y="2857422"/>
            <a:chExt cx="463662" cy="2087796"/>
          </a:xfrm>
        </p:grpSpPr>
        <p:sp>
          <p:nvSpPr>
            <p:cNvPr id="11" name="Rectangle 10">
              <a:extLst>
                <a:ext uri="{FF2B5EF4-FFF2-40B4-BE49-F238E27FC236}">
                  <a16:creationId xmlns:a16="http://schemas.microsoft.com/office/drawing/2014/main" id="{74D4C416-D5F4-4F6F-A6F1-87A21CD4FC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423947" y="2857422"/>
              <a:ext cx="249383" cy="20877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6AC1C30-21C6-4BF6-93EE-B211D7A8501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209668" y="2857423"/>
              <a:ext cx="1" cy="208779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81E140AE-0ABF-47C8-BF32-7D2F0CF2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631767"/>
            <a:ext cx="11111729" cy="575240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F9C7058-2FC4-9C2C-81C0-9021CB6687B7}"/>
              </a:ext>
            </a:extLst>
          </p:cNvPr>
          <p:cNvSpPr>
            <a:spLocks noGrp="1"/>
          </p:cNvSpPr>
          <p:nvPr>
            <p:ph type="title"/>
          </p:nvPr>
        </p:nvSpPr>
        <p:spPr>
          <a:xfrm>
            <a:off x="1153618" y="1239927"/>
            <a:ext cx="4008586" cy="4680583"/>
          </a:xfrm>
        </p:spPr>
        <p:txBody>
          <a:bodyPr anchor="ctr">
            <a:normAutofit/>
          </a:bodyPr>
          <a:lstStyle/>
          <a:p>
            <a:r>
              <a:rPr lang="en-GB" sz="5200"/>
              <a:t>Muslims in Britain Today:</a:t>
            </a:r>
            <a:br>
              <a:rPr lang="en-GB" sz="5200"/>
            </a:br>
            <a:r>
              <a:rPr lang="en-GB" sz="5200"/>
              <a:t> The new Suspect Community?</a:t>
            </a:r>
          </a:p>
        </p:txBody>
      </p:sp>
      <p:sp>
        <p:nvSpPr>
          <p:cNvPr id="3" name="Content Placeholder 2">
            <a:extLst>
              <a:ext uri="{FF2B5EF4-FFF2-40B4-BE49-F238E27FC236}">
                <a16:creationId xmlns:a16="http://schemas.microsoft.com/office/drawing/2014/main" id="{44D74396-79A7-43BE-2122-7E1FAA92A55D}"/>
              </a:ext>
            </a:extLst>
          </p:cNvPr>
          <p:cNvSpPr>
            <a:spLocks noGrp="1"/>
          </p:cNvSpPr>
          <p:nvPr>
            <p:ph idx="1"/>
          </p:nvPr>
        </p:nvSpPr>
        <p:spPr>
          <a:xfrm>
            <a:off x="6291923" y="1239927"/>
            <a:ext cx="4971824" cy="4680583"/>
          </a:xfrm>
        </p:spPr>
        <p:txBody>
          <a:bodyPr anchor="ctr">
            <a:normAutofit/>
          </a:bodyPr>
          <a:lstStyle/>
          <a:p>
            <a:pPr marL="365760" indent="-283210">
              <a:buFont typeface="Wingdings 2"/>
              <a:buChar char=""/>
              <a:defRPr/>
            </a:pPr>
            <a:r>
              <a:rPr lang="en-GB" sz="2000" dirty="0"/>
              <a:t>Since 9/11 and 7/7 the overwhelming focus of CT work has been toward Muslim Communities,</a:t>
            </a:r>
            <a:endParaRPr lang="en-US" sz="2000" dirty="0">
              <a:effectLst>
                <a:glow rad="38100">
                  <a:prstClr val="black">
                    <a:lumMod val="50000"/>
                    <a:lumOff val="50000"/>
                    <a:alpha val="20000"/>
                  </a:prstClr>
                </a:glow>
                <a:outerShdw blurRad="44450" dist="12700" dir="13860000" algn="tl" rotWithShape="0">
                  <a:srgbClr val="000000">
                    <a:alpha val="20000"/>
                  </a:srgbClr>
                </a:outerShdw>
              </a:effectLst>
            </a:endParaRPr>
          </a:p>
          <a:p>
            <a:pPr marL="365760" indent="-283210">
              <a:buFont typeface="Wingdings 2"/>
              <a:buChar char=""/>
              <a:defRPr/>
            </a:pPr>
            <a:endParaRPr lang="en-GB" sz="2000" dirty="0">
              <a:effectLst>
                <a:glow rad="38100">
                  <a:prstClr val="black">
                    <a:lumMod val="50000"/>
                    <a:lumOff val="50000"/>
                    <a:alpha val="20000"/>
                  </a:prstClr>
                </a:glow>
                <a:outerShdw blurRad="44450" dist="12700" dir="13860000" algn="tl" rotWithShape="0">
                  <a:srgbClr val="000000">
                    <a:alpha val="20000"/>
                  </a:srgbClr>
                </a:outerShdw>
              </a:effectLst>
            </a:endParaRPr>
          </a:p>
          <a:p>
            <a:pPr marL="365760" indent="-283210">
              <a:buFont typeface="Wingdings 2"/>
              <a:buChar char=""/>
              <a:defRPr/>
            </a:pPr>
            <a:r>
              <a:rPr lang="en-GB" sz="2000" dirty="0"/>
              <a:t>The words “Muslim” and “terrorist” have become almost synonymous,</a:t>
            </a:r>
            <a:endParaRPr lang="en-GB" sz="2000" dirty="0">
              <a:effectLst>
                <a:glow rad="38100">
                  <a:prstClr val="black">
                    <a:lumMod val="50000"/>
                    <a:lumOff val="50000"/>
                    <a:alpha val="20000"/>
                  </a:prstClr>
                </a:glow>
                <a:outerShdw blurRad="44450" dist="12700" dir="13860000" algn="tl" rotWithShape="0">
                  <a:srgbClr val="000000">
                    <a:alpha val="20000"/>
                  </a:srgbClr>
                </a:outerShdw>
              </a:effectLst>
            </a:endParaRPr>
          </a:p>
          <a:p>
            <a:pPr marL="365760" indent="-283210">
              <a:buFont typeface="Wingdings 2"/>
              <a:buChar char=""/>
              <a:defRPr/>
            </a:pPr>
            <a:endParaRPr lang="en-GB" sz="2000" dirty="0">
              <a:effectLst>
                <a:glow rad="38100">
                  <a:prstClr val="black">
                    <a:lumMod val="50000"/>
                    <a:lumOff val="50000"/>
                    <a:alpha val="20000"/>
                  </a:prstClr>
                </a:glow>
                <a:outerShdw blurRad="44450" dist="12700" dir="13860000" algn="tl" rotWithShape="0">
                  <a:srgbClr val="000000">
                    <a:alpha val="20000"/>
                  </a:srgbClr>
                </a:outerShdw>
              </a:effectLst>
            </a:endParaRPr>
          </a:p>
          <a:p>
            <a:pPr marL="365760" indent="-283210">
              <a:buFont typeface="Wingdings 2"/>
              <a:buChar char=""/>
              <a:defRPr/>
            </a:pPr>
            <a:r>
              <a:rPr lang="en-GB" sz="2000" dirty="0"/>
              <a:t>Concerns about the compliance of CT laws and policies with Human Rights (Section 44)</a:t>
            </a:r>
            <a:endParaRPr lang="en-GB" sz="2000" dirty="0">
              <a:effectLst>
                <a:glow rad="38100">
                  <a:prstClr val="black">
                    <a:lumMod val="50000"/>
                    <a:lumOff val="50000"/>
                    <a:alpha val="20000"/>
                  </a:prstClr>
                </a:glow>
                <a:outerShdw blurRad="44450" dist="12700" dir="13860000" algn="tl" rotWithShape="0">
                  <a:srgbClr val="000000">
                    <a:alpha val="20000"/>
                  </a:srgbClr>
                </a:outerShdw>
              </a:effectLst>
            </a:endParaRPr>
          </a:p>
        </p:txBody>
      </p:sp>
    </p:spTree>
    <p:extLst>
      <p:ext uri="{BB962C8B-B14F-4D97-AF65-F5344CB8AC3E}">
        <p14:creationId xmlns:p14="http://schemas.microsoft.com/office/powerpoint/2010/main" val="53852085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B9AA7C6-5E5A-498E-A6DF-A943376E09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83EAB11A-76F7-48F4-9B4F-5BFDF4BF96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300" y="2385102"/>
            <a:ext cx="574091" cy="2087796"/>
            <a:chOff x="209668" y="2857422"/>
            <a:chExt cx="463662" cy="2087796"/>
          </a:xfrm>
        </p:grpSpPr>
        <p:sp>
          <p:nvSpPr>
            <p:cNvPr id="11" name="Rectangle 10">
              <a:extLst>
                <a:ext uri="{FF2B5EF4-FFF2-40B4-BE49-F238E27FC236}">
                  <a16:creationId xmlns:a16="http://schemas.microsoft.com/office/drawing/2014/main" id="{74D4C416-D5F4-4F6F-A6F1-87A21CD4FC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423947" y="2857422"/>
              <a:ext cx="249383" cy="20877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6AC1C30-21C6-4BF6-93EE-B211D7A8501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209668" y="2857423"/>
              <a:ext cx="1" cy="208779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81E140AE-0ABF-47C8-BF32-7D2F0CF2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631767"/>
            <a:ext cx="11111729" cy="575240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5C98E9F-A782-D38F-8FDE-38873651F5E8}"/>
              </a:ext>
            </a:extLst>
          </p:cNvPr>
          <p:cNvSpPr>
            <a:spLocks noGrp="1"/>
          </p:cNvSpPr>
          <p:nvPr>
            <p:ph type="title"/>
          </p:nvPr>
        </p:nvSpPr>
        <p:spPr>
          <a:xfrm>
            <a:off x="1153618" y="1239927"/>
            <a:ext cx="4008586" cy="4680583"/>
          </a:xfrm>
        </p:spPr>
        <p:txBody>
          <a:bodyPr anchor="ctr">
            <a:normAutofit/>
          </a:bodyPr>
          <a:lstStyle/>
          <a:p>
            <a:r>
              <a:rPr lang="en-GB" sz="5200"/>
              <a:t>Remember Wilkinson</a:t>
            </a:r>
          </a:p>
        </p:txBody>
      </p:sp>
      <p:sp>
        <p:nvSpPr>
          <p:cNvPr id="3" name="Content Placeholder 2">
            <a:extLst>
              <a:ext uri="{FF2B5EF4-FFF2-40B4-BE49-F238E27FC236}">
                <a16:creationId xmlns:a16="http://schemas.microsoft.com/office/drawing/2014/main" id="{91C7BB9A-C2CC-C2F6-B383-85E948F9BC86}"/>
              </a:ext>
            </a:extLst>
          </p:cNvPr>
          <p:cNvSpPr>
            <a:spLocks noGrp="1"/>
          </p:cNvSpPr>
          <p:nvPr>
            <p:ph idx="1"/>
          </p:nvPr>
        </p:nvSpPr>
        <p:spPr>
          <a:xfrm>
            <a:off x="6291923" y="1239927"/>
            <a:ext cx="4971824" cy="4680583"/>
          </a:xfrm>
        </p:spPr>
        <p:txBody>
          <a:bodyPr anchor="ctr">
            <a:normAutofit/>
          </a:bodyPr>
          <a:lstStyle/>
          <a:p>
            <a:r>
              <a:rPr lang="en-GB" altLang="en-US" sz="2000" dirty="0"/>
              <a:t>Overreaction? </a:t>
            </a:r>
            <a:endParaRPr lang="en-GB" altLang="en-US" sz="2000" dirty="0">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endParaRPr lang="en-GB" altLang="en-US" sz="2000" dirty="0">
              <a:effectLst>
                <a:glow rad="38100">
                  <a:prstClr val="black">
                    <a:lumMod val="50000"/>
                    <a:lumOff val="50000"/>
                    <a:alpha val="20000"/>
                  </a:prstClr>
                </a:glow>
                <a:outerShdw blurRad="44450" dist="12700" dir="13860000" algn="tl" rotWithShape="0">
                  <a:srgbClr val="000000">
                    <a:alpha val="20000"/>
                  </a:srgbClr>
                </a:outerShdw>
              </a:effectLst>
            </a:endParaRPr>
          </a:p>
          <a:p>
            <a:r>
              <a:rPr lang="en-GB" altLang="en-US" sz="2000" dirty="0"/>
              <a:t>Curtailment of democracy, </a:t>
            </a:r>
            <a:endParaRPr lang="en-GB" altLang="en-US" sz="2000" dirty="0">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endParaRPr lang="en-GB" altLang="en-US" sz="2000" dirty="0">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r>
              <a:rPr lang="en-GB" altLang="en-US" sz="2000" dirty="0"/>
              <a:t>Human rights, and</a:t>
            </a:r>
            <a:endParaRPr lang="en-GB" altLang="en-US" sz="2000" dirty="0">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endParaRPr lang="en-GB" altLang="en-US" sz="2000" dirty="0">
              <a:effectLst>
                <a:glow rad="38100">
                  <a:prstClr val="black">
                    <a:lumMod val="50000"/>
                    <a:lumOff val="50000"/>
                    <a:alpha val="20000"/>
                  </a:prstClr>
                </a:glow>
                <a:outerShdw blurRad="44450" dist="12700" dir="13860000" algn="tl" rotWithShape="0">
                  <a:srgbClr val="000000">
                    <a:alpha val="20000"/>
                  </a:srgbClr>
                </a:outerShdw>
              </a:effectLst>
            </a:endParaRPr>
          </a:p>
          <a:p>
            <a:pPr eaLnBrk="1" hangingPunct="1"/>
            <a:r>
              <a:rPr lang="en-GB" altLang="en-US" sz="2000" dirty="0"/>
              <a:t>The Rule of law?</a:t>
            </a:r>
            <a:endParaRPr lang="en-GB" altLang="en-US" sz="2000" dirty="0">
              <a:effectLst>
                <a:glow rad="38100">
                  <a:prstClr val="black">
                    <a:lumMod val="50000"/>
                    <a:lumOff val="50000"/>
                    <a:alpha val="20000"/>
                  </a:prstClr>
                </a:glow>
                <a:outerShdw blurRad="44450" dist="12700" dir="13860000" algn="tl" rotWithShape="0">
                  <a:srgbClr val="000000">
                    <a:alpha val="20000"/>
                  </a:srgbClr>
                </a:outerShdw>
              </a:effectLst>
            </a:endParaRPr>
          </a:p>
        </p:txBody>
      </p:sp>
    </p:spTree>
    <p:extLst>
      <p:ext uri="{BB962C8B-B14F-4D97-AF65-F5344CB8AC3E}">
        <p14:creationId xmlns:p14="http://schemas.microsoft.com/office/powerpoint/2010/main" val="210049107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6">
            <a:extLst>
              <a:ext uri="{FF2B5EF4-FFF2-40B4-BE49-F238E27FC236}">
                <a16:creationId xmlns:a16="http://schemas.microsoft.com/office/drawing/2014/main" id="{934F1179-B481-4F9E-BCA3-AFB972070F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ight Triangle 8">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0">
            <a:extLst>
              <a:ext uri="{FF2B5EF4-FFF2-40B4-BE49-F238E27FC236}">
                <a16:creationId xmlns:a16="http://schemas.microsoft.com/office/drawing/2014/main" id="{EE04B5EB-F158-4507-90DD-BD23620C7C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73B549B-A567-B96E-A1AA-5FDE08DBFF88}"/>
              </a:ext>
            </a:extLst>
          </p:cNvPr>
          <p:cNvSpPr>
            <a:spLocks noGrp="1"/>
          </p:cNvSpPr>
          <p:nvPr>
            <p:ph type="title"/>
          </p:nvPr>
        </p:nvSpPr>
        <p:spPr>
          <a:xfrm>
            <a:off x="1285241" y="1008993"/>
            <a:ext cx="9231410" cy="3542045"/>
          </a:xfrm>
        </p:spPr>
        <p:txBody>
          <a:bodyPr vert="horz" lIns="91440" tIns="45720" rIns="91440" bIns="45720" rtlCol="0" anchor="b">
            <a:normAutofit/>
          </a:bodyPr>
          <a:lstStyle/>
          <a:p>
            <a:r>
              <a:rPr lang="en-US" altLang="en-US" sz="11500" kern="1200">
                <a:solidFill>
                  <a:schemeClr val="tx1"/>
                </a:solidFill>
                <a:latin typeface="+mj-lt"/>
                <a:ea typeface="+mj-ea"/>
                <a:cs typeface="+mj-cs"/>
              </a:rPr>
              <a:t>Terrorism Legislation</a:t>
            </a:r>
            <a:endParaRPr lang="en-US" sz="11500" kern="1200">
              <a:solidFill>
                <a:schemeClr val="tx1"/>
              </a:solidFill>
              <a:latin typeface="+mj-lt"/>
              <a:ea typeface="+mj-ea"/>
              <a:cs typeface="+mj-cs"/>
            </a:endParaRPr>
          </a:p>
        </p:txBody>
      </p:sp>
    </p:spTree>
    <p:extLst>
      <p:ext uri="{BB962C8B-B14F-4D97-AF65-F5344CB8AC3E}">
        <p14:creationId xmlns:p14="http://schemas.microsoft.com/office/powerpoint/2010/main" val="29595401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3F972B2-BB90-0238-DEC2-94E1059E4247}"/>
              </a:ext>
            </a:extLst>
          </p:cNvPr>
          <p:cNvSpPr>
            <a:spLocks noGrp="1"/>
          </p:cNvSpPr>
          <p:nvPr>
            <p:ph type="title"/>
          </p:nvPr>
        </p:nvSpPr>
        <p:spPr>
          <a:xfrm>
            <a:off x="645065" y="1463040"/>
            <a:ext cx="3796306" cy="2690949"/>
          </a:xfrm>
        </p:spPr>
        <p:txBody>
          <a:bodyPr anchor="t">
            <a:normAutofit/>
          </a:bodyPr>
          <a:lstStyle/>
          <a:p>
            <a:r>
              <a:rPr lang="en-GB" altLang="en-US">
                <a:latin typeface="Century Gothic"/>
              </a:rPr>
              <a:t>Why Do we need Terrorism Legislation</a:t>
            </a:r>
            <a:endParaRPr lang="en-GB" dirty="0"/>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163A5C6-A458-DB85-A52A-B55999CEB9BE}"/>
              </a:ext>
            </a:extLst>
          </p:cNvPr>
          <p:cNvSpPr>
            <a:spLocks noGrp="1"/>
          </p:cNvSpPr>
          <p:nvPr>
            <p:ph idx="1"/>
          </p:nvPr>
        </p:nvSpPr>
        <p:spPr>
          <a:xfrm>
            <a:off x="5656218" y="1463039"/>
            <a:ext cx="5542387" cy="4300447"/>
          </a:xfrm>
        </p:spPr>
        <p:txBody>
          <a:bodyPr anchor="t">
            <a:normAutofit/>
          </a:bodyPr>
          <a:lstStyle/>
          <a:p>
            <a:r>
              <a:rPr lang="en-GB" altLang="en-US" dirty="0">
                <a:latin typeface="Century Gothic"/>
              </a:rPr>
              <a:t>To Provide the Police with Powers</a:t>
            </a:r>
            <a:endParaRPr lang="en-GB" altLang="en-US" dirty="0">
              <a:effectLst>
                <a:glow rad="38100">
                  <a:prstClr val="black">
                    <a:lumMod val="50000"/>
                    <a:lumOff val="50000"/>
                    <a:alpha val="20000"/>
                  </a:prstClr>
                </a:glow>
                <a:outerShdw blurRad="44450" dist="12700" dir="13860000" algn="tl" rotWithShape="0">
                  <a:srgbClr val="000000">
                    <a:alpha val="20000"/>
                  </a:srgbClr>
                </a:outerShdw>
              </a:effectLst>
              <a:latin typeface="Century Gothic"/>
            </a:endParaRPr>
          </a:p>
          <a:p>
            <a:endParaRPr lang="en-GB" altLang="en-US" dirty="0">
              <a:effectLst>
                <a:glow rad="38100">
                  <a:prstClr val="black">
                    <a:lumMod val="50000"/>
                    <a:lumOff val="50000"/>
                    <a:alpha val="20000"/>
                  </a:prstClr>
                </a:glow>
                <a:outerShdw blurRad="44450" dist="12700" dir="13860000" algn="tl" rotWithShape="0">
                  <a:srgbClr val="000000">
                    <a:alpha val="20000"/>
                  </a:srgbClr>
                </a:outerShdw>
              </a:effectLst>
              <a:latin typeface="Century Gothic"/>
            </a:endParaRPr>
          </a:p>
          <a:p>
            <a:r>
              <a:rPr lang="en-GB" altLang="en-US" dirty="0">
                <a:latin typeface="Century Gothic"/>
              </a:rPr>
              <a:t>To authorise Action to be taken</a:t>
            </a:r>
            <a:endParaRPr lang="en-GB" altLang="en-US" dirty="0">
              <a:effectLst>
                <a:glow rad="38100">
                  <a:prstClr val="black">
                    <a:lumMod val="50000"/>
                    <a:lumOff val="50000"/>
                    <a:alpha val="20000"/>
                  </a:prstClr>
                </a:glow>
                <a:outerShdw blurRad="44450" dist="12700" dir="13860000" algn="tl" rotWithShape="0">
                  <a:srgbClr val="000000">
                    <a:alpha val="20000"/>
                  </a:srgbClr>
                </a:outerShdw>
              </a:effectLst>
              <a:latin typeface="Century Gothic"/>
            </a:endParaRPr>
          </a:p>
          <a:p>
            <a:endParaRPr lang="en-GB" altLang="en-US" dirty="0">
              <a:effectLst>
                <a:glow rad="38100">
                  <a:prstClr val="black">
                    <a:lumMod val="50000"/>
                    <a:lumOff val="50000"/>
                    <a:alpha val="20000"/>
                  </a:prstClr>
                </a:glow>
                <a:outerShdw blurRad="44450" dist="12700" dir="13860000" algn="tl" rotWithShape="0">
                  <a:srgbClr val="000000">
                    <a:alpha val="20000"/>
                  </a:srgbClr>
                </a:outerShdw>
              </a:effectLst>
              <a:latin typeface="Century Gothic"/>
            </a:endParaRPr>
          </a:p>
          <a:p>
            <a:r>
              <a:rPr lang="en-GB" altLang="en-US" dirty="0">
                <a:latin typeface="Century Gothic"/>
              </a:rPr>
              <a:t>To Regulate Police Action</a:t>
            </a:r>
            <a:endParaRPr lang="en-GB" altLang="en-US" dirty="0">
              <a:effectLst>
                <a:glow rad="38100">
                  <a:prstClr val="black">
                    <a:lumMod val="50000"/>
                    <a:lumOff val="50000"/>
                    <a:alpha val="20000"/>
                  </a:prstClr>
                </a:glow>
                <a:outerShdw blurRad="44450" dist="12700" dir="13860000" algn="tl" rotWithShape="0">
                  <a:srgbClr val="000000">
                    <a:alpha val="20000"/>
                  </a:srgbClr>
                </a:outerShdw>
              </a:effectLst>
              <a:latin typeface="Century Gothic"/>
            </a:endParaRPr>
          </a:p>
        </p:txBody>
      </p:sp>
    </p:spTree>
    <p:extLst>
      <p:ext uri="{BB962C8B-B14F-4D97-AF65-F5344CB8AC3E}">
        <p14:creationId xmlns:p14="http://schemas.microsoft.com/office/powerpoint/2010/main" val="335367276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B9AA7C6-5E5A-498E-A6DF-A943376E09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83EAB11A-76F7-48F4-9B4F-5BFDF4BF96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300" y="2385102"/>
            <a:ext cx="574091" cy="2087796"/>
            <a:chOff x="209668" y="2857422"/>
            <a:chExt cx="463662" cy="2087796"/>
          </a:xfrm>
        </p:grpSpPr>
        <p:sp>
          <p:nvSpPr>
            <p:cNvPr id="11" name="Rectangle 10">
              <a:extLst>
                <a:ext uri="{FF2B5EF4-FFF2-40B4-BE49-F238E27FC236}">
                  <a16:creationId xmlns:a16="http://schemas.microsoft.com/office/drawing/2014/main" id="{74D4C416-D5F4-4F6F-A6F1-87A21CD4FC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423947" y="2857422"/>
              <a:ext cx="249383" cy="20877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6AC1C30-21C6-4BF6-93EE-B211D7A8501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209668" y="2857423"/>
              <a:ext cx="1" cy="208779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81E140AE-0ABF-47C8-BF32-7D2F0CF2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631767"/>
            <a:ext cx="11111729" cy="575240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C8AA702-87AB-46BF-B786-C59D4BEC29AE}"/>
              </a:ext>
            </a:extLst>
          </p:cNvPr>
          <p:cNvSpPr>
            <a:spLocks noGrp="1"/>
          </p:cNvSpPr>
          <p:nvPr>
            <p:ph type="title"/>
          </p:nvPr>
        </p:nvSpPr>
        <p:spPr>
          <a:xfrm>
            <a:off x="1153618" y="1239927"/>
            <a:ext cx="4008586" cy="4680583"/>
          </a:xfrm>
        </p:spPr>
        <p:txBody>
          <a:bodyPr anchor="ctr">
            <a:normAutofit/>
          </a:bodyPr>
          <a:lstStyle/>
          <a:p>
            <a:r>
              <a:rPr lang="en-GB" altLang="en-US" sz="5200">
                <a:latin typeface="Century Gothic"/>
              </a:rPr>
              <a:t>Why Do the Police need Powers</a:t>
            </a:r>
            <a:endParaRPr lang="en-GB" sz="5200"/>
          </a:p>
        </p:txBody>
      </p:sp>
      <p:sp>
        <p:nvSpPr>
          <p:cNvPr id="3" name="Content Placeholder 2">
            <a:extLst>
              <a:ext uri="{FF2B5EF4-FFF2-40B4-BE49-F238E27FC236}">
                <a16:creationId xmlns:a16="http://schemas.microsoft.com/office/drawing/2014/main" id="{65489288-A64E-FCF9-71FD-852D800A9058}"/>
              </a:ext>
            </a:extLst>
          </p:cNvPr>
          <p:cNvSpPr>
            <a:spLocks noGrp="1"/>
          </p:cNvSpPr>
          <p:nvPr>
            <p:ph idx="1"/>
          </p:nvPr>
        </p:nvSpPr>
        <p:spPr>
          <a:xfrm>
            <a:off x="6291923" y="1239927"/>
            <a:ext cx="4971824" cy="4680583"/>
          </a:xfrm>
        </p:spPr>
        <p:txBody>
          <a:bodyPr anchor="ctr">
            <a:normAutofit/>
          </a:bodyPr>
          <a:lstStyle/>
          <a:p>
            <a:r>
              <a:rPr lang="en-GB" altLang="en-US" sz="2000" dirty="0">
                <a:latin typeface="Century Gothic"/>
              </a:rPr>
              <a:t>Need to Question People</a:t>
            </a:r>
            <a:endParaRPr lang="en-GB" altLang="en-US" sz="2000" dirty="0">
              <a:effectLst>
                <a:glow rad="38100">
                  <a:prstClr val="black">
                    <a:lumMod val="50000"/>
                    <a:lumOff val="50000"/>
                    <a:alpha val="20000"/>
                  </a:prstClr>
                </a:glow>
                <a:outerShdw blurRad="44450" dist="12700" dir="13860000" algn="tl" rotWithShape="0">
                  <a:srgbClr val="000000">
                    <a:alpha val="20000"/>
                  </a:srgbClr>
                </a:outerShdw>
              </a:effectLst>
              <a:latin typeface="Century Gothic"/>
            </a:endParaRPr>
          </a:p>
          <a:p>
            <a:endParaRPr lang="en-GB" altLang="en-US" sz="2000" dirty="0">
              <a:effectLst>
                <a:glow rad="38100">
                  <a:prstClr val="black">
                    <a:lumMod val="50000"/>
                    <a:lumOff val="50000"/>
                    <a:alpha val="20000"/>
                  </a:prstClr>
                </a:glow>
                <a:outerShdw blurRad="44450" dist="12700" dir="13860000" algn="tl" rotWithShape="0">
                  <a:srgbClr val="000000">
                    <a:alpha val="20000"/>
                  </a:srgbClr>
                </a:outerShdw>
              </a:effectLst>
              <a:latin typeface="Century Gothic"/>
            </a:endParaRPr>
          </a:p>
          <a:p>
            <a:r>
              <a:rPr lang="en-GB" altLang="en-US" sz="2000" dirty="0">
                <a:latin typeface="Century Gothic"/>
              </a:rPr>
              <a:t>Need to Search People and Premises</a:t>
            </a:r>
            <a:endParaRPr lang="en-GB" altLang="en-US" sz="2000" dirty="0">
              <a:effectLst>
                <a:glow rad="38100">
                  <a:prstClr val="black">
                    <a:lumMod val="50000"/>
                    <a:lumOff val="50000"/>
                    <a:alpha val="20000"/>
                  </a:prstClr>
                </a:glow>
                <a:outerShdw blurRad="44450" dist="12700" dir="13860000" algn="tl" rotWithShape="0">
                  <a:srgbClr val="000000">
                    <a:alpha val="20000"/>
                  </a:srgbClr>
                </a:outerShdw>
              </a:effectLst>
              <a:latin typeface="Century Gothic"/>
            </a:endParaRPr>
          </a:p>
          <a:p>
            <a:endParaRPr lang="en-GB" altLang="en-US" sz="2000" dirty="0">
              <a:effectLst>
                <a:glow rad="38100">
                  <a:prstClr val="black">
                    <a:lumMod val="50000"/>
                    <a:lumOff val="50000"/>
                    <a:alpha val="20000"/>
                  </a:prstClr>
                </a:glow>
                <a:outerShdw blurRad="44450" dist="12700" dir="13860000" algn="tl" rotWithShape="0">
                  <a:srgbClr val="000000">
                    <a:alpha val="20000"/>
                  </a:srgbClr>
                </a:outerShdw>
              </a:effectLst>
              <a:latin typeface="Century Gothic"/>
            </a:endParaRPr>
          </a:p>
          <a:p>
            <a:r>
              <a:rPr lang="en-GB" altLang="en-US" sz="2000" dirty="0">
                <a:latin typeface="Century Gothic"/>
              </a:rPr>
              <a:t>Need to Arrest People</a:t>
            </a:r>
            <a:endParaRPr lang="en-GB" altLang="en-US" sz="2000" dirty="0">
              <a:effectLst>
                <a:glow rad="38100">
                  <a:prstClr val="black">
                    <a:lumMod val="50000"/>
                    <a:lumOff val="50000"/>
                    <a:alpha val="20000"/>
                  </a:prstClr>
                </a:glow>
                <a:outerShdw blurRad="44450" dist="12700" dir="13860000" algn="tl" rotWithShape="0">
                  <a:srgbClr val="000000">
                    <a:alpha val="20000"/>
                  </a:srgbClr>
                </a:outerShdw>
              </a:effectLst>
              <a:latin typeface="Century Gothic"/>
            </a:endParaRPr>
          </a:p>
          <a:p>
            <a:pPr>
              <a:buFontTx/>
              <a:buNone/>
            </a:pPr>
            <a:endParaRPr lang="en-GB" altLang="en-US" sz="2000" dirty="0">
              <a:effectLst>
                <a:glow rad="38100">
                  <a:prstClr val="black">
                    <a:lumMod val="50000"/>
                    <a:lumOff val="50000"/>
                    <a:alpha val="20000"/>
                  </a:prstClr>
                </a:glow>
                <a:outerShdw blurRad="44450" dist="12700" dir="13860000" algn="tl" rotWithShape="0">
                  <a:srgbClr val="000000">
                    <a:alpha val="20000"/>
                  </a:srgbClr>
                </a:outerShdw>
              </a:effectLst>
              <a:latin typeface="Century Gothic"/>
            </a:endParaRPr>
          </a:p>
          <a:p>
            <a:r>
              <a:rPr lang="en-GB" altLang="en-US" sz="2000" dirty="0">
                <a:latin typeface="Century Gothic"/>
              </a:rPr>
              <a:t>Need to Seize and detain Property</a:t>
            </a:r>
            <a:endParaRPr lang="en-GB" altLang="en-US" sz="2000" dirty="0">
              <a:effectLst>
                <a:glow rad="38100">
                  <a:prstClr val="black">
                    <a:lumMod val="50000"/>
                    <a:lumOff val="50000"/>
                    <a:alpha val="20000"/>
                  </a:prstClr>
                </a:glow>
                <a:outerShdw blurRad="44450" dist="12700" dir="13860000" algn="tl" rotWithShape="0">
                  <a:srgbClr val="000000">
                    <a:alpha val="20000"/>
                  </a:srgbClr>
                </a:outerShdw>
              </a:effectLst>
              <a:latin typeface="Century Gothic"/>
            </a:endParaRPr>
          </a:p>
        </p:txBody>
      </p:sp>
    </p:spTree>
    <p:extLst>
      <p:ext uri="{BB962C8B-B14F-4D97-AF65-F5344CB8AC3E}">
        <p14:creationId xmlns:p14="http://schemas.microsoft.com/office/powerpoint/2010/main" val="394523420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B9AA7C6-5E5A-498E-A6DF-A943376E09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83EAB11A-76F7-48F4-9B4F-5BFDF4BF96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300" y="2385102"/>
            <a:ext cx="574091" cy="2087796"/>
            <a:chOff x="209668" y="2857422"/>
            <a:chExt cx="463662" cy="2087796"/>
          </a:xfrm>
        </p:grpSpPr>
        <p:sp>
          <p:nvSpPr>
            <p:cNvPr id="11" name="Rectangle 10">
              <a:extLst>
                <a:ext uri="{FF2B5EF4-FFF2-40B4-BE49-F238E27FC236}">
                  <a16:creationId xmlns:a16="http://schemas.microsoft.com/office/drawing/2014/main" id="{74D4C416-D5F4-4F6F-A6F1-87A21CD4FC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423947" y="2857422"/>
              <a:ext cx="249383" cy="20877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6AC1C30-21C6-4BF6-93EE-B211D7A8501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209668" y="2857423"/>
              <a:ext cx="1" cy="208779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81E140AE-0ABF-47C8-BF32-7D2F0CF2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631767"/>
            <a:ext cx="11111729" cy="575240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9DC7B37-063D-17DB-FC80-52B25F6B42BB}"/>
              </a:ext>
            </a:extLst>
          </p:cNvPr>
          <p:cNvSpPr>
            <a:spLocks noGrp="1"/>
          </p:cNvSpPr>
          <p:nvPr>
            <p:ph type="title"/>
          </p:nvPr>
        </p:nvSpPr>
        <p:spPr>
          <a:xfrm>
            <a:off x="1153618" y="1239927"/>
            <a:ext cx="4008586" cy="4680583"/>
          </a:xfrm>
        </p:spPr>
        <p:txBody>
          <a:bodyPr anchor="ctr">
            <a:normAutofit/>
          </a:bodyPr>
          <a:lstStyle/>
          <a:p>
            <a:r>
              <a:rPr lang="en-GB" altLang="en-US" sz="5200">
                <a:latin typeface="Century Gothic"/>
              </a:rPr>
              <a:t>The Terrorism Act 2000</a:t>
            </a:r>
            <a:endParaRPr lang="en-GB" sz="5200"/>
          </a:p>
        </p:txBody>
      </p:sp>
      <p:sp>
        <p:nvSpPr>
          <p:cNvPr id="3" name="Content Placeholder 2">
            <a:extLst>
              <a:ext uri="{FF2B5EF4-FFF2-40B4-BE49-F238E27FC236}">
                <a16:creationId xmlns:a16="http://schemas.microsoft.com/office/drawing/2014/main" id="{EB63E8BD-2D5C-3073-C1F0-460C5568912D}"/>
              </a:ext>
            </a:extLst>
          </p:cNvPr>
          <p:cNvSpPr>
            <a:spLocks noGrp="1"/>
          </p:cNvSpPr>
          <p:nvPr>
            <p:ph idx="1"/>
          </p:nvPr>
        </p:nvSpPr>
        <p:spPr>
          <a:xfrm>
            <a:off x="6291923" y="1239927"/>
            <a:ext cx="4971824" cy="4680583"/>
          </a:xfrm>
        </p:spPr>
        <p:txBody>
          <a:bodyPr anchor="ctr">
            <a:normAutofit/>
          </a:bodyPr>
          <a:lstStyle/>
          <a:p>
            <a:r>
              <a:rPr lang="en-GB" sz="2400" dirty="0"/>
              <a:t>Defined Terrorism *</a:t>
            </a:r>
            <a:endParaRPr lang="en-US" sz="2400" dirty="0"/>
          </a:p>
          <a:p>
            <a:r>
              <a:rPr lang="en-GB" sz="2400" dirty="0"/>
              <a:t>Outlawed ‘Proscribed Organisations’</a:t>
            </a:r>
            <a:endParaRPr lang="en-US" sz="2400" dirty="0"/>
          </a:p>
          <a:p>
            <a:r>
              <a:rPr lang="en-GB" sz="2400" dirty="0"/>
              <a:t>Provided new Stop and Search Powers</a:t>
            </a:r>
            <a:endParaRPr lang="en-US" sz="2400" dirty="0"/>
          </a:p>
          <a:p>
            <a:r>
              <a:rPr lang="en-GB" sz="2400" dirty="0"/>
              <a:t>Provided new Border Powers</a:t>
            </a:r>
            <a:endParaRPr lang="en-US" sz="2400" dirty="0"/>
          </a:p>
          <a:p>
            <a:r>
              <a:rPr lang="en-GB" sz="2400" dirty="0"/>
              <a:t>Provided new offences of Weapons handling/Training</a:t>
            </a:r>
            <a:endParaRPr lang="en-US" sz="2400" dirty="0"/>
          </a:p>
          <a:p>
            <a:r>
              <a:rPr lang="en-GB" sz="2400" dirty="0"/>
              <a:t>Introduced new ‘fund raising’ offences </a:t>
            </a:r>
            <a:endParaRPr lang="en-US" sz="2400" dirty="0"/>
          </a:p>
          <a:p>
            <a:r>
              <a:rPr lang="en-GB" sz="2400" dirty="0"/>
              <a:t>Introduced 'snooping charter’ re mobile telephone data</a:t>
            </a:r>
          </a:p>
        </p:txBody>
      </p:sp>
    </p:spTree>
    <p:extLst>
      <p:ext uri="{BB962C8B-B14F-4D97-AF65-F5344CB8AC3E}">
        <p14:creationId xmlns:p14="http://schemas.microsoft.com/office/powerpoint/2010/main" val="136634414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5DD2CD-F210-DDC5-0BA4-AE29C48FACA5}"/>
              </a:ext>
            </a:extLst>
          </p:cNvPr>
          <p:cNvSpPr>
            <a:spLocks noGrp="1"/>
          </p:cNvSpPr>
          <p:nvPr>
            <p:ph type="title"/>
          </p:nvPr>
        </p:nvSpPr>
        <p:spPr>
          <a:xfrm>
            <a:off x="645065" y="1463040"/>
            <a:ext cx="3796306" cy="2690949"/>
          </a:xfrm>
        </p:spPr>
        <p:txBody>
          <a:bodyPr anchor="t">
            <a:normAutofit/>
          </a:bodyPr>
          <a:lstStyle/>
          <a:p>
            <a:r>
              <a:rPr lang="en-GB" altLang="en-US" sz="4100">
                <a:latin typeface="Century Gothic"/>
              </a:rPr>
              <a:t>Terrorism Act 2000:</a:t>
            </a:r>
            <a:br>
              <a:rPr lang="en-GB" altLang="en-US" sz="4100">
                <a:latin typeface="Century Gothic"/>
              </a:rPr>
            </a:br>
            <a:r>
              <a:rPr lang="en-GB" altLang="en-US" sz="4100">
                <a:latin typeface="Century Gothic"/>
              </a:rPr>
              <a:t>Problems with Police Powers</a:t>
            </a:r>
            <a:endParaRPr lang="en-GB" sz="4100"/>
          </a:p>
        </p:txBody>
      </p:sp>
      <p:grpSp>
        <p:nvGrpSpPr>
          <p:cNvPr id="19"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20"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21"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F4920BB-2765-EF0F-6D8E-F105AAE17460}"/>
              </a:ext>
            </a:extLst>
          </p:cNvPr>
          <p:cNvSpPr>
            <a:spLocks noGrp="1"/>
          </p:cNvSpPr>
          <p:nvPr>
            <p:ph idx="1"/>
          </p:nvPr>
        </p:nvSpPr>
        <p:spPr>
          <a:xfrm>
            <a:off x="5656218" y="1463039"/>
            <a:ext cx="5542387" cy="4300447"/>
          </a:xfrm>
        </p:spPr>
        <p:txBody>
          <a:bodyPr anchor="t">
            <a:normAutofit/>
          </a:bodyPr>
          <a:lstStyle/>
          <a:p>
            <a:r>
              <a:rPr lang="en-GB" sz="2200" dirty="0"/>
              <a:t>Allegations that Police Officers abused this power as it required no ‘Reasonable Suspicion’ </a:t>
            </a:r>
            <a:endParaRPr lang="en-US" sz="2200" dirty="0"/>
          </a:p>
          <a:p>
            <a:r>
              <a:rPr lang="en-GB" sz="2200" dirty="0"/>
              <a:t>Less than 1% of stops under this power resulted in arrest</a:t>
            </a:r>
            <a:endParaRPr lang="en-US" sz="2200" dirty="0"/>
          </a:p>
          <a:p>
            <a:r>
              <a:rPr lang="en-GB" sz="2200" dirty="0"/>
              <a:t>Many Photographers, tourists and train-spotters were stopped</a:t>
            </a:r>
            <a:endParaRPr lang="en-US" sz="2200" dirty="0"/>
          </a:p>
        </p:txBody>
      </p:sp>
    </p:spTree>
    <p:extLst>
      <p:ext uri="{BB962C8B-B14F-4D97-AF65-F5344CB8AC3E}">
        <p14:creationId xmlns:p14="http://schemas.microsoft.com/office/powerpoint/2010/main" val="54309547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A4026A73-1F7F-49F2-B319-8CA3B3D532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732" y="321733"/>
            <a:ext cx="11546828" cy="6214534"/>
          </a:xfrm>
          <a:custGeom>
            <a:avLst/>
            <a:gdLst>
              <a:gd name="connsiteX0" fmla="*/ 0 w 11546828"/>
              <a:gd name="connsiteY0" fmla="*/ 0 h 6214534"/>
              <a:gd name="connsiteX1" fmla="*/ 7965430 w 11546828"/>
              <a:gd name="connsiteY1" fmla="*/ 0 h 6214534"/>
              <a:gd name="connsiteX2" fmla="*/ 7965430 w 11546828"/>
              <a:gd name="connsiteY2" fmla="*/ 1786 h 6214534"/>
              <a:gd name="connsiteX3" fmla="*/ 11546828 w 11546828"/>
              <a:gd name="connsiteY3" fmla="*/ 1786 h 6214534"/>
              <a:gd name="connsiteX4" fmla="*/ 11546828 w 11546828"/>
              <a:gd name="connsiteY4" fmla="*/ 2866740 h 6214534"/>
              <a:gd name="connsiteX5" fmla="*/ 11225095 w 11546828"/>
              <a:gd name="connsiteY5" fmla="*/ 3179536 h 6214534"/>
              <a:gd name="connsiteX6" fmla="*/ 11225095 w 11546828"/>
              <a:gd name="connsiteY6" fmla="*/ 301542 h 6214534"/>
              <a:gd name="connsiteX7" fmla="*/ 320042 w 11546828"/>
              <a:gd name="connsiteY7" fmla="*/ 301542 h 6214534"/>
              <a:gd name="connsiteX8" fmla="*/ 320042 w 11546828"/>
              <a:gd name="connsiteY8" fmla="*/ 5909424 h 6214534"/>
              <a:gd name="connsiteX9" fmla="*/ 8417210 w 11546828"/>
              <a:gd name="connsiteY9" fmla="*/ 5909424 h 6214534"/>
              <a:gd name="connsiteX10" fmla="*/ 8103383 w 11546828"/>
              <a:gd name="connsiteY10" fmla="*/ 6214534 h 6214534"/>
              <a:gd name="connsiteX11" fmla="*/ 7222929 w 11546828"/>
              <a:gd name="connsiteY11" fmla="*/ 6214534 h 6214534"/>
              <a:gd name="connsiteX12" fmla="*/ 7222929 w 11546828"/>
              <a:gd name="connsiteY12" fmla="*/ 6212748 h 6214534"/>
              <a:gd name="connsiteX13" fmla="*/ 0 w 11546828"/>
              <a:gd name="connsiteY13" fmla="*/ 6212748 h 6214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546828" h="6214534">
                <a:moveTo>
                  <a:pt x="0" y="0"/>
                </a:moveTo>
                <a:lnTo>
                  <a:pt x="7965430" y="0"/>
                </a:lnTo>
                <a:lnTo>
                  <a:pt x="7965430" y="1786"/>
                </a:lnTo>
                <a:lnTo>
                  <a:pt x="11546828" y="1786"/>
                </a:lnTo>
                <a:lnTo>
                  <a:pt x="11546828" y="2866740"/>
                </a:lnTo>
                <a:lnTo>
                  <a:pt x="11225095" y="3179536"/>
                </a:lnTo>
                <a:lnTo>
                  <a:pt x="11225095" y="301542"/>
                </a:lnTo>
                <a:lnTo>
                  <a:pt x="320042" y="301542"/>
                </a:lnTo>
                <a:lnTo>
                  <a:pt x="320042" y="5909424"/>
                </a:lnTo>
                <a:lnTo>
                  <a:pt x="8417210" y="5909424"/>
                </a:lnTo>
                <a:lnTo>
                  <a:pt x="8103383" y="6214534"/>
                </a:lnTo>
                <a:lnTo>
                  <a:pt x="7222929" y="6214534"/>
                </a:lnTo>
                <a:lnTo>
                  <a:pt x="7222929" y="6212748"/>
                </a:lnTo>
                <a:lnTo>
                  <a:pt x="0" y="6212748"/>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ight Triangle 11">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DC4AA8F-83D0-D63B-B606-4110EF38BBF1}"/>
              </a:ext>
            </a:extLst>
          </p:cNvPr>
          <p:cNvSpPr>
            <a:spLocks noGrp="1"/>
          </p:cNvSpPr>
          <p:nvPr>
            <p:ph type="title"/>
          </p:nvPr>
        </p:nvSpPr>
        <p:spPr>
          <a:xfrm>
            <a:off x="1006900" y="1188637"/>
            <a:ext cx="3141430" cy="4480726"/>
          </a:xfrm>
        </p:spPr>
        <p:txBody>
          <a:bodyPr>
            <a:normAutofit/>
          </a:bodyPr>
          <a:lstStyle/>
          <a:p>
            <a:pPr algn="r"/>
            <a:r>
              <a:rPr lang="en-GB" altLang="en-US" sz="6600">
                <a:latin typeface="Century Gothic"/>
              </a:rPr>
              <a:t>Stop and Search</a:t>
            </a:r>
            <a:endParaRPr lang="en-GB" sz="6600"/>
          </a:p>
        </p:txBody>
      </p:sp>
      <p:cxnSp>
        <p:nvCxnSpPr>
          <p:cNvPr id="16" name="Straight Connector 15">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81D2B632-BBE8-20BA-81E2-5A967B378B8F}"/>
              </a:ext>
            </a:extLst>
          </p:cNvPr>
          <p:cNvSpPr>
            <a:spLocks noGrp="1"/>
          </p:cNvSpPr>
          <p:nvPr>
            <p:ph idx="1"/>
          </p:nvPr>
        </p:nvSpPr>
        <p:spPr>
          <a:xfrm>
            <a:off x="5138928" y="1338729"/>
            <a:ext cx="4795584" cy="4180542"/>
          </a:xfrm>
        </p:spPr>
        <p:txBody>
          <a:bodyPr anchor="ctr">
            <a:normAutofit/>
          </a:bodyPr>
          <a:lstStyle/>
          <a:p>
            <a:r>
              <a:rPr lang="en-GB" sz="2200" dirty="0"/>
              <a:t>Section 44 of the Terrorism Act allowed Police officers to Stop and Search people without Reasonable Suspicion</a:t>
            </a:r>
          </a:p>
          <a:p>
            <a:r>
              <a:rPr lang="en-GB" sz="2200" b="0" i="0" dirty="0">
                <a:effectLst/>
                <a:latin typeface="open_sans"/>
              </a:rPr>
              <a:t>Section 44 also states that it is an offence to intentionally obstruct a police officer who is carrying out such a search.</a:t>
            </a:r>
          </a:p>
          <a:p>
            <a:r>
              <a:rPr lang="en-GB" sz="2200" dirty="0"/>
              <a:t>A Ruling by the European Court of Human Rights declared this power to be unlawful and it has since been repealed</a:t>
            </a:r>
          </a:p>
        </p:txBody>
      </p:sp>
    </p:spTree>
    <p:extLst>
      <p:ext uri="{BB962C8B-B14F-4D97-AF65-F5344CB8AC3E}">
        <p14:creationId xmlns:p14="http://schemas.microsoft.com/office/powerpoint/2010/main" val="278254789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A4026A73-1F7F-49F2-B319-8CA3B3D532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732" y="321733"/>
            <a:ext cx="11546828" cy="6214534"/>
          </a:xfrm>
          <a:custGeom>
            <a:avLst/>
            <a:gdLst>
              <a:gd name="connsiteX0" fmla="*/ 0 w 11546828"/>
              <a:gd name="connsiteY0" fmla="*/ 0 h 6214534"/>
              <a:gd name="connsiteX1" fmla="*/ 7965430 w 11546828"/>
              <a:gd name="connsiteY1" fmla="*/ 0 h 6214534"/>
              <a:gd name="connsiteX2" fmla="*/ 7965430 w 11546828"/>
              <a:gd name="connsiteY2" fmla="*/ 1786 h 6214534"/>
              <a:gd name="connsiteX3" fmla="*/ 11546828 w 11546828"/>
              <a:gd name="connsiteY3" fmla="*/ 1786 h 6214534"/>
              <a:gd name="connsiteX4" fmla="*/ 11546828 w 11546828"/>
              <a:gd name="connsiteY4" fmla="*/ 2866740 h 6214534"/>
              <a:gd name="connsiteX5" fmla="*/ 11225095 w 11546828"/>
              <a:gd name="connsiteY5" fmla="*/ 3179536 h 6214534"/>
              <a:gd name="connsiteX6" fmla="*/ 11225095 w 11546828"/>
              <a:gd name="connsiteY6" fmla="*/ 301542 h 6214534"/>
              <a:gd name="connsiteX7" fmla="*/ 320042 w 11546828"/>
              <a:gd name="connsiteY7" fmla="*/ 301542 h 6214534"/>
              <a:gd name="connsiteX8" fmla="*/ 320042 w 11546828"/>
              <a:gd name="connsiteY8" fmla="*/ 5909424 h 6214534"/>
              <a:gd name="connsiteX9" fmla="*/ 8417210 w 11546828"/>
              <a:gd name="connsiteY9" fmla="*/ 5909424 h 6214534"/>
              <a:gd name="connsiteX10" fmla="*/ 8103383 w 11546828"/>
              <a:gd name="connsiteY10" fmla="*/ 6214534 h 6214534"/>
              <a:gd name="connsiteX11" fmla="*/ 7222929 w 11546828"/>
              <a:gd name="connsiteY11" fmla="*/ 6214534 h 6214534"/>
              <a:gd name="connsiteX12" fmla="*/ 7222929 w 11546828"/>
              <a:gd name="connsiteY12" fmla="*/ 6212748 h 6214534"/>
              <a:gd name="connsiteX13" fmla="*/ 0 w 11546828"/>
              <a:gd name="connsiteY13" fmla="*/ 6212748 h 6214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1546828" h="6214534">
                <a:moveTo>
                  <a:pt x="0" y="0"/>
                </a:moveTo>
                <a:lnTo>
                  <a:pt x="7965430" y="0"/>
                </a:lnTo>
                <a:lnTo>
                  <a:pt x="7965430" y="1786"/>
                </a:lnTo>
                <a:lnTo>
                  <a:pt x="11546828" y="1786"/>
                </a:lnTo>
                <a:lnTo>
                  <a:pt x="11546828" y="2866740"/>
                </a:lnTo>
                <a:lnTo>
                  <a:pt x="11225095" y="3179536"/>
                </a:lnTo>
                <a:lnTo>
                  <a:pt x="11225095" y="301542"/>
                </a:lnTo>
                <a:lnTo>
                  <a:pt x="320042" y="301542"/>
                </a:lnTo>
                <a:lnTo>
                  <a:pt x="320042" y="5909424"/>
                </a:lnTo>
                <a:lnTo>
                  <a:pt x="8417210" y="5909424"/>
                </a:lnTo>
                <a:lnTo>
                  <a:pt x="8103383" y="6214534"/>
                </a:lnTo>
                <a:lnTo>
                  <a:pt x="7222929" y="6214534"/>
                </a:lnTo>
                <a:lnTo>
                  <a:pt x="7222929" y="6212748"/>
                </a:lnTo>
                <a:lnTo>
                  <a:pt x="0" y="6212748"/>
                </a:lnTo>
                <a:close/>
              </a:path>
            </a:pathLst>
          </a:custGeom>
          <a:solidFill>
            <a:schemeClr val="tx1">
              <a:lumMod val="50000"/>
              <a:lumOff val="50000"/>
              <a:alpha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Right Triangle 11">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321B2B7-868D-9EFF-2CD0-9711DE12B93F}"/>
              </a:ext>
            </a:extLst>
          </p:cNvPr>
          <p:cNvSpPr>
            <a:spLocks noGrp="1"/>
          </p:cNvSpPr>
          <p:nvPr>
            <p:ph type="title"/>
          </p:nvPr>
        </p:nvSpPr>
        <p:spPr>
          <a:xfrm>
            <a:off x="1006900" y="1188637"/>
            <a:ext cx="3141430" cy="4480726"/>
          </a:xfrm>
        </p:spPr>
        <p:txBody>
          <a:bodyPr>
            <a:normAutofit/>
          </a:bodyPr>
          <a:lstStyle/>
          <a:p>
            <a:pPr algn="r"/>
            <a:r>
              <a:rPr lang="en-GB" altLang="en-US" sz="6600">
                <a:latin typeface="Century Gothic"/>
              </a:rPr>
              <a:t>Stop and Search</a:t>
            </a:r>
            <a:endParaRPr lang="en-GB" sz="6600"/>
          </a:p>
        </p:txBody>
      </p:sp>
      <p:cxnSp>
        <p:nvCxnSpPr>
          <p:cNvPr id="16" name="Straight Connector 15">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112F7479-94C5-A9AD-696C-2E4A6330EDBF}"/>
              </a:ext>
            </a:extLst>
          </p:cNvPr>
          <p:cNvSpPr>
            <a:spLocks noGrp="1"/>
          </p:cNvSpPr>
          <p:nvPr>
            <p:ph idx="1"/>
          </p:nvPr>
        </p:nvSpPr>
        <p:spPr>
          <a:xfrm>
            <a:off x="5138928" y="1338729"/>
            <a:ext cx="4795584" cy="4180542"/>
          </a:xfrm>
        </p:spPr>
        <p:txBody>
          <a:bodyPr anchor="ctr">
            <a:normAutofit/>
          </a:bodyPr>
          <a:lstStyle/>
          <a:p>
            <a:r>
              <a:rPr lang="en-GB" sz="2400" dirty="0"/>
              <a:t>Section 44 was Replaced via a Parliamentary Remedial Order.</a:t>
            </a:r>
          </a:p>
          <a:p>
            <a:r>
              <a:rPr lang="en-GB" sz="2400" dirty="0"/>
              <a:t>It States that:</a:t>
            </a:r>
          </a:p>
          <a:p>
            <a:r>
              <a:rPr lang="en-GB" sz="2400" dirty="0"/>
              <a:t>"Authorising Officers should only use the power when they reasonably suspect that an act of terrorism will take place, and he / she considers it necessary to prevent such an act".</a:t>
            </a:r>
          </a:p>
          <a:p>
            <a:endParaRPr lang="en-GB" sz="2400" dirty="0"/>
          </a:p>
        </p:txBody>
      </p:sp>
    </p:spTree>
    <p:extLst>
      <p:ext uri="{BB962C8B-B14F-4D97-AF65-F5344CB8AC3E}">
        <p14:creationId xmlns:p14="http://schemas.microsoft.com/office/powerpoint/2010/main" val="39066494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754526F-5D4D-14D9-BA1F-95EF270C886D}"/>
              </a:ext>
            </a:extLst>
          </p:cNvPr>
          <p:cNvSpPr>
            <a:spLocks noGrp="1"/>
          </p:cNvSpPr>
          <p:nvPr>
            <p:ph type="title"/>
          </p:nvPr>
        </p:nvSpPr>
        <p:spPr>
          <a:xfrm>
            <a:off x="645065" y="1463040"/>
            <a:ext cx="3796306" cy="2690949"/>
          </a:xfrm>
        </p:spPr>
        <p:txBody>
          <a:bodyPr anchor="t">
            <a:normAutofit/>
          </a:bodyPr>
          <a:lstStyle/>
          <a:p>
            <a:r>
              <a:rPr lang="en-GB" altLang="en-US" sz="4800">
                <a:latin typeface="Century Gothic"/>
              </a:rPr>
              <a:t>Stop and Search at Ports</a:t>
            </a:r>
            <a:r>
              <a:rPr lang="en-GB" altLang="en-US" sz="4800"/>
              <a:t> </a:t>
            </a:r>
            <a:endParaRPr lang="en-GB" sz="4800"/>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ABAB83C-7398-3E9D-5EA5-D731E08DBB68}"/>
              </a:ext>
            </a:extLst>
          </p:cNvPr>
          <p:cNvSpPr>
            <a:spLocks noGrp="1"/>
          </p:cNvSpPr>
          <p:nvPr>
            <p:ph idx="1"/>
          </p:nvPr>
        </p:nvSpPr>
        <p:spPr>
          <a:xfrm>
            <a:off x="5656218" y="1463039"/>
            <a:ext cx="5542387" cy="4300447"/>
          </a:xfrm>
        </p:spPr>
        <p:txBody>
          <a:bodyPr anchor="t">
            <a:normAutofit/>
          </a:bodyPr>
          <a:lstStyle/>
          <a:p>
            <a:pPr>
              <a:buFontTx/>
              <a:buNone/>
            </a:pPr>
            <a:r>
              <a:rPr lang="en-GB" altLang="en-US" sz="2200">
                <a:latin typeface="Century Gothic"/>
              </a:rPr>
              <a:t>The Guardian 2011 Reported:</a:t>
            </a:r>
            <a:endParaRPr lang="en-GB" altLang="en-US" sz="2200">
              <a:effectLst>
                <a:glow rad="38100">
                  <a:prstClr val="black">
                    <a:lumMod val="50000"/>
                    <a:lumOff val="50000"/>
                    <a:alpha val="20000"/>
                  </a:prstClr>
                </a:glow>
                <a:outerShdw blurRad="44450" dist="12700" dir="13860000" algn="tl" rotWithShape="0">
                  <a:srgbClr val="000000">
                    <a:alpha val="20000"/>
                  </a:srgbClr>
                </a:outerShdw>
              </a:effectLst>
              <a:latin typeface="Century Gothic"/>
            </a:endParaRPr>
          </a:p>
          <a:p>
            <a:pPr>
              <a:buFontTx/>
              <a:buNone/>
            </a:pPr>
            <a:endParaRPr lang="en-GB" altLang="en-US" sz="2200">
              <a:effectLst>
                <a:glow rad="38100">
                  <a:prstClr val="black">
                    <a:lumMod val="50000"/>
                    <a:lumOff val="50000"/>
                    <a:alpha val="20000"/>
                  </a:prstClr>
                </a:glow>
                <a:outerShdw blurRad="44450" dist="12700" dir="13860000" algn="tl" rotWithShape="0">
                  <a:srgbClr val="000000">
                    <a:alpha val="20000"/>
                  </a:srgbClr>
                </a:outerShdw>
              </a:effectLst>
              <a:latin typeface="Century Gothic"/>
            </a:endParaRPr>
          </a:p>
          <a:p>
            <a:pPr>
              <a:buFontTx/>
              <a:buNone/>
            </a:pPr>
            <a:r>
              <a:rPr lang="en-GB" altLang="en-US" sz="2200">
                <a:latin typeface="Century Gothic"/>
              </a:rPr>
              <a:t>“Asian people 42 times more likely to be held under terror law</a:t>
            </a:r>
            <a:endParaRPr lang="en-GB" altLang="en-US" sz="2200">
              <a:effectLst>
                <a:glow rad="38100">
                  <a:prstClr val="black">
                    <a:lumMod val="50000"/>
                    <a:lumOff val="50000"/>
                    <a:alpha val="20000"/>
                  </a:prstClr>
                </a:glow>
                <a:outerShdw blurRad="44450" dist="12700" dir="13860000" algn="tl" rotWithShape="0">
                  <a:srgbClr val="000000">
                    <a:alpha val="20000"/>
                  </a:srgbClr>
                </a:outerShdw>
              </a:effectLst>
              <a:latin typeface="Century Gothic"/>
            </a:endParaRPr>
          </a:p>
          <a:p>
            <a:pPr>
              <a:buFontTx/>
              <a:buNone/>
            </a:pPr>
            <a:r>
              <a:rPr lang="en-GB" altLang="en-US" sz="2200">
                <a:latin typeface="Century Gothic"/>
              </a:rPr>
              <a:t>People from ethnic minorities more likely than white people to be stopped under schedule 7 of the Terrorism Act”</a:t>
            </a:r>
            <a:endParaRPr lang="en-GB" altLang="en-US" sz="2200">
              <a:effectLst>
                <a:glow rad="38100">
                  <a:prstClr val="black">
                    <a:lumMod val="50000"/>
                    <a:lumOff val="50000"/>
                    <a:alpha val="20000"/>
                  </a:prstClr>
                </a:glow>
                <a:outerShdw blurRad="44450" dist="12700" dir="13860000" algn="tl" rotWithShape="0">
                  <a:srgbClr val="000000">
                    <a:alpha val="20000"/>
                  </a:srgbClr>
                </a:outerShdw>
              </a:effectLst>
              <a:latin typeface="Century Gothic"/>
            </a:endParaRPr>
          </a:p>
        </p:txBody>
      </p:sp>
    </p:spTree>
    <p:extLst>
      <p:ext uri="{BB962C8B-B14F-4D97-AF65-F5344CB8AC3E}">
        <p14:creationId xmlns:p14="http://schemas.microsoft.com/office/powerpoint/2010/main" val="74427453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17DF1F0-0075-37D7-3FAF-4462B522FA1B}"/>
              </a:ext>
            </a:extLst>
          </p:cNvPr>
          <p:cNvSpPr>
            <a:spLocks noGrp="1"/>
          </p:cNvSpPr>
          <p:nvPr>
            <p:ph type="title"/>
          </p:nvPr>
        </p:nvSpPr>
        <p:spPr>
          <a:xfrm>
            <a:off x="645065" y="1463040"/>
            <a:ext cx="3796306" cy="2690949"/>
          </a:xfrm>
        </p:spPr>
        <p:txBody>
          <a:bodyPr anchor="t">
            <a:normAutofit/>
          </a:bodyPr>
          <a:lstStyle/>
          <a:p>
            <a:r>
              <a:rPr lang="en-GB" altLang="en-US" sz="4800">
                <a:latin typeface="Century Gothic"/>
              </a:rPr>
              <a:t>Additional Legislation</a:t>
            </a:r>
            <a:endParaRPr lang="en-GB" sz="4800"/>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6408485-3CCC-150F-973E-5F106DFC3F97}"/>
              </a:ext>
            </a:extLst>
          </p:cNvPr>
          <p:cNvSpPr>
            <a:spLocks noGrp="1"/>
          </p:cNvSpPr>
          <p:nvPr>
            <p:ph idx="1"/>
          </p:nvPr>
        </p:nvSpPr>
        <p:spPr>
          <a:xfrm>
            <a:off x="5656218" y="1463039"/>
            <a:ext cx="5542387" cy="4300447"/>
          </a:xfrm>
        </p:spPr>
        <p:txBody>
          <a:bodyPr anchor="t">
            <a:normAutofit/>
          </a:bodyPr>
          <a:lstStyle/>
          <a:p>
            <a:r>
              <a:rPr lang="en-GB" dirty="0"/>
              <a:t>Even though Lord Lloyds review of Terrorism Legislation and the Introduction of the Terrorism Act 2000 was supposed to bring terrorism legislation together more legislation was introduced following the 9/11 attacks most notably:</a:t>
            </a:r>
            <a:endParaRPr lang="en-US" dirty="0"/>
          </a:p>
          <a:p>
            <a:pPr lvl="1"/>
            <a:endParaRPr lang="en-GB" dirty="0"/>
          </a:p>
          <a:p>
            <a:pPr lvl="1"/>
            <a:r>
              <a:rPr lang="en-GB" dirty="0"/>
              <a:t>The Anti Terrorism Crime and Security Act 2001</a:t>
            </a:r>
            <a:endParaRPr lang="en-US" dirty="0"/>
          </a:p>
        </p:txBody>
      </p:sp>
    </p:spTree>
    <p:extLst>
      <p:ext uri="{BB962C8B-B14F-4D97-AF65-F5344CB8AC3E}">
        <p14:creationId xmlns:p14="http://schemas.microsoft.com/office/powerpoint/2010/main" val="32058113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3A4EF5C-0037-9A07-82DA-BB40E4E60417}"/>
              </a:ext>
            </a:extLst>
          </p:cNvPr>
          <p:cNvSpPr>
            <a:spLocks noGrp="1"/>
          </p:cNvSpPr>
          <p:nvPr>
            <p:ph type="title"/>
          </p:nvPr>
        </p:nvSpPr>
        <p:spPr>
          <a:xfrm>
            <a:off x="645065" y="1463040"/>
            <a:ext cx="3796306" cy="2690949"/>
          </a:xfrm>
        </p:spPr>
        <p:txBody>
          <a:bodyPr anchor="t">
            <a:normAutofit/>
          </a:bodyPr>
          <a:lstStyle/>
          <a:p>
            <a:r>
              <a:rPr lang="en-GB" altLang="en-US" sz="3700">
                <a:latin typeface="Century Gothic"/>
              </a:rPr>
              <a:t>The Anti - Terrorism Crime and Security Act 2001</a:t>
            </a:r>
            <a:endParaRPr lang="en-GB" sz="3700"/>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BF1ACE2-297F-1553-08D5-0A893C497DDF}"/>
              </a:ext>
            </a:extLst>
          </p:cNvPr>
          <p:cNvSpPr>
            <a:spLocks noGrp="1"/>
          </p:cNvSpPr>
          <p:nvPr>
            <p:ph idx="1"/>
          </p:nvPr>
        </p:nvSpPr>
        <p:spPr>
          <a:xfrm>
            <a:off x="5656218" y="1463039"/>
            <a:ext cx="5542387" cy="4300447"/>
          </a:xfrm>
        </p:spPr>
        <p:txBody>
          <a:bodyPr anchor="t">
            <a:normAutofit/>
          </a:bodyPr>
          <a:lstStyle/>
          <a:p>
            <a:r>
              <a:rPr lang="en-GB" sz="2400" dirty="0"/>
              <a:t>This Act permitted the Home Secretary to indefinitely detain without charge or trial foreign nationals suspected of terrorism.</a:t>
            </a:r>
          </a:p>
          <a:p>
            <a:r>
              <a:rPr lang="en-GB" sz="2400" dirty="0"/>
              <a:t>The Tory/Lib Dem Coalition scrapped Control Orders which had been ruled unlawful by the House of Lords and replaced them with Terrorism Prevention and Investigation Measures (TPIM’s) </a:t>
            </a:r>
          </a:p>
        </p:txBody>
      </p:sp>
    </p:spTree>
    <p:extLst>
      <p:ext uri="{BB962C8B-B14F-4D97-AF65-F5344CB8AC3E}">
        <p14:creationId xmlns:p14="http://schemas.microsoft.com/office/powerpoint/2010/main" val="428873532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AD318CC-E2A8-4E27-9548-A047A78999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22AE18A-2A9A-2AF9-7FA8-DD471BAE5E72}"/>
              </a:ext>
            </a:extLst>
          </p:cNvPr>
          <p:cNvSpPr>
            <a:spLocks noGrp="1"/>
          </p:cNvSpPr>
          <p:nvPr>
            <p:ph type="title"/>
          </p:nvPr>
        </p:nvSpPr>
        <p:spPr>
          <a:xfrm>
            <a:off x="645065" y="1463040"/>
            <a:ext cx="3796306" cy="2690949"/>
          </a:xfrm>
        </p:spPr>
        <p:txBody>
          <a:bodyPr anchor="t">
            <a:normAutofit/>
          </a:bodyPr>
          <a:lstStyle/>
          <a:p>
            <a:r>
              <a:rPr lang="en-GB" altLang="en-US" sz="3700">
                <a:latin typeface="Century Gothic"/>
              </a:rPr>
              <a:t>Terrorism Prevention and Investigation Measures</a:t>
            </a:r>
            <a:r>
              <a:rPr lang="en-GB" altLang="en-US" sz="3700"/>
              <a:t> </a:t>
            </a:r>
            <a:endParaRPr lang="en-GB" sz="3700"/>
          </a:p>
        </p:txBody>
      </p:sp>
      <p:grpSp>
        <p:nvGrpSpPr>
          <p:cNvPr id="10" name="Group 9">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45AD5CD8-1224-F9E5-51C6-CCBF66AD8CCC}"/>
              </a:ext>
            </a:extLst>
          </p:cNvPr>
          <p:cNvSpPr>
            <a:spLocks noGrp="1"/>
          </p:cNvSpPr>
          <p:nvPr>
            <p:ph idx="1"/>
          </p:nvPr>
        </p:nvSpPr>
        <p:spPr>
          <a:xfrm>
            <a:off x="5656218" y="1463039"/>
            <a:ext cx="5542387" cy="4300447"/>
          </a:xfrm>
        </p:spPr>
        <p:txBody>
          <a:bodyPr anchor="t">
            <a:normAutofit fontScale="92500" lnSpcReduction="10000"/>
          </a:bodyPr>
          <a:lstStyle/>
          <a:p>
            <a:r>
              <a:rPr lang="en-GB" sz="2000" dirty="0"/>
              <a:t>If you are subject to the TPIM’s you might not be able to:</a:t>
            </a:r>
          </a:p>
          <a:p>
            <a:r>
              <a:rPr lang="en-GB" sz="2000" dirty="0"/>
              <a:t>Leave your house overnight, Go beyond the geographical boundaries decided by the Home Office </a:t>
            </a:r>
          </a:p>
          <a:p>
            <a:r>
              <a:rPr lang="en-GB" sz="2000" dirty="0"/>
              <a:t>Take off your electronic monitoring tag, Talk to or meet with whoever you wanted </a:t>
            </a:r>
            <a:endParaRPr lang="en-US" sz="2000" dirty="0"/>
          </a:p>
          <a:p>
            <a:r>
              <a:rPr lang="en-GB" sz="2000" dirty="0"/>
              <a:t>Have friends or family to your home unless approved by the Home Office, approval which can be removed at any time, Travel overseas</a:t>
            </a:r>
            <a:endParaRPr lang="en-US" sz="2000" dirty="0"/>
          </a:p>
          <a:p>
            <a:r>
              <a:rPr lang="en-GB" sz="2000" dirty="0"/>
              <a:t>Stop the police or staff from the monitoring company entering and searching your home without a warrant </a:t>
            </a:r>
          </a:p>
          <a:p>
            <a:r>
              <a:rPr lang="en-GB" sz="2000" dirty="0"/>
              <a:t>If you did any of these things in breach of the TPIM’s notice you could be put in jail for up to five years. </a:t>
            </a:r>
            <a:endParaRPr lang="en-US" sz="2000" dirty="0"/>
          </a:p>
        </p:txBody>
      </p:sp>
    </p:spTree>
    <p:extLst>
      <p:ext uri="{BB962C8B-B14F-4D97-AF65-F5344CB8AC3E}">
        <p14:creationId xmlns:p14="http://schemas.microsoft.com/office/powerpoint/2010/main" val="157182729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AB33354-5302-409E-90BF-4E7A98AFB5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FA7DD5-83B5-FD95-7049-71CD2538A7FE}"/>
              </a:ext>
            </a:extLst>
          </p:cNvPr>
          <p:cNvSpPr>
            <a:spLocks noGrp="1"/>
          </p:cNvSpPr>
          <p:nvPr>
            <p:ph type="title"/>
          </p:nvPr>
        </p:nvSpPr>
        <p:spPr>
          <a:xfrm>
            <a:off x="645065" y="1165014"/>
            <a:ext cx="3796306" cy="4666206"/>
          </a:xfrm>
        </p:spPr>
        <p:txBody>
          <a:bodyPr anchor="ctr">
            <a:normAutofit/>
          </a:bodyPr>
          <a:lstStyle/>
          <a:p>
            <a:r>
              <a:rPr lang="en-GB" sz="4800"/>
              <a:t>Investigatory Powers Act 2016</a:t>
            </a:r>
          </a:p>
        </p:txBody>
      </p:sp>
      <p:grpSp>
        <p:nvGrpSpPr>
          <p:cNvPr id="10" name="Group 9">
            <a:extLst>
              <a:ext uri="{FF2B5EF4-FFF2-40B4-BE49-F238E27FC236}">
                <a16:creationId xmlns:a16="http://schemas.microsoft.com/office/drawing/2014/main" id="{0C66A8B6-1F6E-4FCC-93B9-B9986B6FD11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2576" y="5945955"/>
            <a:ext cx="12109423" cy="525780"/>
            <a:chOff x="82576" y="5945955"/>
            <a:chExt cx="12109423" cy="525780"/>
          </a:xfrm>
        </p:grpSpPr>
        <p:sp>
          <p:nvSpPr>
            <p:cNvPr id="11" name="Rectangle 10">
              <a:extLst>
                <a:ext uri="{FF2B5EF4-FFF2-40B4-BE49-F238E27FC236}">
                  <a16:creationId xmlns:a16="http://schemas.microsoft.com/office/drawing/2014/main" id="{CAF7C4FD-65AD-4BBE-886A-D2E923F94C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03361" y="6131892"/>
              <a:ext cx="524256"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BA8278B-6DF7-481F-B1FA-FFE7D6C3C7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5998176" y="277912"/>
              <a:ext cx="524256" cy="1186339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3FD92A9-C82F-44DC-923F-1BDE678F554C}"/>
              </a:ext>
            </a:extLst>
          </p:cNvPr>
          <p:cNvSpPr>
            <a:spLocks noGrp="1"/>
          </p:cNvSpPr>
          <p:nvPr>
            <p:ph idx="1"/>
          </p:nvPr>
        </p:nvSpPr>
        <p:spPr>
          <a:xfrm>
            <a:off x="5577840" y="1165014"/>
            <a:ext cx="5625253" cy="4666206"/>
          </a:xfrm>
        </p:spPr>
        <p:txBody>
          <a:bodyPr anchor="ctr">
            <a:normAutofit/>
          </a:bodyPr>
          <a:lstStyle/>
          <a:p>
            <a:r>
              <a:rPr lang="en-GB" sz="2400" dirty="0"/>
              <a:t>The so called 'Snoopers Charter' which allows the authorities 'hack' thousands of devices </a:t>
            </a:r>
            <a:r>
              <a:rPr lang="en-GB" sz="2400" dirty="0" err="1"/>
              <a:t>en</a:t>
            </a:r>
            <a:r>
              <a:rPr lang="en-GB" sz="2400" dirty="0"/>
              <a:t> masse, </a:t>
            </a:r>
          </a:p>
          <a:p>
            <a:r>
              <a:rPr lang="en-GB" sz="2400" dirty="0"/>
              <a:t>Requires internet providers to collect browsing histories and make them available to public bodies, </a:t>
            </a:r>
          </a:p>
          <a:p>
            <a:r>
              <a:rPr lang="en-GB" sz="2400" dirty="0"/>
              <a:t>Permits the mass collection of data . </a:t>
            </a:r>
          </a:p>
          <a:p>
            <a:endParaRPr lang="en-GB" sz="2400" dirty="0"/>
          </a:p>
          <a:p>
            <a:r>
              <a:rPr lang="en-GB" sz="2400" dirty="0"/>
              <a:t>Liberty (2019)</a:t>
            </a:r>
          </a:p>
        </p:txBody>
      </p:sp>
    </p:spTree>
    <p:extLst>
      <p:ext uri="{BB962C8B-B14F-4D97-AF65-F5344CB8AC3E}">
        <p14:creationId xmlns:p14="http://schemas.microsoft.com/office/powerpoint/2010/main" val="55330134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40082CA-3407-A883-BB67-DF7B18FA4D39}"/>
              </a:ext>
            </a:extLst>
          </p:cNvPr>
          <p:cNvSpPr>
            <a:spLocks noGrp="1"/>
          </p:cNvSpPr>
          <p:nvPr>
            <p:ph type="title"/>
          </p:nvPr>
        </p:nvSpPr>
        <p:spPr>
          <a:xfrm>
            <a:off x="808638" y="386930"/>
            <a:ext cx="9236700" cy="1188950"/>
          </a:xfrm>
        </p:spPr>
        <p:txBody>
          <a:bodyPr anchor="b">
            <a:normAutofit/>
          </a:bodyPr>
          <a:lstStyle/>
          <a:p>
            <a:r>
              <a:rPr lang="en-GB" sz="4200"/>
              <a:t>Policing Terrorism – Some UK Statistics </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05AA3ED-CE33-2B9C-D843-9C24C095C53B}"/>
              </a:ext>
            </a:extLst>
          </p:cNvPr>
          <p:cNvSpPr>
            <a:spLocks noGrp="1"/>
          </p:cNvSpPr>
          <p:nvPr>
            <p:ph idx="1"/>
          </p:nvPr>
        </p:nvSpPr>
        <p:spPr>
          <a:xfrm>
            <a:off x="793660" y="2599509"/>
            <a:ext cx="10143668" cy="3435531"/>
          </a:xfrm>
        </p:spPr>
        <p:txBody>
          <a:bodyPr anchor="ctr">
            <a:normAutofit/>
          </a:bodyPr>
          <a:lstStyle/>
          <a:p>
            <a:r>
              <a:rPr lang="en-GB" sz="2400" dirty="0"/>
              <a:t>Since June 2002 865 people convicted on terrorism related charges</a:t>
            </a:r>
          </a:p>
          <a:p>
            <a:r>
              <a:rPr lang="en-GB" sz="2400" dirty="0"/>
              <a:t>Over 70 people murdered including three police officers</a:t>
            </a:r>
          </a:p>
          <a:p>
            <a:r>
              <a:rPr lang="en-GB" sz="2400" dirty="0"/>
              <a:t>Innocent member of public mistakenly shot</a:t>
            </a:r>
          </a:p>
        </p:txBody>
      </p:sp>
    </p:spTree>
    <p:extLst>
      <p:ext uri="{BB962C8B-B14F-4D97-AF65-F5344CB8AC3E}">
        <p14:creationId xmlns:p14="http://schemas.microsoft.com/office/powerpoint/2010/main" val="64136918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D2D3C10-3BC7-8222-B79E-50152D41E734}"/>
              </a:ext>
            </a:extLst>
          </p:cNvPr>
          <p:cNvSpPr>
            <a:spLocks noGrp="1"/>
          </p:cNvSpPr>
          <p:nvPr>
            <p:ph type="title"/>
          </p:nvPr>
        </p:nvSpPr>
        <p:spPr>
          <a:xfrm>
            <a:off x="808638" y="386930"/>
            <a:ext cx="9236700" cy="1188950"/>
          </a:xfrm>
        </p:spPr>
        <p:txBody>
          <a:bodyPr anchor="b">
            <a:normAutofit/>
          </a:bodyPr>
          <a:lstStyle/>
          <a:p>
            <a:r>
              <a:rPr lang="en-GB" sz="3800"/>
              <a:t>Grieve 2014 – Advice to those concerned in CJS</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1CC2954-4F8D-2D5D-911E-905E9B3506EB}"/>
              </a:ext>
            </a:extLst>
          </p:cNvPr>
          <p:cNvSpPr>
            <a:spLocks noGrp="1"/>
          </p:cNvSpPr>
          <p:nvPr>
            <p:ph idx="1"/>
          </p:nvPr>
        </p:nvSpPr>
        <p:spPr>
          <a:xfrm>
            <a:off x="793660" y="2599509"/>
            <a:ext cx="10143668" cy="3435531"/>
          </a:xfrm>
        </p:spPr>
        <p:txBody>
          <a:bodyPr anchor="ctr">
            <a:normAutofit/>
          </a:bodyPr>
          <a:lstStyle/>
          <a:p>
            <a:r>
              <a:rPr lang="en-GB" sz="2400" dirty="0"/>
              <a:t>'Do not overreact that is what the terrorists want you to do'</a:t>
            </a:r>
            <a:endParaRPr lang="en-US" sz="2400" dirty="0"/>
          </a:p>
          <a:p>
            <a:r>
              <a:rPr lang="en-GB" sz="2400" dirty="0"/>
              <a:t>'Do not leave a festering mess for your successors'</a:t>
            </a:r>
            <a:endParaRPr lang="en-US" sz="2400" dirty="0"/>
          </a:p>
          <a:p>
            <a:r>
              <a:rPr lang="en-US" sz="2400" dirty="0"/>
              <a:t>'Try not to do anything stupid'</a:t>
            </a:r>
          </a:p>
          <a:p>
            <a:r>
              <a:rPr lang="en-GB" sz="2400" dirty="0"/>
              <a:t>Contribute toward finding a balance between protecting a community and keeping its confidence'</a:t>
            </a:r>
          </a:p>
          <a:p>
            <a:pPr marL="0" indent="0">
              <a:buNone/>
            </a:pPr>
            <a:endParaRPr lang="en-GB" sz="2400" dirty="0"/>
          </a:p>
        </p:txBody>
      </p:sp>
    </p:spTree>
    <p:extLst>
      <p:ext uri="{BB962C8B-B14F-4D97-AF65-F5344CB8AC3E}">
        <p14:creationId xmlns:p14="http://schemas.microsoft.com/office/powerpoint/2010/main" val="418334620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A8A1145-A981-4CFD-4D83-1493F069A510}"/>
              </a:ext>
            </a:extLst>
          </p:cNvPr>
          <p:cNvSpPr>
            <a:spLocks noGrp="1"/>
          </p:cNvSpPr>
          <p:nvPr>
            <p:ph type="title"/>
          </p:nvPr>
        </p:nvSpPr>
        <p:spPr>
          <a:xfrm>
            <a:off x="1043631" y="809898"/>
            <a:ext cx="9942716" cy="1554480"/>
          </a:xfrm>
        </p:spPr>
        <p:txBody>
          <a:bodyPr anchor="ctr">
            <a:normAutofit/>
          </a:bodyPr>
          <a:lstStyle/>
          <a:p>
            <a:r>
              <a:rPr lang="en-GB" sz="4800"/>
              <a:t>Dilemma</a:t>
            </a:r>
          </a:p>
        </p:txBody>
      </p:sp>
      <p:sp>
        <p:nvSpPr>
          <p:cNvPr id="3" name="Content Placeholder 2">
            <a:extLst>
              <a:ext uri="{FF2B5EF4-FFF2-40B4-BE49-F238E27FC236}">
                <a16:creationId xmlns:a16="http://schemas.microsoft.com/office/drawing/2014/main" id="{CEABE3A3-07B2-631F-8C4D-5F157F468A3F}"/>
              </a:ext>
            </a:extLst>
          </p:cNvPr>
          <p:cNvSpPr>
            <a:spLocks noGrp="1"/>
          </p:cNvSpPr>
          <p:nvPr>
            <p:ph idx="1"/>
          </p:nvPr>
        </p:nvSpPr>
        <p:spPr>
          <a:xfrm>
            <a:off x="1045028" y="3017522"/>
            <a:ext cx="9941319" cy="3124658"/>
          </a:xfrm>
        </p:spPr>
        <p:txBody>
          <a:bodyPr anchor="ctr">
            <a:normAutofit/>
          </a:bodyPr>
          <a:lstStyle/>
          <a:p>
            <a:r>
              <a:rPr lang="en-GB" sz="2400" dirty="0"/>
              <a:t>Striking the balance between maintaining community trust and confidence without compromising secret intelligence operations</a:t>
            </a: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9416099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DA718D0-4865-4629-8134-44F68D41D5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65167ED7-6315-43AB-B1B6-C326D5FD8F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2340441" y="2666183"/>
            <a:ext cx="5860051" cy="527712"/>
            <a:chOff x="6081624" y="1998368"/>
            <a:chExt cx="5613457" cy="782175"/>
          </a:xfrm>
          <a:solidFill>
            <a:schemeClr val="accent4"/>
          </a:solidFill>
        </p:grpSpPr>
        <p:sp>
          <p:nvSpPr>
            <p:cNvPr id="11" name="Rectangle 10">
              <a:extLst>
                <a:ext uri="{FF2B5EF4-FFF2-40B4-BE49-F238E27FC236}">
                  <a16:creationId xmlns:a16="http://schemas.microsoft.com/office/drawing/2014/main" id="{EF4D8839-FB03-487D-ACC8-8BFEDD4FEB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EF75023-9A3B-42FC-B704-61A8F7BEF4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922919"/>
            <a:ext cx="11111729" cy="546125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BC37C00-7937-9591-2ADF-C5AB30630B4D}"/>
              </a:ext>
            </a:extLst>
          </p:cNvPr>
          <p:cNvSpPr>
            <a:spLocks noGrp="1"/>
          </p:cNvSpPr>
          <p:nvPr>
            <p:ph type="title"/>
          </p:nvPr>
        </p:nvSpPr>
        <p:spPr>
          <a:xfrm>
            <a:off x="1282963" y="1238080"/>
            <a:ext cx="9849751" cy="1349671"/>
          </a:xfrm>
        </p:spPr>
        <p:txBody>
          <a:bodyPr anchor="b">
            <a:normAutofit/>
          </a:bodyPr>
          <a:lstStyle/>
          <a:p>
            <a:r>
              <a:rPr lang="en-GB" sz="5400"/>
              <a:t>The Future? - English (2009)</a:t>
            </a:r>
          </a:p>
        </p:txBody>
      </p:sp>
      <p:sp>
        <p:nvSpPr>
          <p:cNvPr id="3" name="Content Placeholder 2">
            <a:extLst>
              <a:ext uri="{FF2B5EF4-FFF2-40B4-BE49-F238E27FC236}">
                <a16:creationId xmlns:a16="http://schemas.microsoft.com/office/drawing/2014/main" id="{B341DDC2-9ECA-6EC9-7E6C-532C6B85AF19}"/>
              </a:ext>
            </a:extLst>
          </p:cNvPr>
          <p:cNvSpPr>
            <a:spLocks noGrp="1"/>
          </p:cNvSpPr>
          <p:nvPr>
            <p:ph idx="1"/>
          </p:nvPr>
        </p:nvSpPr>
        <p:spPr>
          <a:xfrm>
            <a:off x="1289304" y="2902913"/>
            <a:ext cx="9849751" cy="3032168"/>
          </a:xfrm>
        </p:spPr>
        <p:txBody>
          <a:bodyPr anchor="ctr">
            <a:normAutofit/>
          </a:bodyPr>
          <a:lstStyle/>
          <a:p>
            <a:r>
              <a:rPr lang="en-GB" sz="2000" dirty="0"/>
              <a:t>Learn to live with some aspects and incidents of terrorism</a:t>
            </a:r>
          </a:p>
          <a:p>
            <a:r>
              <a:rPr lang="en-GB" sz="2000" dirty="0"/>
              <a:t>Address the underlying causes</a:t>
            </a:r>
          </a:p>
          <a:p>
            <a:r>
              <a:rPr lang="en-GB" sz="2000" dirty="0"/>
              <a:t>Avoid over militarisation</a:t>
            </a:r>
          </a:p>
          <a:p>
            <a:r>
              <a:rPr lang="en-GB" sz="2000" dirty="0"/>
              <a:t>Follow Rule of Law</a:t>
            </a:r>
          </a:p>
          <a:p>
            <a:r>
              <a:rPr lang="en-GB" sz="2000" dirty="0"/>
              <a:t>Recognise central role of intelligence</a:t>
            </a:r>
          </a:p>
          <a:p>
            <a:r>
              <a:rPr lang="en-GB" sz="2000" dirty="0"/>
              <a:t>Coordinate all erasures e.g. finance, technology, forensic</a:t>
            </a:r>
          </a:p>
          <a:p>
            <a:r>
              <a:rPr lang="en-GB" sz="2000" dirty="0"/>
              <a:t>Counter narrative against terrorist to undermine credibility</a:t>
            </a:r>
          </a:p>
        </p:txBody>
      </p:sp>
    </p:spTree>
    <p:extLst>
      <p:ext uri="{BB962C8B-B14F-4D97-AF65-F5344CB8AC3E}">
        <p14:creationId xmlns:p14="http://schemas.microsoft.com/office/powerpoint/2010/main" val="114849879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B9AA7C6-5E5A-498E-A6DF-A943376E09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83EAB11A-76F7-48F4-9B4F-5BFDF4BF96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300" y="2385102"/>
            <a:ext cx="574091" cy="2087796"/>
            <a:chOff x="209668" y="2857422"/>
            <a:chExt cx="463662" cy="2087796"/>
          </a:xfrm>
        </p:grpSpPr>
        <p:sp>
          <p:nvSpPr>
            <p:cNvPr id="11" name="Rectangle 10">
              <a:extLst>
                <a:ext uri="{FF2B5EF4-FFF2-40B4-BE49-F238E27FC236}">
                  <a16:creationId xmlns:a16="http://schemas.microsoft.com/office/drawing/2014/main" id="{74D4C416-D5F4-4F6F-A6F1-87A21CD4FC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423947" y="2857422"/>
              <a:ext cx="249383" cy="20877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6AC1C30-21C6-4BF6-93EE-B211D7A8501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209668" y="2857423"/>
              <a:ext cx="1" cy="208779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81E140AE-0ABF-47C8-BF32-7D2F0CF2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631767"/>
            <a:ext cx="11111729" cy="575240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4D791C9-91B3-CB46-FDD5-7C715FE0CB30}"/>
              </a:ext>
            </a:extLst>
          </p:cNvPr>
          <p:cNvSpPr>
            <a:spLocks noGrp="1"/>
          </p:cNvSpPr>
          <p:nvPr>
            <p:ph type="title"/>
          </p:nvPr>
        </p:nvSpPr>
        <p:spPr>
          <a:xfrm>
            <a:off x="1153618" y="1239927"/>
            <a:ext cx="4008586" cy="4680583"/>
          </a:xfrm>
        </p:spPr>
        <p:txBody>
          <a:bodyPr anchor="ctr">
            <a:normAutofit/>
          </a:bodyPr>
          <a:lstStyle/>
          <a:p>
            <a:r>
              <a:rPr lang="en-GB" sz="5200"/>
              <a:t>Any Questions?</a:t>
            </a:r>
          </a:p>
        </p:txBody>
      </p:sp>
      <p:sp>
        <p:nvSpPr>
          <p:cNvPr id="3" name="Content Placeholder 2">
            <a:extLst>
              <a:ext uri="{FF2B5EF4-FFF2-40B4-BE49-F238E27FC236}">
                <a16:creationId xmlns:a16="http://schemas.microsoft.com/office/drawing/2014/main" id="{C7E66B27-6854-5C85-3B05-86CACE3BAA4B}"/>
              </a:ext>
            </a:extLst>
          </p:cNvPr>
          <p:cNvSpPr>
            <a:spLocks noGrp="1"/>
          </p:cNvSpPr>
          <p:nvPr>
            <p:ph idx="1"/>
          </p:nvPr>
        </p:nvSpPr>
        <p:spPr>
          <a:xfrm>
            <a:off x="6291923" y="1239927"/>
            <a:ext cx="4971824" cy="4680583"/>
          </a:xfrm>
        </p:spPr>
        <p:txBody>
          <a:bodyPr anchor="ctr">
            <a:normAutofit/>
          </a:bodyPr>
          <a:lstStyle/>
          <a:p>
            <a:r>
              <a:rPr lang="en-GB" sz="2000" dirty="0"/>
              <a:t>About the content?</a:t>
            </a:r>
          </a:p>
          <a:p>
            <a:endParaRPr lang="en-GB" sz="2000" dirty="0"/>
          </a:p>
          <a:p>
            <a:r>
              <a:rPr lang="en-GB" sz="2000" dirty="0"/>
              <a:t>About the Assessment?</a:t>
            </a:r>
          </a:p>
          <a:p>
            <a:endParaRPr lang="en-GB" sz="2000" dirty="0"/>
          </a:p>
          <a:p>
            <a:r>
              <a:rPr lang="en-GB" sz="2000" dirty="0"/>
              <a:t>About anything else?</a:t>
            </a:r>
          </a:p>
        </p:txBody>
      </p:sp>
    </p:spTree>
    <p:extLst>
      <p:ext uri="{BB962C8B-B14F-4D97-AF65-F5344CB8AC3E}">
        <p14:creationId xmlns:p14="http://schemas.microsoft.com/office/powerpoint/2010/main" val="424548786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8B9AA7C6-5E5A-498E-A6DF-A943376E09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a:extLst>
              <a:ext uri="{FF2B5EF4-FFF2-40B4-BE49-F238E27FC236}">
                <a16:creationId xmlns:a16="http://schemas.microsoft.com/office/drawing/2014/main" id="{83EAB11A-76F7-48F4-9B4F-5BFDF4BF96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300" y="2385102"/>
            <a:ext cx="574091" cy="2087796"/>
            <a:chOff x="209668" y="2857422"/>
            <a:chExt cx="463662" cy="2087796"/>
          </a:xfrm>
        </p:grpSpPr>
        <p:sp>
          <p:nvSpPr>
            <p:cNvPr id="17" name="Rectangle 16">
              <a:extLst>
                <a:ext uri="{FF2B5EF4-FFF2-40B4-BE49-F238E27FC236}">
                  <a16:creationId xmlns:a16="http://schemas.microsoft.com/office/drawing/2014/main" id="{74D4C416-D5F4-4F6F-A6F1-87A21CD4FC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423947" y="2857422"/>
              <a:ext cx="249383" cy="20877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8" name="Straight Connector 17">
              <a:extLst>
                <a:ext uri="{FF2B5EF4-FFF2-40B4-BE49-F238E27FC236}">
                  <a16:creationId xmlns:a16="http://schemas.microsoft.com/office/drawing/2014/main" id="{C6AC1C30-21C6-4BF6-93EE-B211D7A8501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209668" y="2857423"/>
              <a:ext cx="1" cy="208779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20" name="Rectangle 19">
            <a:extLst>
              <a:ext uri="{FF2B5EF4-FFF2-40B4-BE49-F238E27FC236}">
                <a16:creationId xmlns:a16="http://schemas.microsoft.com/office/drawing/2014/main" id="{81E140AE-0ABF-47C8-BF32-7D2F0CF2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1">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631767"/>
            <a:ext cx="11111729" cy="575240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F864456-7EE3-54F5-005F-5779FA75840D}"/>
              </a:ext>
            </a:extLst>
          </p:cNvPr>
          <p:cNvSpPr>
            <a:spLocks noGrp="1"/>
          </p:cNvSpPr>
          <p:nvPr>
            <p:ph type="title"/>
          </p:nvPr>
        </p:nvSpPr>
        <p:spPr>
          <a:xfrm>
            <a:off x="1153618" y="1239927"/>
            <a:ext cx="4008586" cy="4680583"/>
          </a:xfrm>
        </p:spPr>
        <p:txBody>
          <a:bodyPr anchor="ctr">
            <a:normAutofit/>
          </a:bodyPr>
          <a:lstStyle/>
          <a:p>
            <a:r>
              <a:rPr lang="en-GB" sz="5200" dirty="0"/>
              <a:t>References</a:t>
            </a:r>
          </a:p>
        </p:txBody>
      </p:sp>
      <p:sp>
        <p:nvSpPr>
          <p:cNvPr id="9" name="Content Placeholder 8">
            <a:extLst>
              <a:ext uri="{FF2B5EF4-FFF2-40B4-BE49-F238E27FC236}">
                <a16:creationId xmlns:a16="http://schemas.microsoft.com/office/drawing/2014/main" id="{D8635DEE-DBBC-FCC4-80C7-545360AC337E}"/>
              </a:ext>
            </a:extLst>
          </p:cNvPr>
          <p:cNvSpPr>
            <a:spLocks noGrp="1"/>
          </p:cNvSpPr>
          <p:nvPr>
            <p:ph idx="1"/>
          </p:nvPr>
        </p:nvSpPr>
        <p:spPr>
          <a:xfrm>
            <a:off x="4717473" y="937491"/>
            <a:ext cx="6546274" cy="5288742"/>
          </a:xfrm>
        </p:spPr>
        <p:txBody>
          <a:bodyPr anchor="ctr">
            <a:normAutofit fontScale="92500" lnSpcReduction="20000"/>
          </a:bodyPr>
          <a:lstStyle/>
          <a:p>
            <a:r>
              <a:rPr lang="en-GB" sz="1600" dirty="0">
                <a:hlinkClick r:id="rId2"/>
              </a:rPr>
              <a:t>https://www.bbc.co.uk/news/uk-england-birmingham-54573551</a:t>
            </a:r>
            <a:endParaRPr lang="en-GB" sz="1600" dirty="0"/>
          </a:p>
          <a:p>
            <a:r>
              <a:rPr lang="en-GB" sz="1600" dirty="0">
                <a:hlinkClick r:id="rId3"/>
              </a:rPr>
              <a:t>https://terrorismlegislationreviewer.independent.gov.uk/wp-content/uploads/2014/07/2014-Public-Law-403-20.pdf</a:t>
            </a:r>
            <a:endParaRPr lang="en-GB" sz="1600" dirty="0"/>
          </a:p>
          <a:p>
            <a:r>
              <a:rPr lang="en-GB" sz="1600" dirty="0">
                <a:hlinkClick r:id="rId4"/>
              </a:rPr>
              <a:t>https://www.equalityhumanrights.com/en/human-rights/human-rights-act</a:t>
            </a:r>
            <a:endParaRPr lang="en-GB" sz="1600" dirty="0"/>
          </a:p>
          <a:p>
            <a:r>
              <a:rPr lang="en-GB" sz="1600" b="0" i="0" dirty="0">
                <a:effectLst/>
                <a:latin typeface="Source Sans Pro" panose="020B0503030403020204" pitchFamily="34" charset="0"/>
              </a:rPr>
              <a:t>Wilkinson, P. (2011). </a:t>
            </a:r>
            <a:r>
              <a:rPr lang="en-GB" sz="1600" b="0" i="1" dirty="0">
                <a:effectLst/>
                <a:latin typeface="Source Sans Pro" panose="020B0503030403020204" pitchFamily="34" charset="0"/>
              </a:rPr>
              <a:t>Terrorism versus democracy : the liberal state response</a:t>
            </a:r>
            <a:r>
              <a:rPr lang="en-GB" sz="1600" b="0" i="0" dirty="0">
                <a:effectLst/>
                <a:latin typeface="Source Sans Pro" panose="020B0503030403020204" pitchFamily="34" charset="0"/>
              </a:rPr>
              <a:t> (3rd ed.). Routledge.</a:t>
            </a:r>
          </a:p>
          <a:p>
            <a:r>
              <a:rPr lang="en-GB" sz="1600" dirty="0"/>
              <a:t>https://www.ohchr.org/documents/publications/factsheet32en.pdf</a:t>
            </a:r>
          </a:p>
          <a:p>
            <a:r>
              <a:rPr lang="en-GB" altLang="en-US" sz="1600" dirty="0">
                <a:hlinkClick r:id="rId5"/>
              </a:rPr>
              <a:t>http://www.liberty-human-rights.org.uk/human-rights/terrorism/control-orders/index.php</a:t>
            </a:r>
            <a:r>
              <a:rPr lang="en-GB" altLang="en-US" sz="1600" dirty="0"/>
              <a:t> </a:t>
            </a:r>
          </a:p>
          <a:p>
            <a:r>
              <a:rPr lang="en-GB" altLang="en-US" sz="1600" dirty="0">
                <a:hlinkClick r:id="rId6"/>
              </a:rPr>
              <a:t>http://www.guardian.co.uk/uk/2011/may/23/counter-terror-stop-search-minorities</a:t>
            </a:r>
            <a:r>
              <a:rPr lang="en-GB" altLang="en-US" sz="1600" dirty="0"/>
              <a:t> </a:t>
            </a:r>
          </a:p>
          <a:p>
            <a:r>
              <a:rPr lang="en-GB" altLang="en-US" sz="1600" dirty="0">
                <a:hlinkClick r:id="rId7"/>
              </a:rPr>
              <a:t>http://www.guardian.co.uk/commentisfree/libertycentral/2009/jan/22/explainer-terrorism-legislation</a:t>
            </a:r>
            <a:r>
              <a:rPr lang="en-GB" altLang="en-US" sz="1600" dirty="0"/>
              <a:t> </a:t>
            </a:r>
          </a:p>
          <a:p>
            <a:r>
              <a:rPr lang="en-GB" altLang="en-US" sz="1600" dirty="0">
                <a:hlinkClick r:id="rId8"/>
              </a:rPr>
              <a:t>http://www.independent.co.uk/news/uk/home-news/photographers-snap-over-use-of-section-44-by-police-officers-1833839.html</a:t>
            </a:r>
            <a:r>
              <a:rPr lang="en-GB" altLang="en-US" sz="1600" dirty="0"/>
              <a:t> </a:t>
            </a:r>
          </a:p>
          <a:p>
            <a:r>
              <a:rPr lang="en-GB" altLang="en-US" sz="1600" dirty="0">
                <a:hlinkClick r:id="rId9"/>
              </a:rPr>
              <a:t>http://www.homeoffice.gov.uk/publications/counter-terrorism/terrorism-act-remedial-order/</a:t>
            </a:r>
            <a:r>
              <a:rPr lang="en-GB" altLang="en-US" sz="1600" dirty="0"/>
              <a:t> </a:t>
            </a:r>
          </a:p>
          <a:p>
            <a:r>
              <a:rPr lang="en-GB" altLang="en-US" sz="1600" dirty="0">
                <a:hlinkClick r:id="rId10"/>
              </a:rPr>
              <a:t>https://www.ons.gov.uk/aboutus/transparencyandgovernance/freedomofinformationfoi/muslimpopulationintheuk</a:t>
            </a:r>
            <a:endParaRPr lang="en-GB" altLang="en-US" sz="1600" dirty="0"/>
          </a:p>
          <a:p>
            <a:r>
              <a:rPr lang="en-GB" altLang="en-US" sz="1600" dirty="0"/>
              <a:t>https://www.gov.uk/government/statistics/operation-of-police-powers-under-the-terrorism-act-2000-quarterly-update-to-june-2021</a:t>
            </a:r>
          </a:p>
        </p:txBody>
      </p:sp>
    </p:spTree>
    <p:extLst>
      <p:ext uri="{BB962C8B-B14F-4D97-AF65-F5344CB8AC3E}">
        <p14:creationId xmlns:p14="http://schemas.microsoft.com/office/powerpoint/2010/main" val="164238713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B2180E7-37D2-B36C-8116-D05CF2444CE0}"/>
              </a:ext>
            </a:extLst>
          </p:cNvPr>
          <p:cNvSpPr>
            <a:spLocks noGrp="1"/>
          </p:cNvSpPr>
          <p:nvPr>
            <p:ph type="title"/>
          </p:nvPr>
        </p:nvSpPr>
        <p:spPr>
          <a:xfrm>
            <a:off x="793662" y="386930"/>
            <a:ext cx="10066122" cy="1298448"/>
          </a:xfrm>
        </p:spPr>
        <p:txBody>
          <a:bodyPr anchor="b">
            <a:normAutofit/>
          </a:bodyPr>
          <a:lstStyle/>
          <a:p>
            <a:r>
              <a:rPr lang="en-GB" sz="4800"/>
              <a:t>Week 4 Complete!</a:t>
            </a:r>
          </a:p>
        </p:txBody>
      </p:sp>
      <p:sp>
        <p:nvSpPr>
          <p:cNvPr id="1033" name="Rectangle 1032">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5" name="Rectangle 1034">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395214D-F1B5-F132-8F22-786DD210239F}"/>
              </a:ext>
            </a:extLst>
          </p:cNvPr>
          <p:cNvSpPr>
            <a:spLocks noGrp="1"/>
          </p:cNvSpPr>
          <p:nvPr>
            <p:ph idx="1"/>
          </p:nvPr>
        </p:nvSpPr>
        <p:spPr>
          <a:xfrm>
            <a:off x="793661" y="2599509"/>
            <a:ext cx="4530898" cy="3639450"/>
          </a:xfrm>
        </p:spPr>
        <p:txBody>
          <a:bodyPr anchor="ctr">
            <a:normAutofit/>
          </a:bodyPr>
          <a:lstStyle/>
          <a:p>
            <a:r>
              <a:rPr lang="en-GB" sz="2000"/>
              <a:t>Thank you for listening!</a:t>
            </a:r>
          </a:p>
          <a:p>
            <a:endParaRPr lang="en-GB" sz="2000"/>
          </a:p>
          <a:p>
            <a:r>
              <a:rPr lang="en-GB" sz="2000"/>
              <a:t>See you all next week!</a:t>
            </a:r>
          </a:p>
        </p:txBody>
      </p:sp>
      <p:pic>
        <p:nvPicPr>
          <p:cNvPr id="1026" name="Picture 2" descr="In which I have a little fun and count down my top 10 moments from The  Simpsons. | ResetEra">
            <a:extLst>
              <a:ext uri="{FF2B5EF4-FFF2-40B4-BE49-F238E27FC236}">
                <a16:creationId xmlns:a16="http://schemas.microsoft.com/office/drawing/2014/main" id="{BC563C82-EE4C-36F5-0472-E09F7383423E}"/>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010508" y="2484255"/>
            <a:ext cx="4952325" cy="3714244"/>
          </a:xfrm>
          <a:prstGeom prst="rect">
            <a:avLst/>
          </a:prstGeom>
          <a:noFill/>
          <a:extLst>
            <a:ext uri="{909E8E84-426E-40DD-AFC4-6F175D3DCCD1}">
              <a14:hiddenFill xmlns:a14="http://schemas.microsoft.com/office/drawing/2010/main">
                <a:solidFill>
                  <a:srgbClr val="FFFFFF"/>
                </a:solidFill>
              </a14:hiddenFill>
            </a:ext>
          </a:extLst>
        </p:spPr>
      </p:pic>
      <p:sp>
        <p:nvSpPr>
          <p:cNvPr id="1037" name="Rectangle 1036">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121840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3252</Words>
  <Application>Microsoft Office PowerPoint</Application>
  <PresentationFormat>Widescreen</PresentationFormat>
  <Paragraphs>285</Paragraphs>
  <Slides>58</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58</vt:i4>
      </vt:variant>
    </vt:vector>
  </HeadingPairs>
  <TitlesOfParts>
    <vt:vector size="67" baseType="lpstr">
      <vt:lpstr>open_sans</vt:lpstr>
      <vt:lpstr>Arial</vt:lpstr>
      <vt:lpstr>Calibri</vt:lpstr>
      <vt:lpstr>Calibri Light</vt:lpstr>
      <vt:lpstr>Century Gothic</vt:lpstr>
      <vt:lpstr>Roboto</vt:lpstr>
      <vt:lpstr>Source Sans Pro</vt:lpstr>
      <vt:lpstr>Wingdings 2</vt:lpstr>
      <vt:lpstr>Office Theme</vt:lpstr>
      <vt:lpstr>Terrorism and Cybercrime</vt:lpstr>
      <vt:lpstr>The Dilemma</vt:lpstr>
      <vt:lpstr>Historical Context – England 1939</vt:lpstr>
      <vt:lpstr>Historical Context</vt:lpstr>
      <vt:lpstr>Counter Terrorism (CT) Offences</vt:lpstr>
      <vt:lpstr>Amendments to Terrorism Act 2000</vt:lpstr>
      <vt:lpstr>Powers of These Acts</vt:lpstr>
      <vt:lpstr>Human Rights Act 1998</vt:lpstr>
      <vt:lpstr>Wilkinson (2007) </vt:lpstr>
      <vt:lpstr>Northern Ireland- Discrimination</vt:lpstr>
      <vt:lpstr>Norther Ireland – Civil Rights</vt:lpstr>
      <vt:lpstr>Overreaction – A Recruitment Tool</vt:lpstr>
      <vt:lpstr>Think back to Wilkinson</vt:lpstr>
      <vt:lpstr>Community Effects </vt:lpstr>
      <vt:lpstr>The Troubles</vt:lpstr>
      <vt:lpstr> The UK’s CT Network</vt:lpstr>
      <vt:lpstr>Scotland Yards Anti Terrorist Branch (SO13)</vt:lpstr>
      <vt:lpstr>Scotland Yards Anti Terrorist Branch</vt:lpstr>
      <vt:lpstr>PIRA on the Back-Foot!</vt:lpstr>
      <vt:lpstr>MI5 and Crime</vt:lpstr>
      <vt:lpstr>The Contemporary Wave of Islamism</vt:lpstr>
      <vt:lpstr>Birth of Al Qaeda</vt:lpstr>
      <vt:lpstr>11th September 2001</vt:lpstr>
      <vt:lpstr>THE CHANGING THREAT</vt:lpstr>
      <vt:lpstr>Irish Republican Terrorism</vt:lpstr>
      <vt:lpstr>International Terrorism</vt:lpstr>
      <vt:lpstr>Change of Intelligence Function</vt:lpstr>
      <vt:lpstr>11th September 2001</vt:lpstr>
      <vt:lpstr>The Threat to the UK</vt:lpstr>
      <vt:lpstr>CTU's and CTIU's</vt:lpstr>
      <vt:lpstr>Policing Terrorism – Government Responses </vt:lpstr>
      <vt:lpstr>Muslims in Britain today</vt:lpstr>
      <vt:lpstr>But who are the Terrorists?</vt:lpstr>
      <vt:lpstr>But who are the Terrorists?</vt:lpstr>
      <vt:lpstr>So who are the Terrorists?</vt:lpstr>
      <vt:lpstr>UK Govt Responses to Terrorism</vt:lpstr>
      <vt:lpstr>Muslims in Britain Today:  The new Suspect Community?</vt:lpstr>
      <vt:lpstr>Muslims in Britain Today:  The new Suspect Community?</vt:lpstr>
      <vt:lpstr>Remember Wilkinson</vt:lpstr>
      <vt:lpstr>Terrorism Legislation</vt:lpstr>
      <vt:lpstr>Why Do we need Terrorism Legislation</vt:lpstr>
      <vt:lpstr>Why Do the Police need Powers</vt:lpstr>
      <vt:lpstr>The Terrorism Act 2000</vt:lpstr>
      <vt:lpstr>Terrorism Act 2000: Problems with Police Powers</vt:lpstr>
      <vt:lpstr>Stop and Search</vt:lpstr>
      <vt:lpstr>Stop and Search</vt:lpstr>
      <vt:lpstr>Stop and Search at Ports </vt:lpstr>
      <vt:lpstr>Additional Legislation</vt:lpstr>
      <vt:lpstr>The Anti - Terrorism Crime and Security Act 2001</vt:lpstr>
      <vt:lpstr>Terrorism Prevention and Investigation Measures </vt:lpstr>
      <vt:lpstr>Investigatory Powers Act 2016</vt:lpstr>
      <vt:lpstr>Policing Terrorism – Some UK Statistics </vt:lpstr>
      <vt:lpstr>Grieve 2014 – Advice to those concerned in CJS</vt:lpstr>
      <vt:lpstr>Dilemma</vt:lpstr>
      <vt:lpstr>The Future? - English (2009)</vt:lpstr>
      <vt:lpstr>Any Questions?</vt:lpstr>
      <vt:lpstr>References</vt:lpstr>
      <vt:lpstr>Week 4 Complete!</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Terrorism and Cybercrime</dc:title>
  <dc:creator>Luke Roach</dc:creator>
  <cp:lastModifiedBy>Luke Roach</cp:lastModifiedBy>
  <cp:revision>1</cp:revision>
  <dcterms:created xsi:type="dcterms:W3CDTF">2022-10-26T10:37:33Z</dcterms:created>
  <dcterms:modified xsi:type="dcterms:W3CDTF">2022-10-26T14:16:31Z</dcterms:modified>
</cp:coreProperties>
</file>