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59" r:id="rId4"/>
    <p:sldId id="260" r:id="rId5"/>
    <p:sldId id="261" r:id="rId6"/>
    <p:sldId id="262" r:id="rId7"/>
    <p:sldId id="263" r:id="rId8"/>
    <p:sldId id="265" r:id="rId9"/>
    <p:sldId id="266" r:id="rId10"/>
    <p:sldId id="267" r:id="rId11"/>
    <p:sldId id="268" r:id="rId12"/>
    <p:sldId id="269" r:id="rId13"/>
    <p:sldId id="270" r:id="rId14"/>
    <p:sldId id="271" r:id="rId15"/>
    <p:sldId id="272" r:id="rId16"/>
    <p:sldId id="2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069" autoAdjust="0"/>
  </p:normalViewPr>
  <p:slideViewPr>
    <p:cSldViewPr snapToGrid="0">
      <p:cViewPr varScale="1">
        <p:scale>
          <a:sx n="70" d="100"/>
          <a:sy n="70" d="100"/>
        </p:scale>
        <p:origin x="20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3C4587-1E3D-4769-AFC0-9EB90B6EC8E5}" type="datetimeFigureOut">
              <a:rPr lang="en-GB" smtClean="0"/>
              <a:t>05/10/2016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624281-C5CA-4C35-B866-8DB55596AD2D}" type="slidenum">
              <a:rPr lang="en-GB" smtClean="0"/>
              <a:t>‹#›</a:t>
            </a:fld>
            <a:endParaRPr lang="en-GB"/>
          </a:p>
        </p:txBody>
      </p:sp>
    </p:spTree>
    <p:extLst>
      <p:ext uri="{BB962C8B-B14F-4D97-AF65-F5344CB8AC3E}">
        <p14:creationId xmlns:p14="http://schemas.microsoft.com/office/powerpoint/2010/main" val="1541322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A19C7F-5CF9-4FE3-AA1F-D5116B16526E}" type="slidenum">
              <a:rPr lang="en-GB" smtClean="0"/>
              <a:t>1</a:t>
            </a:fld>
            <a:endParaRPr lang="en-GB"/>
          </a:p>
        </p:txBody>
      </p:sp>
    </p:spTree>
    <p:extLst>
      <p:ext uri="{BB962C8B-B14F-4D97-AF65-F5344CB8AC3E}">
        <p14:creationId xmlns:p14="http://schemas.microsoft.com/office/powerpoint/2010/main" val="1563491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2</a:t>
            </a:fld>
            <a:endParaRPr lang="en-GB"/>
          </a:p>
        </p:txBody>
      </p:sp>
    </p:spTree>
    <p:extLst>
      <p:ext uri="{BB962C8B-B14F-4D97-AF65-F5344CB8AC3E}">
        <p14:creationId xmlns:p14="http://schemas.microsoft.com/office/powerpoint/2010/main" val="618363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3</a:t>
            </a:fld>
            <a:endParaRPr lang="en-GB"/>
          </a:p>
        </p:txBody>
      </p:sp>
    </p:spTree>
    <p:extLst>
      <p:ext uri="{BB962C8B-B14F-4D97-AF65-F5344CB8AC3E}">
        <p14:creationId xmlns:p14="http://schemas.microsoft.com/office/powerpoint/2010/main" val="3908675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4</a:t>
            </a:fld>
            <a:endParaRPr lang="en-GB"/>
          </a:p>
        </p:txBody>
      </p:sp>
    </p:spTree>
    <p:extLst>
      <p:ext uri="{BB962C8B-B14F-4D97-AF65-F5344CB8AC3E}">
        <p14:creationId xmlns:p14="http://schemas.microsoft.com/office/powerpoint/2010/main" val="40861297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5</a:t>
            </a:fld>
            <a:endParaRPr lang="en-GB"/>
          </a:p>
        </p:txBody>
      </p:sp>
    </p:spTree>
    <p:extLst>
      <p:ext uri="{BB962C8B-B14F-4D97-AF65-F5344CB8AC3E}">
        <p14:creationId xmlns:p14="http://schemas.microsoft.com/office/powerpoint/2010/main" val="21561657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see</a:t>
            </a:r>
            <a:r>
              <a:rPr lang="en-GB" baseline="0" dirty="0" smtClean="0"/>
              <a:t> the Hippocrates notes on the sacred disease and gods</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6</a:t>
            </a:fld>
            <a:endParaRPr lang="en-GB"/>
          </a:p>
        </p:txBody>
      </p:sp>
    </p:spTree>
    <p:extLst>
      <p:ext uri="{BB962C8B-B14F-4D97-AF65-F5344CB8AC3E}">
        <p14:creationId xmlns:p14="http://schemas.microsoft.com/office/powerpoint/2010/main" val="589655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7</a:t>
            </a:fld>
            <a:endParaRPr lang="en-GB"/>
          </a:p>
        </p:txBody>
      </p:sp>
    </p:spTree>
    <p:extLst>
      <p:ext uri="{BB962C8B-B14F-4D97-AF65-F5344CB8AC3E}">
        <p14:creationId xmlns:p14="http://schemas.microsoft.com/office/powerpoint/2010/main" val="567499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9</a:t>
            </a:fld>
            <a:endParaRPr lang="en-GB"/>
          </a:p>
        </p:txBody>
      </p:sp>
    </p:spTree>
    <p:extLst>
      <p:ext uri="{BB962C8B-B14F-4D97-AF65-F5344CB8AC3E}">
        <p14:creationId xmlns:p14="http://schemas.microsoft.com/office/powerpoint/2010/main" val="41100920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Hence depression is a black mood</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10</a:t>
            </a:fld>
            <a:endParaRPr lang="en-GB"/>
          </a:p>
        </p:txBody>
      </p:sp>
    </p:spTree>
    <p:extLst>
      <p:ext uri="{BB962C8B-B14F-4D97-AF65-F5344CB8AC3E}">
        <p14:creationId xmlns:p14="http://schemas.microsoft.com/office/powerpoint/2010/main" val="7242048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12</a:t>
            </a:fld>
            <a:endParaRPr lang="en-GB"/>
          </a:p>
        </p:txBody>
      </p:sp>
    </p:spTree>
    <p:extLst>
      <p:ext uri="{BB962C8B-B14F-4D97-AF65-F5344CB8AC3E}">
        <p14:creationId xmlns:p14="http://schemas.microsoft.com/office/powerpoint/2010/main" val="2852989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13</a:t>
            </a:fld>
            <a:endParaRPr lang="en-GB"/>
          </a:p>
        </p:txBody>
      </p:sp>
    </p:spTree>
    <p:extLst>
      <p:ext uri="{BB962C8B-B14F-4D97-AF65-F5344CB8AC3E}">
        <p14:creationId xmlns:p14="http://schemas.microsoft.com/office/powerpoint/2010/main" val="38089677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smtClean="0"/>
          </a:p>
          <a:p>
            <a:pPr eaLnBrk="1" hangingPunct="1"/>
            <a:endParaRPr lang="en-GB" altLang="en-US" dirty="0" smtClean="0"/>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B489961-D3E8-4C76-A786-E278FAEE120A}" type="slidenum">
              <a:rPr lang="en-GB" altLang="en-US">
                <a:latin typeface="Calibri" panose="020F0502020204030204" pitchFamily="34" charset="0"/>
              </a:rPr>
              <a:pPr eaLnBrk="1" hangingPunct="1"/>
              <a:t>14</a:t>
            </a:fld>
            <a:endParaRPr lang="en-GB" altLang="en-US">
              <a:latin typeface="Calibri" panose="020F0502020204030204" pitchFamily="34" charset="0"/>
            </a:endParaRPr>
          </a:p>
        </p:txBody>
      </p:sp>
    </p:spTree>
    <p:extLst>
      <p:ext uri="{BB962C8B-B14F-4D97-AF65-F5344CB8AC3E}">
        <p14:creationId xmlns:p14="http://schemas.microsoft.com/office/powerpoint/2010/main" val="25625361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mtClean="0"/>
              <a:t>Break Time. </a:t>
            </a:r>
          </a:p>
        </p:txBody>
      </p:sp>
      <p:sp>
        <p:nvSpPr>
          <p:cNvPr id="4" name="Slide Number Placeholder 3"/>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F622839-DE7A-451F-823F-402C7C4A297E}"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2642694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D90B8D-4449-4DEF-8539-982E93434392}"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906799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D90B8D-4449-4DEF-8539-982E93434392}"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887091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D90B8D-4449-4DEF-8539-982E93434392}"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169397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913700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D90B8D-4449-4DEF-8539-982E93434392}" type="datetimeFigureOut">
              <a:rPr lang="en-GB" smtClean="0"/>
              <a:t>05/10/2016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1396992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D90B8D-4449-4DEF-8539-982E93434392}" type="datetimeFigureOut">
              <a:rPr lang="en-GB" smtClean="0"/>
              <a:t>05/10/2016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607571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5D90B8D-4449-4DEF-8539-982E93434392}" type="datetimeFigureOut">
              <a:rPr lang="en-GB" smtClean="0"/>
              <a:t>05/10/2016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233289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345712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88690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056074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405679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16B82D1-6ADB-41B0-A855-7F4212715FF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87261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05/10/2016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044634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5D90B8D-4449-4DEF-8539-982E93434392}" type="datetimeFigureOut">
              <a:rPr lang="en-GB" smtClean="0"/>
              <a:t>05/10/2016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5013653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5D90B8D-4449-4DEF-8539-982E93434392}" type="datetimeFigureOut">
              <a:rPr lang="en-GB" smtClean="0"/>
              <a:t>05/10/2016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83796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D90B8D-4449-4DEF-8539-982E93434392}" type="datetimeFigureOut">
              <a:rPr lang="en-GB" smtClean="0"/>
              <a:t>05/10/2016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383848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5D90B8D-4449-4DEF-8539-982E93434392}" type="datetimeFigureOut">
              <a:rPr lang="en-GB" smtClean="0"/>
              <a:t>05/10/2016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916B82D1-6ADB-41B0-A855-7F4212715FFD}" type="slidenum">
              <a:rPr lang="en-GB" smtClean="0"/>
              <a:t>‹#›</a:t>
            </a:fld>
            <a:endParaRPr lang="en-GB"/>
          </a:p>
        </p:txBody>
      </p:sp>
    </p:spTree>
    <p:extLst>
      <p:ext uri="{BB962C8B-B14F-4D97-AF65-F5344CB8AC3E}">
        <p14:creationId xmlns:p14="http://schemas.microsoft.com/office/powerpoint/2010/main" val="62826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D90B8D-4449-4DEF-8539-982E93434392}" type="datetimeFigureOut">
              <a:rPr lang="en-GB" smtClean="0"/>
              <a:t>05/10/2016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16B82D1-6ADB-41B0-A855-7F4212715FFD}" type="slidenum">
              <a:rPr lang="en-GB" smtClean="0"/>
              <a:t>‹#›</a:t>
            </a:fld>
            <a:endParaRPr lang="en-GB"/>
          </a:p>
        </p:txBody>
      </p:sp>
    </p:spTree>
    <p:extLst>
      <p:ext uri="{BB962C8B-B14F-4D97-AF65-F5344CB8AC3E}">
        <p14:creationId xmlns:p14="http://schemas.microsoft.com/office/powerpoint/2010/main" val="18195217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a:ln/>
        </p:spPr>
        <p:style>
          <a:lnRef idx="2">
            <a:schemeClr val="dk1">
              <a:shade val="50000"/>
            </a:schemeClr>
          </a:lnRef>
          <a:fillRef idx="1">
            <a:schemeClr val="dk1"/>
          </a:fillRef>
          <a:effectRef idx="0">
            <a:schemeClr val="dk1"/>
          </a:effectRef>
          <a:fontRef idx="minor">
            <a:schemeClr val="lt1"/>
          </a:fontRef>
        </p:style>
      </p:pic>
      <p:sp>
        <p:nvSpPr>
          <p:cNvPr id="2" name="Title 1"/>
          <p:cNvSpPr>
            <a:spLocks noGrp="1"/>
          </p:cNvSpPr>
          <p:nvPr>
            <p:ph type="ctrTitle"/>
          </p:nvPr>
        </p:nvSpPr>
        <p:spPr>
          <a:xfrm>
            <a:off x="0" y="0"/>
            <a:ext cx="7197726" cy="2421464"/>
          </a:xfrm>
        </p:spPr>
        <p:txBody>
          <a:bodyPr/>
          <a:lstStyle/>
          <a:p>
            <a:pPr algn="l"/>
            <a:r>
              <a:rPr lang="en-GB" dirty="0" smtClean="0"/>
              <a:t>Ancient World</a:t>
            </a:r>
            <a:br>
              <a:rPr lang="en-GB" dirty="0" smtClean="0"/>
            </a:br>
            <a:endParaRPr lang="en-GB" dirty="0"/>
          </a:p>
        </p:txBody>
      </p:sp>
      <p:sp>
        <p:nvSpPr>
          <p:cNvPr id="3" name="Subtitle 2"/>
          <p:cNvSpPr>
            <a:spLocks noGrp="1"/>
          </p:cNvSpPr>
          <p:nvPr>
            <p:ph type="subTitle" idx="1"/>
          </p:nvPr>
        </p:nvSpPr>
        <p:spPr>
          <a:xfrm>
            <a:off x="2345808" y="5147733"/>
            <a:ext cx="7197726" cy="1405467"/>
          </a:xfrm>
        </p:spPr>
        <p:txBody>
          <a:bodyPr/>
          <a:lstStyle/>
          <a:p>
            <a:endParaRPr lang="en-GB" dirty="0" smtClean="0"/>
          </a:p>
          <a:p>
            <a:endParaRPr lang="en-GB" dirty="0" smtClean="0"/>
          </a:p>
          <a:p>
            <a:r>
              <a:rPr lang="en-GB" dirty="0" smtClean="0"/>
              <a:t>Beliefs and Views of Madness in the Ancient </a:t>
            </a:r>
            <a:r>
              <a:rPr lang="en-GB" dirty="0"/>
              <a:t>W</a:t>
            </a:r>
            <a:r>
              <a:rPr lang="en-GB" dirty="0" smtClean="0"/>
              <a:t>orld</a:t>
            </a:r>
            <a:endParaRPr lang="en-GB" dirty="0"/>
          </a:p>
        </p:txBody>
      </p:sp>
    </p:spTree>
    <p:extLst>
      <p:ext uri="{BB962C8B-B14F-4D97-AF65-F5344CB8AC3E}">
        <p14:creationId xmlns:p14="http://schemas.microsoft.com/office/powerpoint/2010/main" val="31407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 of Israel and Prophets</a:t>
            </a:r>
            <a:endParaRPr lang="en-GB" dirty="0"/>
          </a:p>
        </p:txBody>
      </p:sp>
      <p:sp>
        <p:nvSpPr>
          <p:cNvPr id="4" name="Text Placeholder 3"/>
          <p:cNvSpPr>
            <a:spLocks noGrp="1"/>
          </p:cNvSpPr>
          <p:nvPr>
            <p:ph type="body" sz="half" idx="2"/>
          </p:nvPr>
        </p:nvSpPr>
        <p:spPr>
          <a:xfrm>
            <a:off x="680322" y="2336872"/>
            <a:ext cx="4740764" cy="4119912"/>
          </a:xfrm>
        </p:spPr>
        <p:txBody>
          <a:bodyPr>
            <a:normAutofit/>
          </a:bodyPr>
          <a:lstStyle/>
          <a:p>
            <a:r>
              <a:rPr lang="en-GB" dirty="0">
                <a:solidFill>
                  <a:schemeClr val="bg1"/>
                </a:solidFill>
              </a:rPr>
              <a:t>Hebrews saw madness as a punishment from God. </a:t>
            </a:r>
          </a:p>
          <a:p>
            <a:pPr lvl="1"/>
            <a:r>
              <a:rPr lang="en-GB" dirty="0">
                <a:solidFill>
                  <a:schemeClr val="bg1"/>
                </a:solidFill>
              </a:rPr>
              <a:t>If they displeased their vengeful God, they should expect punishment (See 1 Samuel 15-)</a:t>
            </a:r>
          </a:p>
          <a:p>
            <a:r>
              <a:rPr lang="en-GB" dirty="0">
                <a:solidFill>
                  <a:schemeClr val="bg1"/>
                </a:solidFill>
              </a:rPr>
              <a:t>Madness was often seen as the possession by evil spirits, which had been cast upon that individual as punishment from God.</a:t>
            </a:r>
          </a:p>
          <a:p>
            <a:r>
              <a:rPr lang="en-GB" dirty="0">
                <a:solidFill>
                  <a:schemeClr val="bg1"/>
                </a:solidFill>
              </a:rPr>
              <a:t>Prophets – those who hallucinated, behaved in a frenzied manner, reported visions and stated that they had been visited by God, were at times viewed with suspicion and often put to death. </a:t>
            </a:r>
          </a:p>
          <a:p>
            <a:r>
              <a:rPr lang="en-GB" dirty="0">
                <a:solidFill>
                  <a:schemeClr val="bg1"/>
                </a:solidFill>
              </a:rPr>
              <a:t>People recognised that God spoke through individuals, so those displaying behaviours of madness might well be the messengers of God.</a:t>
            </a:r>
          </a:p>
          <a:p>
            <a:endParaRPr lang="en-GB" dirty="0"/>
          </a:p>
        </p:txBody>
      </p:sp>
      <p:pic>
        <p:nvPicPr>
          <p:cNvPr id="5" name="Picture Placeholder 8"/>
          <p:cNvPicPr>
            <a:picLocks noGrp="1" noChangeAspect="1"/>
          </p:cNvPicPr>
          <p:nvPr>
            <p:ph idx="1"/>
          </p:nvPr>
        </p:nvPicPr>
        <p:blipFill>
          <a:blip r:embed="rId3">
            <a:extLst>
              <a:ext uri="{28A0092B-C50C-407E-A947-70E740481C1C}">
                <a14:useLocalDpi xmlns:a14="http://schemas.microsoft.com/office/drawing/2010/main" val="0"/>
              </a:ext>
            </a:extLst>
          </a:blip>
          <a:srcRect t="32753" b="32753"/>
          <a:stretch>
            <a:fillRect/>
          </a:stretch>
        </p:blipFill>
        <p:spPr>
          <a:xfrm>
            <a:off x="5889949" y="2924153"/>
            <a:ext cx="5608638" cy="2424753"/>
          </a:xfrm>
        </p:spPr>
      </p:pic>
    </p:spTree>
    <p:extLst>
      <p:ext uri="{BB962C8B-B14F-4D97-AF65-F5344CB8AC3E}">
        <p14:creationId xmlns:p14="http://schemas.microsoft.com/office/powerpoint/2010/main" val="344207031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Jesus and the Gadarene Swine</a:t>
            </a:r>
            <a:endParaRPr lang="en-GB" dirty="0"/>
          </a:p>
        </p:txBody>
      </p:sp>
      <p:sp>
        <p:nvSpPr>
          <p:cNvPr id="3" name="Picture Placeholder 2"/>
          <p:cNvSpPr>
            <a:spLocks noGrp="1"/>
          </p:cNvSpPr>
          <p:nvPr>
            <p:ph type="pic" idx="1"/>
          </p:nvPr>
        </p:nvSpPr>
        <p:spPr/>
      </p:sp>
      <p:sp>
        <p:nvSpPr>
          <p:cNvPr id="4" name="Text Placeholder 3"/>
          <p:cNvSpPr>
            <a:spLocks noGrp="1"/>
          </p:cNvSpPr>
          <p:nvPr>
            <p:ph type="body" sz="half" idx="2"/>
          </p:nvPr>
        </p:nvSpPr>
        <p:spPr/>
        <p:txBody>
          <a:bodyPr/>
          <a:lstStyle/>
          <a:p>
            <a:r>
              <a:rPr lang="en-GB" dirty="0" smtClean="0"/>
              <a:t>When Jesus visited the region of the </a:t>
            </a:r>
            <a:r>
              <a:rPr lang="en-GB" dirty="0" err="1" smtClean="0"/>
              <a:t>Garasenes</a:t>
            </a:r>
            <a:r>
              <a:rPr lang="en-GB" dirty="0" smtClean="0"/>
              <a:t> he was confronted by ‘a man with an unclean spirit’ who’s behaviour was so violent even chains could not hold him.</a:t>
            </a:r>
            <a:endParaRPr lang="en-GB" dirty="0"/>
          </a:p>
        </p:txBody>
      </p:sp>
      <p:pic>
        <p:nvPicPr>
          <p:cNvPr id="6" name="Picture Placeholder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6424" y="420421"/>
            <a:ext cx="5648325" cy="3880991"/>
          </a:xfrm>
          <a:prstGeom prst="rect">
            <a:avLst/>
          </a:prstGeom>
          <a:solidFill>
            <a:sysClr val="window" lastClr="FFFFFF"/>
          </a:solidFill>
          <a:ln w="12700" cap="flat" cmpd="sng" algn="ctr">
            <a:solidFill>
              <a:sysClr val="windowText" lastClr="000000"/>
            </a:solidFill>
            <a:prstDash val="solid"/>
            <a:miter lim="800000"/>
          </a:ln>
          <a:effectLst/>
        </p:spPr>
      </p:pic>
    </p:spTree>
    <p:extLst>
      <p:ext uri="{BB962C8B-B14F-4D97-AF65-F5344CB8AC3E}">
        <p14:creationId xmlns:p14="http://schemas.microsoft.com/office/powerpoint/2010/main" val="21830789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Greeks and Madness</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27958" y="2336872"/>
            <a:ext cx="2566221" cy="3601714"/>
          </a:xfrm>
        </p:spPr>
      </p:pic>
      <p:sp>
        <p:nvSpPr>
          <p:cNvPr id="4" name="Text Placeholder 3"/>
          <p:cNvSpPr>
            <a:spLocks noGrp="1"/>
          </p:cNvSpPr>
          <p:nvPr>
            <p:ph type="body" sz="half" idx="2"/>
          </p:nvPr>
        </p:nvSpPr>
        <p:spPr>
          <a:xfrm>
            <a:off x="680321" y="2336872"/>
            <a:ext cx="5698963" cy="3601714"/>
          </a:xfrm>
        </p:spPr>
        <p:txBody>
          <a:bodyPr/>
          <a:lstStyle/>
          <a:p>
            <a:r>
              <a:rPr lang="en-GB" dirty="0">
                <a:solidFill>
                  <a:schemeClr val="bg1"/>
                </a:solidFill>
              </a:rPr>
              <a:t>Close links between </a:t>
            </a:r>
            <a:r>
              <a:rPr lang="en-GB" dirty="0" smtClean="0">
                <a:solidFill>
                  <a:schemeClr val="bg1"/>
                </a:solidFill>
              </a:rPr>
              <a:t>madness </a:t>
            </a:r>
            <a:r>
              <a:rPr lang="en-GB" dirty="0">
                <a:solidFill>
                  <a:schemeClr val="bg1"/>
                </a:solidFill>
              </a:rPr>
              <a:t>and Greek drama and poetry in the ancient world.</a:t>
            </a:r>
          </a:p>
          <a:p>
            <a:pPr lvl="1"/>
            <a:r>
              <a:rPr lang="en-GB" i="1" dirty="0">
                <a:solidFill>
                  <a:schemeClr val="bg1"/>
                </a:solidFill>
              </a:rPr>
              <a:t>Panic: derives from the Greek word </a:t>
            </a:r>
            <a:r>
              <a:rPr lang="en-GB" i="1" dirty="0" err="1">
                <a:solidFill>
                  <a:schemeClr val="bg1"/>
                </a:solidFill>
              </a:rPr>
              <a:t>Panikon</a:t>
            </a:r>
            <a:r>
              <a:rPr lang="en-GB" i="1" dirty="0">
                <a:solidFill>
                  <a:schemeClr val="bg1"/>
                </a:solidFill>
              </a:rPr>
              <a:t> </a:t>
            </a:r>
            <a:r>
              <a:rPr lang="en-GB" dirty="0">
                <a:solidFill>
                  <a:schemeClr val="bg1"/>
                </a:solidFill>
              </a:rPr>
              <a:t>(pertaining to the god Pan – a deity known for causing irrational fears and terror)</a:t>
            </a:r>
          </a:p>
          <a:p>
            <a:r>
              <a:rPr lang="en-GB" dirty="0">
                <a:solidFill>
                  <a:schemeClr val="bg1"/>
                </a:solidFill>
              </a:rPr>
              <a:t>The </a:t>
            </a:r>
            <a:r>
              <a:rPr lang="en-GB" i="1" dirty="0">
                <a:solidFill>
                  <a:schemeClr val="bg1"/>
                </a:solidFill>
              </a:rPr>
              <a:t>Iliad </a:t>
            </a:r>
            <a:r>
              <a:rPr lang="en-GB" dirty="0">
                <a:solidFill>
                  <a:schemeClr val="bg1"/>
                </a:solidFill>
              </a:rPr>
              <a:t>and </a:t>
            </a:r>
            <a:r>
              <a:rPr lang="en-GB" i="1" dirty="0">
                <a:solidFill>
                  <a:schemeClr val="bg1"/>
                </a:solidFill>
              </a:rPr>
              <a:t>Odyssey</a:t>
            </a:r>
            <a:r>
              <a:rPr lang="en-GB" dirty="0">
                <a:solidFill>
                  <a:schemeClr val="bg1"/>
                </a:solidFill>
              </a:rPr>
              <a:t> – Homer – stories of madness are scattered throughout these epic narratives</a:t>
            </a:r>
          </a:p>
          <a:p>
            <a:r>
              <a:rPr lang="en-GB" dirty="0">
                <a:solidFill>
                  <a:schemeClr val="bg1"/>
                </a:solidFill>
              </a:rPr>
              <a:t>The Greek gods are seen as playing with people – sirens, furies </a:t>
            </a:r>
            <a:r>
              <a:rPr lang="en-GB" dirty="0" err="1">
                <a:solidFill>
                  <a:schemeClr val="bg1"/>
                </a:solidFill>
              </a:rPr>
              <a:t>etc</a:t>
            </a:r>
            <a:endParaRPr lang="en-GB" dirty="0">
              <a:solidFill>
                <a:schemeClr val="bg1"/>
              </a:solidFill>
            </a:endParaRPr>
          </a:p>
          <a:p>
            <a:endParaRPr lang="en-GB" dirty="0"/>
          </a:p>
        </p:txBody>
      </p:sp>
    </p:spTree>
    <p:extLst>
      <p:ext uri="{BB962C8B-B14F-4D97-AF65-F5344CB8AC3E}">
        <p14:creationId xmlns:p14="http://schemas.microsoft.com/office/powerpoint/2010/main" val="33009571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Narratives and Madness</a:t>
            </a:r>
            <a:endParaRPr lang="en-GB" dirty="0"/>
          </a:p>
        </p:txBody>
      </p:sp>
      <p:pic>
        <p:nvPicPr>
          <p:cNvPr id="8" name="Picture Placeholder 7"/>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6697132" y="2194560"/>
            <a:ext cx="3103213" cy="4243892"/>
          </a:xfrm>
        </p:spPr>
      </p:pic>
      <p:sp>
        <p:nvSpPr>
          <p:cNvPr id="4" name="Text Placeholder 3"/>
          <p:cNvSpPr>
            <a:spLocks noGrp="1"/>
          </p:cNvSpPr>
          <p:nvPr>
            <p:ph type="body" sz="half" idx="2"/>
          </p:nvPr>
        </p:nvSpPr>
        <p:spPr/>
        <p:txBody>
          <a:bodyPr>
            <a:normAutofit/>
          </a:bodyPr>
          <a:lstStyle/>
          <a:p>
            <a:r>
              <a:rPr lang="en-GB" sz="2000" dirty="0" err="1" smtClean="0">
                <a:solidFill>
                  <a:schemeClr val="bg1"/>
                </a:solidFill>
              </a:rPr>
              <a:t>Eurypides</a:t>
            </a:r>
            <a:r>
              <a:rPr lang="en-GB" sz="2000" dirty="0" smtClean="0">
                <a:solidFill>
                  <a:schemeClr val="bg1"/>
                </a:solidFill>
              </a:rPr>
              <a:t> stories included:</a:t>
            </a:r>
          </a:p>
          <a:p>
            <a:pPr marL="285750" indent="-285750">
              <a:buFont typeface="Arial" panose="020B0604020202020204" pitchFamily="34" charset="0"/>
              <a:buChar char="•"/>
            </a:pPr>
            <a:r>
              <a:rPr lang="en-GB" sz="2000" dirty="0" smtClean="0">
                <a:solidFill>
                  <a:schemeClr val="bg1"/>
                </a:solidFill>
              </a:rPr>
              <a:t>The 12 labours of Hercules</a:t>
            </a:r>
          </a:p>
          <a:p>
            <a:pPr marL="285750" indent="-285750">
              <a:buFont typeface="Arial" panose="020B0604020202020204" pitchFamily="34" charset="0"/>
              <a:buChar char="•"/>
            </a:pPr>
            <a:r>
              <a:rPr lang="en-GB" sz="2000" dirty="0" smtClean="0">
                <a:solidFill>
                  <a:schemeClr val="bg1"/>
                </a:solidFill>
              </a:rPr>
              <a:t>Medea (Jason and the Golden Fleece)</a:t>
            </a:r>
          </a:p>
          <a:p>
            <a:pPr marL="285750" indent="-285750">
              <a:buFont typeface="Arial" panose="020B0604020202020204" pitchFamily="34" charset="0"/>
              <a:buChar char="•"/>
            </a:pPr>
            <a:r>
              <a:rPr lang="en-GB" sz="2000" dirty="0" smtClean="0">
                <a:solidFill>
                  <a:schemeClr val="bg1"/>
                </a:solidFill>
              </a:rPr>
              <a:t>Herodotus: Cambyses and </a:t>
            </a:r>
            <a:r>
              <a:rPr lang="en-GB" sz="2000" dirty="0" err="1" smtClean="0">
                <a:solidFill>
                  <a:schemeClr val="bg1"/>
                </a:solidFill>
              </a:rPr>
              <a:t>Cleomenes</a:t>
            </a:r>
            <a:endParaRPr lang="en-GB" sz="2000" dirty="0" smtClean="0">
              <a:solidFill>
                <a:schemeClr val="bg1"/>
              </a:solidFill>
            </a:endParaRPr>
          </a:p>
          <a:p>
            <a:pPr marL="285750" indent="-285750">
              <a:buFont typeface="Arial" panose="020B0604020202020204" pitchFamily="34" charset="0"/>
              <a:buChar char="•"/>
            </a:pPr>
            <a:r>
              <a:rPr lang="en-GB" sz="2000" dirty="0" smtClean="0">
                <a:solidFill>
                  <a:schemeClr val="bg1"/>
                </a:solidFill>
              </a:rPr>
              <a:t>The Sacred Disease</a:t>
            </a:r>
            <a:endParaRPr lang="en-GB" sz="2000" dirty="0">
              <a:solidFill>
                <a:schemeClr val="bg1"/>
              </a:solidFill>
            </a:endParaRPr>
          </a:p>
        </p:txBody>
      </p:sp>
    </p:spTree>
    <p:extLst>
      <p:ext uri="{BB962C8B-B14F-4D97-AF65-F5344CB8AC3E}">
        <p14:creationId xmlns:p14="http://schemas.microsoft.com/office/powerpoint/2010/main" val="25684529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Sacred Disease and Hippocrates</a:t>
            </a:r>
            <a:endParaRPr lang="en-GB" dirty="0"/>
          </a:p>
        </p:txBody>
      </p:sp>
      <p:pic>
        <p:nvPicPr>
          <p:cNvPr id="9" name="Picture Placeholder 8"/>
          <p:cNvPicPr>
            <a:picLocks noGrp="1" noChangeAspect="1"/>
          </p:cNvPicPr>
          <p:nvPr>
            <p:ph type="pic" idx="1"/>
          </p:nvPr>
        </p:nvPicPr>
        <p:blipFill>
          <a:blip r:embed="rId3" cstate="print">
            <a:extLst>
              <a:ext uri="{28A0092B-C50C-407E-A947-70E740481C1C}">
                <a14:useLocalDpi xmlns:a14="http://schemas.microsoft.com/office/drawing/2010/main" val="0"/>
              </a:ext>
            </a:extLst>
          </a:blip>
          <a:stretch>
            <a:fillRect/>
          </a:stretch>
        </p:blipFill>
        <p:spPr>
          <a:xfrm>
            <a:off x="7169581" y="2228317"/>
            <a:ext cx="3124599" cy="4168873"/>
          </a:xfrm>
        </p:spPr>
        <p:style>
          <a:lnRef idx="0">
            <a:schemeClr val="dk1"/>
          </a:lnRef>
          <a:fillRef idx="3">
            <a:schemeClr val="dk1"/>
          </a:fillRef>
          <a:effectRef idx="3">
            <a:schemeClr val="dk1"/>
          </a:effectRef>
          <a:fontRef idx="minor">
            <a:schemeClr val="lt1"/>
          </a:fontRef>
        </p:style>
      </p:pic>
      <p:sp>
        <p:nvSpPr>
          <p:cNvPr id="8" name="Text Placeholder 7"/>
          <p:cNvSpPr>
            <a:spLocks noGrp="1"/>
          </p:cNvSpPr>
          <p:nvPr>
            <p:ph type="body" sz="half" idx="2"/>
          </p:nvPr>
        </p:nvSpPr>
        <p:spPr/>
        <p:txBody>
          <a:bodyPr/>
          <a:lstStyle/>
          <a:p>
            <a:r>
              <a:rPr lang="en-GB" dirty="0" smtClean="0">
                <a:solidFill>
                  <a:schemeClr val="bg1"/>
                </a:solidFill>
              </a:rPr>
              <a:t>The sacred disease – Epilepsy</a:t>
            </a:r>
          </a:p>
          <a:p>
            <a:r>
              <a:rPr lang="en-GB" dirty="0" smtClean="0">
                <a:solidFill>
                  <a:schemeClr val="bg1"/>
                </a:solidFill>
              </a:rPr>
              <a:t>Hippocrates was writing around 400BC, he and several others at the time sought to prove that madness and other illnesses were caused by illness within the body, rather than the ill favour of the gods.</a:t>
            </a:r>
          </a:p>
          <a:p>
            <a:r>
              <a:rPr lang="en-GB" dirty="0" smtClean="0">
                <a:solidFill>
                  <a:schemeClr val="bg1"/>
                </a:solidFill>
              </a:rPr>
              <a:t>The Hippocratic writings were to have a huge influence on the development of medicine even into the 19</a:t>
            </a:r>
            <a:r>
              <a:rPr lang="en-GB" baseline="30000" dirty="0" smtClean="0">
                <a:solidFill>
                  <a:schemeClr val="bg1"/>
                </a:solidFill>
              </a:rPr>
              <a:t>th</a:t>
            </a:r>
            <a:r>
              <a:rPr lang="en-GB" dirty="0" smtClean="0">
                <a:solidFill>
                  <a:schemeClr val="bg1"/>
                </a:solidFill>
              </a:rPr>
              <a:t> century.</a:t>
            </a:r>
            <a:endParaRPr lang="en-GB" dirty="0">
              <a:solidFill>
                <a:schemeClr val="bg1"/>
              </a:solidFill>
            </a:endParaRPr>
          </a:p>
        </p:txBody>
      </p:sp>
    </p:spTree>
    <p:extLst>
      <p:ext uri="{BB962C8B-B14F-4D97-AF65-F5344CB8AC3E}">
        <p14:creationId xmlns:p14="http://schemas.microsoft.com/office/powerpoint/2010/main" val="26056791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Hippocratic Corpus – The Four Humours</a:t>
            </a:r>
            <a:endParaRPr lang="en-GB" dirty="0"/>
          </a:p>
        </p:txBody>
      </p:sp>
      <p:pic>
        <p:nvPicPr>
          <p:cNvPr id="9" name="Picture Placeholder 8"/>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379108" y="2570622"/>
            <a:ext cx="2532928" cy="3332800"/>
          </a:xfrm>
        </p:spPr>
      </p:pic>
      <p:sp>
        <p:nvSpPr>
          <p:cNvPr id="4" name="Text Placeholder 3"/>
          <p:cNvSpPr>
            <a:spLocks noGrp="1"/>
          </p:cNvSpPr>
          <p:nvPr>
            <p:ph type="body" sz="half" idx="2"/>
          </p:nvPr>
        </p:nvSpPr>
        <p:spPr>
          <a:xfrm>
            <a:off x="4015193" y="2437365"/>
            <a:ext cx="3876256" cy="3599315"/>
          </a:xfrm>
        </p:spPr>
        <p:txBody>
          <a:bodyPr/>
          <a:lstStyle/>
          <a:p>
            <a:r>
              <a:rPr lang="en-GB" dirty="0" smtClean="0">
                <a:solidFill>
                  <a:schemeClr val="bg1"/>
                </a:solidFill>
              </a:rPr>
              <a:t>Body of about 70 medical texts written between 6</a:t>
            </a:r>
            <a:r>
              <a:rPr lang="en-GB" baseline="30000" dirty="0" smtClean="0">
                <a:solidFill>
                  <a:schemeClr val="bg1"/>
                </a:solidFill>
              </a:rPr>
              <a:t>th</a:t>
            </a:r>
            <a:r>
              <a:rPr lang="en-GB" dirty="0" smtClean="0">
                <a:solidFill>
                  <a:schemeClr val="bg1"/>
                </a:solidFill>
              </a:rPr>
              <a:t> and 4</a:t>
            </a:r>
            <a:r>
              <a:rPr lang="en-GB" baseline="30000" dirty="0" smtClean="0">
                <a:solidFill>
                  <a:schemeClr val="bg1"/>
                </a:solidFill>
              </a:rPr>
              <a:t>th</a:t>
            </a:r>
            <a:r>
              <a:rPr lang="en-GB" dirty="0" smtClean="0">
                <a:solidFill>
                  <a:schemeClr val="bg1"/>
                </a:solidFill>
              </a:rPr>
              <a:t> Centuries B.C.</a:t>
            </a:r>
          </a:p>
          <a:p>
            <a:r>
              <a:rPr lang="en-GB" dirty="0" smtClean="0">
                <a:solidFill>
                  <a:schemeClr val="bg1"/>
                </a:solidFill>
              </a:rPr>
              <a:t>Each of us have four basic elements. Each is looking for supremacy within the body.</a:t>
            </a:r>
          </a:p>
          <a:p>
            <a:r>
              <a:rPr lang="en-GB" dirty="0" smtClean="0">
                <a:solidFill>
                  <a:schemeClr val="bg1"/>
                </a:solidFill>
              </a:rPr>
              <a:t>Different levels of these humours give rise to different temperaments:</a:t>
            </a:r>
          </a:p>
          <a:p>
            <a:r>
              <a:rPr lang="en-GB" dirty="0" smtClean="0">
                <a:solidFill>
                  <a:schemeClr val="bg1"/>
                </a:solidFill>
              </a:rPr>
              <a:t>Sanguine, pale and phlegmatic, choleric</a:t>
            </a:r>
            <a:endParaRPr lang="en-GB" dirty="0">
              <a:solidFill>
                <a:schemeClr val="bg1"/>
              </a:solidFill>
            </a:endParaRPr>
          </a:p>
        </p:txBody>
      </p:sp>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89739" y="2487869"/>
            <a:ext cx="3408882" cy="3415553"/>
          </a:xfrm>
          <a:prstGeom prst="rect">
            <a:avLst/>
          </a:prstGeom>
        </p:spPr>
      </p:pic>
    </p:spTree>
    <p:extLst>
      <p:ext uri="{BB962C8B-B14F-4D97-AF65-F5344CB8AC3E}">
        <p14:creationId xmlns:p14="http://schemas.microsoft.com/office/powerpoint/2010/main" val="13803567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 The female disorder</a:t>
            </a:r>
            <a:endParaRPr lang="en-GB" dirty="0"/>
          </a:p>
        </p:txBody>
      </p:sp>
      <p:sp>
        <p:nvSpPr>
          <p:cNvPr id="3" name="Content Placeholder 2"/>
          <p:cNvSpPr>
            <a:spLocks noGrp="1"/>
          </p:cNvSpPr>
          <p:nvPr>
            <p:ph idx="1"/>
          </p:nvPr>
        </p:nvSpPr>
        <p:spPr>
          <a:xfrm>
            <a:off x="680321" y="2379904"/>
            <a:ext cx="9613861" cy="3599316"/>
          </a:xfrm>
        </p:spPr>
        <p:txBody>
          <a:bodyPr/>
          <a:lstStyle/>
          <a:p>
            <a:r>
              <a:rPr lang="en-GB" dirty="0" smtClean="0">
                <a:solidFill>
                  <a:schemeClr val="bg1"/>
                </a:solidFill>
              </a:rPr>
              <a:t>“the womb is the origin of all diseases” – a quote from one Hippocratic text!</a:t>
            </a:r>
          </a:p>
          <a:p>
            <a:r>
              <a:rPr lang="en-GB" dirty="0" smtClean="0">
                <a:solidFill>
                  <a:schemeClr val="bg1"/>
                </a:solidFill>
              </a:rPr>
              <a:t>Puberty, pregnancy, menopause, suppressed menstruation all have the potential to cause problems for the female. The internal equilibrium is set off balance, thus causing a variety of complaints.</a:t>
            </a:r>
          </a:p>
          <a:p>
            <a:r>
              <a:rPr lang="en-GB" dirty="0" smtClean="0">
                <a:solidFill>
                  <a:schemeClr val="bg1"/>
                </a:solidFill>
              </a:rPr>
              <a:t>It was these ideas that were taken up by Galen and later moved into Western ideas about medicine.</a:t>
            </a:r>
            <a:endParaRPr lang="en-GB" dirty="0">
              <a:solidFill>
                <a:schemeClr val="bg1"/>
              </a:solidFill>
            </a:endParaRPr>
          </a:p>
        </p:txBody>
      </p:sp>
    </p:spTree>
    <p:extLst>
      <p:ext uri="{BB962C8B-B14F-4D97-AF65-F5344CB8AC3E}">
        <p14:creationId xmlns:p14="http://schemas.microsoft.com/office/powerpoint/2010/main" val="261418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Heart and The Brain</a:t>
            </a:r>
            <a:endParaRPr lang="en-GB" dirty="0"/>
          </a:p>
        </p:txBody>
      </p:sp>
      <p:sp>
        <p:nvSpPr>
          <p:cNvPr id="4" name="Text Placeholder 3"/>
          <p:cNvSpPr>
            <a:spLocks noGrp="1"/>
          </p:cNvSpPr>
          <p:nvPr>
            <p:ph idx="1"/>
          </p:nvPr>
        </p:nvSpPr>
        <p:spPr>
          <a:xfrm>
            <a:off x="6482373" y="3049343"/>
            <a:ext cx="5608336" cy="3599313"/>
          </a:xfrm>
        </p:spPr>
        <p:txBody>
          <a:bodyPr>
            <a:noAutofit/>
          </a:bodyPr>
          <a:lstStyle/>
          <a:p>
            <a:r>
              <a:rPr lang="en-GB" sz="2000" dirty="0" smtClean="0">
                <a:solidFill>
                  <a:schemeClr val="bg1"/>
                </a:solidFill>
              </a:rPr>
              <a:t>“It is the brain too which is the seat of madness and delirium, of the fears and frights which assail us, often by night, but sometimes even by day; it is there where lies the cause of insomnia and sleepwalking, of thoughts that will not come, forgotten duties and eccentricities. All such things result from an unhealthy condition of the </a:t>
            </a:r>
            <a:r>
              <a:rPr lang="en-GB" sz="2000" dirty="0" err="1" smtClean="0">
                <a:solidFill>
                  <a:schemeClr val="bg1"/>
                </a:solidFill>
              </a:rPr>
              <a:t>brain..when</a:t>
            </a:r>
            <a:r>
              <a:rPr lang="en-GB" sz="2000" dirty="0" smtClean="0">
                <a:solidFill>
                  <a:schemeClr val="bg1"/>
                </a:solidFill>
              </a:rPr>
              <a:t> the brain is abnormally moist it is necessarily agitated.”</a:t>
            </a:r>
          </a:p>
          <a:p>
            <a:pPr marL="0" indent="0">
              <a:buNone/>
            </a:pPr>
            <a:r>
              <a:rPr lang="en-GB" sz="1100" dirty="0" smtClean="0">
                <a:solidFill>
                  <a:schemeClr val="bg1"/>
                </a:solidFill>
              </a:rPr>
              <a:t>Chadwick, J. and Mann, W.N trans. (1950). </a:t>
            </a:r>
            <a:r>
              <a:rPr lang="en-GB" sz="1100" i="1" dirty="0" smtClean="0">
                <a:solidFill>
                  <a:schemeClr val="bg1"/>
                </a:solidFill>
              </a:rPr>
              <a:t>Hippocrates: The Medical Works of Hippocrates.</a:t>
            </a:r>
            <a:endParaRPr lang="en-GB" sz="1100" dirty="0">
              <a:solidFill>
                <a:schemeClr val="bg1"/>
              </a:solidFill>
            </a:endParaRPr>
          </a:p>
        </p:txBody>
      </p:sp>
      <p:sp>
        <p:nvSpPr>
          <p:cNvPr id="3" name="Content Placeholder 2"/>
          <p:cNvSpPr>
            <a:spLocks noGrp="1"/>
          </p:cNvSpPr>
          <p:nvPr>
            <p:ph type="body" sz="half" idx="2"/>
          </p:nvPr>
        </p:nvSpPr>
        <p:spPr>
          <a:xfrm>
            <a:off x="680322" y="2336873"/>
            <a:ext cx="3945466" cy="2428766"/>
          </a:xfrm>
        </p:spPr>
        <p:txBody>
          <a:bodyPr/>
          <a:lstStyle/>
          <a:p>
            <a:r>
              <a:rPr lang="en-GB" dirty="0" smtClean="0">
                <a:solidFill>
                  <a:schemeClr val="bg1"/>
                </a:solidFill>
              </a:rPr>
              <a:t>Aristotle saw the heart as the centre of the emotions</a:t>
            </a:r>
          </a:p>
          <a:p>
            <a:r>
              <a:rPr lang="en-GB" dirty="0" smtClean="0">
                <a:solidFill>
                  <a:schemeClr val="bg1"/>
                </a:solidFill>
              </a:rPr>
              <a:t>Hippocrates viewed the brain as being the seat of emotions</a:t>
            </a:r>
          </a:p>
          <a:p>
            <a:r>
              <a:rPr lang="en-GB" dirty="0" smtClean="0">
                <a:solidFill>
                  <a:schemeClr val="bg1"/>
                </a:solidFill>
              </a:rPr>
              <a:t>He also stated that it was from within the brain that madness arose:</a:t>
            </a:r>
          </a:p>
          <a:p>
            <a:endParaRPr lang="en-GB" dirty="0"/>
          </a:p>
        </p:txBody>
      </p:sp>
    </p:spTree>
    <p:extLst>
      <p:ext uri="{BB962C8B-B14F-4D97-AF65-F5344CB8AC3E}">
        <p14:creationId xmlns:p14="http://schemas.microsoft.com/office/powerpoint/2010/main" val="5093625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Madness </a:t>
            </a:r>
            <a:endParaRPr lang="en-GB" dirty="0"/>
          </a:p>
        </p:txBody>
      </p:sp>
      <p:sp>
        <p:nvSpPr>
          <p:cNvPr id="6" name="Content Placeholder 5"/>
          <p:cNvSpPr>
            <a:spLocks noGrp="1"/>
          </p:cNvSpPr>
          <p:nvPr>
            <p:ph idx="1"/>
          </p:nvPr>
        </p:nvSpPr>
        <p:spPr/>
        <p:txBody>
          <a:bodyPr/>
          <a:lstStyle/>
          <a:p>
            <a:r>
              <a:rPr lang="en-GB" dirty="0" smtClean="0">
                <a:solidFill>
                  <a:schemeClr val="bg1"/>
                </a:solidFill>
              </a:rPr>
              <a:t>Depending on what was going on within the system, madness could take on different forms – it depended on the imbalance of the humours:</a:t>
            </a:r>
          </a:p>
          <a:p>
            <a:r>
              <a:rPr lang="en-GB" dirty="0" smtClean="0">
                <a:solidFill>
                  <a:schemeClr val="bg1"/>
                </a:solidFill>
              </a:rPr>
              <a:t>Nightmares and night terrors were caused by too much blood in the body (warming the brain).</a:t>
            </a:r>
          </a:p>
          <a:p>
            <a:r>
              <a:rPr lang="en-GB" dirty="0" smtClean="0">
                <a:solidFill>
                  <a:schemeClr val="bg1"/>
                </a:solidFill>
              </a:rPr>
              <a:t>Quiet individuals had too much phlegm </a:t>
            </a:r>
          </a:p>
          <a:p>
            <a:r>
              <a:rPr lang="en-GB" dirty="0" smtClean="0">
                <a:solidFill>
                  <a:schemeClr val="bg1"/>
                </a:solidFill>
              </a:rPr>
              <a:t>Those that won’t keep still, shout or are up to no good, have too much bile</a:t>
            </a:r>
          </a:p>
          <a:p>
            <a:r>
              <a:rPr lang="en-GB" dirty="0" smtClean="0">
                <a:solidFill>
                  <a:schemeClr val="bg1"/>
                </a:solidFill>
              </a:rPr>
              <a:t>Melancholy derives from the Greek black (</a:t>
            </a:r>
            <a:r>
              <a:rPr lang="en-GB" i="1" dirty="0" smtClean="0">
                <a:solidFill>
                  <a:schemeClr val="bg1"/>
                </a:solidFill>
              </a:rPr>
              <a:t>Melan)</a:t>
            </a:r>
            <a:r>
              <a:rPr lang="en-GB" dirty="0" smtClean="0">
                <a:solidFill>
                  <a:schemeClr val="bg1"/>
                </a:solidFill>
              </a:rPr>
              <a:t> and bile (</a:t>
            </a:r>
            <a:r>
              <a:rPr lang="en-GB" i="1" dirty="0" err="1" smtClean="0">
                <a:solidFill>
                  <a:schemeClr val="bg1"/>
                </a:solidFill>
              </a:rPr>
              <a:t>chole</a:t>
            </a:r>
            <a:r>
              <a:rPr lang="en-GB" i="1"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5766909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Greek Philosophers</a:t>
            </a:r>
            <a:endParaRPr lang="en-GB" dirty="0"/>
          </a:p>
        </p:txBody>
      </p:sp>
      <p:sp>
        <p:nvSpPr>
          <p:cNvPr id="3" name="Content Placeholder 2"/>
          <p:cNvSpPr>
            <a:spLocks noGrp="1"/>
          </p:cNvSpPr>
          <p:nvPr>
            <p:ph idx="1"/>
          </p:nvPr>
        </p:nvSpPr>
        <p:spPr/>
        <p:txBody>
          <a:bodyPr/>
          <a:lstStyle/>
          <a:p>
            <a:r>
              <a:rPr lang="en-GB" dirty="0" smtClean="0">
                <a:solidFill>
                  <a:schemeClr val="bg1"/>
                </a:solidFill>
              </a:rPr>
              <a:t>What can Greek philosophers tell us about caring and compassion?</a:t>
            </a:r>
          </a:p>
          <a:p>
            <a:r>
              <a:rPr lang="en-GB" dirty="0" smtClean="0">
                <a:solidFill>
                  <a:schemeClr val="bg1"/>
                </a:solidFill>
              </a:rPr>
              <a:t>Four Greek philosophers can be said to have laid the foundations for the Counselling that we are familiar with today:</a:t>
            </a:r>
          </a:p>
          <a:p>
            <a:pPr lvl="1"/>
            <a:r>
              <a:rPr lang="en-GB" dirty="0" smtClean="0">
                <a:solidFill>
                  <a:schemeClr val="bg1"/>
                </a:solidFill>
              </a:rPr>
              <a:t>Pythagoras</a:t>
            </a:r>
          </a:p>
          <a:p>
            <a:pPr lvl="1"/>
            <a:r>
              <a:rPr lang="en-GB" dirty="0" smtClean="0">
                <a:solidFill>
                  <a:schemeClr val="bg1"/>
                </a:solidFill>
              </a:rPr>
              <a:t>Socrates</a:t>
            </a:r>
          </a:p>
          <a:p>
            <a:pPr lvl="1"/>
            <a:r>
              <a:rPr lang="en-GB" dirty="0" smtClean="0">
                <a:solidFill>
                  <a:schemeClr val="bg1"/>
                </a:solidFill>
              </a:rPr>
              <a:t>Plato</a:t>
            </a:r>
          </a:p>
          <a:p>
            <a:pPr lvl="1"/>
            <a:r>
              <a:rPr lang="en-GB" dirty="0" smtClean="0">
                <a:solidFill>
                  <a:schemeClr val="bg1"/>
                </a:solidFill>
              </a:rPr>
              <a:t>Aristotle</a:t>
            </a:r>
            <a:endParaRPr lang="en-GB" dirty="0">
              <a:solidFill>
                <a:schemeClr val="bg1"/>
              </a:solidFill>
            </a:endParaRPr>
          </a:p>
        </p:txBody>
      </p:sp>
    </p:spTree>
    <p:extLst>
      <p:ext uri="{BB962C8B-B14F-4D97-AF65-F5344CB8AC3E}">
        <p14:creationId xmlns:p14="http://schemas.microsoft.com/office/powerpoint/2010/main" val="39982839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Pythagoras (c.580-500 BC)</a:t>
            </a:r>
            <a:endParaRPr lang="en-GB" dirty="0"/>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7438031" y="2336873"/>
            <a:ext cx="2856150" cy="3871732"/>
          </a:xfrm>
        </p:spPr>
      </p:pic>
      <p:sp>
        <p:nvSpPr>
          <p:cNvPr id="4" name="Text Placeholder 3"/>
          <p:cNvSpPr>
            <a:spLocks noGrp="1"/>
          </p:cNvSpPr>
          <p:nvPr>
            <p:ph type="body" sz="half" idx="2"/>
          </p:nvPr>
        </p:nvSpPr>
        <p:spPr>
          <a:xfrm>
            <a:off x="680323" y="2609290"/>
            <a:ext cx="3876256" cy="3599315"/>
          </a:xfrm>
        </p:spPr>
        <p:txBody>
          <a:bodyPr>
            <a:normAutofit lnSpcReduction="10000"/>
          </a:bodyPr>
          <a:lstStyle/>
          <a:p>
            <a:r>
              <a:rPr lang="en-GB" sz="2400" dirty="0" smtClean="0">
                <a:solidFill>
                  <a:schemeClr val="bg1"/>
                </a:solidFill>
              </a:rPr>
              <a:t>Numbers and Mathematics</a:t>
            </a:r>
          </a:p>
          <a:p>
            <a:endParaRPr lang="en-GB" sz="2400" dirty="0" smtClean="0">
              <a:solidFill>
                <a:schemeClr val="bg1"/>
              </a:solidFill>
            </a:endParaRPr>
          </a:p>
          <a:p>
            <a:r>
              <a:rPr lang="en-GB" sz="2400" dirty="0" smtClean="0">
                <a:solidFill>
                  <a:schemeClr val="bg1"/>
                </a:solidFill>
              </a:rPr>
              <a:t>Pythagoreans believed that if we wanted to understand anything about the world, we needed to learn about mathematics.</a:t>
            </a:r>
          </a:p>
          <a:p>
            <a:endParaRPr lang="en-GB" sz="2400" dirty="0" smtClean="0">
              <a:solidFill>
                <a:schemeClr val="bg1"/>
              </a:solidFill>
            </a:endParaRPr>
          </a:p>
          <a:p>
            <a:r>
              <a:rPr lang="en-GB" sz="2400" dirty="0" smtClean="0">
                <a:solidFill>
                  <a:schemeClr val="bg1"/>
                </a:solidFill>
              </a:rPr>
              <a:t>Music, mathematics and mysticism (the three M’s)</a:t>
            </a:r>
            <a:endParaRPr lang="en-GB" sz="2400" dirty="0">
              <a:solidFill>
                <a:schemeClr val="bg1"/>
              </a:solidFill>
            </a:endParaRPr>
          </a:p>
        </p:txBody>
      </p:sp>
    </p:spTree>
    <p:extLst>
      <p:ext uri="{BB962C8B-B14F-4D97-AF65-F5344CB8AC3E}">
        <p14:creationId xmlns:p14="http://schemas.microsoft.com/office/powerpoint/2010/main" val="41395957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Socrates and Plato</a:t>
            </a:r>
            <a:endParaRPr lang="en-GB" dirty="0"/>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t="2391" b="2391"/>
          <a:stretch>
            <a:fillRect/>
          </a:stretch>
        </p:blipFill>
        <p:spPr/>
      </p:pic>
      <p:sp>
        <p:nvSpPr>
          <p:cNvPr id="4" name="Text Placeholder 3"/>
          <p:cNvSpPr>
            <a:spLocks noGrp="1"/>
          </p:cNvSpPr>
          <p:nvPr>
            <p:ph type="body" sz="half" idx="2"/>
          </p:nvPr>
        </p:nvSpPr>
        <p:spPr>
          <a:xfrm>
            <a:off x="680323" y="2527942"/>
            <a:ext cx="3876256" cy="3599315"/>
          </a:xfrm>
        </p:spPr>
        <p:txBody>
          <a:bodyPr>
            <a:normAutofit lnSpcReduction="10000"/>
          </a:bodyPr>
          <a:lstStyle/>
          <a:p>
            <a:r>
              <a:rPr lang="en-GB" altLang="en-US" sz="2400" dirty="0">
                <a:solidFill>
                  <a:schemeClr val="bg1"/>
                </a:solidFill>
              </a:rPr>
              <a:t>Socrates and questioning – Socratic </a:t>
            </a:r>
            <a:r>
              <a:rPr lang="en-GB" altLang="en-US" sz="2400" dirty="0" smtClean="0">
                <a:solidFill>
                  <a:schemeClr val="bg1"/>
                </a:solidFill>
              </a:rPr>
              <a:t>Method</a:t>
            </a:r>
          </a:p>
          <a:p>
            <a:endParaRPr lang="en-GB" altLang="en-US" sz="2400" dirty="0">
              <a:solidFill>
                <a:schemeClr val="bg1"/>
              </a:solidFill>
            </a:endParaRPr>
          </a:p>
          <a:p>
            <a:r>
              <a:rPr lang="en-GB" altLang="en-US" sz="2400" dirty="0">
                <a:solidFill>
                  <a:schemeClr val="bg1"/>
                </a:solidFill>
              </a:rPr>
              <a:t>Plato – Mental Health and Happiness come together. Temperance</a:t>
            </a:r>
            <a:r>
              <a:rPr lang="en-GB" altLang="en-US" sz="2400" dirty="0" smtClean="0">
                <a:solidFill>
                  <a:schemeClr val="bg1"/>
                </a:solidFill>
              </a:rPr>
              <a:t>.</a:t>
            </a:r>
          </a:p>
          <a:p>
            <a:endParaRPr lang="en-GB" altLang="en-US" sz="2400" dirty="0">
              <a:solidFill>
                <a:schemeClr val="bg1"/>
              </a:solidFill>
            </a:endParaRPr>
          </a:p>
          <a:p>
            <a:r>
              <a:rPr lang="en-GB" altLang="en-US" sz="2400" dirty="0">
                <a:solidFill>
                  <a:schemeClr val="bg1"/>
                </a:solidFill>
              </a:rPr>
              <a:t>Three aspects to the personality: appetite, reason and ‘spirit’</a:t>
            </a:r>
          </a:p>
          <a:p>
            <a:endParaRPr lang="en-GB" dirty="0"/>
          </a:p>
        </p:txBody>
      </p:sp>
    </p:spTree>
    <p:extLst>
      <p:ext uri="{BB962C8B-B14F-4D97-AF65-F5344CB8AC3E}">
        <p14:creationId xmlns:p14="http://schemas.microsoft.com/office/powerpoint/2010/main" val="11923651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Question</a:t>
            </a:r>
            <a:endParaRPr lang="en-GB" dirty="0"/>
          </a:p>
        </p:txBody>
      </p:sp>
      <p:sp>
        <p:nvSpPr>
          <p:cNvPr id="9219" name="Content Placeholder 2"/>
          <p:cNvSpPr>
            <a:spLocks noGrp="1"/>
          </p:cNvSpPr>
          <p:nvPr>
            <p:ph idx="1"/>
          </p:nvPr>
        </p:nvSpPr>
        <p:spPr/>
        <p:txBody>
          <a:bodyPr/>
          <a:lstStyle/>
          <a:p>
            <a:pPr eaLnBrk="1" hangingPunct="1"/>
            <a:r>
              <a:rPr lang="en-GB" altLang="en-US" dirty="0" smtClean="0">
                <a:solidFill>
                  <a:schemeClr val="bg1"/>
                </a:solidFill>
              </a:rPr>
              <a:t>Are the concepts of ‘appetite’, ‘reason’ and ‘spirit’ still useful?</a:t>
            </a:r>
          </a:p>
          <a:p>
            <a:pPr eaLnBrk="1" hangingPunct="1"/>
            <a:endParaRPr lang="en-GB" altLang="en-US" dirty="0" smtClean="0">
              <a:solidFill>
                <a:schemeClr val="bg1"/>
              </a:solidFill>
            </a:endParaRPr>
          </a:p>
          <a:p>
            <a:pPr eaLnBrk="1" hangingPunct="1"/>
            <a:r>
              <a:rPr lang="en-GB" altLang="en-US" dirty="0" smtClean="0">
                <a:solidFill>
                  <a:schemeClr val="bg1"/>
                </a:solidFill>
              </a:rPr>
              <a:t>List five important ways in which the development of society </a:t>
            </a:r>
            <a:r>
              <a:rPr lang="en-GB" altLang="en-US" i="1" dirty="0" smtClean="0">
                <a:solidFill>
                  <a:schemeClr val="bg1"/>
                </a:solidFill>
              </a:rPr>
              <a:t>helps</a:t>
            </a:r>
            <a:r>
              <a:rPr lang="en-GB" altLang="en-US" dirty="0" smtClean="0">
                <a:solidFill>
                  <a:schemeClr val="bg1"/>
                </a:solidFill>
              </a:rPr>
              <a:t> the development of the individual, and five important societal </a:t>
            </a:r>
            <a:r>
              <a:rPr lang="en-GB" altLang="en-US" i="1" dirty="0" smtClean="0">
                <a:solidFill>
                  <a:schemeClr val="bg1"/>
                </a:solidFill>
              </a:rPr>
              <a:t>hindrances</a:t>
            </a:r>
            <a:r>
              <a:rPr lang="en-GB" altLang="en-US" dirty="0" smtClean="0">
                <a:solidFill>
                  <a:schemeClr val="bg1"/>
                </a:solidFill>
              </a:rPr>
              <a:t> to the individual.</a:t>
            </a:r>
          </a:p>
        </p:txBody>
      </p:sp>
    </p:spTree>
    <p:extLst>
      <p:ext uri="{BB962C8B-B14F-4D97-AF65-F5344CB8AC3E}">
        <p14:creationId xmlns:p14="http://schemas.microsoft.com/office/powerpoint/2010/main" val="7208904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Aristotle</a:t>
            </a:r>
            <a:endParaRPr lang="en-GB" dirty="0"/>
          </a:p>
        </p:txBody>
      </p:sp>
      <p:sp>
        <p:nvSpPr>
          <p:cNvPr id="10243" name="Content Placeholder 2"/>
          <p:cNvSpPr>
            <a:spLocks noGrp="1"/>
          </p:cNvSpPr>
          <p:nvPr>
            <p:ph idx="1"/>
          </p:nvPr>
        </p:nvSpPr>
        <p:spPr/>
        <p:txBody>
          <a:bodyPr/>
          <a:lstStyle/>
          <a:p>
            <a:pPr eaLnBrk="1" hangingPunct="1"/>
            <a:r>
              <a:rPr lang="en-GB" altLang="en-US" dirty="0" smtClean="0">
                <a:solidFill>
                  <a:schemeClr val="bg1"/>
                </a:solidFill>
              </a:rPr>
              <a:t>The road to happiness for Aristotle, was not through therapy and talking, instead it was through education, learning and action.</a:t>
            </a:r>
          </a:p>
          <a:p>
            <a:pPr eaLnBrk="1" hangingPunct="1"/>
            <a:r>
              <a:rPr lang="en-GB" altLang="en-US" dirty="0" smtClean="0">
                <a:solidFill>
                  <a:schemeClr val="bg1"/>
                </a:solidFill>
              </a:rPr>
              <a:t>An </a:t>
            </a:r>
            <a:r>
              <a:rPr lang="en-GB" altLang="en-US" dirty="0" err="1" smtClean="0">
                <a:solidFill>
                  <a:schemeClr val="bg1"/>
                </a:solidFill>
              </a:rPr>
              <a:t>Aristotlean</a:t>
            </a:r>
            <a:r>
              <a:rPr lang="en-GB" altLang="en-US" dirty="0" smtClean="0">
                <a:solidFill>
                  <a:schemeClr val="bg1"/>
                </a:solidFill>
              </a:rPr>
              <a:t> counsellor would have counselled for action and doing. It was not just about talking.</a:t>
            </a:r>
          </a:p>
          <a:p>
            <a:pPr eaLnBrk="1" hangingPunct="1"/>
            <a:r>
              <a:rPr lang="en-GB" altLang="en-US" dirty="0" smtClean="0">
                <a:solidFill>
                  <a:schemeClr val="bg1"/>
                </a:solidFill>
              </a:rPr>
              <a:t>Balance, principle, discrimination, judgement and more judgement.</a:t>
            </a:r>
          </a:p>
          <a:p>
            <a:pPr eaLnBrk="1" hangingPunct="1"/>
            <a:r>
              <a:rPr lang="en-GB" altLang="en-US" dirty="0" smtClean="0">
                <a:solidFill>
                  <a:schemeClr val="bg1"/>
                </a:solidFill>
              </a:rPr>
              <a:t>The aim was to become master of ourselves.</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26388" y="3533032"/>
            <a:ext cx="2066460" cy="2765410"/>
          </a:xfrm>
          <a:prstGeom prst="rect">
            <a:avLst/>
          </a:prstGeom>
        </p:spPr>
      </p:pic>
    </p:spTree>
    <p:extLst>
      <p:ext uri="{BB962C8B-B14F-4D97-AF65-F5344CB8AC3E}">
        <p14:creationId xmlns:p14="http://schemas.microsoft.com/office/powerpoint/2010/main" val="7951203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Philosophy and Counselling</a:t>
            </a:r>
            <a:endParaRPr lang="en-GB" dirty="0"/>
          </a:p>
        </p:txBody>
      </p:sp>
      <p:sp>
        <p:nvSpPr>
          <p:cNvPr id="11267" name="Content Placeholder 2"/>
          <p:cNvSpPr>
            <a:spLocks noGrp="1"/>
          </p:cNvSpPr>
          <p:nvPr>
            <p:ph idx="1"/>
          </p:nvPr>
        </p:nvSpPr>
        <p:spPr/>
        <p:txBody>
          <a:bodyPr/>
          <a:lstStyle/>
          <a:p>
            <a:pPr eaLnBrk="1" hangingPunct="1"/>
            <a:r>
              <a:rPr lang="en-GB" altLang="en-US" dirty="0" smtClean="0">
                <a:solidFill>
                  <a:schemeClr val="bg1"/>
                </a:solidFill>
              </a:rPr>
              <a:t>Does philosophy have a place in Counselling?</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62032" y="3521123"/>
            <a:ext cx="4488186" cy="2707872"/>
          </a:xfrm>
          <a:prstGeom prst="rect">
            <a:avLst/>
          </a:prstGeom>
        </p:spPr>
      </p:pic>
    </p:spTree>
    <p:extLst>
      <p:ext uri="{BB962C8B-B14F-4D97-AF65-F5344CB8AC3E}">
        <p14:creationId xmlns:p14="http://schemas.microsoft.com/office/powerpoint/2010/main" val="1121944482"/>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801</TotalTime>
  <Words>946</Words>
  <Application>Microsoft Office PowerPoint</Application>
  <PresentationFormat>Widescreen</PresentationFormat>
  <Paragraphs>94</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Trebuchet MS</vt:lpstr>
      <vt:lpstr>Berlin</vt:lpstr>
      <vt:lpstr>Ancient World </vt:lpstr>
      <vt:lpstr>Kings of Israel and Prophets</vt:lpstr>
      <vt:lpstr>Jesus and the Gadarene Swine</vt:lpstr>
      <vt:lpstr>The Greeks and Madness</vt:lpstr>
      <vt:lpstr>Greek Narratives and Madness</vt:lpstr>
      <vt:lpstr>Sacred Disease and Hippocrates</vt:lpstr>
      <vt:lpstr>The Hippocratic Corpus – The Four Humours</vt:lpstr>
      <vt:lpstr>Hysteria – The female disorder</vt:lpstr>
      <vt:lpstr>The Heart and The Brain</vt:lpstr>
      <vt:lpstr>Madness </vt:lpstr>
      <vt:lpstr>The Greek Philosophers</vt:lpstr>
      <vt:lpstr>Pythagoras (c.580-500 BC)</vt:lpstr>
      <vt:lpstr>Socrates and Plato</vt:lpstr>
      <vt:lpstr>Question</vt:lpstr>
      <vt:lpstr>Aristotle</vt:lpstr>
      <vt:lpstr>Philosophy and Counselling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Ancient World</dc:title>
  <dc:creator>Catherine Slade</dc:creator>
  <cp:lastModifiedBy>Catherine Slade</cp:lastModifiedBy>
  <cp:revision>5</cp:revision>
  <dcterms:created xsi:type="dcterms:W3CDTF">2016-08-09T10:06:29Z</dcterms:created>
  <dcterms:modified xsi:type="dcterms:W3CDTF">2016-10-05T08:55:36Z</dcterms:modified>
</cp:coreProperties>
</file>