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6"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1" autoAdjust="0"/>
    <p:restoredTop sz="94660"/>
  </p:normalViewPr>
  <p:slideViewPr>
    <p:cSldViewPr snapToGrid="0">
      <p:cViewPr>
        <p:scale>
          <a:sx n="31" d="100"/>
          <a:sy n="31" d="100"/>
        </p:scale>
        <p:origin x="276" y="111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F16AAB-DA56-4031-8B38-5165C8002FF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6F90713-1B5D-4F2F-A69F-6807A0EDF554}">
      <dgm:prSet/>
      <dgm:spPr/>
      <dgm:t>
        <a:bodyPr/>
        <a:lstStyle/>
        <a:p>
          <a:r>
            <a:rPr lang="en-GB"/>
            <a:t>The majority of victims who alleged rape were female and described as vulnerable (Williams et al, 2007). </a:t>
          </a:r>
          <a:endParaRPr lang="en-US"/>
        </a:p>
      </dgm:t>
    </dgm:pt>
    <dgm:pt modelId="{72FB6905-567E-4315-A9ED-7B8D7E92BDC7}" type="parTrans" cxnId="{83197C48-6AE0-4A88-AC83-676B2DDCA163}">
      <dgm:prSet/>
      <dgm:spPr/>
      <dgm:t>
        <a:bodyPr/>
        <a:lstStyle/>
        <a:p>
          <a:endParaRPr lang="en-US"/>
        </a:p>
      </dgm:t>
    </dgm:pt>
    <dgm:pt modelId="{9A586917-2B1D-4E0C-A213-FDE27D1862C8}" type="sibTrans" cxnId="{83197C48-6AE0-4A88-AC83-676B2DDCA163}">
      <dgm:prSet/>
      <dgm:spPr/>
      <dgm:t>
        <a:bodyPr/>
        <a:lstStyle/>
        <a:p>
          <a:endParaRPr lang="en-US"/>
        </a:p>
      </dgm:t>
    </dgm:pt>
    <dgm:pt modelId="{2A5F0725-FFB3-4A4D-9943-C58D89A787AE}">
      <dgm:prSet/>
      <dgm:spPr/>
      <dgm:t>
        <a:bodyPr/>
        <a:lstStyle/>
        <a:p>
          <a:r>
            <a:rPr lang="en-GB"/>
            <a:t>In addition to this, the typical outcome of the allegation was attrition, resulting in a lack of justice for the majority of victims. </a:t>
          </a:r>
          <a:endParaRPr lang="en-US"/>
        </a:p>
      </dgm:t>
    </dgm:pt>
    <dgm:pt modelId="{1586B1E8-2A6C-4307-A17B-F2E7EBB21775}" type="parTrans" cxnId="{0321A3A2-D361-4DB7-901F-87B3B3542468}">
      <dgm:prSet/>
      <dgm:spPr/>
      <dgm:t>
        <a:bodyPr/>
        <a:lstStyle/>
        <a:p>
          <a:endParaRPr lang="en-US"/>
        </a:p>
      </dgm:t>
    </dgm:pt>
    <dgm:pt modelId="{24209D09-905B-48DD-A20F-78635BA431C5}" type="sibTrans" cxnId="{0321A3A2-D361-4DB7-901F-87B3B3542468}">
      <dgm:prSet/>
      <dgm:spPr/>
      <dgm:t>
        <a:bodyPr/>
        <a:lstStyle/>
        <a:p>
          <a:endParaRPr lang="en-US"/>
        </a:p>
      </dgm:t>
    </dgm:pt>
    <dgm:pt modelId="{66007CBD-485C-4D76-8849-5EBE41378EC8}">
      <dgm:prSet/>
      <dgm:spPr/>
      <dgm:t>
        <a:bodyPr/>
        <a:lstStyle/>
        <a:p>
          <a:r>
            <a:rPr lang="en-GB"/>
            <a:t>This posed further risk of harm for these women (Stanko, 2007).</a:t>
          </a:r>
          <a:endParaRPr lang="en-US"/>
        </a:p>
      </dgm:t>
    </dgm:pt>
    <dgm:pt modelId="{C705DADD-837D-4B6A-B666-C5E447AEEE19}" type="parTrans" cxnId="{65F06402-4891-428B-AC19-CA6D8DCCA825}">
      <dgm:prSet/>
      <dgm:spPr/>
      <dgm:t>
        <a:bodyPr/>
        <a:lstStyle/>
        <a:p>
          <a:endParaRPr lang="en-US"/>
        </a:p>
      </dgm:t>
    </dgm:pt>
    <dgm:pt modelId="{703DB9C6-132C-4BD4-9EB6-04D40EDD15B3}" type="sibTrans" cxnId="{65F06402-4891-428B-AC19-CA6D8DCCA825}">
      <dgm:prSet/>
      <dgm:spPr/>
      <dgm:t>
        <a:bodyPr/>
        <a:lstStyle/>
        <a:p>
          <a:endParaRPr lang="en-US"/>
        </a:p>
      </dgm:t>
    </dgm:pt>
    <dgm:pt modelId="{1AA835F0-38D1-467F-8F08-A0F0D5919CAB}" type="pres">
      <dgm:prSet presAssocID="{7AF16AAB-DA56-4031-8B38-5165C8002FF5}" presName="vert0" presStyleCnt="0">
        <dgm:presLayoutVars>
          <dgm:dir/>
          <dgm:animOne val="branch"/>
          <dgm:animLvl val="lvl"/>
        </dgm:presLayoutVars>
      </dgm:prSet>
      <dgm:spPr/>
    </dgm:pt>
    <dgm:pt modelId="{A773561B-6BB8-4297-AE5E-553350E734BF}" type="pres">
      <dgm:prSet presAssocID="{96F90713-1B5D-4F2F-A69F-6807A0EDF554}" presName="thickLine" presStyleLbl="alignNode1" presStyleIdx="0" presStyleCnt="3"/>
      <dgm:spPr/>
    </dgm:pt>
    <dgm:pt modelId="{07C2B259-BB07-414B-A557-6BB97E2C1077}" type="pres">
      <dgm:prSet presAssocID="{96F90713-1B5D-4F2F-A69F-6807A0EDF554}" presName="horz1" presStyleCnt="0"/>
      <dgm:spPr/>
    </dgm:pt>
    <dgm:pt modelId="{B1CB423E-1E57-4F88-8ADC-350E2A77E0EB}" type="pres">
      <dgm:prSet presAssocID="{96F90713-1B5D-4F2F-A69F-6807A0EDF554}" presName="tx1" presStyleLbl="revTx" presStyleIdx="0" presStyleCnt="3"/>
      <dgm:spPr/>
    </dgm:pt>
    <dgm:pt modelId="{549D3198-7574-4E0A-8B0F-D98CE99BF85D}" type="pres">
      <dgm:prSet presAssocID="{96F90713-1B5D-4F2F-A69F-6807A0EDF554}" presName="vert1" presStyleCnt="0"/>
      <dgm:spPr/>
    </dgm:pt>
    <dgm:pt modelId="{F26ACE83-84EE-46E7-B4C5-1A90F96F5F51}" type="pres">
      <dgm:prSet presAssocID="{2A5F0725-FFB3-4A4D-9943-C58D89A787AE}" presName="thickLine" presStyleLbl="alignNode1" presStyleIdx="1" presStyleCnt="3"/>
      <dgm:spPr/>
    </dgm:pt>
    <dgm:pt modelId="{6FC68354-5823-4A14-890B-D3153AA3823E}" type="pres">
      <dgm:prSet presAssocID="{2A5F0725-FFB3-4A4D-9943-C58D89A787AE}" presName="horz1" presStyleCnt="0"/>
      <dgm:spPr/>
    </dgm:pt>
    <dgm:pt modelId="{302437B8-2EC2-4691-B4DE-A701C4272F6B}" type="pres">
      <dgm:prSet presAssocID="{2A5F0725-FFB3-4A4D-9943-C58D89A787AE}" presName="tx1" presStyleLbl="revTx" presStyleIdx="1" presStyleCnt="3"/>
      <dgm:spPr/>
    </dgm:pt>
    <dgm:pt modelId="{12805872-A295-49C9-ADE0-AB11E752433A}" type="pres">
      <dgm:prSet presAssocID="{2A5F0725-FFB3-4A4D-9943-C58D89A787AE}" presName="vert1" presStyleCnt="0"/>
      <dgm:spPr/>
    </dgm:pt>
    <dgm:pt modelId="{D4A43FFD-734F-415F-A456-32092FD9CB84}" type="pres">
      <dgm:prSet presAssocID="{66007CBD-485C-4D76-8849-5EBE41378EC8}" presName="thickLine" presStyleLbl="alignNode1" presStyleIdx="2" presStyleCnt="3"/>
      <dgm:spPr/>
    </dgm:pt>
    <dgm:pt modelId="{4281DF3E-7988-4B7D-841D-23B75A77114E}" type="pres">
      <dgm:prSet presAssocID="{66007CBD-485C-4D76-8849-5EBE41378EC8}" presName="horz1" presStyleCnt="0"/>
      <dgm:spPr/>
    </dgm:pt>
    <dgm:pt modelId="{8431F27E-981C-40E7-A0A4-28C180EDA3C2}" type="pres">
      <dgm:prSet presAssocID="{66007CBD-485C-4D76-8849-5EBE41378EC8}" presName="tx1" presStyleLbl="revTx" presStyleIdx="2" presStyleCnt="3"/>
      <dgm:spPr/>
    </dgm:pt>
    <dgm:pt modelId="{80886BAA-7F52-4F20-899D-3A54A0D4CE9C}" type="pres">
      <dgm:prSet presAssocID="{66007CBD-485C-4D76-8849-5EBE41378EC8}" presName="vert1" presStyleCnt="0"/>
      <dgm:spPr/>
    </dgm:pt>
  </dgm:ptLst>
  <dgm:cxnLst>
    <dgm:cxn modelId="{65F06402-4891-428B-AC19-CA6D8DCCA825}" srcId="{7AF16AAB-DA56-4031-8B38-5165C8002FF5}" destId="{66007CBD-485C-4D76-8849-5EBE41378EC8}" srcOrd="2" destOrd="0" parTransId="{C705DADD-837D-4B6A-B666-C5E447AEEE19}" sibTransId="{703DB9C6-132C-4BD4-9EB6-04D40EDD15B3}"/>
    <dgm:cxn modelId="{5E7F870E-E24C-4498-A0DE-733DB0E19AD2}" type="presOf" srcId="{2A5F0725-FFB3-4A4D-9943-C58D89A787AE}" destId="{302437B8-2EC2-4691-B4DE-A701C4272F6B}" srcOrd="0" destOrd="0" presId="urn:microsoft.com/office/officeart/2008/layout/LinedList"/>
    <dgm:cxn modelId="{C2B4CB11-8C7F-4DBF-8E61-8A20F87AE5E3}" type="presOf" srcId="{66007CBD-485C-4D76-8849-5EBE41378EC8}" destId="{8431F27E-981C-40E7-A0A4-28C180EDA3C2}" srcOrd="0" destOrd="0" presId="urn:microsoft.com/office/officeart/2008/layout/LinedList"/>
    <dgm:cxn modelId="{4B784040-6930-48DE-9F70-953A2882C9B5}" type="presOf" srcId="{7AF16AAB-DA56-4031-8B38-5165C8002FF5}" destId="{1AA835F0-38D1-467F-8F08-A0F0D5919CAB}" srcOrd="0" destOrd="0" presId="urn:microsoft.com/office/officeart/2008/layout/LinedList"/>
    <dgm:cxn modelId="{2BF18D45-6D53-4FDF-B8F4-79A97465AC8C}" type="presOf" srcId="{96F90713-1B5D-4F2F-A69F-6807A0EDF554}" destId="{B1CB423E-1E57-4F88-8ADC-350E2A77E0EB}" srcOrd="0" destOrd="0" presId="urn:microsoft.com/office/officeart/2008/layout/LinedList"/>
    <dgm:cxn modelId="{83197C48-6AE0-4A88-AC83-676B2DDCA163}" srcId="{7AF16AAB-DA56-4031-8B38-5165C8002FF5}" destId="{96F90713-1B5D-4F2F-A69F-6807A0EDF554}" srcOrd="0" destOrd="0" parTransId="{72FB6905-567E-4315-A9ED-7B8D7E92BDC7}" sibTransId="{9A586917-2B1D-4E0C-A213-FDE27D1862C8}"/>
    <dgm:cxn modelId="{0321A3A2-D361-4DB7-901F-87B3B3542468}" srcId="{7AF16AAB-DA56-4031-8B38-5165C8002FF5}" destId="{2A5F0725-FFB3-4A4D-9943-C58D89A787AE}" srcOrd="1" destOrd="0" parTransId="{1586B1E8-2A6C-4307-A17B-F2E7EBB21775}" sibTransId="{24209D09-905B-48DD-A20F-78635BA431C5}"/>
    <dgm:cxn modelId="{91860EF4-A42D-4D9B-A78D-E9D2854E0927}" type="presParOf" srcId="{1AA835F0-38D1-467F-8F08-A0F0D5919CAB}" destId="{A773561B-6BB8-4297-AE5E-553350E734BF}" srcOrd="0" destOrd="0" presId="urn:microsoft.com/office/officeart/2008/layout/LinedList"/>
    <dgm:cxn modelId="{9FCD7565-1400-4262-AA76-B22AB5A41066}" type="presParOf" srcId="{1AA835F0-38D1-467F-8F08-A0F0D5919CAB}" destId="{07C2B259-BB07-414B-A557-6BB97E2C1077}" srcOrd="1" destOrd="0" presId="urn:microsoft.com/office/officeart/2008/layout/LinedList"/>
    <dgm:cxn modelId="{B04D35C8-CA42-46C0-8D90-1F3FEA27B7A9}" type="presParOf" srcId="{07C2B259-BB07-414B-A557-6BB97E2C1077}" destId="{B1CB423E-1E57-4F88-8ADC-350E2A77E0EB}" srcOrd="0" destOrd="0" presId="urn:microsoft.com/office/officeart/2008/layout/LinedList"/>
    <dgm:cxn modelId="{C8522B76-8029-4863-811E-2FC51833690B}" type="presParOf" srcId="{07C2B259-BB07-414B-A557-6BB97E2C1077}" destId="{549D3198-7574-4E0A-8B0F-D98CE99BF85D}" srcOrd="1" destOrd="0" presId="urn:microsoft.com/office/officeart/2008/layout/LinedList"/>
    <dgm:cxn modelId="{DE92C4AF-9C93-421C-8C3D-134D48950571}" type="presParOf" srcId="{1AA835F0-38D1-467F-8F08-A0F0D5919CAB}" destId="{F26ACE83-84EE-46E7-B4C5-1A90F96F5F51}" srcOrd="2" destOrd="0" presId="urn:microsoft.com/office/officeart/2008/layout/LinedList"/>
    <dgm:cxn modelId="{81F2F343-9699-444F-B26C-A51886E0D367}" type="presParOf" srcId="{1AA835F0-38D1-467F-8F08-A0F0D5919CAB}" destId="{6FC68354-5823-4A14-890B-D3153AA3823E}" srcOrd="3" destOrd="0" presId="urn:microsoft.com/office/officeart/2008/layout/LinedList"/>
    <dgm:cxn modelId="{0653BCC4-3714-46A0-95E7-DBFEE9164DA2}" type="presParOf" srcId="{6FC68354-5823-4A14-890B-D3153AA3823E}" destId="{302437B8-2EC2-4691-B4DE-A701C4272F6B}" srcOrd="0" destOrd="0" presId="urn:microsoft.com/office/officeart/2008/layout/LinedList"/>
    <dgm:cxn modelId="{64969890-57DA-4831-8925-51D33DEE9777}" type="presParOf" srcId="{6FC68354-5823-4A14-890B-D3153AA3823E}" destId="{12805872-A295-49C9-ADE0-AB11E752433A}" srcOrd="1" destOrd="0" presId="urn:microsoft.com/office/officeart/2008/layout/LinedList"/>
    <dgm:cxn modelId="{041AB07B-2F70-417F-AEEC-0B1C4C112820}" type="presParOf" srcId="{1AA835F0-38D1-467F-8F08-A0F0D5919CAB}" destId="{D4A43FFD-734F-415F-A456-32092FD9CB84}" srcOrd="4" destOrd="0" presId="urn:microsoft.com/office/officeart/2008/layout/LinedList"/>
    <dgm:cxn modelId="{15C3D2A7-7A22-40F3-81EB-C587A3BC749B}" type="presParOf" srcId="{1AA835F0-38D1-467F-8F08-A0F0D5919CAB}" destId="{4281DF3E-7988-4B7D-841D-23B75A77114E}" srcOrd="5" destOrd="0" presId="urn:microsoft.com/office/officeart/2008/layout/LinedList"/>
    <dgm:cxn modelId="{0AD311A0-3E68-4AFD-9B7B-0DE880805A0A}" type="presParOf" srcId="{4281DF3E-7988-4B7D-841D-23B75A77114E}" destId="{8431F27E-981C-40E7-A0A4-28C180EDA3C2}" srcOrd="0" destOrd="0" presId="urn:microsoft.com/office/officeart/2008/layout/LinedList"/>
    <dgm:cxn modelId="{AD1F8614-1DAF-42A0-86C1-18B43B845852}" type="presParOf" srcId="{4281DF3E-7988-4B7D-841D-23B75A77114E}" destId="{80886BAA-7F52-4F20-899D-3A54A0D4CE9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852735-9C06-473B-A02D-60A48EE7747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5EB6298-CFCA-4BFA-915C-993CC067C878}">
      <dgm:prSet/>
      <dgm:spPr/>
      <dgm:t>
        <a:bodyPr/>
        <a:lstStyle/>
        <a:p>
          <a:r>
            <a:rPr lang="en-GB"/>
            <a:t>In the first year of the study 677 cases were analysed and four common victim typologies were identified:  </a:t>
          </a:r>
          <a:endParaRPr lang="en-US"/>
        </a:p>
      </dgm:t>
    </dgm:pt>
    <dgm:pt modelId="{D0679032-9F20-4C8B-B574-C52858BAB28E}" type="parTrans" cxnId="{090A74B3-BFF3-44E0-8C09-F1508B02B1EC}">
      <dgm:prSet/>
      <dgm:spPr/>
      <dgm:t>
        <a:bodyPr/>
        <a:lstStyle/>
        <a:p>
          <a:endParaRPr lang="en-US"/>
        </a:p>
      </dgm:t>
    </dgm:pt>
    <dgm:pt modelId="{65691480-E006-4E1B-9F54-F0CB55073C8B}" type="sibTrans" cxnId="{090A74B3-BFF3-44E0-8C09-F1508B02B1EC}">
      <dgm:prSet/>
      <dgm:spPr/>
      <dgm:t>
        <a:bodyPr/>
        <a:lstStyle/>
        <a:p>
          <a:endParaRPr lang="en-US"/>
        </a:p>
      </dgm:t>
    </dgm:pt>
    <dgm:pt modelId="{9884F7B3-D968-4154-A679-0112A55B244C}">
      <dgm:prSet/>
      <dgm:spPr/>
      <dgm:t>
        <a:bodyPr/>
        <a:lstStyle/>
        <a:p>
          <a:r>
            <a:rPr lang="en-GB"/>
            <a:t>32% of the allegations involved victims under the age of 18; </a:t>
          </a:r>
          <a:endParaRPr lang="en-US"/>
        </a:p>
      </dgm:t>
    </dgm:pt>
    <dgm:pt modelId="{C3520BFD-2960-4707-A548-5C69CA277522}" type="parTrans" cxnId="{38FA774F-D3F9-4557-9416-C39CAB482136}">
      <dgm:prSet/>
      <dgm:spPr/>
      <dgm:t>
        <a:bodyPr/>
        <a:lstStyle/>
        <a:p>
          <a:endParaRPr lang="en-US"/>
        </a:p>
      </dgm:t>
    </dgm:pt>
    <dgm:pt modelId="{68A876BD-AE31-4A1E-872B-8DB71E9BF70D}" type="sibTrans" cxnId="{38FA774F-D3F9-4557-9416-C39CAB482136}">
      <dgm:prSet/>
      <dgm:spPr/>
      <dgm:t>
        <a:bodyPr/>
        <a:lstStyle/>
        <a:p>
          <a:endParaRPr lang="en-US"/>
        </a:p>
      </dgm:t>
    </dgm:pt>
    <dgm:pt modelId="{545F7D2C-86C0-40BC-A4D4-7525D686A290}">
      <dgm:prSet/>
      <dgm:spPr/>
      <dgm:t>
        <a:bodyPr/>
        <a:lstStyle/>
        <a:p>
          <a:r>
            <a:rPr lang="en-GB"/>
            <a:t>39% of the allegations involved victims who were or had been in a relationship with the perpetrator; </a:t>
          </a:r>
          <a:endParaRPr lang="en-US"/>
        </a:p>
      </dgm:t>
    </dgm:pt>
    <dgm:pt modelId="{FE21B40F-6294-4091-99F9-A15303FB00C9}" type="parTrans" cxnId="{0D038255-AD96-4395-B0B5-AAC670F1B212}">
      <dgm:prSet/>
      <dgm:spPr/>
      <dgm:t>
        <a:bodyPr/>
        <a:lstStyle/>
        <a:p>
          <a:endParaRPr lang="en-US"/>
        </a:p>
      </dgm:t>
    </dgm:pt>
    <dgm:pt modelId="{5FB73E1C-A559-4B53-9FFE-D594CC02AB1F}" type="sibTrans" cxnId="{0D038255-AD96-4395-B0B5-AAC670F1B212}">
      <dgm:prSet/>
      <dgm:spPr/>
      <dgm:t>
        <a:bodyPr/>
        <a:lstStyle/>
        <a:p>
          <a:endParaRPr lang="en-US"/>
        </a:p>
      </dgm:t>
    </dgm:pt>
    <dgm:pt modelId="{F3801A5E-1F08-4A1F-8C8B-F11098F83F69}">
      <dgm:prSet/>
      <dgm:spPr/>
      <dgm:t>
        <a:bodyPr/>
        <a:lstStyle/>
        <a:p>
          <a:r>
            <a:rPr lang="en-GB"/>
            <a:t>35% of the allegation involved victims who had consumed alcohol before the offence </a:t>
          </a:r>
          <a:endParaRPr lang="en-US"/>
        </a:p>
      </dgm:t>
    </dgm:pt>
    <dgm:pt modelId="{D01A522B-CF02-420F-9D83-721AC8A6026A}" type="parTrans" cxnId="{9D8EDDBA-B8A0-4E3B-B5E1-591144E6785B}">
      <dgm:prSet/>
      <dgm:spPr/>
      <dgm:t>
        <a:bodyPr/>
        <a:lstStyle/>
        <a:p>
          <a:endParaRPr lang="en-US"/>
        </a:p>
      </dgm:t>
    </dgm:pt>
    <dgm:pt modelId="{72CE37D9-54ED-46E6-988E-F57D58D2DD8C}" type="sibTrans" cxnId="{9D8EDDBA-B8A0-4E3B-B5E1-591144E6785B}">
      <dgm:prSet/>
      <dgm:spPr/>
      <dgm:t>
        <a:bodyPr/>
        <a:lstStyle/>
        <a:p>
          <a:endParaRPr lang="en-US"/>
        </a:p>
      </dgm:t>
    </dgm:pt>
    <dgm:pt modelId="{6C35C716-C19C-4322-BBDD-C98608B8836C}">
      <dgm:prSet/>
      <dgm:spPr/>
      <dgm:t>
        <a:bodyPr/>
        <a:lstStyle/>
        <a:p>
          <a:r>
            <a:rPr lang="en-GB"/>
            <a:t>18% of the allegations noted the victim as having a mental health issue. </a:t>
          </a:r>
          <a:endParaRPr lang="en-US"/>
        </a:p>
      </dgm:t>
    </dgm:pt>
    <dgm:pt modelId="{3383A77F-F85D-407B-BF3B-4BCCA009223B}" type="parTrans" cxnId="{6268B088-508A-4F0C-A689-9DE0F053EE33}">
      <dgm:prSet/>
      <dgm:spPr/>
      <dgm:t>
        <a:bodyPr/>
        <a:lstStyle/>
        <a:p>
          <a:endParaRPr lang="en-US"/>
        </a:p>
      </dgm:t>
    </dgm:pt>
    <dgm:pt modelId="{A7F6CE98-03AB-48BF-8526-B992DB8EEF4F}" type="sibTrans" cxnId="{6268B088-508A-4F0C-A689-9DE0F053EE33}">
      <dgm:prSet/>
      <dgm:spPr/>
      <dgm:t>
        <a:bodyPr/>
        <a:lstStyle/>
        <a:p>
          <a:endParaRPr lang="en-US"/>
        </a:p>
      </dgm:t>
    </dgm:pt>
    <dgm:pt modelId="{CBF5D3FA-9484-40AB-A117-B4D45227A9BE}">
      <dgm:prSet/>
      <dgm:spPr/>
      <dgm:t>
        <a:bodyPr/>
        <a:lstStyle/>
        <a:p>
          <a:r>
            <a:rPr lang="en-GB"/>
            <a:t>From the overall sample drawn in 2005, 87% of cases involved victims with one or more of these vulnerable factors. </a:t>
          </a:r>
          <a:endParaRPr lang="en-US"/>
        </a:p>
      </dgm:t>
    </dgm:pt>
    <dgm:pt modelId="{F3F2AA04-4954-4347-9D30-4260BA525661}" type="parTrans" cxnId="{82F539B5-592F-41D5-A59A-20E8CBB05549}">
      <dgm:prSet/>
      <dgm:spPr/>
      <dgm:t>
        <a:bodyPr/>
        <a:lstStyle/>
        <a:p>
          <a:endParaRPr lang="en-US"/>
        </a:p>
      </dgm:t>
    </dgm:pt>
    <dgm:pt modelId="{37F1C19F-6155-47F2-89DA-06E1CB400A20}" type="sibTrans" cxnId="{82F539B5-592F-41D5-A59A-20E8CBB05549}">
      <dgm:prSet/>
      <dgm:spPr/>
      <dgm:t>
        <a:bodyPr/>
        <a:lstStyle/>
        <a:p>
          <a:endParaRPr lang="en-US"/>
        </a:p>
      </dgm:t>
    </dgm:pt>
    <dgm:pt modelId="{FBEB5B45-41FD-4EAD-83FC-54C914B41C3C}" type="pres">
      <dgm:prSet presAssocID="{29852735-9C06-473B-A02D-60A48EE77473}" presName="vert0" presStyleCnt="0">
        <dgm:presLayoutVars>
          <dgm:dir/>
          <dgm:animOne val="branch"/>
          <dgm:animLvl val="lvl"/>
        </dgm:presLayoutVars>
      </dgm:prSet>
      <dgm:spPr/>
    </dgm:pt>
    <dgm:pt modelId="{8BC495C5-AD7A-4FBE-BCE4-F6F662DAD553}" type="pres">
      <dgm:prSet presAssocID="{D5EB6298-CFCA-4BFA-915C-993CC067C878}" presName="thickLine" presStyleLbl="alignNode1" presStyleIdx="0" presStyleCnt="6"/>
      <dgm:spPr/>
    </dgm:pt>
    <dgm:pt modelId="{777E96E8-37F8-44F4-9802-F87E6F0FC37B}" type="pres">
      <dgm:prSet presAssocID="{D5EB6298-CFCA-4BFA-915C-993CC067C878}" presName="horz1" presStyleCnt="0"/>
      <dgm:spPr/>
    </dgm:pt>
    <dgm:pt modelId="{1786FC2E-6EFE-4790-A1F7-A10234A1A15B}" type="pres">
      <dgm:prSet presAssocID="{D5EB6298-CFCA-4BFA-915C-993CC067C878}" presName="tx1" presStyleLbl="revTx" presStyleIdx="0" presStyleCnt="6"/>
      <dgm:spPr/>
    </dgm:pt>
    <dgm:pt modelId="{BE75475A-32F6-40A4-AE62-44EB15A6A169}" type="pres">
      <dgm:prSet presAssocID="{D5EB6298-CFCA-4BFA-915C-993CC067C878}" presName="vert1" presStyleCnt="0"/>
      <dgm:spPr/>
    </dgm:pt>
    <dgm:pt modelId="{B9850337-01F3-4BDD-99B8-720749199FAD}" type="pres">
      <dgm:prSet presAssocID="{9884F7B3-D968-4154-A679-0112A55B244C}" presName="thickLine" presStyleLbl="alignNode1" presStyleIdx="1" presStyleCnt="6"/>
      <dgm:spPr/>
    </dgm:pt>
    <dgm:pt modelId="{37EBECF9-CDC7-463C-BAA1-324E0993414E}" type="pres">
      <dgm:prSet presAssocID="{9884F7B3-D968-4154-A679-0112A55B244C}" presName="horz1" presStyleCnt="0"/>
      <dgm:spPr/>
    </dgm:pt>
    <dgm:pt modelId="{46C28C83-3922-4363-BBAB-EDE62552DD50}" type="pres">
      <dgm:prSet presAssocID="{9884F7B3-D968-4154-A679-0112A55B244C}" presName="tx1" presStyleLbl="revTx" presStyleIdx="1" presStyleCnt="6"/>
      <dgm:spPr/>
    </dgm:pt>
    <dgm:pt modelId="{C2597BFB-B873-400C-8B32-42689A3E12C1}" type="pres">
      <dgm:prSet presAssocID="{9884F7B3-D968-4154-A679-0112A55B244C}" presName="vert1" presStyleCnt="0"/>
      <dgm:spPr/>
    </dgm:pt>
    <dgm:pt modelId="{C085C17E-C139-497A-846B-30740ECC11B5}" type="pres">
      <dgm:prSet presAssocID="{545F7D2C-86C0-40BC-A4D4-7525D686A290}" presName="thickLine" presStyleLbl="alignNode1" presStyleIdx="2" presStyleCnt="6"/>
      <dgm:spPr/>
    </dgm:pt>
    <dgm:pt modelId="{232CFDD6-E55D-4937-874F-38E748BCAABD}" type="pres">
      <dgm:prSet presAssocID="{545F7D2C-86C0-40BC-A4D4-7525D686A290}" presName="horz1" presStyleCnt="0"/>
      <dgm:spPr/>
    </dgm:pt>
    <dgm:pt modelId="{1CC0C5FF-B196-4DEC-BD07-C40DE09BE486}" type="pres">
      <dgm:prSet presAssocID="{545F7D2C-86C0-40BC-A4D4-7525D686A290}" presName="tx1" presStyleLbl="revTx" presStyleIdx="2" presStyleCnt="6"/>
      <dgm:spPr/>
    </dgm:pt>
    <dgm:pt modelId="{5F4066A8-A17E-4ACF-A5C1-25431D88A031}" type="pres">
      <dgm:prSet presAssocID="{545F7D2C-86C0-40BC-A4D4-7525D686A290}" presName="vert1" presStyleCnt="0"/>
      <dgm:spPr/>
    </dgm:pt>
    <dgm:pt modelId="{69F886A1-E4FC-4C42-84F6-D93BCD825CA4}" type="pres">
      <dgm:prSet presAssocID="{F3801A5E-1F08-4A1F-8C8B-F11098F83F69}" presName="thickLine" presStyleLbl="alignNode1" presStyleIdx="3" presStyleCnt="6"/>
      <dgm:spPr/>
    </dgm:pt>
    <dgm:pt modelId="{3FD3AF81-C699-4CCD-B78D-F96D9AD7AD07}" type="pres">
      <dgm:prSet presAssocID="{F3801A5E-1F08-4A1F-8C8B-F11098F83F69}" presName="horz1" presStyleCnt="0"/>
      <dgm:spPr/>
    </dgm:pt>
    <dgm:pt modelId="{73F8B1AD-3858-4141-A384-25378D5EC2A9}" type="pres">
      <dgm:prSet presAssocID="{F3801A5E-1F08-4A1F-8C8B-F11098F83F69}" presName="tx1" presStyleLbl="revTx" presStyleIdx="3" presStyleCnt="6"/>
      <dgm:spPr/>
    </dgm:pt>
    <dgm:pt modelId="{56A0B10A-BC8C-409F-83EA-449853FABEF6}" type="pres">
      <dgm:prSet presAssocID="{F3801A5E-1F08-4A1F-8C8B-F11098F83F69}" presName="vert1" presStyleCnt="0"/>
      <dgm:spPr/>
    </dgm:pt>
    <dgm:pt modelId="{8333757D-65AD-4DDB-BD8E-BE07DC85697F}" type="pres">
      <dgm:prSet presAssocID="{6C35C716-C19C-4322-BBDD-C98608B8836C}" presName="thickLine" presStyleLbl="alignNode1" presStyleIdx="4" presStyleCnt="6"/>
      <dgm:spPr/>
    </dgm:pt>
    <dgm:pt modelId="{7E3BC47E-5E62-4828-B21C-D01F10F4C528}" type="pres">
      <dgm:prSet presAssocID="{6C35C716-C19C-4322-BBDD-C98608B8836C}" presName="horz1" presStyleCnt="0"/>
      <dgm:spPr/>
    </dgm:pt>
    <dgm:pt modelId="{2776E8D7-7721-4C8E-AACD-FA3136F1AE8C}" type="pres">
      <dgm:prSet presAssocID="{6C35C716-C19C-4322-BBDD-C98608B8836C}" presName="tx1" presStyleLbl="revTx" presStyleIdx="4" presStyleCnt="6"/>
      <dgm:spPr/>
    </dgm:pt>
    <dgm:pt modelId="{16209AF3-5103-4DAA-9A7D-FB5CB4677309}" type="pres">
      <dgm:prSet presAssocID="{6C35C716-C19C-4322-BBDD-C98608B8836C}" presName="vert1" presStyleCnt="0"/>
      <dgm:spPr/>
    </dgm:pt>
    <dgm:pt modelId="{54B7A6B2-0F16-49A8-9C6E-EBECDAFCAD55}" type="pres">
      <dgm:prSet presAssocID="{CBF5D3FA-9484-40AB-A117-B4D45227A9BE}" presName="thickLine" presStyleLbl="alignNode1" presStyleIdx="5" presStyleCnt="6"/>
      <dgm:spPr/>
    </dgm:pt>
    <dgm:pt modelId="{B3B879DB-B396-4B12-987C-66E86696C32E}" type="pres">
      <dgm:prSet presAssocID="{CBF5D3FA-9484-40AB-A117-B4D45227A9BE}" presName="horz1" presStyleCnt="0"/>
      <dgm:spPr/>
    </dgm:pt>
    <dgm:pt modelId="{1FF979CE-0828-464F-B795-8C9619EE3F70}" type="pres">
      <dgm:prSet presAssocID="{CBF5D3FA-9484-40AB-A117-B4D45227A9BE}" presName="tx1" presStyleLbl="revTx" presStyleIdx="5" presStyleCnt="6"/>
      <dgm:spPr/>
    </dgm:pt>
    <dgm:pt modelId="{46B66E61-0CF6-4365-B5F2-BCAC6F519D1F}" type="pres">
      <dgm:prSet presAssocID="{CBF5D3FA-9484-40AB-A117-B4D45227A9BE}" presName="vert1" presStyleCnt="0"/>
      <dgm:spPr/>
    </dgm:pt>
  </dgm:ptLst>
  <dgm:cxnLst>
    <dgm:cxn modelId="{CF382808-A926-4E76-AAFE-518B94F8780F}" type="presOf" srcId="{CBF5D3FA-9484-40AB-A117-B4D45227A9BE}" destId="{1FF979CE-0828-464F-B795-8C9619EE3F70}" srcOrd="0" destOrd="0" presId="urn:microsoft.com/office/officeart/2008/layout/LinedList"/>
    <dgm:cxn modelId="{A3F0C337-E27D-4CA8-AC39-0FABEF09685E}" type="presOf" srcId="{D5EB6298-CFCA-4BFA-915C-993CC067C878}" destId="{1786FC2E-6EFE-4790-A1F7-A10234A1A15B}" srcOrd="0" destOrd="0" presId="urn:microsoft.com/office/officeart/2008/layout/LinedList"/>
    <dgm:cxn modelId="{7DCC3146-49A3-4DEB-9400-5A2F884D1DB0}" type="presOf" srcId="{6C35C716-C19C-4322-BBDD-C98608B8836C}" destId="{2776E8D7-7721-4C8E-AACD-FA3136F1AE8C}" srcOrd="0" destOrd="0" presId="urn:microsoft.com/office/officeart/2008/layout/LinedList"/>
    <dgm:cxn modelId="{2F241769-1CC8-4700-A1A7-33C109B3C20F}" type="presOf" srcId="{9884F7B3-D968-4154-A679-0112A55B244C}" destId="{46C28C83-3922-4363-BBAB-EDE62552DD50}" srcOrd="0" destOrd="0" presId="urn:microsoft.com/office/officeart/2008/layout/LinedList"/>
    <dgm:cxn modelId="{38FA774F-D3F9-4557-9416-C39CAB482136}" srcId="{29852735-9C06-473B-A02D-60A48EE77473}" destId="{9884F7B3-D968-4154-A679-0112A55B244C}" srcOrd="1" destOrd="0" parTransId="{C3520BFD-2960-4707-A548-5C69CA277522}" sibTransId="{68A876BD-AE31-4A1E-872B-8DB71E9BF70D}"/>
    <dgm:cxn modelId="{0D038255-AD96-4395-B0B5-AAC670F1B212}" srcId="{29852735-9C06-473B-A02D-60A48EE77473}" destId="{545F7D2C-86C0-40BC-A4D4-7525D686A290}" srcOrd="2" destOrd="0" parTransId="{FE21B40F-6294-4091-99F9-A15303FB00C9}" sibTransId="{5FB73E1C-A559-4B53-9FFE-D594CC02AB1F}"/>
    <dgm:cxn modelId="{6268B088-508A-4F0C-A689-9DE0F053EE33}" srcId="{29852735-9C06-473B-A02D-60A48EE77473}" destId="{6C35C716-C19C-4322-BBDD-C98608B8836C}" srcOrd="4" destOrd="0" parTransId="{3383A77F-F85D-407B-BF3B-4BCCA009223B}" sibTransId="{A7F6CE98-03AB-48BF-8526-B992DB8EEF4F}"/>
    <dgm:cxn modelId="{02D31CA0-D42D-4045-B57D-223921C60B34}" type="presOf" srcId="{545F7D2C-86C0-40BC-A4D4-7525D686A290}" destId="{1CC0C5FF-B196-4DEC-BD07-C40DE09BE486}" srcOrd="0" destOrd="0" presId="urn:microsoft.com/office/officeart/2008/layout/LinedList"/>
    <dgm:cxn modelId="{FA8EFDB2-240F-4358-B699-69EB6A978D91}" type="presOf" srcId="{29852735-9C06-473B-A02D-60A48EE77473}" destId="{FBEB5B45-41FD-4EAD-83FC-54C914B41C3C}" srcOrd="0" destOrd="0" presId="urn:microsoft.com/office/officeart/2008/layout/LinedList"/>
    <dgm:cxn modelId="{090A74B3-BFF3-44E0-8C09-F1508B02B1EC}" srcId="{29852735-9C06-473B-A02D-60A48EE77473}" destId="{D5EB6298-CFCA-4BFA-915C-993CC067C878}" srcOrd="0" destOrd="0" parTransId="{D0679032-9F20-4C8B-B574-C52858BAB28E}" sibTransId="{65691480-E006-4E1B-9F54-F0CB55073C8B}"/>
    <dgm:cxn modelId="{82F539B5-592F-41D5-A59A-20E8CBB05549}" srcId="{29852735-9C06-473B-A02D-60A48EE77473}" destId="{CBF5D3FA-9484-40AB-A117-B4D45227A9BE}" srcOrd="5" destOrd="0" parTransId="{F3F2AA04-4954-4347-9D30-4260BA525661}" sibTransId="{37F1C19F-6155-47F2-89DA-06E1CB400A20}"/>
    <dgm:cxn modelId="{9D8EDDBA-B8A0-4E3B-B5E1-591144E6785B}" srcId="{29852735-9C06-473B-A02D-60A48EE77473}" destId="{F3801A5E-1F08-4A1F-8C8B-F11098F83F69}" srcOrd="3" destOrd="0" parTransId="{D01A522B-CF02-420F-9D83-721AC8A6026A}" sibTransId="{72CE37D9-54ED-46E6-988E-F57D58D2DD8C}"/>
    <dgm:cxn modelId="{3F9621C2-026A-4446-AC44-51A26F135157}" type="presOf" srcId="{F3801A5E-1F08-4A1F-8C8B-F11098F83F69}" destId="{73F8B1AD-3858-4141-A384-25378D5EC2A9}" srcOrd="0" destOrd="0" presId="urn:microsoft.com/office/officeart/2008/layout/LinedList"/>
    <dgm:cxn modelId="{C00200AC-9E67-4527-9E70-DA94D8EBB1F4}" type="presParOf" srcId="{FBEB5B45-41FD-4EAD-83FC-54C914B41C3C}" destId="{8BC495C5-AD7A-4FBE-BCE4-F6F662DAD553}" srcOrd="0" destOrd="0" presId="urn:microsoft.com/office/officeart/2008/layout/LinedList"/>
    <dgm:cxn modelId="{257894E1-60AB-4A47-86A0-E53EAF9BA5EF}" type="presParOf" srcId="{FBEB5B45-41FD-4EAD-83FC-54C914B41C3C}" destId="{777E96E8-37F8-44F4-9802-F87E6F0FC37B}" srcOrd="1" destOrd="0" presId="urn:microsoft.com/office/officeart/2008/layout/LinedList"/>
    <dgm:cxn modelId="{9F8C8C5D-A1FC-403C-BB81-4F033E44D785}" type="presParOf" srcId="{777E96E8-37F8-44F4-9802-F87E6F0FC37B}" destId="{1786FC2E-6EFE-4790-A1F7-A10234A1A15B}" srcOrd="0" destOrd="0" presId="urn:microsoft.com/office/officeart/2008/layout/LinedList"/>
    <dgm:cxn modelId="{70905339-9550-42DB-8FD7-64FB79532259}" type="presParOf" srcId="{777E96E8-37F8-44F4-9802-F87E6F0FC37B}" destId="{BE75475A-32F6-40A4-AE62-44EB15A6A169}" srcOrd="1" destOrd="0" presId="urn:microsoft.com/office/officeart/2008/layout/LinedList"/>
    <dgm:cxn modelId="{F4C0B5C2-7B3A-4533-B68F-8A499D5FA056}" type="presParOf" srcId="{FBEB5B45-41FD-4EAD-83FC-54C914B41C3C}" destId="{B9850337-01F3-4BDD-99B8-720749199FAD}" srcOrd="2" destOrd="0" presId="urn:microsoft.com/office/officeart/2008/layout/LinedList"/>
    <dgm:cxn modelId="{C929162A-A95A-4396-9656-97760B9719C6}" type="presParOf" srcId="{FBEB5B45-41FD-4EAD-83FC-54C914B41C3C}" destId="{37EBECF9-CDC7-463C-BAA1-324E0993414E}" srcOrd="3" destOrd="0" presId="urn:microsoft.com/office/officeart/2008/layout/LinedList"/>
    <dgm:cxn modelId="{C0DE20C8-49B2-4182-844B-B0E7CB196341}" type="presParOf" srcId="{37EBECF9-CDC7-463C-BAA1-324E0993414E}" destId="{46C28C83-3922-4363-BBAB-EDE62552DD50}" srcOrd="0" destOrd="0" presId="urn:microsoft.com/office/officeart/2008/layout/LinedList"/>
    <dgm:cxn modelId="{AABF15F3-803E-464C-B559-D13EAED24D21}" type="presParOf" srcId="{37EBECF9-CDC7-463C-BAA1-324E0993414E}" destId="{C2597BFB-B873-400C-8B32-42689A3E12C1}" srcOrd="1" destOrd="0" presId="urn:microsoft.com/office/officeart/2008/layout/LinedList"/>
    <dgm:cxn modelId="{B852822B-5BB4-4FE6-95EE-C839623FFC77}" type="presParOf" srcId="{FBEB5B45-41FD-4EAD-83FC-54C914B41C3C}" destId="{C085C17E-C139-497A-846B-30740ECC11B5}" srcOrd="4" destOrd="0" presId="urn:microsoft.com/office/officeart/2008/layout/LinedList"/>
    <dgm:cxn modelId="{31F6D9BE-B944-4125-B23B-DC1268B51BCA}" type="presParOf" srcId="{FBEB5B45-41FD-4EAD-83FC-54C914B41C3C}" destId="{232CFDD6-E55D-4937-874F-38E748BCAABD}" srcOrd="5" destOrd="0" presId="urn:microsoft.com/office/officeart/2008/layout/LinedList"/>
    <dgm:cxn modelId="{C6FF38C5-41CB-47C9-B9C6-A68A4C7C5F1C}" type="presParOf" srcId="{232CFDD6-E55D-4937-874F-38E748BCAABD}" destId="{1CC0C5FF-B196-4DEC-BD07-C40DE09BE486}" srcOrd="0" destOrd="0" presId="urn:microsoft.com/office/officeart/2008/layout/LinedList"/>
    <dgm:cxn modelId="{FD0F9C27-D1B4-448A-AB9B-9B13EA8F8D1C}" type="presParOf" srcId="{232CFDD6-E55D-4937-874F-38E748BCAABD}" destId="{5F4066A8-A17E-4ACF-A5C1-25431D88A031}" srcOrd="1" destOrd="0" presId="urn:microsoft.com/office/officeart/2008/layout/LinedList"/>
    <dgm:cxn modelId="{0BCDD086-A5EC-434E-AB4D-88332EE6603D}" type="presParOf" srcId="{FBEB5B45-41FD-4EAD-83FC-54C914B41C3C}" destId="{69F886A1-E4FC-4C42-84F6-D93BCD825CA4}" srcOrd="6" destOrd="0" presId="urn:microsoft.com/office/officeart/2008/layout/LinedList"/>
    <dgm:cxn modelId="{F5E7EB58-E208-45D0-B5D6-B39D97ADB472}" type="presParOf" srcId="{FBEB5B45-41FD-4EAD-83FC-54C914B41C3C}" destId="{3FD3AF81-C699-4CCD-B78D-F96D9AD7AD07}" srcOrd="7" destOrd="0" presId="urn:microsoft.com/office/officeart/2008/layout/LinedList"/>
    <dgm:cxn modelId="{25552728-C1D8-493C-AE65-427FD3D5587C}" type="presParOf" srcId="{3FD3AF81-C699-4CCD-B78D-F96D9AD7AD07}" destId="{73F8B1AD-3858-4141-A384-25378D5EC2A9}" srcOrd="0" destOrd="0" presId="urn:microsoft.com/office/officeart/2008/layout/LinedList"/>
    <dgm:cxn modelId="{EE546D15-22E5-49C4-B5EA-F74C4E248349}" type="presParOf" srcId="{3FD3AF81-C699-4CCD-B78D-F96D9AD7AD07}" destId="{56A0B10A-BC8C-409F-83EA-449853FABEF6}" srcOrd="1" destOrd="0" presId="urn:microsoft.com/office/officeart/2008/layout/LinedList"/>
    <dgm:cxn modelId="{2787970F-06E9-47C2-BB7F-4A12DFD10C24}" type="presParOf" srcId="{FBEB5B45-41FD-4EAD-83FC-54C914B41C3C}" destId="{8333757D-65AD-4DDB-BD8E-BE07DC85697F}" srcOrd="8" destOrd="0" presId="urn:microsoft.com/office/officeart/2008/layout/LinedList"/>
    <dgm:cxn modelId="{A77C2308-4666-42B2-B75A-DBD8C5A4609F}" type="presParOf" srcId="{FBEB5B45-41FD-4EAD-83FC-54C914B41C3C}" destId="{7E3BC47E-5E62-4828-B21C-D01F10F4C528}" srcOrd="9" destOrd="0" presId="urn:microsoft.com/office/officeart/2008/layout/LinedList"/>
    <dgm:cxn modelId="{FC09214F-416D-448D-93D5-011C4AE4F8CC}" type="presParOf" srcId="{7E3BC47E-5E62-4828-B21C-D01F10F4C528}" destId="{2776E8D7-7721-4C8E-AACD-FA3136F1AE8C}" srcOrd="0" destOrd="0" presId="urn:microsoft.com/office/officeart/2008/layout/LinedList"/>
    <dgm:cxn modelId="{4E673162-E05E-4E14-AA4E-93EC2F08E4D9}" type="presParOf" srcId="{7E3BC47E-5E62-4828-B21C-D01F10F4C528}" destId="{16209AF3-5103-4DAA-9A7D-FB5CB4677309}" srcOrd="1" destOrd="0" presId="urn:microsoft.com/office/officeart/2008/layout/LinedList"/>
    <dgm:cxn modelId="{9C11BC8B-B2A2-4BF3-A377-5EE52314E9BD}" type="presParOf" srcId="{FBEB5B45-41FD-4EAD-83FC-54C914B41C3C}" destId="{54B7A6B2-0F16-49A8-9C6E-EBECDAFCAD55}" srcOrd="10" destOrd="0" presId="urn:microsoft.com/office/officeart/2008/layout/LinedList"/>
    <dgm:cxn modelId="{1281014F-0CF7-4E7B-9ADE-04A10AB2525A}" type="presParOf" srcId="{FBEB5B45-41FD-4EAD-83FC-54C914B41C3C}" destId="{B3B879DB-B396-4B12-987C-66E86696C32E}" srcOrd="11" destOrd="0" presId="urn:microsoft.com/office/officeart/2008/layout/LinedList"/>
    <dgm:cxn modelId="{E9595379-0241-46C9-9919-46AB54266D8D}" type="presParOf" srcId="{B3B879DB-B396-4B12-987C-66E86696C32E}" destId="{1FF979CE-0828-464F-B795-8C9619EE3F70}" srcOrd="0" destOrd="0" presId="urn:microsoft.com/office/officeart/2008/layout/LinedList"/>
    <dgm:cxn modelId="{7929F3A1-A6C1-4935-85B3-26BBC3C54061}" type="presParOf" srcId="{B3B879DB-B396-4B12-987C-66E86696C32E}" destId="{46B66E61-0CF6-4365-B5F2-BCAC6F519D1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632FAF5-0342-4D47-8383-C5483AB061B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9BE7828-0DC1-4ACE-AA0F-310C0DA6F6D1}">
      <dgm:prSet/>
      <dgm:spPr/>
      <dgm:t>
        <a:bodyPr/>
        <a:lstStyle/>
        <a:p>
          <a:r>
            <a:rPr lang="en-GB"/>
            <a:t>Attrition was at its largest between the point of classification of the allegation and the charge of a suspect, with 75% of cases falling out the system at this stage.</a:t>
          </a:r>
          <a:endParaRPr lang="en-US"/>
        </a:p>
      </dgm:t>
    </dgm:pt>
    <dgm:pt modelId="{B0764ED8-37FC-46E2-AB7A-088856F22162}" type="parTrans" cxnId="{ED01A17E-7510-4850-BDFF-20D9ED05E7B0}">
      <dgm:prSet/>
      <dgm:spPr/>
      <dgm:t>
        <a:bodyPr/>
        <a:lstStyle/>
        <a:p>
          <a:endParaRPr lang="en-US"/>
        </a:p>
      </dgm:t>
    </dgm:pt>
    <dgm:pt modelId="{456E7BEB-0B30-4DAA-A3A9-0EA9F5CDC0E1}" type="sibTrans" cxnId="{ED01A17E-7510-4850-BDFF-20D9ED05E7B0}">
      <dgm:prSet/>
      <dgm:spPr/>
      <dgm:t>
        <a:bodyPr/>
        <a:lstStyle/>
        <a:p>
          <a:endParaRPr lang="en-US"/>
        </a:p>
      </dgm:t>
    </dgm:pt>
    <dgm:pt modelId="{17ECB2A8-B69A-4881-8206-22B61E98D464}">
      <dgm:prSet/>
      <dgm:spPr/>
      <dgm:t>
        <a:bodyPr/>
        <a:lstStyle/>
        <a:p>
          <a:r>
            <a:rPr lang="en-GB"/>
            <a:t>This highlights the importance for the police to understand the wider context around the issues that rape victims face, and the provision of support required to ensure the victim remains on board. </a:t>
          </a:r>
          <a:endParaRPr lang="en-US"/>
        </a:p>
      </dgm:t>
    </dgm:pt>
    <dgm:pt modelId="{68E76C45-2AD1-4407-AFCD-8B9DE2AA7451}" type="parTrans" cxnId="{8524BF4F-7964-4848-A8F6-CE773CBEC1F6}">
      <dgm:prSet/>
      <dgm:spPr/>
      <dgm:t>
        <a:bodyPr/>
        <a:lstStyle/>
        <a:p>
          <a:endParaRPr lang="en-US"/>
        </a:p>
      </dgm:t>
    </dgm:pt>
    <dgm:pt modelId="{CA9628E7-959A-40E9-96FA-F321CBC73B6B}" type="sibTrans" cxnId="{8524BF4F-7964-4848-A8F6-CE773CBEC1F6}">
      <dgm:prSet/>
      <dgm:spPr/>
      <dgm:t>
        <a:bodyPr/>
        <a:lstStyle/>
        <a:p>
          <a:endParaRPr lang="en-US"/>
        </a:p>
      </dgm:t>
    </dgm:pt>
    <dgm:pt modelId="{1BBF6008-7629-4A75-8D97-D4CA2AA5EC51}">
      <dgm:prSet/>
      <dgm:spPr/>
      <dgm:t>
        <a:bodyPr/>
        <a:lstStyle/>
        <a:p>
          <a:r>
            <a:rPr lang="en-GB" u="sng" dirty="0"/>
            <a:t>If victims/witnesses are not looked after – the case will fail!!</a:t>
          </a:r>
          <a:endParaRPr lang="en-US" u="sng" dirty="0"/>
        </a:p>
      </dgm:t>
    </dgm:pt>
    <dgm:pt modelId="{DF1DE0F3-7FE9-4FEB-BFEF-D056DF639109}" type="parTrans" cxnId="{62B6AB15-86ED-47F5-BB0F-1814B0F302C5}">
      <dgm:prSet/>
      <dgm:spPr/>
      <dgm:t>
        <a:bodyPr/>
        <a:lstStyle/>
        <a:p>
          <a:endParaRPr lang="en-US"/>
        </a:p>
      </dgm:t>
    </dgm:pt>
    <dgm:pt modelId="{18C96392-81C3-4173-8ECF-B2451537CEA2}" type="sibTrans" cxnId="{62B6AB15-86ED-47F5-BB0F-1814B0F302C5}">
      <dgm:prSet/>
      <dgm:spPr/>
      <dgm:t>
        <a:bodyPr/>
        <a:lstStyle/>
        <a:p>
          <a:endParaRPr lang="en-US"/>
        </a:p>
      </dgm:t>
    </dgm:pt>
    <dgm:pt modelId="{48F31DA3-2B09-464C-9D97-A85FAE4505DA}" type="pres">
      <dgm:prSet presAssocID="{5632FAF5-0342-4D47-8383-C5483AB061BE}" presName="vert0" presStyleCnt="0">
        <dgm:presLayoutVars>
          <dgm:dir/>
          <dgm:animOne val="branch"/>
          <dgm:animLvl val="lvl"/>
        </dgm:presLayoutVars>
      </dgm:prSet>
      <dgm:spPr/>
    </dgm:pt>
    <dgm:pt modelId="{06BCD102-592E-4976-B609-1550E6B76CB1}" type="pres">
      <dgm:prSet presAssocID="{D9BE7828-0DC1-4ACE-AA0F-310C0DA6F6D1}" presName="thickLine" presStyleLbl="alignNode1" presStyleIdx="0" presStyleCnt="3"/>
      <dgm:spPr/>
    </dgm:pt>
    <dgm:pt modelId="{D75502A5-8E73-4CB9-BE45-703762F7276D}" type="pres">
      <dgm:prSet presAssocID="{D9BE7828-0DC1-4ACE-AA0F-310C0DA6F6D1}" presName="horz1" presStyleCnt="0"/>
      <dgm:spPr/>
    </dgm:pt>
    <dgm:pt modelId="{04ACC1CC-BDA4-410A-994D-4DB5F45A3FB0}" type="pres">
      <dgm:prSet presAssocID="{D9BE7828-0DC1-4ACE-AA0F-310C0DA6F6D1}" presName="tx1" presStyleLbl="revTx" presStyleIdx="0" presStyleCnt="3"/>
      <dgm:spPr/>
    </dgm:pt>
    <dgm:pt modelId="{08E7C6BD-FC47-4DBE-BC22-495A463363F7}" type="pres">
      <dgm:prSet presAssocID="{D9BE7828-0DC1-4ACE-AA0F-310C0DA6F6D1}" presName="vert1" presStyleCnt="0"/>
      <dgm:spPr/>
    </dgm:pt>
    <dgm:pt modelId="{4AF4B4AD-5CD4-4C8E-9BB4-CF7098B9B9AA}" type="pres">
      <dgm:prSet presAssocID="{17ECB2A8-B69A-4881-8206-22B61E98D464}" presName="thickLine" presStyleLbl="alignNode1" presStyleIdx="1" presStyleCnt="3"/>
      <dgm:spPr/>
    </dgm:pt>
    <dgm:pt modelId="{767CAFF9-A3A6-4E2E-87CA-8F1249731503}" type="pres">
      <dgm:prSet presAssocID="{17ECB2A8-B69A-4881-8206-22B61E98D464}" presName="horz1" presStyleCnt="0"/>
      <dgm:spPr/>
    </dgm:pt>
    <dgm:pt modelId="{22C6D435-BC0B-4DEA-81AE-FAB5D0F1C40E}" type="pres">
      <dgm:prSet presAssocID="{17ECB2A8-B69A-4881-8206-22B61E98D464}" presName="tx1" presStyleLbl="revTx" presStyleIdx="1" presStyleCnt="3"/>
      <dgm:spPr/>
    </dgm:pt>
    <dgm:pt modelId="{5BA02D30-9310-40EB-87FD-75277ECF037B}" type="pres">
      <dgm:prSet presAssocID="{17ECB2A8-B69A-4881-8206-22B61E98D464}" presName="vert1" presStyleCnt="0"/>
      <dgm:spPr/>
    </dgm:pt>
    <dgm:pt modelId="{93896EC8-58DA-42B6-B72C-524A331A0A49}" type="pres">
      <dgm:prSet presAssocID="{1BBF6008-7629-4A75-8D97-D4CA2AA5EC51}" presName="thickLine" presStyleLbl="alignNode1" presStyleIdx="2" presStyleCnt="3"/>
      <dgm:spPr/>
    </dgm:pt>
    <dgm:pt modelId="{898A6BEB-8579-4310-B8FD-C416C2EBB872}" type="pres">
      <dgm:prSet presAssocID="{1BBF6008-7629-4A75-8D97-D4CA2AA5EC51}" presName="horz1" presStyleCnt="0"/>
      <dgm:spPr/>
    </dgm:pt>
    <dgm:pt modelId="{3022A497-31AE-42C4-8420-BDCD6CFB3B16}" type="pres">
      <dgm:prSet presAssocID="{1BBF6008-7629-4A75-8D97-D4CA2AA5EC51}" presName="tx1" presStyleLbl="revTx" presStyleIdx="2" presStyleCnt="3"/>
      <dgm:spPr/>
    </dgm:pt>
    <dgm:pt modelId="{F58F45F0-05FA-42F3-AB89-3281C2808776}" type="pres">
      <dgm:prSet presAssocID="{1BBF6008-7629-4A75-8D97-D4CA2AA5EC51}" presName="vert1" presStyleCnt="0"/>
      <dgm:spPr/>
    </dgm:pt>
  </dgm:ptLst>
  <dgm:cxnLst>
    <dgm:cxn modelId="{62B6AB15-86ED-47F5-BB0F-1814B0F302C5}" srcId="{5632FAF5-0342-4D47-8383-C5483AB061BE}" destId="{1BBF6008-7629-4A75-8D97-D4CA2AA5EC51}" srcOrd="2" destOrd="0" parTransId="{DF1DE0F3-7FE9-4FEB-BFEF-D056DF639109}" sibTransId="{18C96392-81C3-4173-8ECF-B2451537CEA2}"/>
    <dgm:cxn modelId="{B0F96927-0B9D-42A2-846B-6ADDC2117978}" type="presOf" srcId="{17ECB2A8-B69A-4881-8206-22B61E98D464}" destId="{22C6D435-BC0B-4DEA-81AE-FAB5D0F1C40E}" srcOrd="0" destOrd="0" presId="urn:microsoft.com/office/officeart/2008/layout/LinedList"/>
    <dgm:cxn modelId="{32013F3B-756A-45B8-B6B1-36C09C50BC33}" type="presOf" srcId="{D9BE7828-0DC1-4ACE-AA0F-310C0DA6F6D1}" destId="{04ACC1CC-BDA4-410A-994D-4DB5F45A3FB0}" srcOrd="0" destOrd="0" presId="urn:microsoft.com/office/officeart/2008/layout/LinedList"/>
    <dgm:cxn modelId="{8524BF4F-7964-4848-A8F6-CE773CBEC1F6}" srcId="{5632FAF5-0342-4D47-8383-C5483AB061BE}" destId="{17ECB2A8-B69A-4881-8206-22B61E98D464}" srcOrd="1" destOrd="0" parTransId="{68E76C45-2AD1-4407-AFCD-8B9DE2AA7451}" sibTransId="{CA9628E7-959A-40E9-96FA-F321CBC73B6B}"/>
    <dgm:cxn modelId="{ED01A17E-7510-4850-BDFF-20D9ED05E7B0}" srcId="{5632FAF5-0342-4D47-8383-C5483AB061BE}" destId="{D9BE7828-0DC1-4ACE-AA0F-310C0DA6F6D1}" srcOrd="0" destOrd="0" parTransId="{B0764ED8-37FC-46E2-AB7A-088856F22162}" sibTransId="{456E7BEB-0B30-4DAA-A3A9-0EA9F5CDC0E1}"/>
    <dgm:cxn modelId="{B04FFBC4-9708-41FC-B4E3-98C49DBD1A4C}" type="presOf" srcId="{1BBF6008-7629-4A75-8D97-D4CA2AA5EC51}" destId="{3022A497-31AE-42C4-8420-BDCD6CFB3B16}" srcOrd="0" destOrd="0" presId="urn:microsoft.com/office/officeart/2008/layout/LinedList"/>
    <dgm:cxn modelId="{979E9CD1-E68F-403B-A73B-3B7364352C3E}" type="presOf" srcId="{5632FAF5-0342-4D47-8383-C5483AB061BE}" destId="{48F31DA3-2B09-464C-9D97-A85FAE4505DA}" srcOrd="0" destOrd="0" presId="urn:microsoft.com/office/officeart/2008/layout/LinedList"/>
    <dgm:cxn modelId="{DB8359FC-A184-440B-AB9F-5D83E15EAAD7}" type="presParOf" srcId="{48F31DA3-2B09-464C-9D97-A85FAE4505DA}" destId="{06BCD102-592E-4976-B609-1550E6B76CB1}" srcOrd="0" destOrd="0" presId="urn:microsoft.com/office/officeart/2008/layout/LinedList"/>
    <dgm:cxn modelId="{8C5697CD-683C-4655-B4AD-452FCE9F7B2D}" type="presParOf" srcId="{48F31DA3-2B09-464C-9D97-A85FAE4505DA}" destId="{D75502A5-8E73-4CB9-BE45-703762F7276D}" srcOrd="1" destOrd="0" presId="urn:microsoft.com/office/officeart/2008/layout/LinedList"/>
    <dgm:cxn modelId="{50067154-9FAA-4668-BAB7-2B2237971123}" type="presParOf" srcId="{D75502A5-8E73-4CB9-BE45-703762F7276D}" destId="{04ACC1CC-BDA4-410A-994D-4DB5F45A3FB0}" srcOrd="0" destOrd="0" presId="urn:microsoft.com/office/officeart/2008/layout/LinedList"/>
    <dgm:cxn modelId="{619DED2C-F4BA-4EAA-8A1B-041C228F93F7}" type="presParOf" srcId="{D75502A5-8E73-4CB9-BE45-703762F7276D}" destId="{08E7C6BD-FC47-4DBE-BC22-495A463363F7}" srcOrd="1" destOrd="0" presId="urn:microsoft.com/office/officeart/2008/layout/LinedList"/>
    <dgm:cxn modelId="{892A1AF6-43F2-47B5-9D1A-69705B047E74}" type="presParOf" srcId="{48F31DA3-2B09-464C-9D97-A85FAE4505DA}" destId="{4AF4B4AD-5CD4-4C8E-9BB4-CF7098B9B9AA}" srcOrd="2" destOrd="0" presId="urn:microsoft.com/office/officeart/2008/layout/LinedList"/>
    <dgm:cxn modelId="{56EBADD9-95E4-4DC2-A1E8-E27E5408472B}" type="presParOf" srcId="{48F31DA3-2B09-464C-9D97-A85FAE4505DA}" destId="{767CAFF9-A3A6-4E2E-87CA-8F1249731503}" srcOrd="3" destOrd="0" presId="urn:microsoft.com/office/officeart/2008/layout/LinedList"/>
    <dgm:cxn modelId="{7EBAD8E7-D99D-4423-9BD9-1CC41476E2C0}" type="presParOf" srcId="{767CAFF9-A3A6-4E2E-87CA-8F1249731503}" destId="{22C6D435-BC0B-4DEA-81AE-FAB5D0F1C40E}" srcOrd="0" destOrd="0" presId="urn:microsoft.com/office/officeart/2008/layout/LinedList"/>
    <dgm:cxn modelId="{B7C819FB-B16B-4441-AE87-A6EA2E95C083}" type="presParOf" srcId="{767CAFF9-A3A6-4E2E-87CA-8F1249731503}" destId="{5BA02D30-9310-40EB-87FD-75277ECF037B}" srcOrd="1" destOrd="0" presId="urn:microsoft.com/office/officeart/2008/layout/LinedList"/>
    <dgm:cxn modelId="{45B3575E-362D-4420-8195-7C613079A145}" type="presParOf" srcId="{48F31DA3-2B09-464C-9D97-A85FAE4505DA}" destId="{93896EC8-58DA-42B6-B72C-524A331A0A49}" srcOrd="4" destOrd="0" presId="urn:microsoft.com/office/officeart/2008/layout/LinedList"/>
    <dgm:cxn modelId="{A25A5BD1-1EAF-4F07-8B8C-CFAFD38E2CCA}" type="presParOf" srcId="{48F31DA3-2B09-464C-9D97-A85FAE4505DA}" destId="{898A6BEB-8579-4310-B8FD-C416C2EBB872}" srcOrd="5" destOrd="0" presId="urn:microsoft.com/office/officeart/2008/layout/LinedList"/>
    <dgm:cxn modelId="{37340EE8-1D54-4B81-81F5-7C83C74AFCD9}" type="presParOf" srcId="{898A6BEB-8579-4310-B8FD-C416C2EBB872}" destId="{3022A497-31AE-42C4-8420-BDCD6CFB3B16}" srcOrd="0" destOrd="0" presId="urn:microsoft.com/office/officeart/2008/layout/LinedList"/>
    <dgm:cxn modelId="{3B6B2D4C-22B4-404C-8C8B-763BF23CA86F}" type="presParOf" srcId="{898A6BEB-8579-4310-B8FD-C416C2EBB872}" destId="{F58F45F0-05FA-42F3-AB89-3281C280877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B5BBAB9-64EB-43A9-B76E-EEE00FCE3FA8}"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9E422EED-4E36-4862-A8D8-3143A965464F}">
      <dgm:prSet/>
      <dgm:spPr/>
      <dgm:t>
        <a:bodyPr/>
        <a:lstStyle/>
        <a:p>
          <a:r>
            <a:rPr lang="en-GB"/>
            <a:t>Evaluations of Specialist Domestic Violence courts has reported positive benefits in a number of key areas.</a:t>
          </a:r>
          <a:endParaRPr lang="en-US"/>
        </a:p>
      </dgm:t>
    </dgm:pt>
    <dgm:pt modelId="{3CE931FE-AEC9-40CB-988C-F787B98EB52C}" type="parTrans" cxnId="{15290AC9-D146-4F97-8A7C-71E197002CFE}">
      <dgm:prSet/>
      <dgm:spPr/>
      <dgm:t>
        <a:bodyPr/>
        <a:lstStyle/>
        <a:p>
          <a:endParaRPr lang="en-US"/>
        </a:p>
      </dgm:t>
    </dgm:pt>
    <dgm:pt modelId="{5961B7FA-A1B5-4F54-BC75-80827A61008A}" type="sibTrans" cxnId="{15290AC9-D146-4F97-8A7C-71E197002CFE}">
      <dgm:prSet/>
      <dgm:spPr/>
      <dgm:t>
        <a:bodyPr/>
        <a:lstStyle/>
        <a:p>
          <a:endParaRPr lang="en-US"/>
        </a:p>
      </dgm:t>
    </dgm:pt>
    <dgm:pt modelId="{7F916D29-E414-417F-9147-8AD45F3FEC3E}">
      <dgm:prSet/>
      <dgm:spPr/>
      <dgm:t>
        <a:bodyPr/>
        <a:lstStyle/>
        <a:p>
          <a:r>
            <a:rPr lang="en-GB"/>
            <a:t>Despite these courts experiencing victim retraction (Cook et al., 2004), they do achieve better outcomes than normal courts in relation to guilty verdicts.</a:t>
          </a:r>
          <a:endParaRPr lang="en-US"/>
        </a:p>
      </dgm:t>
    </dgm:pt>
    <dgm:pt modelId="{3E329318-4860-44AC-97D8-1EAC684C644E}" type="parTrans" cxnId="{63A71987-8C55-4E5D-8CA4-0BE8A4AEB4F6}">
      <dgm:prSet/>
      <dgm:spPr/>
      <dgm:t>
        <a:bodyPr/>
        <a:lstStyle/>
        <a:p>
          <a:endParaRPr lang="en-US"/>
        </a:p>
      </dgm:t>
    </dgm:pt>
    <dgm:pt modelId="{B0583040-4A63-4145-83F9-DA8184847591}" type="sibTrans" cxnId="{63A71987-8C55-4E5D-8CA4-0BE8A4AEB4F6}">
      <dgm:prSet/>
      <dgm:spPr/>
      <dgm:t>
        <a:bodyPr/>
        <a:lstStyle/>
        <a:p>
          <a:endParaRPr lang="en-US"/>
        </a:p>
      </dgm:t>
    </dgm:pt>
    <dgm:pt modelId="{58F9135C-028C-4EBF-AD56-FE6B1E056CD3}">
      <dgm:prSet/>
      <dgm:spPr/>
      <dgm:t>
        <a:bodyPr/>
        <a:lstStyle/>
        <a:p>
          <a:r>
            <a:rPr lang="en-GB"/>
            <a:t>Increasing the speed of cases makes a considerable difference in engaging the victim. </a:t>
          </a:r>
          <a:endParaRPr lang="en-US"/>
        </a:p>
      </dgm:t>
    </dgm:pt>
    <dgm:pt modelId="{80B5D4F5-5DA4-4A66-83A7-D41F7F6479AA}" type="parTrans" cxnId="{E0405EED-D991-4136-9569-D1439912156C}">
      <dgm:prSet/>
      <dgm:spPr/>
      <dgm:t>
        <a:bodyPr/>
        <a:lstStyle/>
        <a:p>
          <a:endParaRPr lang="en-US"/>
        </a:p>
      </dgm:t>
    </dgm:pt>
    <dgm:pt modelId="{8AEAA376-73D2-451C-8F4D-9A253B1A5C11}" type="sibTrans" cxnId="{E0405EED-D991-4136-9569-D1439912156C}">
      <dgm:prSet/>
      <dgm:spPr/>
      <dgm:t>
        <a:bodyPr/>
        <a:lstStyle/>
        <a:p>
          <a:endParaRPr lang="en-US"/>
        </a:p>
      </dgm:t>
    </dgm:pt>
    <dgm:pt modelId="{84960F4E-6453-46B2-915D-43A44B856F90}" type="pres">
      <dgm:prSet presAssocID="{5B5BBAB9-64EB-43A9-B76E-EEE00FCE3FA8}" presName="vert0" presStyleCnt="0">
        <dgm:presLayoutVars>
          <dgm:dir/>
          <dgm:animOne val="branch"/>
          <dgm:animLvl val="lvl"/>
        </dgm:presLayoutVars>
      </dgm:prSet>
      <dgm:spPr/>
    </dgm:pt>
    <dgm:pt modelId="{0FBBAE7D-B63D-490F-ADB3-FBB68A6E5D93}" type="pres">
      <dgm:prSet presAssocID="{9E422EED-4E36-4862-A8D8-3143A965464F}" presName="thickLine" presStyleLbl="alignNode1" presStyleIdx="0" presStyleCnt="3"/>
      <dgm:spPr/>
    </dgm:pt>
    <dgm:pt modelId="{AA3E4318-A828-4490-8BB0-EEEA521C8DD9}" type="pres">
      <dgm:prSet presAssocID="{9E422EED-4E36-4862-A8D8-3143A965464F}" presName="horz1" presStyleCnt="0"/>
      <dgm:spPr/>
    </dgm:pt>
    <dgm:pt modelId="{FB7FDB83-BE62-4659-B27B-E3677E399525}" type="pres">
      <dgm:prSet presAssocID="{9E422EED-4E36-4862-A8D8-3143A965464F}" presName="tx1" presStyleLbl="revTx" presStyleIdx="0" presStyleCnt="3"/>
      <dgm:spPr/>
    </dgm:pt>
    <dgm:pt modelId="{41FE8A26-2C50-4844-A01C-98F2B3DB6296}" type="pres">
      <dgm:prSet presAssocID="{9E422EED-4E36-4862-A8D8-3143A965464F}" presName="vert1" presStyleCnt="0"/>
      <dgm:spPr/>
    </dgm:pt>
    <dgm:pt modelId="{CE8770D1-03EC-4A34-95CF-B4B7D93AE3A9}" type="pres">
      <dgm:prSet presAssocID="{7F916D29-E414-417F-9147-8AD45F3FEC3E}" presName="thickLine" presStyleLbl="alignNode1" presStyleIdx="1" presStyleCnt="3"/>
      <dgm:spPr/>
    </dgm:pt>
    <dgm:pt modelId="{0AD0E0D5-2454-4683-AD2A-63FBECFD80DD}" type="pres">
      <dgm:prSet presAssocID="{7F916D29-E414-417F-9147-8AD45F3FEC3E}" presName="horz1" presStyleCnt="0"/>
      <dgm:spPr/>
    </dgm:pt>
    <dgm:pt modelId="{46C277B0-1CAF-49FD-9E0B-F520F87B6DE7}" type="pres">
      <dgm:prSet presAssocID="{7F916D29-E414-417F-9147-8AD45F3FEC3E}" presName="tx1" presStyleLbl="revTx" presStyleIdx="1" presStyleCnt="3"/>
      <dgm:spPr/>
    </dgm:pt>
    <dgm:pt modelId="{85F47265-11A6-4148-A6D5-301BEFA5B915}" type="pres">
      <dgm:prSet presAssocID="{7F916D29-E414-417F-9147-8AD45F3FEC3E}" presName="vert1" presStyleCnt="0"/>
      <dgm:spPr/>
    </dgm:pt>
    <dgm:pt modelId="{CD4916AC-04A8-41B1-AF52-8379231331A2}" type="pres">
      <dgm:prSet presAssocID="{58F9135C-028C-4EBF-AD56-FE6B1E056CD3}" presName="thickLine" presStyleLbl="alignNode1" presStyleIdx="2" presStyleCnt="3"/>
      <dgm:spPr/>
    </dgm:pt>
    <dgm:pt modelId="{B739C96F-C055-4789-9D59-86D4ED0BA595}" type="pres">
      <dgm:prSet presAssocID="{58F9135C-028C-4EBF-AD56-FE6B1E056CD3}" presName="horz1" presStyleCnt="0"/>
      <dgm:spPr/>
    </dgm:pt>
    <dgm:pt modelId="{C0D8A9D3-E64E-4BAA-84F7-C8C035D5F4AE}" type="pres">
      <dgm:prSet presAssocID="{58F9135C-028C-4EBF-AD56-FE6B1E056CD3}" presName="tx1" presStyleLbl="revTx" presStyleIdx="2" presStyleCnt="3"/>
      <dgm:spPr/>
    </dgm:pt>
    <dgm:pt modelId="{C03AAB85-98B9-449E-BE8E-BF8B3EE99455}" type="pres">
      <dgm:prSet presAssocID="{58F9135C-028C-4EBF-AD56-FE6B1E056CD3}" presName="vert1" presStyleCnt="0"/>
      <dgm:spPr/>
    </dgm:pt>
  </dgm:ptLst>
  <dgm:cxnLst>
    <dgm:cxn modelId="{441FA006-B534-4D9D-9141-259777A5C018}" type="presOf" srcId="{58F9135C-028C-4EBF-AD56-FE6B1E056CD3}" destId="{C0D8A9D3-E64E-4BAA-84F7-C8C035D5F4AE}" srcOrd="0" destOrd="0" presId="urn:microsoft.com/office/officeart/2008/layout/LinedList"/>
    <dgm:cxn modelId="{68BEF729-C9CC-4197-8C04-AC2474B37E20}" type="presOf" srcId="{5B5BBAB9-64EB-43A9-B76E-EEE00FCE3FA8}" destId="{84960F4E-6453-46B2-915D-43A44B856F90}" srcOrd="0" destOrd="0" presId="urn:microsoft.com/office/officeart/2008/layout/LinedList"/>
    <dgm:cxn modelId="{63A71987-8C55-4E5D-8CA4-0BE8A4AEB4F6}" srcId="{5B5BBAB9-64EB-43A9-B76E-EEE00FCE3FA8}" destId="{7F916D29-E414-417F-9147-8AD45F3FEC3E}" srcOrd="1" destOrd="0" parTransId="{3E329318-4860-44AC-97D8-1EAC684C644E}" sibTransId="{B0583040-4A63-4145-83F9-DA8184847591}"/>
    <dgm:cxn modelId="{15290AC9-D146-4F97-8A7C-71E197002CFE}" srcId="{5B5BBAB9-64EB-43A9-B76E-EEE00FCE3FA8}" destId="{9E422EED-4E36-4862-A8D8-3143A965464F}" srcOrd="0" destOrd="0" parTransId="{3CE931FE-AEC9-40CB-988C-F787B98EB52C}" sibTransId="{5961B7FA-A1B5-4F54-BC75-80827A61008A}"/>
    <dgm:cxn modelId="{6B12D0E7-72CC-4F56-A55C-174312D0641C}" type="presOf" srcId="{7F916D29-E414-417F-9147-8AD45F3FEC3E}" destId="{46C277B0-1CAF-49FD-9E0B-F520F87B6DE7}" srcOrd="0" destOrd="0" presId="urn:microsoft.com/office/officeart/2008/layout/LinedList"/>
    <dgm:cxn modelId="{00E241E8-6448-4EEF-A982-81C6EF84043B}" type="presOf" srcId="{9E422EED-4E36-4862-A8D8-3143A965464F}" destId="{FB7FDB83-BE62-4659-B27B-E3677E399525}" srcOrd="0" destOrd="0" presId="urn:microsoft.com/office/officeart/2008/layout/LinedList"/>
    <dgm:cxn modelId="{E0405EED-D991-4136-9569-D1439912156C}" srcId="{5B5BBAB9-64EB-43A9-B76E-EEE00FCE3FA8}" destId="{58F9135C-028C-4EBF-AD56-FE6B1E056CD3}" srcOrd="2" destOrd="0" parTransId="{80B5D4F5-5DA4-4A66-83A7-D41F7F6479AA}" sibTransId="{8AEAA376-73D2-451C-8F4D-9A253B1A5C11}"/>
    <dgm:cxn modelId="{37580B13-6264-4CE6-BC39-F99E36231AC3}" type="presParOf" srcId="{84960F4E-6453-46B2-915D-43A44B856F90}" destId="{0FBBAE7D-B63D-490F-ADB3-FBB68A6E5D93}" srcOrd="0" destOrd="0" presId="urn:microsoft.com/office/officeart/2008/layout/LinedList"/>
    <dgm:cxn modelId="{4DB28911-500B-4725-8A13-BEC39AB2DD58}" type="presParOf" srcId="{84960F4E-6453-46B2-915D-43A44B856F90}" destId="{AA3E4318-A828-4490-8BB0-EEEA521C8DD9}" srcOrd="1" destOrd="0" presId="urn:microsoft.com/office/officeart/2008/layout/LinedList"/>
    <dgm:cxn modelId="{F9D1EBCD-AB8C-48A0-AF97-F3972A6A9ABD}" type="presParOf" srcId="{AA3E4318-A828-4490-8BB0-EEEA521C8DD9}" destId="{FB7FDB83-BE62-4659-B27B-E3677E399525}" srcOrd="0" destOrd="0" presId="urn:microsoft.com/office/officeart/2008/layout/LinedList"/>
    <dgm:cxn modelId="{10DC0694-5E3F-497B-B1E1-D48D4E7687F5}" type="presParOf" srcId="{AA3E4318-A828-4490-8BB0-EEEA521C8DD9}" destId="{41FE8A26-2C50-4844-A01C-98F2B3DB6296}" srcOrd="1" destOrd="0" presId="urn:microsoft.com/office/officeart/2008/layout/LinedList"/>
    <dgm:cxn modelId="{EFD5B2DA-5A2E-4961-A120-87B40F763A54}" type="presParOf" srcId="{84960F4E-6453-46B2-915D-43A44B856F90}" destId="{CE8770D1-03EC-4A34-95CF-B4B7D93AE3A9}" srcOrd="2" destOrd="0" presId="urn:microsoft.com/office/officeart/2008/layout/LinedList"/>
    <dgm:cxn modelId="{1F4638ED-95E3-4A54-8DD3-F1CC33E63A81}" type="presParOf" srcId="{84960F4E-6453-46B2-915D-43A44B856F90}" destId="{0AD0E0D5-2454-4683-AD2A-63FBECFD80DD}" srcOrd="3" destOrd="0" presId="urn:microsoft.com/office/officeart/2008/layout/LinedList"/>
    <dgm:cxn modelId="{9B09B563-3698-439F-BA7B-F72350DC8A52}" type="presParOf" srcId="{0AD0E0D5-2454-4683-AD2A-63FBECFD80DD}" destId="{46C277B0-1CAF-49FD-9E0B-F520F87B6DE7}" srcOrd="0" destOrd="0" presId="urn:microsoft.com/office/officeart/2008/layout/LinedList"/>
    <dgm:cxn modelId="{061F3B55-5C94-4B04-96B3-646068D78CD3}" type="presParOf" srcId="{0AD0E0D5-2454-4683-AD2A-63FBECFD80DD}" destId="{85F47265-11A6-4148-A6D5-301BEFA5B915}" srcOrd="1" destOrd="0" presId="urn:microsoft.com/office/officeart/2008/layout/LinedList"/>
    <dgm:cxn modelId="{C739ED9D-1A23-45C1-AD16-014312724FEC}" type="presParOf" srcId="{84960F4E-6453-46B2-915D-43A44B856F90}" destId="{CD4916AC-04A8-41B1-AF52-8379231331A2}" srcOrd="4" destOrd="0" presId="urn:microsoft.com/office/officeart/2008/layout/LinedList"/>
    <dgm:cxn modelId="{A2EB6183-1C99-45A1-83F9-4591AE3AE49A}" type="presParOf" srcId="{84960F4E-6453-46B2-915D-43A44B856F90}" destId="{B739C96F-C055-4789-9D59-86D4ED0BA595}" srcOrd="5" destOrd="0" presId="urn:microsoft.com/office/officeart/2008/layout/LinedList"/>
    <dgm:cxn modelId="{199BE53E-3A60-405D-960D-E3567C8D4BF9}" type="presParOf" srcId="{B739C96F-C055-4789-9D59-86D4ED0BA595}" destId="{C0D8A9D3-E64E-4BAA-84F7-C8C035D5F4AE}" srcOrd="0" destOrd="0" presId="urn:microsoft.com/office/officeart/2008/layout/LinedList"/>
    <dgm:cxn modelId="{6C23F543-3196-4FC1-AE48-57AD71CB87B3}" type="presParOf" srcId="{B739C96F-C055-4789-9D59-86D4ED0BA595}" destId="{C03AAB85-98B9-449E-BE8E-BF8B3EE9945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26EB89D-3CED-42F3-8D55-B077CF909BF4}"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0EC34C71-9D0E-414A-BAC7-8A21D61C14B3}">
      <dgm:prSet/>
      <dgm:spPr/>
      <dgm:t>
        <a:bodyPr/>
        <a:lstStyle/>
        <a:p>
          <a:r>
            <a:rPr lang="en-GB"/>
            <a:t>The SDVCs that were more successful in bringing more perpetrators to justice had: </a:t>
          </a:r>
          <a:endParaRPr lang="en-US"/>
        </a:p>
      </dgm:t>
    </dgm:pt>
    <dgm:pt modelId="{5695226F-025B-41EA-8B4C-A18E42622E2A}" type="parTrans" cxnId="{D8CD6513-F1E7-4E84-ADFA-520AC361C089}">
      <dgm:prSet/>
      <dgm:spPr/>
      <dgm:t>
        <a:bodyPr/>
        <a:lstStyle/>
        <a:p>
          <a:endParaRPr lang="en-US"/>
        </a:p>
      </dgm:t>
    </dgm:pt>
    <dgm:pt modelId="{93D64F7D-004F-4781-B435-D5DF43F38D1C}" type="sibTrans" cxnId="{D8CD6513-F1E7-4E84-ADFA-520AC361C089}">
      <dgm:prSet/>
      <dgm:spPr/>
      <dgm:t>
        <a:bodyPr/>
        <a:lstStyle/>
        <a:p>
          <a:endParaRPr lang="en-US"/>
        </a:p>
      </dgm:t>
    </dgm:pt>
    <dgm:pt modelId="{8E590BEE-498E-492E-A557-1F9A3F62B454}">
      <dgm:prSet/>
      <dgm:spPr/>
      <dgm:t>
        <a:bodyPr/>
        <a:lstStyle/>
        <a:p>
          <a:r>
            <a:rPr lang="en-GB" dirty="0"/>
            <a:t>Strong multi-agency partnerships</a:t>
          </a:r>
          <a:endParaRPr lang="en-US" dirty="0"/>
        </a:p>
      </dgm:t>
    </dgm:pt>
    <dgm:pt modelId="{DC59D293-6B7B-4F5F-8362-44F201CE7363}" type="parTrans" cxnId="{70F1D67D-02C6-4488-AFC8-D763625813C8}">
      <dgm:prSet/>
      <dgm:spPr/>
      <dgm:t>
        <a:bodyPr/>
        <a:lstStyle/>
        <a:p>
          <a:endParaRPr lang="en-US"/>
        </a:p>
      </dgm:t>
    </dgm:pt>
    <dgm:pt modelId="{0DE87CF4-6A01-4FB2-A5B8-E3EAB0B41323}" type="sibTrans" cxnId="{70F1D67D-02C6-4488-AFC8-D763625813C8}">
      <dgm:prSet/>
      <dgm:spPr/>
      <dgm:t>
        <a:bodyPr/>
        <a:lstStyle/>
        <a:p>
          <a:endParaRPr lang="en-US"/>
        </a:p>
      </dgm:t>
    </dgm:pt>
    <dgm:pt modelId="{3F7ADFEF-234B-49D5-80B2-52A2744DF598}">
      <dgm:prSet/>
      <dgm:spPr/>
      <dgm:t>
        <a:bodyPr/>
        <a:lstStyle/>
        <a:p>
          <a:r>
            <a:rPr lang="en-GB" dirty="0"/>
            <a:t>Effective systems for identification of cases</a:t>
          </a:r>
          <a:endParaRPr lang="en-US" dirty="0"/>
        </a:p>
      </dgm:t>
    </dgm:pt>
    <dgm:pt modelId="{AC5879F7-B157-4BAC-B525-E612905A5F65}" type="parTrans" cxnId="{0F50FF8E-2F3E-4EE1-B888-9B18F8210F0A}">
      <dgm:prSet/>
      <dgm:spPr/>
      <dgm:t>
        <a:bodyPr/>
        <a:lstStyle/>
        <a:p>
          <a:endParaRPr lang="en-US"/>
        </a:p>
      </dgm:t>
    </dgm:pt>
    <dgm:pt modelId="{625A5D4D-31B9-434D-92E7-42452F5AB3ED}" type="sibTrans" cxnId="{0F50FF8E-2F3E-4EE1-B888-9B18F8210F0A}">
      <dgm:prSet/>
      <dgm:spPr/>
      <dgm:t>
        <a:bodyPr/>
        <a:lstStyle/>
        <a:p>
          <a:endParaRPr lang="en-US"/>
        </a:p>
      </dgm:t>
    </dgm:pt>
    <dgm:pt modelId="{41DC9448-9A1F-481A-ACFB-B72B8625500F}">
      <dgm:prSet/>
      <dgm:spPr/>
      <dgm:t>
        <a:bodyPr/>
        <a:lstStyle/>
        <a:p>
          <a:r>
            <a:rPr lang="en-GB" dirty="0"/>
            <a:t>IDVAs with a focus on supporting victims at court</a:t>
          </a:r>
          <a:endParaRPr lang="en-US" dirty="0"/>
        </a:p>
      </dgm:t>
    </dgm:pt>
    <dgm:pt modelId="{0503A7D0-841E-48F0-B1DF-288C5153AC1A}" type="parTrans" cxnId="{72F6D84D-8ECA-475E-B143-62D7C882E492}">
      <dgm:prSet/>
      <dgm:spPr/>
      <dgm:t>
        <a:bodyPr/>
        <a:lstStyle/>
        <a:p>
          <a:endParaRPr lang="en-US"/>
        </a:p>
      </dgm:t>
    </dgm:pt>
    <dgm:pt modelId="{6BD5950F-E629-4D13-98E2-5DBFDA961D6D}" type="sibTrans" cxnId="{72F6D84D-8ECA-475E-B143-62D7C882E492}">
      <dgm:prSet/>
      <dgm:spPr/>
      <dgm:t>
        <a:bodyPr/>
        <a:lstStyle/>
        <a:p>
          <a:endParaRPr lang="en-US"/>
        </a:p>
      </dgm:t>
    </dgm:pt>
    <dgm:pt modelId="{0558D8AE-76A5-445F-86AB-A913B8DD01EE}">
      <dgm:prSet/>
      <dgm:spPr/>
      <dgm:t>
        <a:bodyPr/>
        <a:lstStyle/>
        <a:p>
          <a:r>
            <a:rPr lang="en-GB" dirty="0"/>
            <a:t>Good training and dedicated staff </a:t>
          </a:r>
          <a:endParaRPr lang="en-US" dirty="0"/>
        </a:p>
      </dgm:t>
    </dgm:pt>
    <dgm:pt modelId="{1F4510EB-7BDF-46CF-9F5E-D39E41DFF459}" type="parTrans" cxnId="{B5988B8B-DB55-4E34-85B4-F60CBCA6F990}">
      <dgm:prSet/>
      <dgm:spPr/>
      <dgm:t>
        <a:bodyPr/>
        <a:lstStyle/>
        <a:p>
          <a:endParaRPr lang="en-US"/>
        </a:p>
      </dgm:t>
    </dgm:pt>
    <dgm:pt modelId="{47D0EDFC-1676-46D5-9CAB-F35ED717BE71}" type="sibTrans" cxnId="{B5988B8B-DB55-4E34-85B4-F60CBCA6F990}">
      <dgm:prSet/>
      <dgm:spPr/>
      <dgm:t>
        <a:bodyPr/>
        <a:lstStyle/>
        <a:p>
          <a:endParaRPr lang="en-US"/>
        </a:p>
      </dgm:t>
    </dgm:pt>
    <dgm:pt modelId="{F95F7AF0-9888-4258-9D9D-DE2D1073C344}">
      <dgm:prSet/>
      <dgm:spPr/>
      <dgm:t>
        <a:bodyPr/>
        <a:lstStyle/>
        <a:p>
          <a:r>
            <a:rPr lang="en-GB" dirty="0"/>
            <a:t>Clustered court listing or a combination of cluster and fast-track court listings </a:t>
          </a:r>
          <a:endParaRPr lang="en-US" dirty="0"/>
        </a:p>
      </dgm:t>
    </dgm:pt>
    <dgm:pt modelId="{5BD6BC4A-D78C-46AF-A8C0-9D499D6D9F78}" type="parTrans" cxnId="{D57E695C-FAA3-417F-9282-67BE77DC351A}">
      <dgm:prSet/>
      <dgm:spPr/>
      <dgm:t>
        <a:bodyPr/>
        <a:lstStyle/>
        <a:p>
          <a:endParaRPr lang="en-US"/>
        </a:p>
      </dgm:t>
    </dgm:pt>
    <dgm:pt modelId="{0598B657-3AA9-41AF-8643-CCE980CA3ED9}" type="sibTrans" cxnId="{D57E695C-FAA3-417F-9282-67BE77DC351A}">
      <dgm:prSet/>
      <dgm:spPr/>
      <dgm:t>
        <a:bodyPr/>
        <a:lstStyle/>
        <a:p>
          <a:endParaRPr lang="en-US"/>
        </a:p>
      </dgm:t>
    </dgm:pt>
    <dgm:pt modelId="{CDF91EDA-E863-4BED-85D9-748251CD7913}">
      <dgm:prSet/>
      <dgm:spPr/>
      <dgm:t>
        <a:bodyPr/>
        <a:lstStyle/>
        <a:p>
          <a:r>
            <a:rPr lang="en-GB" dirty="0"/>
            <a:t>Criminal justice perpetrator programmes</a:t>
          </a:r>
          <a:endParaRPr lang="en-US" dirty="0"/>
        </a:p>
      </dgm:t>
    </dgm:pt>
    <dgm:pt modelId="{1027406E-9FF9-4816-9899-36E891880851}" type="parTrans" cxnId="{4179D040-9DC9-4218-9C5F-FB0B6474038A}">
      <dgm:prSet/>
      <dgm:spPr/>
      <dgm:t>
        <a:bodyPr/>
        <a:lstStyle/>
        <a:p>
          <a:endParaRPr lang="en-US"/>
        </a:p>
      </dgm:t>
    </dgm:pt>
    <dgm:pt modelId="{83C3820E-8742-444C-856F-6D0ECD6AABF5}" type="sibTrans" cxnId="{4179D040-9DC9-4218-9C5F-FB0B6474038A}">
      <dgm:prSet/>
      <dgm:spPr/>
      <dgm:t>
        <a:bodyPr/>
        <a:lstStyle/>
        <a:p>
          <a:endParaRPr lang="en-US"/>
        </a:p>
      </dgm:t>
    </dgm:pt>
    <dgm:pt modelId="{1452EA61-26E7-48CC-B4FB-118F995FDECA}" type="pres">
      <dgm:prSet presAssocID="{926EB89D-3CED-42F3-8D55-B077CF909BF4}" presName="vert0" presStyleCnt="0">
        <dgm:presLayoutVars>
          <dgm:dir/>
          <dgm:animOne val="branch"/>
          <dgm:animLvl val="lvl"/>
        </dgm:presLayoutVars>
      </dgm:prSet>
      <dgm:spPr/>
    </dgm:pt>
    <dgm:pt modelId="{108BD457-D849-4FEF-933A-4B65F13F90D7}" type="pres">
      <dgm:prSet presAssocID="{0EC34C71-9D0E-414A-BAC7-8A21D61C14B3}" presName="thickLine" presStyleLbl="alignNode1" presStyleIdx="0" presStyleCnt="1"/>
      <dgm:spPr/>
    </dgm:pt>
    <dgm:pt modelId="{A057F9FF-1B05-4F66-82FB-DF928DC8D78B}" type="pres">
      <dgm:prSet presAssocID="{0EC34C71-9D0E-414A-BAC7-8A21D61C14B3}" presName="horz1" presStyleCnt="0"/>
      <dgm:spPr/>
    </dgm:pt>
    <dgm:pt modelId="{3FDE8E7B-5223-4BE2-BEA2-AEE7CDEE8B73}" type="pres">
      <dgm:prSet presAssocID="{0EC34C71-9D0E-414A-BAC7-8A21D61C14B3}" presName="tx1" presStyleLbl="revTx" presStyleIdx="0" presStyleCnt="7"/>
      <dgm:spPr/>
    </dgm:pt>
    <dgm:pt modelId="{51B97D8C-C6F0-4235-B775-6B435AD7845B}" type="pres">
      <dgm:prSet presAssocID="{0EC34C71-9D0E-414A-BAC7-8A21D61C14B3}" presName="vert1" presStyleCnt="0"/>
      <dgm:spPr/>
    </dgm:pt>
    <dgm:pt modelId="{AFF36DED-A430-4998-B425-5C046FD9642B}" type="pres">
      <dgm:prSet presAssocID="{8E590BEE-498E-492E-A557-1F9A3F62B454}" presName="vertSpace2a" presStyleCnt="0"/>
      <dgm:spPr/>
    </dgm:pt>
    <dgm:pt modelId="{196D298F-FDCE-4076-B344-B35C6D5A14B1}" type="pres">
      <dgm:prSet presAssocID="{8E590BEE-498E-492E-A557-1F9A3F62B454}" presName="horz2" presStyleCnt="0"/>
      <dgm:spPr/>
    </dgm:pt>
    <dgm:pt modelId="{F30F876B-C075-47C1-B8E9-E82D6ECAB7A2}" type="pres">
      <dgm:prSet presAssocID="{8E590BEE-498E-492E-A557-1F9A3F62B454}" presName="horzSpace2" presStyleCnt="0"/>
      <dgm:spPr/>
    </dgm:pt>
    <dgm:pt modelId="{F6482307-78CD-4B46-A9F2-9B83BE54FD33}" type="pres">
      <dgm:prSet presAssocID="{8E590BEE-498E-492E-A557-1F9A3F62B454}" presName="tx2" presStyleLbl="revTx" presStyleIdx="1" presStyleCnt="7"/>
      <dgm:spPr/>
    </dgm:pt>
    <dgm:pt modelId="{44DACA3C-897F-4B71-9A51-D16800CA0DAA}" type="pres">
      <dgm:prSet presAssocID="{8E590BEE-498E-492E-A557-1F9A3F62B454}" presName="vert2" presStyleCnt="0"/>
      <dgm:spPr/>
    </dgm:pt>
    <dgm:pt modelId="{82D09B8D-421B-42FF-ADC3-72105F91E98C}" type="pres">
      <dgm:prSet presAssocID="{8E590BEE-498E-492E-A557-1F9A3F62B454}" presName="thinLine2b" presStyleLbl="callout" presStyleIdx="0" presStyleCnt="6"/>
      <dgm:spPr/>
    </dgm:pt>
    <dgm:pt modelId="{AABB9339-1B53-481F-BAAF-79E504B0AA79}" type="pres">
      <dgm:prSet presAssocID="{8E590BEE-498E-492E-A557-1F9A3F62B454}" presName="vertSpace2b" presStyleCnt="0"/>
      <dgm:spPr/>
    </dgm:pt>
    <dgm:pt modelId="{C5B8E45B-8937-4360-9736-1F7A8F10FB84}" type="pres">
      <dgm:prSet presAssocID="{3F7ADFEF-234B-49D5-80B2-52A2744DF598}" presName="horz2" presStyleCnt="0"/>
      <dgm:spPr/>
    </dgm:pt>
    <dgm:pt modelId="{450621C5-A5AA-44C9-99B4-AF7CA70F803C}" type="pres">
      <dgm:prSet presAssocID="{3F7ADFEF-234B-49D5-80B2-52A2744DF598}" presName="horzSpace2" presStyleCnt="0"/>
      <dgm:spPr/>
    </dgm:pt>
    <dgm:pt modelId="{84033BB3-0FA2-4ED0-B61C-F7236CE69416}" type="pres">
      <dgm:prSet presAssocID="{3F7ADFEF-234B-49D5-80B2-52A2744DF598}" presName="tx2" presStyleLbl="revTx" presStyleIdx="2" presStyleCnt="7"/>
      <dgm:spPr/>
    </dgm:pt>
    <dgm:pt modelId="{E029EFA4-C84A-4EA4-820E-9737F29CCFBA}" type="pres">
      <dgm:prSet presAssocID="{3F7ADFEF-234B-49D5-80B2-52A2744DF598}" presName="vert2" presStyleCnt="0"/>
      <dgm:spPr/>
    </dgm:pt>
    <dgm:pt modelId="{53E18B4F-D021-49C0-9583-CFA14693B136}" type="pres">
      <dgm:prSet presAssocID="{3F7ADFEF-234B-49D5-80B2-52A2744DF598}" presName="thinLine2b" presStyleLbl="callout" presStyleIdx="1" presStyleCnt="6"/>
      <dgm:spPr/>
    </dgm:pt>
    <dgm:pt modelId="{0C9C2A21-357B-458B-978F-B2B0EF8942D5}" type="pres">
      <dgm:prSet presAssocID="{3F7ADFEF-234B-49D5-80B2-52A2744DF598}" presName="vertSpace2b" presStyleCnt="0"/>
      <dgm:spPr/>
    </dgm:pt>
    <dgm:pt modelId="{47EA3D29-880B-4FAE-B24C-2D17A844D032}" type="pres">
      <dgm:prSet presAssocID="{41DC9448-9A1F-481A-ACFB-B72B8625500F}" presName="horz2" presStyleCnt="0"/>
      <dgm:spPr/>
    </dgm:pt>
    <dgm:pt modelId="{7A539BE8-E87D-47B8-A7D6-7B530DF9484F}" type="pres">
      <dgm:prSet presAssocID="{41DC9448-9A1F-481A-ACFB-B72B8625500F}" presName="horzSpace2" presStyleCnt="0"/>
      <dgm:spPr/>
    </dgm:pt>
    <dgm:pt modelId="{8F3775D6-D95E-4693-957B-26B12359B4F4}" type="pres">
      <dgm:prSet presAssocID="{41DC9448-9A1F-481A-ACFB-B72B8625500F}" presName="tx2" presStyleLbl="revTx" presStyleIdx="3" presStyleCnt="7"/>
      <dgm:spPr/>
    </dgm:pt>
    <dgm:pt modelId="{7808345F-E5DD-4659-ABCF-711962924E0F}" type="pres">
      <dgm:prSet presAssocID="{41DC9448-9A1F-481A-ACFB-B72B8625500F}" presName="vert2" presStyleCnt="0"/>
      <dgm:spPr/>
    </dgm:pt>
    <dgm:pt modelId="{2EF6445F-B7AD-43D5-8EC8-24EACE85F947}" type="pres">
      <dgm:prSet presAssocID="{41DC9448-9A1F-481A-ACFB-B72B8625500F}" presName="thinLine2b" presStyleLbl="callout" presStyleIdx="2" presStyleCnt="6"/>
      <dgm:spPr/>
    </dgm:pt>
    <dgm:pt modelId="{8ACD449F-1BE1-4C5E-B59A-CF0A95CBB3CA}" type="pres">
      <dgm:prSet presAssocID="{41DC9448-9A1F-481A-ACFB-B72B8625500F}" presName="vertSpace2b" presStyleCnt="0"/>
      <dgm:spPr/>
    </dgm:pt>
    <dgm:pt modelId="{2F9F45A2-3CB4-44CC-B509-F293D57379D6}" type="pres">
      <dgm:prSet presAssocID="{0558D8AE-76A5-445F-86AB-A913B8DD01EE}" presName="horz2" presStyleCnt="0"/>
      <dgm:spPr/>
    </dgm:pt>
    <dgm:pt modelId="{31CBB034-9A8C-473D-BF8D-92E3778C5BEA}" type="pres">
      <dgm:prSet presAssocID="{0558D8AE-76A5-445F-86AB-A913B8DD01EE}" presName="horzSpace2" presStyleCnt="0"/>
      <dgm:spPr/>
    </dgm:pt>
    <dgm:pt modelId="{C905C166-19C1-4708-AD70-98F92415062D}" type="pres">
      <dgm:prSet presAssocID="{0558D8AE-76A5-445F-86AB-A913B8DD01EE}" presName="tx2" presStyleLbl="revTx" presStyleIdx="4" presStyleCnt="7"/>
      <dgm:spPr/>
    </dgm:pt>
    <dgm:pt modelId="{8EE037B1-F55C-44E6-AE8F-02E366DD410E}" type="pres">
      <dgm:prSet presAssocID="{0558D8AE-76A5-445F-86AB-A913B8DD01EE}" presName="vert2" presStyleCnt="0"/>
      <dgm:spPr/>
    </dgm:pt>
    <dgm:pt modelId="{2008DE33-E0C5-4CB1-9028-3B0ACE2012EC}" type="pres">
      <dgm:prSet presAssocID="{0558D8AE-76A5-445F-86AB-A913B8DD01EE}" presName="thinLine2b" presStyleLbl="callout" presStyleIdx="3" presStyleCnt="6"/>
      <dgm:spPr/>
    </dgm:pt>
    <dgm:pt modelId="{CDF2DF32-C74C-4DB1-B88D-317C68BB2A9D}" type="pres">
      <dgm:prSet presAssocID="{0558D8AE-76A5-445F-86AB-A913B8DD01EE}" presName="vertSpace2b" presStyleCnt="0"/>
      <dgm:spPr/>
    </dgm:pt>
    <dgm:pt modelId="{68C1B136-D583-4212-A154-D7F3A002C563}" type="pres">
      <dgm:prSet presAssocID="{F95F7AF0-9888-4258-9D9D-DE2D1073C344}" presName="horz2" presStyleCnt="0"/>
      <dgm:spPr/>
    </dgm:pt>
    <dgm:pt modelId="{3A2E1DDD-AA40-4C30-B7C7-541F7B2C32E6}" type="pres">
      <dgm:prSet presAssocID="{F95F7AF0-9888-4258-9D9D-DE2D1073C344}" presName="horzSpace2" presStyleCnt="0"/>
      <dgm:spPr/>
    </dgm:pt>
    <dgm:pt modelId="{14287C27-1A66-40C2-B26E-6B1FBA306201}" type="pres">
      <dgm:prSet presAssocID="{F95F7AF0-9888-4258-9D9D-DE2D1073C344}" presName="tx2" presStyleLbl="revTx" presStyleIdx="5" presStyleCnt="7"/>
      <dgm:spPr/>
    </dgm:pt>
    <dgm:pt modelId="{998A6275-B2C9-4F98-A786-EDC1D3E0B5C1}" type="pres">
      <dgm:prSet presAssocID="{F95F7AF0-9888-4258-9D9D-DE2D1073C344}" presName="vert2" presStyleCnt="0"/>
      <dgm:spPr/>
    </dgm:pt>
    <dgm:pt modelId="{9A949E64-316E-4154-B03A-55B62354CF96}" type="pres">
      <dgm:prSet presAssocID="{F95F7AF0-9888-4258-9D9D-DE2D1073C344}" presName="thinLine2b" presStyleLbl="callout" presStyleIdx="4" presStyleCnt="6"/>
      <dgm:spPr/>
    </dgm:pt>
    <dgm:pt modelId="{941394FD-3046-4D30-97AA-FB6045DDDE52}" type="pres">
      <dgm:prSet presAssocID="{F95F7AF0-9888-4258-9D9D-DE2D1073C344}" presName="vertSpace2b" presStyleCnt="0"/>
      <dgm:spPr/>
    </dgm:pt>
    <dgm:pt modelId="{780072AB-4753-495C-87FE-20F1EE91CCCC}" type="pres">
      <dgm:prSet presAssocID="{CDF91EDA-E863-4BED-85D9-748251CD7913}" presName="horz2" presStyleCnt="0"/>
      <dgm:spPr/>
    </dgm:pt>
    <dgm:pt modelId="{74CAB2BE-3286-4935-871A-A43004BE5A8C}" type="pres">
      <dgm:prSet presAssocID="{CDF91EDA-E863-4BED-85D9-748251CD7913}" presName="horzSpace2" presStyleCnt="0"/>
      <dgm:spPr/>
    </dgm:pt>
    <dgm:pt modelId="{08E2897C-5B3C-4301-9183-4C413281329C}" type="pres">
      <dgm:prSet presAssocID="{CDF91EDA-E863-4BED-85D9-748251CD7913}" presName="tx2" presStyleLbl="revTx" presStyleIdx="6" presStyleCnt="7"/>
      <dgm:spPr/>
    </dgm:pt>
    <dgm:pt modelId="{F6C60EEF-C003-4268-9E5E-5D55CB3E1D79}" type="pres">
      <dgm:prSet presAssocID="{CDF91EDA-E863-4BED-85D9-748251CD7913}" presName="vert2" presStyleCnt="0"/>
      <dgm:spPr/>
    </dgm:pt>
    <dgm:pt modelId="{D11E5059-D4AD-4D67-9077-B61CA2B243E8}" type="pres">
      <dgm:prSet presAssocID="{CDF91EDA-E863-4BED-85D9-748251CD7913}" presName="thinLine2b" presStyleLbl="callout" presStyleIdx="5" presStyleCnt="6"/>
      <dgm:spPr/>
    </dgm:pt>
    <dgm:pt modelId="{CFF15D20-B8DE-43C5-B619-863070DD192C}" type="pres">
      <dgm:prSet presAssocID="{CDF91EDA-E863-4BED-85D9-748251CD7913}" presName="vertSpace2b" presStyleCnt="0"/>
      <dgm:spPr/>
    </dgm:pt>
  </dgm:ptLst>
  <dgm:cxnLst>
    <dgm:cxn modelId="{D8CD6513-F1E7-4E84-ADFA-520AC361C089}" srcId="{926EB89D-3CED-42F3-8D55-B077CF909BF4}" destId="{0EC34C71-9D0E-414A-BAC7-8A21D61C14B3}" srcOrd="0" destOrd="0" parTransId="{5695226F-025B-41EA-8B4C-A18E42622E2A}" sibTransId="{93D64F7D-004F-4781-B435-D5DF43F38D1C}"/>
    <dgm:cxn modelId="{111F5021-68CE-49CE-B818-56280E15496A}" type="presOf" srcId="{F95F7AF0-9888-4258-9D9D-DE2D1073C344}" destId="{14287C27-1A66-40C2-B26E-6B1FBA306201}" srcOrd="0" destOrd="0" presId="urn:microsoft.com/office/officeart/2008/layout/LinedList"/>
    <dgm:cxn modelId="{B768D928-C820-4AF5-8FED-A0A38CE934C1}" type="presOf" srcId="{3F7ADFEF-234B-49D5-80B2-52A2744DF598}" destId="{84033BB3-0FA2-4ED0-B61C-F7236CE69416}" srcOrd="0" destOrd="0" presId="urn:microsoft.com/office/officeart/2008/layout/LinedList"/>
    <dgm:cxn modelId="{4179D040-9DC9-4218-9C5F-FB0B6474038A}" srcId="{0EC34C71-9D0E-414A-BAC7-8A21D61C14B3}" destId="{CDF91EDA-E863-4BED-85D9-748251CD7913}" srcOrd="5" destOrd="0" parTransId="{1027406E-9FF9-4816-9899-36E891880851}" sibTransId="{83C3820E-8742-444C-856F-6D0ECD6AABF5}"/>
    <dgm:cxn modelId="{D57E695C-FAA3-417F-9282-67BE77DC351A}" srcId="{0EC34C71-9D0E-414A-BAC7-8A21D61C14B3}" destId="{F95F7AF0-9888-4258-9D9D-DE2D1073C344}" srcOrd="4" destOrd="0" parTransId="{5BD6BC4A-D78C-46AF-A8C0-9D499D6D9F78}" sibTransId="{0598B657-3AA9-41AF-8643-CCE980CA3ED9}"/>
    <dgm:cxn modelId="{A8130A63-89AE-47EB-91DF-39C96D040826}" type="presOf" srcId="{41DC9448-9A1F-481A-ACFB-B72B8625500F}" destId="{8F3775D6-D95E-4693-957B-26B12359B4F4}" srcOrd="0" destOrd="0" presId="urn:microsoft.com/office/officeart/2008/layout/LinedList"/>
    <dgm:cxn modelId="{A6EA394D-1651-4757-A21F-8742B4D0E8D7}" type="presOf" srcId="{CDF91EDA-E863-4BED-85D9-748251CD7913}" destId="{08E2897C-5B3C-4301-9183-4C413281329C}" srcOrd="0" destOrd="0" presId="urn:microsoft.com/office/officeart/2008/layout/LinedList"/>
    <dgm:cxn modelId="{72F6D84D-8ECA-475E-B143-62D7C882E492}" srcId="{0EC34C71-9D0E-414A-BAC7-8A21D61C14B3}" destId="{41DC9448-9A1F-481A-ACFB-B72B8625500F}" srcOrd="2" destOrd="0" parTransId="{0503A7D0-841E-48F0-B1DF-288C5153AC1A}" sibTransId="{6BD5950F-E629-4D13-98E2-5DBFDA961D6D}"/>
    <dgm:cxn modelId="{EF3C4757-AB4D-436E-AB0E-A00E8F7ADBBB}" type="presOf" srcId="{0EC34C71-9D0E-414A-BAC7-8A21D61C14B3}" destId="{3FDE8E7B-5223-4BE2-BEA2-AEE7CDEE8B73}" srcOrd="0" destOrd="0" presId="urn:microsoft.com/office/officeart/2008/layout/LinedList"/>
    <dgm:cxn modelId="{71BEC177-B05D-4B8E-8BEF-74BE2EA611C8}" type="presOf" srcId="{926EB89D-3CED-42F3-8D55-B077CF909BF4}" destId="{1452EA61-26E7-48CC-B4FB-118F995FDECA}" srcOrd="0" destOrd="0" presId="urn:microsoft.com/office/officeart/2008/layout/LinedList"/>
    <dgm:cxn modelId="{70F1D67D-02C6-4488-AFC8-D763625813C8}" srcId="{0EC34C71-9D0E-414A-BAC7-8A21D61C14B3}" destId="{8E590BEE-498E-492E-A557-1F9A3F62B454}" srcOrd="0" destOrd="0" parTransId="{DC59D293-6B7B-4F5F-8362-44F201CE7363}" sibTransId="{0DE87CF4-6A01-4FB2-A5B8-E3EAB0B41323}"/>
    <dgm:cxn modelId="{B5988B8B-DB55-4E34-85B4-F60CBCA6F990}" srcId="{0EC34C71-9D0E-414A-BAC7-8A21D61C14B3}" destId="{0558D8AE-76A5-445F-86AB-A913B8DD01EE}" srcOrd="3" destOrd="0" parTransId="{1F4510EB-7BDF-46CF-9F5E-D39E41DFF459}" sibTransId="{47D0EDFC-1676-46D5-9CAB-F35ED717BE71}"/>
    <dgm:cxn modelId="{0F50FF8E-2F3E-4EE1-B888-9B18F8210F0A}" srcId="{0EC34C71-9D0E-414A-BAC7-8A21D61C14B3}" destId="{3F7ADFEF-234B-49D5-80B2-52A2744DF598}" srcOrd="1" destOrd="0" parTransId="{AC5879F7-B157-4BAC-B525-E612905A5F65}" sibTransId="{625A5D4D-31B9-434D-92E7-42452F5AB3ED}"/>
    <dgm:cxn modelId="{B9FA6FC1-7A6E-4419-AFFC-F3E513F5753D}" type="presOf" srcId="{8E590BEE-498E-492E-A557-1F9A3F62B454}" destId="{F6482307-78CD-4B46-A9F2-9B83BE54FD33}" srcOrd="0" destOrd="0" presId="urn:microsoft.com/office/officeart/2008/layout/LinedList"/>
    <dgm:cxn modelId="{1124F3E0-5C58-4597-8974-69C715C41ACB}" type="presOf" srcId="{0558D8AE-76A5-445F-86AB-A913B8DD01EE}" destId="{C905C166-19C1-4708-AD70-98F92415062D}" srcOrd="0" destOrd="0" presId="urn:microsoft.com/office/officeart/2008/layout/LinedList"/>
    <dgm:cxn modelId="{06A2C393-014E-4FAC-87E7-8B692F731F32}" type="presParOf" srcId="{1452EA61-26E7-48CC-B4FB-118F995FDECA}" destId="{108BD457-D849-4FEF-933A-4B65F13F90D7}" srcOrd="0" destOrd="0" presId="urn:microsoft.com/office/officeart/2008/layout/LinedList"/>
    <dgm:cxn modelId="{A0AA3467-3ADB-4C0D-AA48-0023D2F2F35F}" type="presParOf" srcId="{1452EA61-26E7-48CC-B4FB-118F995FDECA}" destId="{A057F9FF-1B05-4F66-82FB-DF928DC8D78B}" srcOrd="1" destOrd="0" presId="urn:microsoft.com/office/officeart/2008/layout/LinedList"/>
    <dgm:cxn modelId="{1452338B-961A-49DD-BDF5-603016642D56}" type="presParOf" srcId="{A057F9FF-1B05-4F66-82FB-DF928DC8D78B}" destId="{3FDE8E7B-5223-4BE2-BEA2-AEE7CDEE8B73}" srcOrd="0" destOrd="0" presId="urn:microsoft.com/office/officeart/2008/layout/LinedList"/>
    <dgm:cxn modelId="{C57D52F2-9378-48A8-9DB3-71081970505E}" type="presParOf" srcId="{A057F9FF-1B05-4F66-82FB-DF928DC8D78B}" destId="{51B97D8C-C6F0-4235-B775-6B435AD7845B}" srcOrd="1" destOrd="0" presId="urn:microsoft.com/office/officeart/2008/layout/LinedList"/>
    <dgm:cxn modelId="{C993E120-FF15-4818-BE91-9F5CE6AE8812}" type="presParOf" srcId="{51B97D8C-C6F0-4235-B775-6B435AD7845B}" destId="{AFF36DED-A430-4998-B425-5C046FD9642B}" srcOrd="0" destOrd="0" presId="urn:microsoft.com/office/officeart/2008/layout/LinedList"/>
    <dgm:cxn modelId="{3F5DB505-5B7A-43B9-B13B-F1E872ACF917}" type="presParOf" srcId="{51B97D8C-C6F0-4235-B775-6B435AD7845B}" destId="{196D298F-FDCE-4076-B344-B35C6D5A14B1}" srcOrd="1" destOrd="0" presId="urn:microsoft.com/office/officeart/2008/layout/LinedList"/>
    <dgm:cxn modelId="{81E86DA0-5830-4EA4-AC9B-52A8CB1AD3F5}" type="presParOf" srcId="{196D298F-FDCE-4076-B344-B35C6D5A14B1}" destId="{F30F876B-C075-47C1-B8E9-E82D6ECAB7A2}" srcOrd="0" destOrd="0" presId="urn:microsoft.com/office/officeart/2008/layout/LinedList"/>
    <dgm:cxn modelId="{21FA4B33-A124-4BE5-9EC6-08BC8A9EFAD6}" type="presParOf" srcId="{196D298F-FDCE-4076-B344-B35C6D5A14B1}" destId="{F6482307-78CD-4B46-A9F2-9B83BE54FD33}" srcOrd="1" destOrd="0" presId="urn:microsoft.com/office/officeart/2008/layout/LinedList"/>
    <dgm:cxn modelId="{50D1FA2F-B3F7-4C8A-B0A0-505B287E7853}" type="presParOf" srcId="{196D298F-FDCE-4076-B344-B35C6D5A14B1}" destId="{44DACA3C-897F-4B71-9A51-D16800CA0DAA}" srcOrd="2" destOrd="0" presId="urn:microsoft.com/office/officeart/2008/layout/LinedList"/>
    <dgm:cxn modelId="{F4D47075-C0EE-42FD-ABF3-B767F48BFC46}" type="presParOf" srcId="{51B97D8C-C6F0-4235-B775-6B435AD7845B}" destId="{82D09B8D-421B-42FF-ADC3-72105F91E98C}" srcOrd="2" destOrd="0" presId="urn:microsoft.com/office/officeart/2008/layout/LinedList"/>
    <dgm:cxn modelId="{9B0DB177-505F-4FC6-8B81-7271E36DFEC9}" type="presParOf" srcId="{51B97D8C-C6F0-4235-B775-6B435AD7845B}" destId="{AABB9339-1B53-481F-BAAF-79E504B0AA79}" srcOrd="3" destOrd="0" presId="urn:microsoft.com/office/officeart/2008/layout/LinedList"/>
    <dgm:cxn modelId="{C4172565-9CFF-4945-AF05-9823F0FD11B9}" type="presParOf" srcId="{51B97D8C-C6F0-4235-B775-6B435AD7845B}" destId="{C5B8E45B-8937-4360-9736-1F7A8F10FB84}" srcOrd="4" destOrd="0" presId="urn:microsoft.com/office/officeart/2008/layout/LinedList"/>
    <dgm:cxn modelId="{AEDF5299-EC0D-4E1D-8E11-78E0B934862B}" type="presParOf" srcId="{C5B8E45B-8937-4360-9736-1F7A8F10FB84}" destId="{450621C5-A5AA-44C9-99B4-AF7CA70F803C}" srcOrd="0" destOrd="0" presId="urn:microsoft.com/office/officeart/2008/layout/LinedList"/>
    <dgm:cxn modelId="{089712AA-A968-4567-8FD4-E789D75AC9E9}" type="presParOf" srcId="{C5B8E45B-8937-4360-9736-1F7A8F10FB84}" destId="{84033BB3-0FA2-4ED0-B61C-F7236CE69416}" srcOrd="1" destOrd="0" presId="urn:microsoft.com/office/officeart/2008/layout/LinedList"/>
    <dgm:cxn modelId="{24D7B99C-E16F-4365-BDDB-761A472DA9CF}" type="presParOf" srcId="{C5B8E45B-8937-4360-9736-1F7A8F10FB84}" destId="{E029EFA4-C84A-4EA4-820E-9737F29CCFBA}" srcOrd="2" destOrd="0" presId="urn:microsoft.com/office/officeart/2008/layout/LinedList"/>
    <dgm:cxn modelId="{049AA4E8-1DD7-445D-A054-CD890A5B9515}" type="presParOf" srcId="{51B97D8C-C6F0-4235-B775-6B435AD7845B}" destId="{53E18B4F-D021-49C0-9583-CFA14693B136}" srcOrd="5" destOrd="0" presId="urn:microsoft.com/office/officeart/2008/layout/LinedList"/>
    <dgm:cxn modelId="{4F38F9CE-8922-4139-8303-DB5C20F367FD}" type="presParOf" srcId="{51B97D8C-C6F0-4235-B775-6B435AD7845B}" destId="{0C9C2A21-357B-458B-978F-B2B0EF8942D5}" srcOrd="6" destOrd="0" presId="urn:microsoft.com/office/officeart/2008/layout/LinedList"/>
    <dgm:cxn modelId="{2C1335DB-F522-4200-9234-6A1431BCBA74}" type="presParOf" srcId="{51B97D8C-C6F0-4235-B775-6B435AD7845B}" destId="{47EA3D29-880B-4FAE-B24C-2D17A844D032}" srcOrd="7" destOrd="0" presId="urn:microsoft.com/office/officeart/2008/layout/LinedList"/>
    <dgm:cxn modelId="{54277FE0-5009-4275-8599-1DE180388F6A}" type="presParOf" srcId="{47EA3D29-880B-4FAE-B24C-2D17A844D032}" destId="{7A539BE8-E87D-47B8-A7D6-7B530DF9484F}" srcOrd="0" destOrd="0" presId="urn:microsoft.com/office/officeart/2008/layout/LinedList"/>
    <dgm:cxn modelId="{8839D8AE-74E1-4DF8-8E40-4DB6844B5653}" type="presParOf" srcId="{47EA3D29-880B-4FAE-B24C-2D17A844D032}" destId="{8F3775D6-D95E-4693-957B-26B12359B4F4}" srcOrd="1" destOrd="0" presId="urn:microsoft.com/office/officeart/2008/layout/LinedList"/>
    <dgm:cxn modelId="{0B5BCF1F-F57C-4559-836C-FDF1947622D5}" type="presParOf" srcId="{47EA3D29-880B-4FAE-B24C-2D17A844D032}" destId="{7808345F-E5DD-4659-ABCF-711962924E0F}" srcOrd="2" destOrd="0" presId="urn:microsoft.com/office/officeart/2008/layout/LinedList"/>
    <dgm:cxn modelId="{A222EC18-A993-4D92-8F5F-A72C2239B1D6}" type="presParOf" srcId="{51B97D8C-C6F0-4235-B775-6B435AD7845B}" destId="{2EF6445F-B7AD-43D5-8EC8-24EACE85F947}" srcOrd="8" destOrd="0" presId="urn:microsoft.com/office/officeart/2008/layout/LinedList"/>
    <dgm:cxn modelId="{7BC1E5B1-A86C-426A-851F-95D0BE441261}" type="presParOf" srcId="{51B97D8C-C6F0-4235-B775-6B435AD7845B}" destId="{8ACD449F-1BE1-4C5E-B59A-CF0A95CBB3CA}" srcOrd="9" destOrd="0" presId="urn:microsoft.com/office/officeart/2008/layout/LinedList"/>
    <dgm:cxn modelId="{52C6164D-D99D-40B6-A2CB-FD0A0DE99026}" type="presParOf" srcId="{51B97D8C-C6F0-4235-B775-6B435AD7845B}" destId="{2F9F45A2-3CB4-44CC-B509-F293D57379D6}" srcOrd="10" destOrd="0" presId="urn:microsoft.com/office/officeart/2008/layout/LinedList"/>
    <dgm:cxn modelId="{0EBAA098-5748-4B2E-A719-7B9B7A171AF7}" type="presParOf" srcId="{2F9F45A2-3CB4-44CC-B509-F293D57379D6}" destId="{31CBB034-9A8C-473D-BF8D-92E3778C5BEA}" srcOrd="0" destOrd="0" presId="urn:microsoft.com/office/officeart/2008/layout/LinedList"/>
    <dgm:cxn modelId="{38F63C5F-9406-4DC7-8070-39BDF9DCFE77}" type="presParOf" srcId="{2F9F45A2-3CB4-44CC-B509-F293D57379D6}" destId="{C905C166-19C1-4708-AD70-98F92415062D}" srcOrd="1" destOrd="0" presId="urn:microsoft.com/office/officeart/2008/layout/LinedList"/>
    <dgm:cxn modelId="{DF3BD63F-BA62-4140-B2EE-19E104399A23}" type="presParOf" srcId="{2F9F45A2-3CB4-44CC-B509-F293D57379D6}" destId="{8EE037B1-F55C-44E6-AE8F-02E366DD410E}" srcOrd="2" destOrd="0" presId="urn:microsoft.com/office/officeart/2008/layout/LinedList"/>
    <dgm:cxn modelId="{958485D4-70AD-465D-97B9-A3F54734EAA6}" type="presParOf" srcId="{51B97D8C-C6F0-4235-B775-6B435AD7845B}" destId="{2008DE33-E0C5-4CB1-9028-3B0ACE2012EC}" srcOrd="11" destOrd="0" presId="urn:microsoft.com/office/officeart/2008/layout/LinedList"/>
    <dgm:cxn modelId="{36C0A2E1-B612-4509-A3AD-0CB54F5B00C6}" type="presParOf" srcId="{51B97D8C-C6F0-4235-B775-6B435AD7845B}" destId="{CDF2DF32-C74C-4DB1-B88D-317C68BB2A9D}" srcOrd="12" destOrd="0" presId="urn:microsoft.com/office/officeart/2008/layout/LinedList"/>
    <dgm:cxn modelId="{D96B0017-1432-4E46-8A61-D6FF0B30BF8C}" type="presParOf" srcId="{51B97D8C-C6F0-4235-B775-6B435AD7845B}" destId="{68C1B136-D583-4212-A154-D7F3A002C563}" srcOrd="13" destOrd="0" presId="urn:microsoft.com/office/officeart/2008/layout/LinedList"/>
    <dgm:cxn modelId="{F453CE67-6B67-4152-B2EA-B70A5ACA3C1C}" type="presParOf" srcId="{68C1B136-D583-4212-A154-D7F3A002C563}" destId="{3A2E1DDD-AA40-4C30-B7C7-541F7B2C32E6}" srcOrd="0" destOrd="0" presId="urn:microsoft.com/office/officeart/2008/layout/LinedList"/>
    <dgm:cxn modelId="{AE0BA4A1-68C6-422C-81E5-30EC6B848050}" type="presParOf" srcId="{68C1B136-D583-4212-A154-D7F3A002C563}" destId="{14287C27-1A66-40C2-B26E-6B1FBA306201}" srcOrd="1" destOrd="0" presId="urn:microsoft.com/office/officeart/2008/layout/LinedList"/>
    <dgm:cxn modelId="{0B9BFA5A-2FD1-43AB-ADA8-FA033875DA2C}" type="presParOf" srcId="{68C1B136-D583-4212-A154-D7F3A002C563}" destId="{998A6275-B2C9-4F98-A786-EDC1D3E0B5C1}" srcOrd="2" destOrd="0" presId="urn:microsoft.com/office/officeart/2008/layout/LinedList"/>
    <dgm:cxn modelId="{9345C7BE-991C-45EE-99FE-36EB2A8EC32D}" type="presParOf" srcId="{51B97D8C-C6F0-4235-B775-6B435AD7845B}" destId="{9A949E64-316E-4154-B03A-55B62354CF96}" srcOrd="14" destOrd="0" presId="urn:microsoft.com/office/officeart/2008/layout/LinedList"/>
    <dgm:cxn modelId="{C797447D-0FF8-4CC4-9442-A6285DFE9548}" type="presParOf" srcId="{51B97D8C-C6F0-4235-B775-6B435AD7845B}" destId="{941394FD-3046-4D30-97AA-FB6045DDDE52}" srcOrd="15" destOrd="0" presId="urn:microsoft.com/office/officeart/2008/layout/LinedList"/>
    <dgm:cxn modelId="{ABD3CFEA-E465-4455-81B1-E074A5E8F68A}" type="presParOf" srcId="{51B97D8C-C6F0-4235-B775-6B435AD7845B}" destId="{780072AB-4753-495C-87FE-20F1EE91CCCC}" srcOrd="16" destOrd="0" presId="urn:microsoft.com/office/officeart/2008/layout/LinedList"/>
    <dgm:cxn modelId="{7E3A04D6-10F7-4272-B895-72E5836B81F3}" type="presParOf" srcId="{780072AB-4753-495C-87FE-20F1EE91CCCC}" destId="{74CAB2BE-3286-4935-871A-A43004BE5A8C}" srcOrd="0" destOrd="0" presId="urn:microsoft.com/office/officeart/2008/layout/LinedList"/>
    <dgm:cxn modelId="{B01391FA-46BB-4F37-9907-6BF4D97064B2}" type="presParOf" srcId="{780072AB-4753-495C-87FE-20F1EE91CCCC}" destId="{08E2897C-5B3C-4301-9183-4C413281329C}" srcOrd="1" destOrd="0" presId="urn:microsoft.com/office/officeart/2008/layout/LinedList"/>
    <dgm:cxn modelId="{77AB1716-B55C-4160-875F-652BFFFAC264}" type="presParOf" srcId="{780072AB-4753-495C-87FE-20F1EE91CCCC}" destId="{F6C60EEF-C003-4268-9E5E-5D55CB3E1D79}" srcOrd="2" destOrd="0" presId="urn:microsoft.com/office/officeart/2008/layout/LinedList"/>
    <dgm:cxn modelId="{9F97655B-B9B3-442B-BF22-C7127A4DAACA}" type="presParOf" srcId="{51B97D8C-C6F0-4235-B775-6B435AD7845B}" destId="{D11E5059-D4AD-4D67-9077-B61CA2B243E8}" srcOrd="17" destOrd="0" presId="urn:microsoft.com/office/officeart/2008/layout/LinedList"/>
    <dgm:cxn modelId="{58A2E4BB-6D1F-4B27-BF0E-A2599FF41D7F}" type="presParOf" srcId="{51B97D8C-C6F0-4235-B775-6B435AD7845B}" destId="{CFF15D20-B8DE-43C5-B619-863070DD192C}" srcOrd="18"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44703C3-270D-4415-857F-AE864B61DDF2}"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A110CFB8-CC1E-4189-B2EE-61582CB13EB9}">
      <dgm:prSet/>
      <dgm:spPr/>
      <dgm:t>
        <a:bodyPr/>
        <a:lstStyle/>
        <a:p>
          <a:r>
            <a:rPr lang="en-GB"/>
            <a:t>The SDVCs that were more successful in support and safety of victims had: </a:t>
          </a:r>
          <a:endParaRPr lang="en-US"/>
        </a:p>
      </dgm:t>
    </dgm:pt>
    <dgm:pt modelId="{F12FB62B-6C7B-4B0A-87FA-86EFF6FC2AE7}" type="parTrans" cxnId="{87EB0218-0D17-467F-9412-C3A23A8DBFCD}">
      <dgm:prSet/>
      <dgm:spPr/>
      <dgm:t>
        <a:bodyPr/>
        <a:lstStyle/>
        <a:p>
          <a:endParaRPr lang="en-US"/>
        </a:p>
      </dgm:t>
    </dgm:pt>
    <dgm:pt modelId="{14F6461F-9DC0-4250-ABF8-7C7DB77DE68C}" type="sibTrans" cxnId="{87EB0218-0D17-467F-9412-C3A23A8DBFCD}">
      <dgm:prSet/>
      <dgm:spPr/>
      <dgm:t>
        <a:bodyPr/>
        <a:lstStyle/>
        <a:p>
          <a:endParaRPr lang="en-US"/>
        </a:p>
      </dgm:t>
    </dgm:pt>
    <dgm:pt modelId="{E767FB25-4898-47D3-B9D4-2CF0B776669E}">
      <dgm:prSet/>
      <dgm:spPr/>
      <dgm:t>
        <a:bodyPr/>
        <a:lstStyle/>
        <a:p>
          <a:r>
            <a:rPr lang="en-GB" dirty="0"/>
            <a:t>Strong MARACs (Multi Agency Risk Assessment Conferences) </a:t>
          </a:r>
          <a:endParaRPr lang="en-US" dirty="0"/>
        </a:p>
      </dgm:t>
    </dgm:pt>
    <dgm:pt modelId="{92491739-7A5A-4A98-A2DF-2BD53DE39963}" type="parTrans" cxnId="{64BD3C14-18B2-4AE0-9038-7A872C7AE14A}">
      <dgm:prSet/>
      <dgm:spPr/>
      <dgm:t>
        <a:bodyPr/>
        <a:lstStyle/>
        <a:p>
          <a:endParaRPr lang="en-US"/>
        </a:p>
      </dgm:t>
    </dgm:pt>
    <dgm:pt modelId="{379341D6-5BE1-488B-A99A-40A3A79811C2}" type="sibTrans" cxnId="{64BD3C14-18B2-4AE0-9038-7A872C7AE14A}">
      <dgm:prSet/>
      <dgm:spPr/>
      <dgm:t>
        <a:bodyPr/>
        <a:lstStyle/>
        <a:p>
          <a:endParaRPr lang="en-US"/>
        </a:p>
      </dgm:t>
    </dgm:pt>
    <dgm:pt modelId="{A2B914BE-8889-46F9-B755-4B594290C35A}">
      <dgm:prSet/>
      <dgm:spPr/>
      <dgm:t>
        <a:bodyPr/>
        <a:lstStyle/>
        <a:p>
          <a:r>
            <a:rPr lang="en-GB" dirty="0"/>
            <a:t>IDVAs focusing on engaging victims generally</a:t>
          </a:r>
          <a:endParaRPr lang="en-US" dirty="0"/>
        </a:p>
      </dgm:t>
    </dgm:pt>
    <dgm:pt modelId="{295D09DA-DFC3-40DB-98BB-2CBC000611FE}" type="parTrans" cxnId="{731E1FE1-D90E-4FE2-9745-71F567804EFB}">
      <dgm:prSet/>
      <dgm:spPr/>
      <dgm:t>
        <a:bodyPr/>
        <a:lstStyle/>
        <a:p>
          <a:endParaRPr lang="en-US"/>
        </a:p>
      </dgm:t>
    </dgm:pt>
    <dgm:pt modelId="{5B3134BD-5F2E-4428-B677-4149B6073D41}" type="sibTrans" cxnId="{731E1FE1-D90E-4FE2-9745-71F567804EFB}">
      <dgm:prSet/>
      <dgm:spPr/>
      <dgm:t>
        <a:bodyPr/>
        <a:lstStyle/>
        <a:p>
          <a:endParaRPr lang="en-US"/>
        </a:p>
      </dgm:t>
    </dgm:pt>
    <dgm:pt modelId="{D1DCFC8B-0F97-4460-B1D3-330E630E3126}">
      <dgm:prSet/>
      <dgm:spPr/>
      <dgm:t>
        <a:bodyPr/>
        <a:lstStyle/>
        <a:p>
          <a:r>
            <a:rPr lang="en-GB" dirty="0"/>
            <a:t>Safe court facilities </a:t>
          </a:r>
          <a:endParaRPr lang="en-US" dirty="0"/>
        </a:p>
      </dgm:t>
    </dgm:pt>
    <dgm:pt modelId="{EF6EFE7E-5EB0-4092-B718-9A4F756C04B0}" type="parTrans" cxnId="{7051EB07-22C7-4391-A505-3ECA80DCBF25}">
      <dgm:prSet/>
      <dgm:spPr/>
      <dgm:t>
        <a:bodyPr/>
        <a:lstStyle/>
        <a:p>
          <a:endParaRPr lang="en-US"/>
        </a:p>
      </dgm:t>
    </dgm:pt>
    <dgm:pt modelId="{EA19A13E-A595-4AEE-BBAE-DB06DD119B7A}" type="sibTrans" cxnId="{7051EB07-22C7-4391-A505-3ECA80DCBF25}">
      <dgm:prSet/>
      <dgm:spPr/>
      <dgm:t>
        <a:bodyPr/>
        <a:lstStyle/>
        <a:p>
          <a:endParaRPr lang="en-US"/>
        </a:p>
      </dgm:t>
    </dgm:pt>
    <dgm:pt modelId="{97743523-72CF-4E74-BF68-20B2501ED31D}" type="pres">
      <dgm:prSet presAssocID="{F44703C3-270D-4415-857F-AE864B61DDF2}" presName="vert0" presStyleCnt="0">
        <dgm:presLayoutVars>
          <dgm:dir/>
          <dgm:animOne val="branch"/>
          <dgm:animLvl val="lvl"/>
        </dgm:presLayoutVars>
      </dgm:prSet>
      <dgm:spPr/>
    </dgm:pt>
    <dgm:pt modelId="{F94727EA-41C5-45F8-9713-E220AE536F7F}" type="pres">
      <dgm:prSet presAssocID="{A110CFB8-CC1E-4189-B2EE-61582CB13EB9}" presName="thickLine" presStyleLbl="alignNode1" presStyleIdx="0" presStyleCnt="1"/>
      <dgm:spPr/>
    </dgm:pt>
    <dgm:pt modelId="{3A5CC258-7C22-427C-864D-BE7BA2515BB1}" type="pres">
      <dgm:prSet presAssocID="{A110CFB8-CC1E-4189-B2EE-61582CB13EB9}" presName="horz1" presStyleCnt="0"/>
      <dgm:spPr/>
    </dgm:pt>
    <dgm:pt modelId="{16DF2B6F-D894-4B6A-819E-6D2C017CB6E5}" type="pres">
      <dgm:prSet presAssocID="{A110CFB8-CC1E-4189-B2EE-61582CB13EB9}" presName="tx1" presStyleLbl="revTx" presStyleIdx="0" presStyleCnt="4"/>
      <dgm:spPr/>
    </dgm:pt>
    <dgm:pt modelId="{4F7A24F0-A140-4BEB-BE0F-63362D28482F}" type="pres">
      <dgm:prSet presAssocID="{A110CFB8-CC1E-4189-B2EE-61582CB13EB9}" presName="vert1" presStyleCnt="0"/>
      <dgm:spPr/>
    </dgm:pt>
    <dgm:pt modelId="{C3E1AD4E-041E-4C67-8FE7-9F0E96B45A26}" type="pres">
      <dgm:prSet presAssocID="{E767FB25-4898-47D3-B9D4-2CF0B776669E}" presName="vertSpace2a" presStyleCnt="0"/>
      <dgm:spPr/>
    </dgm:pt>
    <dgm:pt modelId="{AC511F72-0516-4FC3-B4B5-F1F10FC0E818}" type="pres">
      <dgm:prSet presAssocID="{E767FB25-4898-47D3-B9D4-2CF0B776669E}" presName="horz2" presStyleCnt="0"/>
      <dgm:spPr/>
    </dgm:pt>
    <dgm:pt modelId="{7C4BDF43-2878-4A72-A94D-412CC1F9789E}" type="pres">
      <dgm:prSet presAssocID="{E767FB25-4898-47D3-B9D4-2CF0B776669E}" presName="horzSpace2" presStyleCnt="0"/>
      <dgm:spPr/>
    </dgm:pt>
    <dgm:pt modelId="{E800C031-3996-451F-B1E7-F6D3942B313C}" type="pres">
      <dgm:prSet presAssocID="{E767FB25-4898-47D3-B9D4-2CF0B776669E}" presName="tx2" presStyleLbl="revTx" presStyleIdx="1" presStyleCnt="4"/>
      <dgm:spPr/>
    </dgm:pt>
    <dgm:pt modelId="{32FC1DB4-1325-468A-8B3A-CBDEA9C2B75A}" type="pres">
      <dgm:prSet presAssocID="{E767FB25-4898-47D3-B9D4-2CF0B776669E}" presName="vert2" presStyleCnt="0"/>
      <dgm:spPr/>
    </dgm:pt>
    <dgm:pt modelId="{11FC55FF-3226-4B53-A24A-67DAA1AD964F}" type="pres">
      <dgm:prSet presAssocID="{E767FB25-4898-47D3-B9D4-2CF0B776669E}" presName="thinLine2b" presStyleLbl="callout" presStyleIdx="0" presStyleCnt="3"/>
      <dgm:spPr/>
    </dgm:pt>
    <dgm:pt modelId="{1EFC87C2-B205-4000-B424-03BF1BC6052C}" type="pres">
      <dgm:prSet presAssocID="{E767FB25-4898-47D3-B9D4-2CF0B776669E}" presName="vertSpace2b" presStyleCnt="0"/>
      <dgm:spPr/>
    </dgm:pt>
    <dgm:pt modelId="{18BDA089-32D3-4087-9DEB-F252D2529CC7}" type="pres">
      <dgm:prSet presAssocID="{A2B914BE-8889-46F9-B755-4B594290C35A}" presName="horz2" presStyleCnt="0"/>
      <dgm:spPr/>
    </dgm:pt>
    <dgm:pt modelId="{A9A01E39-4B51-48AF-8BE3-CCA9074C1FCA}" type="pres">
      <dgm:prSet presAssocID="{A2B914BE-8889-46F9-B755-4B594290C35A}" presName="horzSpace2" presStyleCnt="0"/>
      <dgm:spPr/>
    </dgm:pt>
    <dgm:pt modelId="{2EF1902A-5A74-4764-B82C-781119D67027}" type="pres">
      <dgm:prSet presAssocID="{A2B914BE-8889-46F9-B755-4B594290C35A}" presName="tx2" presStyleLbl="revTx" presStyleIdx="2" presStyleCnt="4"/>
      <dgm:spPr/>
    </dgm:pt>
    <dgm:pt modelId="{CA5C31B8-1F54-4A8F-8165-8C5C210615B4}" type="pres">
      <dgm:prSet presAssocID="{A2B914BE-8889-46F9-B755-4B594290C35A}" presName="vert2" presStyleCnt="0"/>
      <dgm:spPr/>
    </dgm:pt>
    <dgm:pt modelId="{6778ADE7-B471-4F0F-BAD4-B7607A59E90D}" type="pres">
      <dgm:prSet presAssocID="{A2B914BE-8889-46F9-B755-4B594290C35A}" presName="thinLine2b" presStyleLbl="callout" presStyleIdx="1" presStyleCnt="3"/>
      <dgm:spPr/>
    </dgm:pt>
    <dgm:pt modelId="{7564DB69-A141-460F-A836-0039E4EAED0B}" type="pres">
      <dgm:prSet presAssocID="{A2B914BE-8889-46F9-B755-4B594290C35A}" presName="vertSpace2b" presStyleCnt="0"/>
      <dgm:spPr/>
    </dgm:pt>
    <dgm:pt modelId="{18CF6F0C-BC39-4303-9565-EAD2FEB6E109}" type="pres">
      <dgm:prSet presAssocID="{D1DCFC8B-0F97-4460-B1D3-330E630E3126}" presName="horz2" presStyleCnt="0"/>
      <dgm:spPr/>
    </dgm:pt>
    <dgm:pt modelId="{E3C04415-B69D-4A50-A1B3-EA566D760C65}" type="pres">
      <dgm:prSet presAssocID="{D1DCFC8B-0F97-4460-B1D3-330E630E3126}" presName="horzSpace2" presStyleCnt="0"/>
      <dgm:spPr/>
    </dgm:pt>
    <dgm:pt modelId="{0F02C932-9657-40D5-A37F-AD0CA14E3A8A}" type="pres">
      <dgm:prSet presAssocID="{D1DCFC8B-0F97-4460-B1D3-330E630E3126}" presName="tx2" presStyleLbl="revTx" presStyleIdx="3" presStyleCnt="4"/>
      <dgm:spPr/>
    </dgm:pt>
    <dgm:pt modelId="{FD10692D-AF82-48E4-9974-3BE80A7AEE59}" type="pres">
      <dgm:prSet presAssocID="{D1DCFC8B-0F97-4460-B1D3-330E630E3126}" presName="vert2" presStyleCnt="0"/>
      <dgm:spPr/>
    </dgm:pt>
    <dgm:pt modelId="{5A6A7DB2-CD15-4CFF-AF93-D35332231702}" type="pres">
      <dgm:prSet presAssocID="{D1DCFC8B-0F97-4460-B1D3-330E630E3126}" presName="thinLine2b" presStyleLbl="callout" presStyleIdx="2" presStyleCnt="3"/>
      <dgm:spPr/>
    </dgm:pt>
    <dgm:pt modelId="{25CD7D8E-3ED0-494D-974B-9485FAAD8C75}" type="pres">
      <dgm:prSet presAssocID="{D1DCFC8B-0F97-4460-B1D3-330E630E3126}" presName="vertSpace2b" presStyleCnt="0"/>
      <dgm:spPr/>
    </dgm:pt>
  </dgm:ptLst>
  <dgm:cxnLst>
    <dgm:cxn modelId="{7051EB07-22C7-4391-A505-3ECA80DCBF25}" srcId="{A110CFB8-CC1E-4189-B2EE-61582CB13EB9}" destId="{D1DCFC8B-0F97-4460-B1D3-330E630E3126}" srcOrd="2" destOrd="0" parTransId="{EF6EFE7E-5EB0-4092-B718-9A4F756C04B0}" sibTransId="{EA19A13E-A595-4AEE-BBAE-DB06DD119B7A}"/>
    <dgm:cxn modelId="{C9FA2D09-0038-41C4-A97F-0F0EE9C0DA52}" type="presOf" srcId="{D1DCFC8B-0F97-4460-B1D3-330E630E3126}" destId="{0F02C932-9657-40D5-A37F-AD0CA14E3A8A}" srcOrd="0" destOrd="0" presId="urn:microsoft.com/office/officeart/2008/layout/LinedList"/>
    <dgm:cxn modelId="{64BD3C14-18B2-4AE0-9038-7A872C7AE14A}" srcId="{A110CFB8-CC1E-4189-B2EE-61582CB13EB9}" destId="{E767FB25-4898-47D3-B9D4-2CF0B776669E}" srcOrd="0" destOrd="0" parTransId="{92491739-7A5A-4A98-A2DF-2BD53DE39963}" sibTransId="{379341D6-5BE1-488B-A99A-40A3A79811C2}"/>
    <dgm:cxn modelId="{87EB0218-0D17-467F-9412-C3A23A8DBFCD}" srcId="{F44703C3-270D-4415-857F-AE864B61DDF2}" destId="{A110CFB8-CC1E-4189-B2EE-61582CB13EB9}" srcOrd="0" destOrd="0" parTransId="{F12FB62B-6C7B-4B0A-87FA-86EFF6FC2AE7}" sibTransId="{14F6461F-9DC0-4250-ABF8-7C7DB77DE68C}"/>
    <dgm:cxn modelId="{FB2E6622-830A-414D-AB00-D0F885D06D12}" type="presOf" srcId="{E767FB25-4898-47D3-B9D4-2CF0B776669E}" destId="{E800C031-3996-451F-B1E7-F6D3942B313C}" srcOrd="0" destOrd="0" presId="urn:microsoft.com/office/officeart/2008/layout/LinedList"/>
    <dgm:cxn modelId="{67EBE551-DACA-4C8C-BFAE-C2583F00BC69}" type="presOf" srcId="{F44703C3-270D-4415-857F-AE864B61DDF2}" destId="{97743523-72CF-4E74-BF68-20B2501ED31D}" srcOrd="0" destOrd="0" presId="urn:microsoft.com/office/officeart/2008/layout/LinedList"/>
    <dgm:cxn modelId="{E9616493-737F-4172-ACC4-22EC49C58F28}" type="presOf" srcId="{A110CFB8-CC1E-4189-B2EE-61582CB13EB9}" destId="{16DF2B6F-D894-4B6A-819E-6D2C017CB6E5}" srcOrd="0" destOrd="0" presId="urn:microsoft.com/office/officeart/2008/layout/LinedList"/>
    <dgm:cxn modelId="{3E9026DB-D73A-4A13-906C-35D07E76CB8D}" type="presOf" srcId="{A2B914BE-8889-46F9-B755-4B594290C35A}" destId="{2EF1902A-5A74-4764-B82C-781119D67027}" srcOrd="0" destOrd="0" presId="urn:microsoft.com/office/officeart/2008/layout/LinedList"/>
    <dgm:cxn modelId="{731E1FE1-D90E-4FE2-9745-71F567804EFB}" srcId="{A110CFB8-CC1E-4189-B2EE-61582CB13EB9}" destId="{A2B914BE-8889-46F9-B755-4B594290C35A}" srcOrd="1" destOrd="0" parTransId="{295D09DA-DFC3-40DB-98BB-2CBC000611FE}" sibTransId="{5B3134BD-5F2E-4428-B677-4149B6073D41}"/>
    <dgm:cxn modelId="{C885E77A-CE15-4610-B6C2-697AD35F544E}" type="presParOf" srcId="{97743523-72CF-4E74-BF68-20B2501ED31D}" destId="{F94727EA-41C5-45F8-9713-E220AE536F7F}" srcOrd="0" destOrd="0" presId="urn:microsoft.com/office/officeart/2008/layout/LinedList"/>
    <dgm:cxn modelId="{F2ECC0F6-B7B0-4B44-AB1A-D7AC9B392478}" type="presParOf" srcId="{97743523-72CF-4E74-BF68-20B2501ED31D}" destId="{3A5CC258-7C22-427C-864D-BE7BA2515BB1}" srcOrd="1" destOrd="0" presId="urn:microsoft.com/office/officeart/2008/layout/LinedList"/>
    <dgm:cxn modelId="{5C40B63B-A761-410E-84C6-06A83AD67DF6}" type="presParOf" srcId="{3A5CC258-7C22-427C-864D-BE7BA2515BB1}" destId="{16DF2B6F-D894-4B6A-819E-6D2C017CB6E5}" srcOrd="0" destOrd="0" presId="urn:microsoft.com/office/officeart/2008/layout/LinedList"/>
    <dgm:cxn modelId="{05690585-8EAC-4796-B6E5-22B12758B3F2}" type="presParOf" srcId="{3A5CC258-7C22-427C-864D-BE7BA2515BB1}" destId="{4F7A24F0-A140-4BEB-BE0F-63362D28482F}" srcOrd="1" destOrd="0" presId="urn:microsoft.com/office/officeart/2008/layout/LinedList"/>
    <dgm:cxn modelId="{4AFB3488-F3A3-4FE7-92A1-C45F77B400E1}" type="presParOf" srcId="{4F7A24F0-A140-4BEB-BE0F-63362D28482F}" destId="{C3E1AD4E-041E-4C67-8FE7-9F0E96B45A26}" srcOrd="0" destOrd="0" presId="urn:microsoft.com/office/officeart/2008/layout/LinedList"/>
    <dgm:cxn modelId="{C877BD7F-5776-4A9F-9798-71EC579EFD73}" type="presParOf" srcId="{4F7A24F0-A140-4BEB-BE0F-63362D28482F}" destId="{AC511F72-0516-4FC3-B4B5-F1F10FC0E818}" srcOrd="1" destOrd="0" presId="urn:microsoft.com/office/officeart/2008/layout/LinedList"/>
    <dgm:cxn modelId="{1493EEA4-4719-4A5E-AC43-621C5B3B8A5E}" type="presParOf" srcId="{AC511F72-0516-4FC3-B4B5-F1F10FC0E818}" destId="{7C4BDF43-2878-4A72-A94D-412CC1F9789E}" srcOrd="0" destOrd="0" presId="urn:microsoft.com/office/officeart/2008/layout/LinedList"/>
    <dgm:cxn modelId="{3E479E19-E50F-41D1-AA3F-CBC8AABB1EB7}" type="presParOf" srcId="{AC511F72-0516-4FC3-B4B5-F1F10FC0E818}" destId="{E800C031-3996-451F-B1E7-F6D3942B313C}" srcOrd="1" destOrd="0" presId="urn:microsoft.com/office/officeart/2008/layout/LinedList"/>
    <dgm:cxn modelId="{9FB9C0A4-C061-4149-AC78-824F27CEC1B4}" type="presParOf" srcId="{AC511F72-0516-4FC3-B4B5-F1F10FC0E818}" destId="{32FC1DB4-1325-468A-8B3A-CBDEA9C2B75A}" srcOrd="2" destOrd="0" presId="urn:microsoft.com/office/officeart/2008/layout/LinedList"/>
    <dgm:cxn modelId="{2B68023A-7C2A-4158-94F4-4191BCD05C2F}" type="presParOf" srcId="{4F7A24F0-A140-4BEB-BE0F-63362D28482F}" destId="{11FC55FF-3226-4B53-A24A-67DAA1AD964F}" srcOrd="2" destOrd="0" presId="urn:microsoft.com/office/officeart/2008/layout/LinedList"/>
    <dgm:cxn modelId="{5EA8D307-B158-4EBB-BEEF-1CFFF898EC4A}" type="presParOf" srcId="{4F7A24F0-A140-4BEB-BE0F-63362D28482F}" destId="{1EFC87C2-B205-4000-B424-03BF1BC6052C}" srcOrd="3" destOrd="0" presId="urn:microsoft.com/office/officeart/2008/layout/LinedList"/>
    <dgm:cxn modelId="{23949CCD-BA11-47BA-86D0-AD33F2EDE218}" type="presParOf" srcId="{4F7A24F0-A140-4BEB-BE0F-63362D28482F}" destId="{18BDA089-32D3-4087-9DEB-F252D2529CC7}" srcOrd="4" destOrd="0" presId="urn:microsoft.com/office/officeart/2008/layout/LinedList"/>
    <dgm:cxn modelId="{8BB4BB56-68DA-448C-8296-0699B5539346}" type="presParOf" srcId="{18BDA089-32D3-4087-9DEB-F252D2529CC7}" destId="{A9A01E39-4B51-48AF-8BE3-CCA9074C1FCA}" srcOrd="0" destOrd="0" presId="urn:microsoft.com/office/officeart/2008/layout/LinedList"/>
    <dgm:cxn modelId="{3537200C-4A53-47B2-BEEA-FB56ED35435E}" type="presParOf" srcId="{18BDA089-32D3-4087-9DEB-F252D2529CC7}" destId="{2EF1902A-5A74-4764-B82C-781119D67027}" srcOrd="1" destOrd="0" presId="urn:microsoft.com/office/officeart/2008/layout/LinedList"/>
    <dgm:cxn modelId="{A9ED9661-FFE6-4EA6-8F49-0C5C22B67188}" type="presParOf" srcId="{18BDA089-32D3-4087-9DEB-F252D2529CC7}" destId="{CA5C31B8-1F54-4A8F-8165-8C5C210615B4}" srcOrd="2" destOrd="0" presId="urn:microsoft.com/office/officeart/2008/layout/LinedList"/>
    <dgm:cxn modelId="{FA8EB6A3-DAC3-4265-8681-F5CB15C07459}" type="presParOf" srcId="{4F7A24F0-A140-4BEB-BE0F-63362D28482F}" destId="{6778ADE7-B471-4F0F-BAD4-B7607A59E90D}" srcOrd="5" destOrd="0" presId="urn:microsoft.com/office/officeart/2008/layout/LinedList"/>
    <dgm:cxn modelId="{4AF66CC6-2DBD-4A88-9AB4-F1471FF23DC7}" type="presParOf" srcId="{4F7A24F0-A140-4BEB-BE0F-63362D28482F}" destId="{7564DB69-A141-460F-A836-0039E4EAED0B}" srcOrd="6" destOrd="0" presId="urn:microsoft.com/office/officeart/2008/layout/LinedList"/>
    <dgm:cxn modelId="{797408DD-16A0-4C47-A8A5-929838A48E03}" type="presParOf" srcId="{4F7A24F0-A140-4BEB-BE0F-63362D28482F}" destId="{18CF6F0C-BC39-4303-9565-EAD2FEB6E109}" srcOrd="7" destOrd="0" presId="urn:microsoft.com/office/officeart/2008/layout/LinedList"/>
    <dgm:cxn modelId="{1BE32A3A-B05D-40FB-AECF-99FF0A2ECEB0}" type="presParOf" srcId="{18CF6F0C-BC39-4303-9565-EAD2FEB6E109}" destId="{E3C04415-B69D-4A50-A1B3-EA566D760C65}" srcOrd="0" destOrd="0" presId="urn:microsoft.com/office/officeart/2008/layout/LinedList"/>
    <dgm:cxn modelId="{A39F5BBC-2BCC-4FC2-B056-288CA5BEE97B}" type="presParOf" srcId="{18CF6F0C-BC39-4303-9565-EAD2FEB6E109}" destId="{0F02C932-9657-40D5-A37F-AD0CA14E3A8A}" srcOrd="1" destOrd="0" presId="urn:microsoft.com/office/officeart/2008/layout/LinedList"/>
    <dgm:cxn modelId="{148E35D7-AA98-4FFA-AA1F-6260FB07B91F}" type="presParOf" srcId="{18CF6F0C-BC39-4303-9565-EAD2FEB6E109}" destId="{FD10692D-AF82-48E4-9974-3BE80A7AEE59}" srcOrd="2" destOrd="0" presId="urn:microsoft.com/office/officeart/2008/layout/LinedList"/>
    <dgm:cxn modelId="{C53E1EDC-DF97-4AD7-AE29-046C95545A33}" type="presParOf" srcId="{4F7A24F0-A140-4BEB-BE0F-63362D28482F}" destId="{5A6A7DB2-CD15-4CFF-AF93-D35332231702}" srcOrd="8" destOrd="0" presId="urn:microsoft.com/office/officeart/2008/layout/LinedList"/>
    <dgm:cxn modelId="{C30225B1-F7A5-4581-9006-849063BFF22D}" type="presParOf" srcId="{4F7A24F0-A140-4BEB-BE0F-63362D28482F}" destId="{25CD7D8E-3ED0-494D-974B-9485FAAD8C75}" srcOrd="9"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B6D131F-951E-444D-89B6-1A552691CC1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1444A43-6267-4A3D-A5CC-1D08C432E70F}">
      <dgm:prSet/>
      <dgm:spPr/>
      <dgm:t>
        <a:bodyPr/>
        <a:lstStyle/>
        <a:p>
          <a:r>
            <a:rPr lang="en-GB"/>
            <a:t>Within the Review three components were identified where there were systemic weaknesses and to address these weaknesses it is suggested that: </a:t>
          </a:r>
          <a:endParaRPr lang="en-US"/>
        </a:p>
      </dgm:t>
    </dgm:pt>
    <dgm:pt modelId="{994EACCF-6838-4787-BB69-F5ADE53336A3}" type="parTrans" cxnId="{55BDD811-92A3-496E-8077-DF1B54DE2345}">
      <dgm:prSet/>
      <dgm:spPr/>
      <dgm:t>
        <a:bodyPr/>
        <a:lstStyle/>
        <a:p>
          <a:endParaRPr lang="en-US"/>
        </a:p>
      </dgm:t>
    </dgm:pt>
    <dgm:pt modelId="{4E906D3A-B948-41CC-BA48-DE7C6B65B31F}" type="sibTrans" cxnId="{55BDD811-92A3-496E-8077-DF1B54DE2345}">
      <dgm:prSet/>
      <dgm:spPr/>
      <dgm:t>
        <a:bodyPr/>
        <a:lstStyle/>
        <a:p>
          <a:endParaRPr lang="en-US"/>
        </a:p>
      </dgm:t>
    </dgm:pt>
    <dgm:pt modelId="{85D6F593-5F66-4B57-A438-2443BC194B06}">
      <dgm:prSet/>
      <dgm:spPr/>
      <dgm:t>
        <a:bodyPr/>
        <a:lstStyle/>
        <a:p>
          <a:r>
            <a:rPr lang="en-GB"/>
            <a:t>There is a need to focus on equality and diversity to address all success measures as the review found that in the SDVCs with a lower proportion of successful prosecutions there was a higher proportion of Black and minority ethnic defendants</a:t>
          </a:r>
          <a:endParaRPr lang="en-US"/>
        </a:p>
      </dgm:t>
    </dgm:pt>
    <dgm:pt modelId="{E0D9DD72-A5F9-4A49-AFE4-B40DBE19D709}" type="parTrans" cxnId="{0F7A621D-7CBA-4569-9E48-24C68C99B3B1}">
      <dgm:prSet/>
      <dgm:spPr/>
      <dgm:t>
        <a:bodyPr/>
        <a:lstStyle/>
        <a:p>
          <a:endParaRPr lang="en-US"/>
        </a:p>
      </dgm:t>
    </dgm:pt>
    <dgm:pt modelId="{55C5A230-E9D6-4359-823C-3EF2A8DAA017}" type="sibTrans" cxnId="{0F7A621D-7CBA-4569-9E48-24C68C99B3B1}">
      <dgm:prSet/>
      <dgm:spPr/>
      <dgm:t>
        <a:bodyPr/>
        <a:lstStyle/>
        <a:p>
          <a:endParaRPr lang="en-US"/>
        </a:p>
      </dgm:t>
    </dgm:pt>
    <dgm:pt modelId="{BF10FB45-4B6B-4B2C-9812-605269DFB27E}">
      <dgm:prSet/>
      <dgm:spPr/>
      <dgm:t>
        <a:bodyPr/>
        <a:lstStyle/>
        <a:p>
          <a:r>
            <a:rPr lang="en-GB"/>
            <a:t>All SDVCs need to address their performance through data collection and analysis to see where improvements are needed to meet all success measures </a:t>
          </a:r>
          <a:endParaRPr lang="en-US"/>
        </a:p>
      </dgm:t>
    </dgm:pt>
    <dgm:pt modelId="{04FEB7F0-E90A-4F6F-A0C5-E6B622DB64AA}" type="parTrans" cxnId="{06082669-5FF7-431A-9593-01E4A19A5B4D}">
      <dgm:prSet/>
      <dgm:spPr/>
      <dgm:t>
        <a:bodyPr/>
        <a:lstStyle/>
        <a:p>
          <a:endParaRPr lang="en-US"/>
        </a:p>
      </dgm:t>
    </dgm:pt>
    <dgm:pt modelId="{3F1FF3FC-8178-4B58-B5CD-6E1C16D8CE6C}" type="sibTrans" cxnId="{06082669-5FF7-431A-9593-01E4A19A5B4D}">
      <dgm:prSet/>
      <dgm:spPr/>
      <dgm:t>
        <a:bodyPr/>
        <a:lstStyle/>
        <a:p>
          <a:endParaRPr lang="en-US"/>
        </a:p>
      </dgm:t>
    </dgm:pt>
    <dgm:pt modelId="{935DAB96-57D0-4C76-984B-7BB74B7F0D23}">
      <dgm:prSet/>
      <dgm:spPr/>
      <dgm:t>
        <a:bodyPr/>
        <a:lstStyle/>
        <a:p>
          <a:r>
            <a:rPr lang="en-GB"/>
            <a:t>All SDVCs need to address children issues</a:t>
          </a:r>
          <a:endParaRPr lang="en-US"/>
        </a:p>
      </dgm:t>
    </dgm:pt>
    <dgm:pt modelId="{91106B9A-5650-419F-BF7F-AD56E24A64FE}" type="parTrans" cxnId="{48221F8D-809F-4C5B-897B-13792B6AC2B4}">
      <dgm:prSet/>
      <dgm:spPr/>
      <dgm:t>
        <a:bodyPr/>
        <a:lstStyle/>
        <a:p>
          <a:endParaRPr lang="en-US"/>
        </a:p>
      </dgm:t>
    </dgm:pt>
    <dgm:pt modelId="{82BD5AB5-EAAD-4CD7-BB95-6A9A19D5DD86}" type="sibTrans" cxnId="{48221F8D-809F-4C5B-897B-13792B6AC2B4}">
      <dgm:prSet/>
      <dgm:spPr/>
      <dgm:t>
        <a:bodyPr/>
        <a:lstStyle/>
        <a:p>
          <a:endParaRPr lang="en-US"/>
        </a:p>
      </dgm:t>
    </dgm:pt>
    <dgm:pt modelId="{93D3316A-62D0-481C-9DFD-23F3858768EB}" type="pres">
      <dgm:prSet presAssocID="{EB6D131F-951E-444D-89B6-1A552691CC14}" presName="vert0" presStyleCnt="0">
        <dgm:presLayoutVars>
          <dgm:dir/>
          <dgm:animOne val="branch"/>
          <dgm:animLvl val="lvl"/>
        </dgm:presLayoutVars>
      </dgm:prSet>
      <dgm:spPr/>
    </dgm:pt>
    <dgm:pt modelId="{F9651CE4-E2BE-4216-BF84-A3D0C0733078}" type="pres">
      <dgm:prSet presAssocID="{21444A43-6267-4A3D-A5CC-1D08C432E70F}" presName="thickLine" presStyleLbl="alignNode1" presStyleIdx="0" presStyleCnt="1"/>
      <dgm:spPr/>
    </dgm:pt>
    <dgm:pt modelId="{73C2BB0C-3947-495C-AF1E-78D55B4128B2}" type="pres">
      <dgm:prSet presAssocID="{21444A43-6267-4A3D-A5CC-1D08C432E70F}" presName="horz1" presStyleCnt="0"/>
      <dgm:spPr/>
    </dgm:pt>
    <dgm:pt modelId="{118FEEF1-D3A6-4F4A-85AB-F3AF14791232}" type="pres">
      <dgm:prSet presAssocID="{21444A43-6267-4A3D-A5CC-1D08C432E70F}" presName="tx1" presStyleLbl="revTx" presStyleIdx="0" presStyleCnt="4"/>
      <dgm:spPr/>
    </dgm:pt>
    <dgm:pt modelId="{F91CE485-BCA1-47F2-892D-D3885EEC1D0F}" type="pres">
      <dgm:prSet presAssocID="{21444A43-6267-4A3D-A5CC-1D08C432E70F}" presName="vert1" presStyleCnt="0"/>
      <dgm:spPr/>
    </dgm:pt>
    <dgm:pt modelId="{C038D47C-0374-4543-A2D5-F0C141460CE9}" type="pres">
      <dgm:prSet presAssocID="{85D6F593-5F66-4B57-A438-2443BC194B06}" presName="vertSpace2a" presStyleCnt="0"/>
      <dgm:spPr/>
    </dgm:pt>
    <dgm:pt modelId="{3445D64C-329F-4576-B199-27F8211B1B68}" type="pres">
      <dgm:prSet presAssocID="{85D6F593-5F66-4B57-A438-2443BC194B06}" presName="horz2" presStyleCnt="0"/>
      <dgm:spPr/>
    </dgm:pt>
    <dgm:pt modelId="{E574B1ED-77AA-4CB6-BA4B-923604036E03}" type="pres">
      <dgm:prSet presAssocID="{85D6F593-5F66-4B57-A438-2443BC194B06}" presName="horzSpace2" presStyleCnt="0"/>
      <dgm:spPr/>
    </dgm:pt>
    <dgm:pt modelId="{136C08EC-930F-4F98-8DFC-4AA66041FE61}" type="pres">
      <dgm:prSet presAssocID="{85D6F593-5F66-4B57-A438-2443BC194B06}" presName="tx2" presStyleLbl="revTx" presStyleIdx="1" presStyleCnt="4"/>
      <dgm:spPr/>
    </dgm:pt>
    <dgm:pt modelId="{2C284B68-3D9B-4B30-A203-6E6EC2977E65}" type="pres">
      <dgm:prSet presAssocID="{85D6F593-5F66-4B57-A438-2443BC194B06}" presName="vert2" presStyleCnt="0"/>
      <dgm:spPr/>
    </dgm:pt>
    <dgm:pt modelId="{8E2D9DC5-8582-4EA5-889F-999D614DB461}" type="pres">
      <dgm:prSet presAssocID="{85D6F593-5F66-4B57-A438-2443BC194B06}" presName="thinLine2b" presStyleLbl="callout" presStyleIdx="0" presStyleCnt="3"/>
      <dgm:spPr/>
    </dgm:pt>
    <dgm:pt modelId="{BEFD2DA1-EA23-4EF0-8FBD-2E6BC3ECCC97}" type="pres">
      <dgm:prSet presAssocID="{85D6F593-5F66-4B57-A438-2443BC194B06}" presName="vertSpace2b" presStyleCnt="0"/>
      <dgm:spPr/>
    </dgm:pt>
    <dgm:pt modelId="{93944B3A-4BA5-4413-AC18-00F78D8A39EF}" type="pres">
      <dgm:prSet presAssocID="{BF10FB45-4B6B-4B2C-9812-605269DFB27E}" presName="horz2" presStyleCnt="0"/>
      <dgm:spPr/>
    </dgm:pt>
    <dgm:pt modelId="{53AC0CBA-A22A-4113-B8C1-6C1E75AC269D}" type="pres">
      <dgm:prSet presAssocID="{BF10FB45-4B6B-4B2C-9812-605269DFB27E}" presName="horzSpace2" presStyleCnt="0"/>
      <dgm:spPr/>
    </dgm:pt>
    <dgm:pt modelId="{E58D3324-C162-462A-BC6F-AB71D4D55C7B}" type="pres">
      <dgm:prSet presAssocID="{BF10FB45-4B6B-4B2C-9812-605269DFB27E}" presName="tx2" presStyleLbl="revTx" presStyleIdx="2" presStyleCnt="4"/>
      <dgm:spPr/>
    </dgm:pt>
    <dgm:pt modelId="{78423A58-B98C-4985-8CF3-BB61C2B58546}" type="pres">
      <dgm:prSet presAssocID="{BF10FB45-4B6B-4B2C-9812-605269DFB27E}" presName="vert2" presStyleCnt="0"/>
      <dgm:spPr/>
    </dgm:pt>
    <dgm:pt modelId="{D42ED1DE-E1C3-437F-832D-22642E629DBA}" type="pres">
      <dgm:prSet presAssocID="{BF10FB45-4B6B-4B2C-9812-605269DFB27E}" presName="thinLine2b" presStyleLbl="callout" presStyleIdx="1" presStyleCnt="3"/>
      <dgm:spPr/>
    </dgm:pt>
    <dgm:pt modelId="{10F8A004-FC2D-45F2-AFDF-3509EA1618D1}" type="pres">
      <dgm:prSet presAssocID="{BF10FB45-4B6B-4B2C-9812-605269DFB27E}" presName="vertSpace2b" presStyleCnt="0"/>
      <dgm:spPr/>
    </dgm:pt>
    <dgm:pt modelId="{D620B524-0D82-4B31-8326-94EEAD1A12BC}" type="pres">
      <dgm:prSet presAssocID="{935DAB96-57D0-4C76-984B-7BB74B7F0D23}" presName="horz2" presStyleCnt="0"/>
      <dgm:spPr/>
    </dgm:pt>
    <dgm:pt modelId="{C3EF8D64-83B4-4A54-AD8F-B96CEEB96FCA}" type="pres">
      <dgm:prSet presAssocID="{935DAB96-57D0-4C76-984B-7BB74B7F0D23}" presName="horzSpace2" presStyleCnt="0"/>
      <dgm:spPr/>
    </dgm:pt>
    <dgm:pt modelId="{BF59D5B5-E186-4749-903E-8D668A0C1EC8}" type="pres">
      <dgm:prSet presAssocID="{935DAB96-57D0-4C76-984B-7BB74B7F0D23}" presName="tx2" presStyleLbl="revTx" presStyleIdx="3" presStyleCnt="4"/>
      <dgm:spPr/>
    </dgm:pt>
    <dgm:pt modelId="{501338F9-529D-4951-A417-75F87E871727}" type="pres">
      <dgm:prSet presAssocID="{935DAB96-57D0-4C76-984B-7BB74B7F0D23}" presName="vert2" presStyleCnt="0"/>
      <dgm:spPr/>
    </dgm:pt>
    <dgm:pt modelId="{F486E03C-C56E-4D86-B331-B2D30B8AAD8E}" type="pres">
      <dgm:prSet presAssocID="{935DAB96-57D0-4C76-984B-7BB74B7F0D23}" presName="thinLine2b" presStyleLbl="callout" presStyleIdx="2" presStyleCnt="3"/>
      <dgm:spPr/>
    </dgm:pt>
    <dgm:pt modelId="{2B078817-A002-4018-BF1F-952E81CA7F9E}" type="pres">
      <dgm:prSet presAssocID="{935DAB96-57D0-4C76-984B-7BB74B7F0D23}" presName="vertSpace2b" presStyleCnt="0"/>
      <dgm:spPr/>
    </dgm:pt>
  </dgm:ptLst>
  <dgm:cxnLst>
    <dgm:cxn modelId="{55BDD811-92A3-496E-8077-DF1B54DE2345}" srcId="{EB6D131F-951E-444D-89B6-1A552691CC14}" destId="{21444A43-6267-4A3D-A5CC-1D08C432E70F}" srcOrd="0" destOrd="0" parTransId="{994EACCF-6838-4787-BB69-F5ADE53336A3}" sibTransId="{4E906D3A-B948-41CC-BA48-DE7C6B65B31F}"/>
    <dgm:cxn modelId="{0F7A621D-7CBA-4569-9E48-24C68C99B3B1}" srcId="{21444A43-6267-4A3D-A5CC-1D08C432E70F}" destId="{85D6F593-5F66-4B57-A438-2443BC194B06}" srcOrd="0" destOrd="0" parTransId="{E0D9DD72-A5F9-4A49-AFE4-B40DBE19D709}" sibTransId="{55C5A230-E9D6-4359-823C-3EF2A8DAA017}"/>
    <dgm:cxn modelId="{06082669-5FF7-431A-9593-01E4A19A5B4D}" srcId="{21444A43-6267-4A3D-A5CC-1D08C432E70F}" destId="{BF10FB45-4B6B-4B2C-9812-605269DFB27E}" srcOrd="1" destOrd="0" parTransId="{04FEB7F0-E90A-4F6F-A0C5-E6B622DB64AA}" sibTransId="{3F1FF3FC-8178-4B58-B5CD-6E1C16D8CE6C}"/>
    <dgm:cxn modelId="{5DF61471-ACD2-41D4-AC06-24FA142D0454}" type="presOf" srcId="{BF10FB45-4B6B-4B2C-9812-605269DFB27E}" destId="{E58D3324-C162-462A-BC6F-AB71D4D55C7B}" srcOrd="0" destOrd="0" presId="urn:microsoft.com/office/officeart/2008/layout/LinedList"/>
    <dgm:cxn modelId="{48221F8D-809F-4C5B-897B-13792B6AC2B4}" srcId="{21444A43-6267-4A3D-A5CC-1D08C432E70F}" destId="{935DAB96-57D0-4C76-984B-7BB74B7F0D23}" srcOrd="2" destOrd="0" parTransId="{91106B9A-5650-419F-BF7F-AD56E24A64FE}" sibTransId="{82BD5AB5-EAAD-4CD7-BB95-6A9A19D5DD86}"/>
    <dgm:cxn modelId="{FC90138E-7992-421B-B887-E53C5D2E47E5}" type="presOf" srcId="{935DAB96-57D0-4C76-984B-7BB74B7F0D23}" destId="{BF59D5B5-E186-4749-903E-8D668A0C1EC8}" srcOrd="0" destOrd="0" presId="urn:microsoft.com/office/officeart/2008/layout/LinedList"/>
    <dgm:cxn modelId="{14840490-D33F-4F46-A44D-5D123704FF9C}" type="presOf" srcId="{85D6F593-5F66-4B57-A438-2443BC194B06}" destId="{136C08EC-930F-4F98-8DFC-4AA66041FE61}" srcOrd="0" destOrd="0" presId="urn:microsoft.com/office/officeart/2008/layout/LinedList"/>
    <dgm:cxn modelId="{5EBB15B3-4BD7-41D7-A47C-F666957D1F7A}" type="presOf" srcId="{21444A43-6267-4A3D-A5CC-1D08C432E70F}" destId="{118FEEF1-D3A6-4F4A-85AB-F3AF14791232}" srcOrd="0" destOrd="0" presId="urn:microsoft.com/office/officeart/2008/layout/LinedList"/>
    <dgm:cxn modelId="{8E636FB8-F674-4AF3-A36E-01AA6AEFB858}" type="presOf" srcId="{EB6D131F-951E-444D-89B6-1A552691CC14}" destId="{93D3316A-62D0-481C-9DFD-23F3858768EB}" srcOrd="0" destOrd="0" presId="urn:microsoft.com/office/officeart/2008/layout/LinedList"/>
    <dgm:cxn modelId="{AF570C31-03D1-4EE8-A6C6-ED10E84CD03D}" type="presParOf" srcId="{93D3316A-62D0-481C-9DFD-23F3858768EB}" destId="{F9651CE4-E2BE-4216-BF84-A3D0C0733078}" srcOrd="0" destOrd="0" presId="urn:microsoft.com/office/officeart/2008/layout/LinedList"/>
    <dgm:cxn modelId="{31485E46-3DBD-4F5C-8C5D-6784190A38E7}" type="presParOf" srcId="{93D3316A-62D0-481C-9DFD-23F3858768EB}" destId="{73C2BB0C-3947-495C-AF1E-78D55B4128B2}" srcOrd="1" destOrd="0" presId="urn:microsoft.com/office/officeart/2008/layout/LinedList"/>
    <dgm:cxn modelId="{DD10FB2E-A90E-437F-BCB8-802F5583F44F}" type="presParOf" srcId="{73C2BB0C-3947-495C-AF1E-78D55B4128B2}" destId="{118FEEF1-D3A6-4F4A-85AB-F3AF14791232}" srcOrd="0" destOrd="0" presId="urn:microsoft.com/office/officeart/2008/layout/LinedList"/>
    <dgm:cxn modelId="{7926CBD4-DAC4-47C3-BEE4-B3201B1DB8BE}" type="presParOf" srcId="{73C2BB0C-3947-495C-AF1E-78D55B4128B2}" destId="{F91CE485-BCA1-47F2-892D-D3885EEC1D0F}" srcOrd="1" destOrd="0" presId="urn:microsoft.com/office/officeart/2008/layout/LinedList"/>
    <dgm:cxn modelId="{AD433059-90FF-4E8F-808B-994C6601818F}" type="presParOf" srcId="{F91CE485-BCA1-47F2-892D-D3885EEC1D0F}" destId="{C038D47C-0374-4543-A2D5-F0C141460CE9}" srcOrd="0" destOrd="0" presId="urn:microsoft.com/office/officeart/2008/layout/LinedList"/>
    <dgm:cxn modelId="{4D274E3C-6C75-4638-B1A8-A772B7F418D9}" type="presParOf" srcId="{F91CE485-BCA1-47F2-892D-D3885EEC1D0F}" destId="{3445D64C-329F-4576-B199-27F8211B1B68}" srcOrd="1" destOrd="0" presId="urn:microsoft.com/office/officeart/2008/layout/LinedList"/>
    <dgm:cxn modelId="{7800F355-4652-4495-89DD-640B791FD116}" type="presParOf" srcId="{3445D64C-329F-4576-B199-27F8211B1B68}" destId="{E574B1ED-77AA-4CB6-BA4B-923604036E03}" srcOrd="0" destOrd="0" presId="urn:microsoft.com/office/officeart/2008/layout/LinedList"/>
    <dgm:cxn modelId="{C452CB69-9399-4926-B214-058C22235513}" type="presParOf" srcId="{3445D64C-329F-4576-B199-27F8211B1B68}" destId="{136C08EC-930F-4F98-8DFC-4AA66041FE61}" srcOrd="1" destOrd="0" presId="urn:microsoft.com/office/officeart/2008/layout/LinedList"/>
    <dgm:cxn modelId="{877279F4-415F-48B9-ABC3-A937E1265A29}" type="presParOf" srcId="{3445D64C-329F-4576-B199-27F8211B1B68}" destId="{2C284B68-3D9B-4B30-A203-6E6EC2977E65}" srcOrd="2" destOrd="0" presId="urn:microsoft.com/office/officeart/2008/layout/LinedList"/>
    <dgm:cxn modelId="{BEAE82CC-9014-4E74-90ED-3403F05F2987}" type="presParOf" srcId="{F91CE485-BCA1-47F2-892D-D3885EEC1D0F}" destId="{8E2D9DC5-8582-4EA5-889F-999D614DB461}" srcOrd="2" destOrd="0" presId="urn:microsoft.com/office/officeart/2008/layout/LinedList"/>
    <dgm:cxn modelId="{A8E7D967-8978-4B25-BF4A-47E7BB64A03E}" type="presParOf" srcId="{F91CE485-BCA1-47F2-892D-D3885EEC1D0F}" destId="{BEFD2DA1-EA23-4EF0-8FBD-2E6BC3ECCC97}" srcOrd="3" destOrd="0" presId="urn:microsoft.com/office/officeart/2008/layout/LinedList"/>
    <dgm:cxn modelId="{A3C4D661-2A07-4A36-8E7A-A6384057E0F5}" type="presParOf" srcId="{F91CE485-BCA1-47F2-892D-D3885EEC1D0F}" destId="{93944B3A-4BA5-4413-AC18-00F78D8A39EF}" srcOrd="4" destOrd="0" presId="urn:microsoft.com/office/officeart/2008/layout/LinedList"/>
    <dgm:cxn modelId="{634E78EF-C992-4A9E-BA83-1741527393BA}" type="presParOf" srcId="{93944B3A-4BA5-4413-AC18-00F78D8A39EF}" destId="{53AC0CBA-A22A-4113-B8C1-6C1E75AC269D}" srcOrd="0" destOrd="0" presId="urn:microsoft.com/office/officeart/2008/layout/LinedList"/>
    <dgm:cxn modelId="{AFB5F664-78BC-4D4C-9BFC-C8BD5477B656}" type="presParOf" srcId="{93944B3A-4BA5-4413-AC18-00F78D8A39EF}" destId="{E58D3324-C162-462A-BC6F-AB71D4D55C7B}" srcOrd="1" destOrd="0" presId="urn:microsoft.com/office/officeart/2008/layout/LinedList"/>
    <dgm:cxn modelId="{BAC5016E-3206-44B3-A26C-CF214F57590D}" type="presParOf" srcId="{93944B3A-4BA5-4413-AC18-00F78D8A39EF}" destId="{78423A58-B98C-4985-8CF3-BB61C2B58546}" srcOrd="2" destOrd="0" presId="urn:microsoft.com/office/officeart/2008/layout/LinedList"/>
    <dgm:cxn modelId="{F00FAD2F-C13C-4B31-B4BB-7EAAAA23725B}" type="presParOf" srcId="{F91CE485-BCA1-47F2-892D-D3885EEC1D0F}" destId="{D42ED1DE-E1C3-437F-832D-22642E629DBA}" srcOrd="5" destOrd="0" presId="urn:microsoft.com/office/officeart/2008/layout/LinedList"/>
    <dgm:cxn modelId="{48C97B5E-68AE-4751-8FC8-0A11068AF9F9}" type="presParOf" srcId="{F91CE485-BCA1-47F2-892D-D3885EEC1D0F}" destId="{10F8A004-FC2D-45F2-AFDF-3509EA1618D1}" srcOrd="6" destOrd="0" presId="urn:microsoft.com/office/officeart/2008/layout/LinedList"/>
    <dgm:cxn modelId="{DE7AF457-617C-43F7-AF40-CBA88BCA6B30}" type="presParOf" srcId="{F91CE485-BCA1-47F2-892D-D3885EEC1D0F}" destId="{D620B524-0D82-4B31-8326-94EEAD1A12BC}" srcOrd="7" destOrd="0" presId="urn:microsoft.com/office/officeart/2008/layout/LinedList"/>
    <dgm:cxn modelId="{4256E186-31C0-47AB-9BE5-4F071740EA4F}" type="presParOf" srcId="{D620B524-0D82-4B31-8326-94EEAD1A12BC}" destId="{C3EF8D64-83B4-4A54-AD8F-B96CEEB96FCA}" srcOrd="0" destOrd="0" presId="urn:microsoft.com/office/officeart/2008/layout/LinedList"/>
    <dgm:cxn modelId="{08BE3091-EAFC-40CE-81D2-F5F2DA018050}" type="presParOf" srcId="{D620B524-0D82-4B31-8326-94EEAD1A12BC}" destId="{BF59D5B5-E186-4749-903E-8D668A0C1EC8}" srcOrd="1" destOrd="0" presId="urn:microsoft.com/office/officeart/2008/layout/LinedList"/>
    <dgm:cxn modelId="{EE708900-2AC6-42DA-9CF3-FCEE8A5CAA09}" type="presParOf" srcId="{D620B524-0D82-4B31-8326-94EEAD1A12BC}" destId="{501338F9-529D-4951-A417-75F87E871727}" srcOrd="2" destOrd="0" presId="urn:microsoft.com/office/officeart/2008/layout/LinedList"/>
    <dgm:cxn modelId="{8E2B8996-F72F-49BF-B693-602CA002C1A5}" type="presParOf" srcId="{F91CE485-BCA1-47F2-892D-D3885EEC1D0F}" destId="{F486E03C-C56E-4D86-B331-B2D30B8AAD8E}" srcOrd="8" destOrd="0" presId="urn:microsoft.com/office/officeart/2008/layout/LinedList"/>
    <dgm:cxn modelId="{92068FF8-381B-46AB-90CC-DEDA16DA9D25}" type="presParOf" srcId="{F91CE485-BCA1-47F2-892D-D3885EEC1D0F}" destId="{2B078817-A002-4018-BF1F-952E81CA7F9E}" srcOrd="9"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73561B-6BB8-4297-AE5E-553350E734BF}">
      <dsp:nvSpPr>
        <dsp:cNvPr id="0" name=""/>
        <dsp:cNvSpPr/>
      </dsp:nvSpPr>
      <dsp:spPr>
        <a:xfrm>
          <a:off x="0" y="2902"/>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CB423E-1E57-4F88-8ADC-350E2A77E0EB}">
      <dsp:nvSpPr>
        <dsp:cNvPr id="0" name=""/>
        <dsp:cNvSpPr/>
      </dsp:nvSpPr>
      <dsp:spPr>
        <a:xfrm>
          <a:off x="0" y="290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The majority of victims who alleged rape were female and described as vulnerable (Williams et al, 2007). </a:t>
          </a:r>
          <a:endParaRPr lang="en-US" sz="3000" kern="1200"/>
        </a:p>
      </dsp:txBody>
      <dsp:txXfrm>
        <a:off x="0" y="2902"/>
        <a:ext cx="7240146" cy="1979265"/>
      </dsp:txXfrm>
    </dsp:sp>
    <dsp:sp modelId="{F26ACE83-84EE-46E7-B4C5-1A90F96F5F51}">
      <dsp:nvSpPr>
        <dsp:cNvPr id="0" name=""/>
        <dsp:cNvSpPr/>
      </dsp:nvSpPr>
      <dsp:spPr>
        <a:xfrm>
          <a:off x="0" y="1982167"/>
          <a:ext cx="7240146" cy="0"/>
        </a:xfrm>
        <a:prstGeom prst="line">
          <a:avLst/>
        </a:prstGeom>
        <a:solidFill>
          <a:schemeClr val="accent2">
            <a:hueOff val="-747407"/>
            <a:satOff val="-209"/>
            <a:lumOff val="3529"/>
            <a:alphaOff val="0"/>
          </a:schemeClr>
        </a:solidFill>
        <a:ln w="12700" cap="flat" cmpd="sng" algn="ctr">
          <a:solidFill>
            <a:schemeClr val="accent2">
              <a:hueOff val="-747407"/>
              <a:satOff val="-209"/>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2437B8-2EC2-4691-B4DE-A701C4272F6B}">
      <dsp:nvSpPr>
        <dsp:cNvPr id="0" name=""/>
        <dsp:cNvSpPr/>
      </dsp:nvSpPr>
      <dsp:spPr>
        <a:xfrm>
          <a:off x="0" y="1982167"/>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In addition to this, the typical outcome of the allegation was attrition, resulting in a lack of justice for the majority of victims. </a:t>
          </a:r>
          <a:endParaRPr lang="en-US" sz="3000" kern="1200"/>
        </a:p>
      </dsp:txBody>
      <dsp:txXfrm>
        <a:off x="0" y="1982167"/>
        <a:ext cx="7240146" cy="1979265"/>
      </dsp:txXfrm>
    </dsp:sp>
    <dsp:sp modelId="{D4A43FFD-734F-415F-A456-32092FD9CB84}">
      <dsp:nvSpPr>
        <dsp:cNvPr id="0" name=""/>
        <dsp:cNvSpPr/>
      </dsp:nvSpPr>
      <dsp:spPr>
        <a:xfrm>
          <a:off x="0" y="3961432"/>
          <a:ext cx="7240146" cy="0"/>
        </a:xfrm>
        <a:prstGeom prst="line">
          <a:avLst/>
        </a:prstGeom>
        <a:solidFill>
          <a:schemeClr val="accent2">
            <a:hueOff val="-1494814"/>
            <a:satOff val="-418"/>
            <a:lumOff val="7058"/>
            <a:alphaOff val="0"/>
          </a:schemeClr>
        </a:solidFill>
        <a:ln w="12700" cap="flat" cmpd="sng" algn="ctr">
          <a:solidFill>
            <a:schemeClr val="accent2">
              <a:hueOff val="-1494814"/>
              <a:satOff val="-418"/>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31F27E-981C-40E7-A0A4-28C180EDA3C2}">
      <dsp:nvSpPr>
        <dsp:cNvPr id="0" name=""/>
        <dsp:cNvSpPr/>
      </dsp:nvSpPr>
      <dsp:spPr>
        <a:xfrm>
          <a:off x="0" y="396143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This posed further risk of harm for these women (Stanko, 2007).</a:t>
          </a:r>
          <a:endParaRPr lang="en-US" sz="3000" kern="1200"/>
        </a:p>
      </dsp:txBody>
      <dsp:txXfrm>
        <a:off x="0" y="3961432"/>
        <a:ext cx="7240146" cy="19792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C495C5-AD7A-4FBE-BCE4-F6F662DAD553}">
      <dsp:nvSpPr>
        <dsp:cNvPr id="0" name=""/>
        <dsp:cNvSpPr/>
      </dsp:nvSpPr>
      <dsp:spPr>
        <a:xfrm>
          <a:off x="0" y="2902"/>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86FC2E-6EFE-4790-A1F7-A10234A1A15B}">
      <dsp:nvSpPr>
        <dsp:cNvPr id="0" name=""/>
        <dsp:cNvSpPr/>
      </dsp:nvSpPr>
      <dsp:spPr>
        <a:xfrm>
          <a:off x="0" y="2902"/>
          <a:ext cx="7240146" cy="989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In the first year of the study 677 cases were analysed and four common victim typologies were identified:  </a:t>
          </a:r>
          <a:endParaRPr lang="en-US" sz="2000" kern="1200"/>
        </a:p>
      </dsp:txBody>
      <dsp:txXfrm>
        <a:off x="0" y="2902"/>
        <a:ext cx="7240146" cy="989632"/>
      </dsp:txXfrm>
    </dsp:sp>
    <dsp:sp modelId="{B9850337-01F3-4BDD-99B8-720749199FAD}">
      <dsp:nvSpPr>
        <dsp:cNvPr id="0" name=""/>
        <dsp:cNvSpPr/>
      </dsp:nvSpPr>
      <dsp:spPr>
        <a:xfrm>
          <a:off x="0" y="992534"/>
          <a:ext cx="7240146" cy="0"/>
        </a:xfrm>
        <a:prstGeom prst="line">
          <a:avLst/>
        </a:prstGeom>
        <a:solidFill>
          <a:schemeClr val="accent2">
            <a:hueOff val="-298963"/>
            <a:satOff val="-84"/>
            <a:lumOff val="1412"/>
            <a:alphaOff val="0"/>
          </a:schemeClr>
        </a:solidFill>
        <a:ln w="12700" cap="flat" cmpd="sng" algn="ctr">
          <a:solidFill>
            <a:schemeClr val="accent2">
              <a:hueOff val="-298963"/>
              <a:satOff val="-84"/>
              <a:lumOff val="14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C28C83-3922-4363-BBAB-EDE62552DD50}">
      <dsp:nvSpPr>
        <dsp:cNvPr id="0" name=""/>
        <dsp:cNvSpPr/>
      </dsp:nvSpPr>
      <dsp:spPr>
        <a:xfrm>
          <a:off x="0" y="992534"/>
          <a:ext cx="7240146" cy="989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32% of the allegations involved victims under the age of 18; </a:t>
          </a:r>
          <a:endParaRPr lang="en-US" sz="2000" kern="1200"/>
        </a:p>
      </dsp:txBody>
      <dsp:txXfrm>
        <a:off x="0" y="992534"/>
        <a:ext cx="7240146" cy="989632"/>
      </dsp:txXfrm>
    </dsp:sp>
    <dsp:sp modelId="{C085C17E-C139-497A-846B-30740ECC11B5}">
      <dsp:nvSpPr>
        <dsp:cNvPr id="0" name=""/>
        <dsp:cNvSpPr/>
      </dsp:nvSpPr>
      <dsp:spPr>
        <a:xfrm>
          <a:off x="0" y="1982167"/>
          <a:ext cx="7240146" cy="0"/>
        </a:xfrm>
        <a:prstGeom prst="line">
          <a:avLst/>
        </a:prstGeom>
        <a:solidFill>
          <a:schemeClr val="accent2">
            <a:hueOff val="-597925"/>
            <a:satOff val="-167"/>
            <a:lumOff val="2823"/>
            <a:alphaOff val="0"/>
          </a:schemeClr>
        </a:solidFill>
        <a:ln w="12700" cap="flat" cmpd="sng" algn="ctr">
          <a:solidFill>
            <a:schemeClr val="accent2">
              <a:hueOff val="-597925"/>
              <a:satOff val="-167"/>
              <a:lumOff val="28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C0C5FF-B196-4DEC-BD07-C40DE09BE486}">
      <dsp:nvSpPr>
        <dsp:cNvPr id="0" name=""/>
        <dsp:cNvSpPr/>
      </dsp:nvSpPr>
      <dsp:spPr>
        <a:xfrm>
          <a:off x="0" y="1982167"/>
          <a:ext cx="7240146" cy="989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39% of the allegations involved victims who were or had been in a relationship with the perpetrator; </a:t>
          </a:r>
          <a:endParaRPr lang="en-US" sz="2000" kern="1200"/>
        </a:p>
      </dsp:txBody>
      <dsp:txXfrm>
        <a:off x="0" y="1982167"/>
        <a:ext cx="7240146" cy="989632"/>
      </dsp:txXfrm>
    </dsp:sp>
    <dsp:sp modelId="{69F886A1-E4FC-4C42-84F6-D93BCD825CA4}">
      <dsp:nvSpPr>
        <dsp:cNvPr id="0" name=""/>
        <dsp:cNvSpPr/>
      </dsp:nvSpPr>
      <dsp:spPr>
        <a:xfrm>
          <a:off x="0" y="2971799"/>
          <a:ext cx="7240146" cy="0"/>
        </a:xfrm>
        <a:prstGeom prst="line">
          <a:avLst/>
        </a:prstGeom>
        <a:solidFill>
          <a:schemeClr val="accent2">
            <a:hueOff val="-896888"/>
            <a:satOff val="-251"/>
            <a:lumOff val="4235"/>
            <a:alphaOff val="0"/>
          </a:schemeClr>
        </a:solidFill>
        <a:ln w="12700" cap="flat" cmpd="sng" algn="ctr">
          <a:solidFill>
            <a:schemeClr val="accent2">
              <a:hueOff val="-896888"/>
              <a:satOff val="-251"/>
              <a:lumOff val="42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F8B1AD-3858-4141-A384-25378D5EC2A9}">
      <dsp:nvSpPr>
        <dsp:cNvPr id="0" name=""/>
        <dsp:cNvSpPr/>
      </dsp:nvSpPr>
      <dsp:spPr>
        <a:xfrm>
          <a:off x="0" y="2971800"/>
          <a:ext cx="7240146" cy="989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35% of the allegation involved victims who had consumed alcohol before the offence </a:t>
          </a:r>
          <a:endParaRPr lang="en-US" sz="2000" kern="1200"/>
        </a:p>
      </dsp:txBody>
      <dsp:txXfrm>
        <a:off x="0" y="2971800"/>
        <a:ext cx="7240146" cy="989632"/>
      </dsp:txXfrm>
    </dsp:sp>
    <dsp:sp modelId="{8333757D-65AD-4DDB-BD8E-BE07DC85697F}">
      <dsp:nvSpPr>
        <dsp:cNvPr id="0" name=""/>
        <dsp:cNvSpPr/>
      </dsp:nvSpPr>
      <dsp:spPr>
        <a:xfrm>
          <a:off x="0" y="3961432"/>
          <a:ext cx="7240146" cy="0"/>
        </a:xfrm>
        <a:prstGeom prst="line">
          <a:avLst/>
        </a:prstGeom>
        <a:solidFill>
          <a:schemeClr val="accent2">
            <a:hueOff val="-1195851"/>
            <a:satOff val="-334"/>
            <a:lumOff val="5646"/>
            <a:alphaOff val="0"/>
          </a:schemeClr>
        </a:solidFill>
        <a:ln w="12700" cap="flat" cmpd="sng" algn="ctr">
          <a:solidFill>
            <a:schemeClr val="accent2">
              <a:hueOff val="-1195851"/>
              <a:satOff val="-334"/>
              <a:lumOff val="564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76E8D7-7721-4C8E-AACD-FA3136F1AE8C}">
      <dsp:nvSpPr>
        <dsp:cNvPr id="0" name=""/>
        <dsp:cNvSpPr/>
      </dsp:nvSpPr>
      <dsp:spPr>
        <a:xfrm>
          <a:off x="0" y="3961432"/>
          <a:ext cx="7240146" cy="989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18% of the allegations noted the victim as having a mental health issue. </a:t>
          </a:r>
          <a:endParaRPr lang="en-US" sz="2000" kern="1200"/>
        </a:p>
      </dsp:txBody>
      <dsp:txXfrm>
        <a:off x="0" y="3961432"/>
        <a:ext cx="7240146" cy="989632"/>
      </dsp:txXfrm>
    </dsp:sp>
    <dsp:sp modelId="{54B7A6B2-0F16-49A8-9C6E-EBECDAFCAD55}">
      <dsp:nvSpPr>
        <dsp:cNvPr id="0" name=""/>
        <dsp:cNvSpPr/>
      </dsp:nvSpPr>
      <dsp:spPr>
        <a:xfrm>
          <a:off x="0" y="4951065"/>
          <a:ext cx="7240146" cy="0"/>
        </a:xfrm>
        <a:prstGeom prst="line">
          <a:avLst/>
        </a:prstGeom>
        <a:solidFill>
          <a:schemeClr val="accent2">
            <a:hueOff val="-1494814"/>
            <a:satOff val="-418"/>
            <a:lumOff val="7058"/>
            <a:alphaOff val="0"/>
          </a:schemeClr>
        </a:solidFill>
        <a:ln w="12700" cap="flat" cmpd="sng" algn="ctr">
          <a:solidFill>
            <a:schemeClr val="accent2">
              <a:hueOff val="-1494814"/>
              <a:satOff val="-418"/>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F979CE-0828-464F-B795-8C9619EE3F70}">
      <dsp:nvSpPr>
        <dsp:cNvPr id="0" name=""/>
        <dsp:cNvSpPr/>
      </dsp:nvSpPr>
      <dsp:spPr>
        <a:xfrm>
          <a:off x="0" y="4951065"/>
          <a:ext cx="7240146" cy="9896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From the overall sample drawn in 2005, 87% of cases involved victims with one or more of these vulnerable factors. </a:t>
          </a:r>
          <a:endParaRPr lang="en-US" sz="2000" kern="1200"/>
        </a:p>
      </dsp:txBody>
      <dsp:txXfrm>
        <a:off x="0" y="4951065"/>
        <a:ext cx="7240146" cy="9896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BCD102-592E-4976-B609-1550E6B76CB1}">
      <dsp:nvSpPr>
        <dsp:cNvPr id="0" name=""/>
        <dsp:cNvSpPr/>
      </dsp:nvSpPr>
      <dsp:spPr>
        <a:xfrm>
          <a:off x="0" y="2902"/>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ACC1CC-BDA4-410A-994D-4DB5F45A3FB0}">
      <dsp:nvSpPr>
        <dsp:cNvPr id="0" name=""/>
        <dsp:cNvSpPr/>
      </dsp:nvSpPr>
      <dsp:spPr>
        <a:xfrm>
          <a:off x="0" y="290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Attrition was at its largest between the point of classification of the allegation and the charge of a suspect, with 75% of cases falling out the system at this stage.</a:t>
          </a:r>
          <a:endParaRPr lang="en-US" sz="2500" kern="1200"/>
        </a:p>
      </dsp:txBody>
      <dsp:txXfrm>
        <a:off x="0" y="2902"/>
        <a:ext cx="7240146" cy="1979265"/>
      </dsp:txXfrm>
    </dsp:sp>
    <dsp:sp modelId="{4AF4B4AD-5CD4-4C8E-9BB4-CF7098B9B9AA}">
      <dsp:nvSpPr>
        <dsp:cNvPr id="0" name=""/>
        <dsp:cNvSpPr/>
      </dsp:nvSpPr>
      <dsp:spPr>
        <a:xfrm>
          <a:off x="0" y="1982167"/>
          <a:ext cx="7240146" cy="0"/>
        </a:xfrm>
        <a:prstGeom prst="line">
          <a:avLst/>
        </a:prstGeom>
        <a:solidFill>
          <a:schemeClr val="accent2">
            <a:hueOff val="-747407"/>
            <a:satOff val="-209"/>
            <a:lumOff val="3529"/>
            <a:alphaOff val="0"/>
          </a:schemeClr>
        </a:solidFill>
        <a:ln w="12700" cap="flat" cmpd="sng" algn="ctr">
          <a:solidFill>
            <a:schemeClr val="accent2">
              <a:hueOff val="-747407"/>
              <a:satOff val="-209"/>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C6D435-BC0B-4DEA-81AE-FAB5D0F1C40E}">
      <dsp:nvSpPr>
        <dsp:cNvPr id="0" name=""/>
        <dsp:cNvSpPr/>
      </dsp:nvSpPr>
      <dsp:spPr>
        <a:xfrm>
          <a:off x="0" y="1982167"/>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This highlights the importance for the police to understand the wider context around the issues that rape victims face, and the provision of support required to ensure the victim remains on board. </a:t>
          </a:r>
          <a:endParaRPr lang="en-US" sz="2500" kern="1200"/>
        </a:p>
      </dsp:txBody>
      <dsp:txXfrm>
        <a:off x="0" y="1982167"/>
        <a:ext cx="7240146" cy="1979265"/>
      </dsp:txXfrm>
    </dsp:sp>
    <dsp:sp modelId="{93896EC8-58DA-42B6-B72C-524A331A0A49}">
      <dsp:nvSpPr>
        <dsp:cNvPr id="0" name=""/>
        <dsp:cNvSpPr/>
      </dsp:nvSpPr>
      <dsp:spPr>
        <a:xfrm>
          <a:off x="0" y="3961432"/>
          <a:ext cx="7240146" cy="0"/>
        </a:xfrm>
        <a:prstGeom prst="line">
          <a:avLst/>
        </a:prstGeom>
        <a:solidFill>
          <a:schemeClr val="accent2">
            <a:hueOff val="-1494814"/>
            <a:satOff val="-418"/>
            <a:lumOff val="7058"/>
            <a:alphaOff val="0"/>
          </a:schemeClr>
        </a:solidFill>
        <a:ln w="12700" cap="flat" cmpd="sng" algn="ctr">
          <a:solidFill>
            <a:schemeClr val="accent2">
              <a:hueOff val="-1494814"/>
              <a:satOff val="-418"/>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22A497-31AE-42C4-8420-BDCD6CFB3B16}">
      <dsp:nvSpPr>
        <dsp:cNvPr id="0" name=""/>
        <dsp:cNvSpPr/>
      </dsp:nvSpPr>
      <dsp:spPr>
        <a:xfrm>
          <a:off x="0" y="396143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u="sng" kern="1200" dirty="0"/>
            <a:t>If victims/witnesses are not looked after – the case will fail!!</a:t>
          </a:r>
          <a:endParaRPr lang="en-US" sz="2500" u="sng" kern="1200" dirty="0"/>
        </a:p>
      </dsp:txBody>
      <dsp:txXfrm>
        <a:off x="0" y="3961432"/>
        <a:ext cx="7240146" cy="197926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BBAE7D-B63D-490F-ADB3-FBB68A6E5D93}">
      <dsp:nvSpPr>
        <dsp:cNvPr id="0" name=""/>
        <dsp:cNvSpPr/>
      </dsp:nvSpPr>
      <dsp:spPr>
        <a:xfrm>
          <a:off x="0" y="2753"/>
          <a:ext cx="562379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7FDB83-BE62-4659-B27B-E3677E399525}">
      <dsp:nvSpPr>
        <dsp:cNvPr id="0" name=""/>
        <dsp:cNvSpPr/>
      </dsp:nvSpPr>
      <dsp:spPr>
        <a:xfrm>
          <a:off x="0" y="2753"/>
          <a:ext cx="5623795" cy="18777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Evaluations of Specialist Domestic Violence courts has reported positive benefits in a number of key areas.</a:t>
          </a:r>
          <a:endParaRPr lang="en-US" sz="2400" kern="1200"/>
        </a:p>
      </dsp:txBody>
      <dsp:txXfrm>
        <a:off x="0" y="2753"/>
        <a:ext cx="5623795" cy="1877764"/>
      </dsp:txXfrm>
    </dsp:sp>
    <dsp:sp modelId="{CE8770D1-03EC-4A34-95CF-B4B7D93AE3A9}">
      <dsp:nvSpPr>
        <dsp:cNvPr id="0" name=""/>
        <dsp:cNvSpPr/>
      </dsp:nvSpPr>
      <dsp:spPr>
        <a:xfrm>
          <a:off x="0" y="1880517"/>
          <a:ext cx="5623795"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C277B0-1CAF-49FD-9E0B-F520F87B6DE7}">
      <dsp:nvSpPr>
        <dsp:cNvPr id="0" name=""/>
        <dsp:cNvSpPr/>
      </dsp:nvSpPr>
      <dsp:spPr>
        <a:xfrm>
          <a:off x="0" y="1880517"/>
          <a:ext cx="5623795" cy="18777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Despite these courts experiencing victim retraction (Cook et al., 2004), they do achieve better outcomes than normal courts in relation to guilty verdicts.</a:t>
          </a:r>
          <a:endParaRPr lang="en-US" sz="2400" kern="1200"/>
        </a:p>
      </dsp:txBody>
      <dsp:txXfrm>
        <a:off x="0" y="1880517"/>
        <a:ext cx="5623795" cy="1877764"/>
      </dsp:txXfrm>
    </dsp:sp>
    <dsp:sp modelId="{CD4916AC-04A8-41B1-AF52-8379231331A2}">
      <dsp:nvSpPr>
        <dsp:cNvPr id="0" name=""/>
        <dsp:cNvSpPr/>
      </dsp:nvSpPr>
      <dsp:spPr>
        <a:xfrm>
          <a:off x="0" y="3758281"/>
          <a:ext cx="5623795"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D8A9D3-E64E-4BAA-84F7-C8C035D5F4AE}">
      <dsp:nvSpPr>
        <dsp:cNvPr id="0" name=""/>
        <dsp:cNvSpPr/>
      </dsp:nvSpPr>
      <dsp:spPr>
        <a:xfrm>
          <a:off x="0" y="3758281"/>
          <a:ext cx="5623795" cy="18777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Increasing the speed of cases makes a considerable difference in engaging the victim. </a:t>
          </a:r>
          <a:endParaRPr lang="en-US" sz="2400" kern="1200"/>
        </a:p>
      </dsp:txBody>
      <dsp:txXfrm>
        <a:off x="0" y="3758281"/>
        <a:ext cx="5623795" cy="187776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8BD457-D849-4FEF-933A-4B65F13F90D7}">
      <dsp:nvSpPr>
        <dsp:cNvPr id="0" name=""/>
        <dsp:cNvSpPr/>
      </dsp:nvSpPr>
      <dsp:spPr>
        <a:xfrm>
          <a:off x="0" y="0"/>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DE8E7B-5223-4BE2-BEA2-AEE7CDEE8B73}">
      <dsp:nvSpPr>
        <dsp:cNvPr id="0" name=""/>
        <dsp:cNvSpPr/>
      </dsp:nvSpPr>
      <dsp:spPr>
        <a:xfrm>
          <a:off x="0" y="0"/>
          <a:ext cx="1448029" cy="5943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The SDVCs that were more successful in bringing more perpetrators to justice had: </a:t>
          </a:r>
          <a:endParaRPr lang="en-US" sz="1800" kern="1200"/>
        </a:p>
      </dsp:txBody>
      <dsp:txXfrm>
        <a:off x="0" y="0"/>
        <a:ext cx="1448029" cy="5943600"/>
      </dsp:txXfrm>
    </dsp:sp>
    <dsp:sp modelId="{F6482307-78CD-4B46-A9F2-9B83BE54FD33}">
      <dsp:nvSpPr>
        <dsp:cNvPr id="0" name=""/>
        <dsp:cNvSpPr/>
      </dsp:nvSpPr>
      <dsp:spPr>
        <a:xfrm>
          <a:off x="1556631" y="46797"/>
          <a:ext cx="5683514" cy="935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Strong multi-agency partnerships</a:t>
          </a:r>
          <a:endParaRPr lang="en-US" sz="2400" kern="1200" dirty="0"/>
        </a:p>
      </dsp:txBody>
      <dsp:txXfrm>
        <a:off x="1556631" y="46797"/>
        <a:ext cx="5683514" cy="935942"/>
      </dsp:txXfrm>
    </dsp:sp>
    <dsp:sp modelId="{82D09B8D-421B-42FF-ADC3-72105F91E98C}">
      <dsp:nvSpPr>
        <dsp:cNvPr id="0" name=""/>
        <dsp:cNvSpPr/>
      </dsp:nvSpPr>
      <dsp:spPr>
        <a:xfrm>
          <a:off x="1448029" y="982740"/>
          <a:ext cx="5792116"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4033BB3-0FA2-4ED0-B61C-F7236CE69416}">
      <dsp:nvSpPr>
        <dsp:cNvPr id="0" name=""/>
        <dsp:cNvSpPr/>
      </dsp:nvSpPr>
      <dsp:spPr>
        <a:xfrm>
          <a:off x="1556631" y="1029537"/>
          <a:ext cx="5683514" cy="935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Effective systems for identification of cases</a:t>
          </a:r>
          <a:endParaRPr lang="en-US" sz="2400" kern="1200" dirty="0"/>
        </a:p>
      </dsp:txBody>
      <dsp:txXfrm>
        <a:off x="1556631" y="1029537"/>
        <a:ext cx="5683514" cy="935942"/>
      </dsp:txXfrm>
    </dsp:sp>
    <dsp:sp modelId="{53E18B4F-D021-49C0-9583-CFA14693B136}">
      <dsp:nvSpPr>
        <dsp:cNvPr id="0" name=""/>
        <dsp:cNvSpPr/>
      </dsp:nvSpPr>
      <dsp:spPr>
        <a:xfrm>
          <a:off x="1448029" y="1965480"/>
          <a:ext cx="5792116"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F3775D6-D95E-4693-957B-26B12359B4F4}">
      <dsp:nvSpPr>
        <dsp:cNvPr id="0" name=""/>
        <dsp:cNvSpPr/>
      </dsp:nvSpPr>
      <dsp:spPr>
        <a:xfrm>
          <a:off x="1556631" y="2012277"/>
          <a:ext cx="5683514" cy="935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IDVAs with a focus on supporting victims at court</a:t>
          </a:r>
          <a:endParaRPr lang="en-US" sz="2400" kern="1200" dirty="0"/>
        </a:p>
      </dsp:txBody>
      <dsp:txXfrm>
        <a:off x="1556631" y="2012277"/>
        <a:ext cx="5683514" cy="935942"/>
      </dsp:txXfrm>
    </dsp:sp>
    <dsp:sp modelId="{2EF6445F-B7AD-43D5-8EC8-24EACE85F947}">
      <dsp:nvSpPr>
        <dsp:cNvPr id="0" name=""/>
        <dsp:cNvSpPr/>
      </dsp:nvSpPr>
      <dsp:spPr>
        <a:xfrm>
          <a:off x="1448029" y="2948220"/>
          <a:ext cx="5792116"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905C166-19C1-4708-AD70-98F92415062D}">
      <dsp:nvSpPr>
        <dsp:cNvPr id="0" name=""/>
        <dsp:cNvSpPr/>
      </dsp:nvSpPr>
      <dsp:spPr>
        <a:xfrm>
          <a:off x="1556631" y="2995017"/>
          <a:ext cx="5683514" cy="935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Good training and dedicated staff </a:t>
          </a:r>
          <a:endParaRPr lang="en-US" sz="2400" kern="1200" dirty="0"/>
        </a:p>
      </dsp:txBody>
      <dsp:txXfrm>
        <a:off x="1556631" y="2995017"/>
        <a:ext cx="5683514" cy="935942"/>
      </dsp:txXfrm>
    </dsp:sp>
    <dsp:sp modelId="{2008DE33-E0C5-4CB1-9028-3B0ACE2012EC}">
      <dsp:nvSpPr>
        <dsp:cNvPr id="0" name=""/>
        <dsp:cNvSpPr/>
      </dsp:nvSpPr>
      <dsp:spPr>
        <a:xfrm>
          <a:off x="1448029" y="3930960"/>
          <a:ext cx="5792116"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4287C27-1A66-40C2-B26E-6B1FBA306201}">
      <dsp:nvSpPr>
        <dsp:cNvPr id="0" name=""/>
        <dsp:cNvSpPr/>
      </dsp:nvSpPr>
      <dsp:spPr>
        <a:xfrm>
          <a:off x="1556631" y="3977757"/>
          <a:ext cx="5683514" cy="935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Clustered court listing or a combination of cluster and fast-track court listings </a:t>
          </a:r>
          <a:endParaRPr lang="en-US" sz="2400" kern="1200" dirty="0"/>
        </a:p>
      </dsp:txBody>
      <dsp:txXfrm>
        <a:off x="1556631" y="3977757"/>
        <a:ext cx="5683514" cy="935942"/>
      </dsp:txXfrm>
    </dsp:sp>
    <dsp:sp modelId="{9A949E64-316E-4154-B03A-55B62354CF96}">
      <dsp:nvSpPr>
        <dsp:cNvPr id="0" name=""/>
        <dsp:cNvSpPr/>
      </dsp:nvSpPr>
      <dsp:spPr>
        <a:xfrm>
          <a:off x="1448029" y="4913700"/>
          <a:ext cx="5792116"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8E2897C-5B3C-4301-9183-4C413281329C}">
      <dsp:nvSpPr>
        <dsp:cNvPr id="0" name=""/>
        <dsp:cNvSpPr/>
      </dsp:nvSpPr>
      <dsp:spPr>
        <a:xfrm>
          <a:off x="1556631" y="4960497"/>
          <a:ext cx="5683514" cy="935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Criminal justice perpetrator programmes</a:t>
          </a:r>
          <a:endParaRPr lang="en-US" sz="2400" kern="1200" dirty="0"/>
        </a:p>
      </dsp:txBody>
      <dsp:txXfrm>
        <a:off x="1556631" y="4960497"/>
        <a:ext cx="5683514" cy="935942"/>
      </dsp:txXfrm>
    </dsp:sp>
    <dsp:sp modelId="{D11E5059-D4AD-4D67-9077-B61CA2B243E8}">
      <dsp:nvSpPr>
        <dsp:cNvPr id="0" name=""/>
        <dsp:cNvSpPr/>
      </dsp:nvSpPr>
      <dsp:spPr>
        <a:xfrm>
          <a:off x="1448029" y="5896440"/>
          <a:ext cx="5792116"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4727EA-41C5-45F8-9713-E220AE536F7F}">
      <dsp:nvSpPr>
        <dsp:cNvPr id="0" name=""/>
        <dsp:cNvSpPr/>
      </dsp:nvSpPr>
      <dsp:spPr>
        <a:xfrm>
          <a:off x="0" y="0"/>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DF2B6F-D894-4B6A-819E-6D2C017CB6E5}">
      <dsp:nvSpPr>
        <dsp:cNvPr id="0" name=""/>
        <dsp:cNvSpPr/>
      </dsp:nvSpPr>
      <dsp:spPr>
        <a:xfrm>
          <a:off x="0" y="0"/>
          <a:ext cx="1448029" cy="5943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The SDVCs that were more successful in support and safety of victims had: </a:t>
          </a:r>
          <a:endParaRPr lang="en-US" sz="2100" kern="1200"/>
        </a:p>
      </dsp:txBody>
      <dsp:txXfrm>
        <a:off x="0" y="0"/>
        <a:ext cx="1448029" cy="5943600"/>
      </dsp:txXfrm>
    </dsp:sp>
    <dsp:sp modelId="{E800C031-3996-451F-B1E7-F6D3942B313C}">
      <dsp:nvSpPr>
        <dsp:cNvPr id="0" name=""/>
        <dsp:cNvSpPr/>
      </dsp:nvSpPr>
      <dsp:spPr>
        <a:xfrm>
          <a:off x="1556631" y="92868"/>
          <a:ext cx="5683514" cy="18573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dirty="0"/>
            <a:t>Strong MARACs (Multi Agency Risk Assessment Conferences) </a:t>
          </a:r>
          <a:endParaRPr lang="en-US" sz="3700" kern="1200" dirty="0"/>
        </a:p>
      </dsp:txBody>
      <dsp:txXfrm>
        <a:off x="1556631" y="92868"/>
        <a:ext cx="5683514" cy="1857374"/>
      </dsp:txXfrm>
    </dsp:sp>
    <dsp:sp modelId="{11FC55FF-3226-4B53-A24A-67DAA1AD964F}">
      <dsp:nvSpPr>
        <dsp:cNvPr id="0" name=""/>
        <dsp:cNvSpPr/>
      </dsp:nvSpPr>
      <dsp:spPr>
        <a:xfrm>
          <a:off x="1448029" y="1950243"/>
          <a:ext cx="5792116"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EF1902A-5A74-4764-B82C-781119D67027}">
      <dsp:nvSpPr>
        <dsp:cNvPr id="0" name=""/>
        <dsp:cNvSpPr/>
      </dsp:nvSpPr>
      <dsp:spPr>
        <a:xfrm>
          <a:off x="1556631" y="2043112"/>
          <a:ext cx="5683514" cy="18573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dirty="0"/>
            <a:t>IDVAs focusing on engaging victims generally</a:t>
          </a:r>
          <a:endParaRPr lang="en-US" sz="3700" kern="1200" dirty="0"/>
        </a:p>
      </dsp:txBody>
      <dsp:txXfrm>
        <a:off x="1556631" y="2043112"/>
        <a:ext cx="5683514" cy="1857374"/>
      </dsp:txXfrm>
    </dsp:sp>
    <dsp:sp modelId="{6778ADE7-B471-4F0F-BAD4-B7607A59E90D}">
      <dsp:nvSpPr>
        <dsp:cNvPr id="0" name=""/>
        <dsp:cNvSpPr/>
      </dsp:nvSpPr>
      <dsp:spPr>
        <a:xfrm>
          <a:off x="1448029" y="3900487"/>
          <a:ext cx="5792116"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F02C932-9657-40D5-A37F-AD0CA14E3A8A}">
      <dsp:nvSpPr>
        <dsp:cNvPr id="0" name=""/>
        <dsp:cNvSpPr/>
      </dsp:nvSpPr>
      <dsp:spPr>
        <a:xfrm>
          <a:off x="1556631" y="3993356"/>
          <a:ext cx="5683514" cy="18573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dirty="0"/>
            <a:t>Safe court facilities </a:t>
          </a:r>
          <a:endParaRPr lang="en-US" sz="3700" kern="1200" dirty="0"/>
        </a:p>
      </dsp:txBody>
      <dsp:txXfrm>
        <a:off x="1556631" y="3993356"/>
        <a:ext cx="5683514" cy="1857374"/>
      </dsp:txXfrm>
    </dsp:sp>
    <dsp:sp modelId="{5A6A7DB2-CD15-4CFF-AF93-D35332231702}">
      <dsp:nvSpPr>
        <dsp:cNvPr id="0" name=""/>
        <dsp:cNvSpPr/>
      </dsp:nvSpPr>
      <dsp:spPr>
        <a:xfrm>
          <a:off x="1448029" y="5850731"/>
          <a:ext cx="5792116"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651CE4-E2BE-4216-BF84-A3D0C0733078}">
      <dsp:nvSpPr>
        <dsp:cNvPr id="0" name=""/>
        <dsp:cNvSpPr/>
      </dsp:nvSpPr>
      <dsp:spPr>
        <a:xfrm>
          <a:off x="0" y="0"/>
          <a:ext cx="72401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8FEEF1-D3A6-4F4A-85AB-F3AF14791232}">
      <dsp:nvSpPr>
        <dsp:cNvPr id="0" name=""/>
        <dsp:cNvSpPr/>
      </dsp:nvSpPr>
      <dsp:spPr>
        <a:xfrm>
          <a:off x="0" y="0"/>
          <a:ext cx="1448029" cy="5943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Within the Review three components were identified where there were systemic weaknesses and to address these weaknesses it is suggested that: </a:t>
          </a:r>
          <a:endParaRPr lang="en-US" sz="1800" kern="1200"/>
        </a:p>
      </dsp:txBody>
      <dsp:txXfrm>
        <a:off x="0" y="0"/>
        <a:ext cx="1448029" cy="5943600"/>
      </dsp:txXfrm>
    </dsp:sp>
    <dsp:sp modelId="{136C08EC-930F-4F98-8DFC-4AA66041FE61}">
      <dsp:nvSpPr>
        <dsp:cNvPr id="0" name=""/>
        <dsp:cNvSpPr/>
      </dsp:nvSpPr>
      <dsp:spPr>
        <a:xfrm>
          <a:off x="1556631" y="92868"/>
          <a:ext cx="5683514" cy="18573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There is a need to focus on equality and diversity to address all success measures as the review found that in the SDVCs with a lower proportion of successful prosecutions there was a higher proportion of Black and minority ethnic defendants</a:t>
          </a:r>
          <a:endParaRPr lang="en-US" sz="2000" kern="1200"/>
        </a:p>
      </dsp:txBody>
      <dsp:txXfrm>
        <a:off x="1556631" y="92868"/>
        <a:ext cx="5683514" cy="1857374"/>
      </dsp:txXfrm>
    </dsp:sp>
    <dsp:sp modelId="{8E2D9DC5-8582-4EA5-889F-999D614DB461}">
      <dsp:nvSpPr>
        <dsp:cNvPr id="0" name=""/>
        <dsp:cNvSpPr/>
      </dsp:nvSpPr>
      <dsp:spPr>
        <a:xfrm>
          <a:off x="1448029" y="1950243"/>
          <a:ext cx="5792116"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58D3324-C162-462A-BC6F-AB71D4D55C7B}">
      <dsp:nvSpPr>
        <dsp:cNvPr id="0" name=""/>
        <dsp:cNvSpPr/>
      </dsp:nvSpPr>
      <dsp:spPr>
        <a:xfrm>
          <a:off x="1556631" y="2043112"/>
          <a:ext cx="5683514" cy="18573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All SDVCs need to address their performance through data collection and analysis to see where improvements are needed to meet all success measures </a:t>
          </a:r>
          <a:endParaRPr lang="en-US" sz="2000" kern="1200"/>
        </a:p>
      </dsp:txBody>
      <dsp:txXfrm>
        <a:off x="1556631" y="2043112"/>
        <a:ext cx="5683514" cy="1857374"/>
      </dsp:txXfrm>
    </dsp:sp>
    <dsp:sp modelId="{D42ED1DE-E1C3-437F-832D-22642E629DBA}">
      <dsp:nvSpPr>
        <dsp:cNvPr id="0" name=""/>
        <dsp:cNvSpPr/>
      </dsp:nvSpPr>
      <dsp:spPr>
        <a:xfrm>
          <a:off x="1448029" y="3900487"/>
          <a:ext cx="5792116"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F59D5B5-E186-4749-903E-8D668A0C1EC8}">
      <dsp:nvSpPr>
        <dsp:cNvPr id="0" name=""/>
        <dsp:cNvSpPr/>
      </dsp:nvSpPr>
      <dsp:spPr>
        <a:xfrm>
          <a:off x="1556631" y="3993356"/>
          <a:ext cx="5683514" cy="18573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All SDVCs need to address children issues</a:t>
          </a:r>
          <a:endParaRPr lang="en-US" sz="2000" kern="1200"/>
        </a:p>
      </dsp:txBody>
      <dsp:txXfrm>
        <a:off x="1556631" y="3993356"/>
        <a:ext cx="5683514" cy="1857374"/>
      </dsp:txXfrm>
    </dsp:sp>
    <dsp:sp modelId="{F486E03C-C56E-4D86-B331-B2D30B8AAD8E}">
      <dsp:nvSpPr>
        <dsp:cNvPr id="0" name=""/>
        <dsp:cNvSpPr/>
      </dsp:nvSpPr>
      <dsp:spPr>
        <a:xfrm>
          <a:off x="1448029" y="5850731"/>
          <a:ext cx="5792116"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Tuesday, March 1, 2022</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76282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Tuesday, March 1, 2022</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8632360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Tuesday, March 1, 2022</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6739538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Tuesday, March 1, 2022</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0248724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Tuesday, March 1, 2022</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911146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Tuesday, March 1, 2022</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5524313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Tuesday, March 1, 2022</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9229990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Tuesday, March 1, 2022</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8150571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Tuesday, March 1, 2022</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107024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Tuesday, March 1, 2022</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9492602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Tuesday, March 1, 2022</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0819240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AE0C963C-C1DB-4AFD-9DDC-0691666BF49B}" type="datetime2">
              <a:rPr lang="en-US" smtClean="0"/>
              <a:pPr/>
              <a:t>Tuesday, March 1, 2022</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281419832"/>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89" r:id="rId6"/>
    <p:sldLayoutId id="2147483685" r:id="rId7"/>
    <p:sldLayoutId id="2147483686" r:id="rId8"/>
    <p:sldLayoutId id="2147483687" r:id="rId9"/>
    <p:sldLayoutId id="2147483688" r:id="rId10"/>
    <p:sldLayoutId id="2147483690"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policeconduct.gov.uk/who-we-are" TargetMode="External"/><Relationship Id="rId2" Type="http://schemas.openxmlformats.org/officeDocument/2006/relationships/hyperlink" Target="https://en.wikipedia.org/wiki/Independent_Office_for_Police_Conduct"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tandfonline.com/doi/abs/10.1080/09627250208553382?journalCode=rcjm20"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en.wikipedia.org/wiki/Police_and_Criminal_Evidence_Act_1984" TargetMode="External"/><Relationship Id="rId2" Type="http://schemas.openxmlformats.org/officeDocument/2006/relationships/hyperlink" Target="https://www.legislation.gov.uk/ukpga/1984/60/content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academic.oup.com/bjc/article/31/4/347/498642?login=tru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v.uk/police-and-crime-commissioners" TargetMode="External"/><Relationship Id="rId2" Type="http://schemas.openxmlformats.org/officeDocument/2006/relationships/hyperlink" Target="https://en.wikipedia.org/wiki/Police_and_crime_commissioner" TargetMode="External"/><Relationship Id="rId1" Type="http://schemas.openxmlformats.org/officeDocument/2006/relationships/slideLayout" Target="../slideLayouts/slideLayout2.xml"/><Relationship Id="rId4" Type="http://schemas.openxmlformats.org/officeDocument/2006/relationships/hyperlink" Target="https://www.apccs.police.uk/role-of-the-pcc/"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cambridge.org/core/journals/politics-and-gender/article/how-is-institutional-formation-gendered-and-does-it-make-a-difference-a-new-conceptual-framework-and-a-case-study-of-police-and-crime-commissioners-in-england-and-wales/6987C5DBAC998258DF011956BE2FA1AF" TargetMode="External"/><Relationship Id="rId2" Type="http://schemas.openxmlformats.org/officeDocument/2006/relationships/hyperlink" Target="https://academic.oup.com/policing/article/7/3/239/1525860?login=true"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legislation.gov.uk/uksi/2002/446/regulation/2/made#f00002"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78DAC5EB-CB66-4144-944F-FCA082908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CB07A7-58CF-45BE-B563-7D82D6214346}"/>
              </a:ext>
            </a:extLst>
          </p:cNvPr>
          <p:cNvSpPr>
            <a:spLocks noGrp="1"/>
          </p:cNvSpPr>
          <p:nvPr>
            <p:ph type="ctrTitle"/>
          </p:nvPr>
        </p:nvSpPr>
        <p:spPr>
          <a:xfrm>
            <a:off x="914403" y="4996329"/>
            <a:ext cx="10943420" cy="1035982"/>
          </a:xfrm>
        </p:spPr>
        <p:txBody>
          <a:bodyPr vert="horz" lIns="0" tIns="0" rIns="0" bIns="0" rtlCol="0" anchor="t">
            <a:normAutofit/>
          </a:bodyPr>
          <a:lstStyle/>
          <a:p>
            <a:pPr algn="r"/>
            <a:r>
              <a:rPr lang="en-US" sz="3600" spc="700"/>
              <a:t>Policing The Public</a:t>
            </a:r>
          </a:p>
        </p:txBody>
      </p:sp>
      <p:sp>
        <p:nvSpPr>
          <p:cNvPr id="3" name="Subtitle 2">
            <a:extLst>
              <a:ext uri="{FF2B5EF4-FFF2-40B4-BE49-F238E27FC236}">
                <a16:creationId xmlns:a16="http://schemas.microsoft.com/office/drawing/2014/main" id="{ECF20FC6-0D0B-4A51-B7A9-E800DD70FA8E}"/>
              </a:ext>
            </a:extLst>
          </p:cNvPr>
          <p:cNvSpPr>
            <a:spLocks noGrp="1"/>
          </p:cNvSpPr>
          <p:nvPr>
            <p:ph type="subTitle" idx="1"/>
          </p:nvPr>
        </p:nvSpPr>
        <p:spPr>
          <a:xfrm>
            <a:off x="914402" y="457200"/>
            <a:ext cx="2594439" cy="4170642"/>
          </a:xfrm>
        </p:spPr>
        <p:txBody>
          <a:bodyPr vert="horz" lIns="0" tIns="0" rIns="0" bIns="0" rtlCol="0" anchor="b">
            <a:normAutofit/>
          </a:bodyPr>
          <a:lstStyle/>
          <a:p>
            <a:pPr indent="-228600" algn="r">
              <a:lnSpc>
                <a:spcPct val="120000"/>
              </a:lnSpc>
              <a:buFont typeface="Arial" panose="020B0604020202020204" pitchFamily="34" charset="0"/>
              <a:buChar char="•"/>
            </a:pPr>
            <a:r>
              <a:rPr lang="en-US" dirty="0"/>
              <a:t>Week 6</a:t>
            </a:r>
          </a:p>
          <a:p>
            <a:pPr indent="-228600" algn="r">
              <a:lnSpc>
                <a:spcPct val="120000"/>
              </a:lnSpc>
              <a:buFont typeface="Arial" panose="020B0604020202020204" pitchFamily="34" charset="0"/>
              <a:buChar char="•"/>
            </a:pPr>
            <a:r>
              <a:rPr lang="en-US" dirty="0"/>
              <a:t>Assignment Prep &amp; Policing the Vulnerable</a:t>
            </a:r>
          </a:p>
          <a:p>
            <a:pPr indent="-228600" algn="r">
              <a:lnSpc>
                <a:spcPct val="120000"/>
              </a:lnSpc>
              <a:buFont typeface="Arial" panose="020B0604020202020204" pitchFamily="34" charset="0"/>
              <a:buChar char="•"/>
            </a:pPr>
            <a:r>
              <a:rPr lang="en-US" dirty="0"/>
              <a:t>Dr. Luke Roach</a:t>
            </a:r>
          </a:p>
          <a:p>
            <a:pPr indent="-228600" algn="r">
              <a:lnSpc>
                <a:spcPct val="120000"/>
              </a:lnSpc>
              <a:buFont typeface="Arial" panose="020B0604020202020204" pitchFamily="34" charset="0"/>
              <a:buChar char="•"/>
            </a:pPr>
            <a:r>
              <a:rPr lang="en-US" dirty="0"/>
              <a:t>L.Roach@UWTSD.ac.uk</a:t>
            </a:r>
          </a:p>
        </p:txBody>
      </p:sp>
      <p:pic>
        <p:nvPicPr>
          <p:cNvPr id="4" name="Picture 3" descr="High speed train with motion blur effect">
            <a:extLst>
              <a:ext uri="{FF2B5EF4-FFF2-40B4-BE49-F238E27FC236}">
                <a16:creationId xmlns:a16="http://schemas.microsoft.com/office/drawing/2014/main" id="{F389E8E9-EA52-48D6-AC17-1024C7E6B55B}"/>
              </a:ext>
            </a:extLst>
          </p:cNvPr>
          <p:cNvPicPr>
            <a:picLocks noChangeAspect="1"/>
          </p:cNvPicPr>
          <p:nvPr/>
        </p:nvPicPr>
        <p:blipFill rotWithShape="1">
          <a:blip r:embed="rId2"/>
          <a:srcRect t="10645" r="3" b="3"/>
          <a:stretch/>
        </p:blipFill>
        <p:spPr>
          <a:xfrm>
            <a:off x="4038600" y="-431"/>
            <a:ext cx="7696201" cy="4590360"/>
          </a:xfrm>
          <a:prstGeom prst="rect">
            <a:avLst/>
          </a:prstGeom>
        </p:spPr>
      </p:pic>
      <p:sp>
        <p:nvSpPr>
          <p:cNvPr id="17" name="Rectangle 16">
            <a:extLst>
              <a:ext uri="{FF2B5EF4-FFF2-40B4-BE49-F238E27FC236}">
                <a16:creationId xmlns:a16="http://schemas.microsoft.com/office/drawing/2014/main" id="{86B7A620-47FC-4678-9F07-D291E9CD57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1999" cy="457198"/>
          </a:xfrm>
          <a:prstGeom prst="rect">
            <a:avLst/>
          </a:prstGeom>
          <a:gradFill>
            <a:gsLst>
              <a:gs pos="0">
                <a:schemeClr val="accent6">
                  <a:lumMod val="75000"/>
                  <a:alpha val="61000"/>
                </a:schemeClr>
              </a:gs>
              <a:gs pos="30000">
                <a:schemeClr val="accent5">
                  <a:alpha val="85000"/>
                </a:scheme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4CE6113-16AE-4250-8027-F864DE5BC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8742"/>
            <a:ext cx="8153398" cy="448830"/>
          </a:xfrm>
          <a:prstGeom prst="rect">
            <a:avLst/>
          </a:prstGeom>
          <a:gradFill>
            <a:gsLst>
              <a:gs pos="0">
                <a:schemeClr val="accent5">
                  <a:alpha val="0"/>
                </a:schemeClr>
              </a:gs>
              <a:gs pos="73000">
                <a:schemeClr val="accent2">
                  <a:alpha val="74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638731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F4B3D-210A-4947-A4B8-59328C912BD1}"/>
              </a:ext>
            </a:extLst>
          </p:cNvPr>
          <p:cNvSpPr>
            <a:spLocks noGrp="1"/>
          </p:cNvSpPr>
          <p:nvPr>
            <p:ph type="title"/>
          </p:nvPr>
        </p:nvSpPr>
        <p:spPr/>
        <p:txBody>
          <a:bodyPr/>
          <a:lstStyle/>
          <a:p>
            <a:r>
              <a:rPr lang="en-GB" dirty="0"/>
              <a:t>Todays Workshop</a:t>
            </a:r>
          </a:p>
        </p:txBody>
      </p:sp>
      <p:sp>
        <p:nvSpPr>
          <p:cNvPr id="3" name="Content Placeholder 2">
            <a:extLst>
              <a:ext uri="{FF2B5EF4-FFF2-40B4-BE49-F238E27FC236}">
                <a16:creationId xmlns:a16="http://schemas.microsoft.com/office/drawing/2014/main" id="{D8E2A5F8-0414-4DBE-A244-A5462E3AB3E1}"/>
              </a:ext>
            </a:extLst>
          </p:cNvPr>
          <p:cNvSpPr>
            <a:spLocks noGrp="1"/>
          </p:cNvSpPr>
          <p:nvPr>
            <p:ph idx="1"/>
          </p:nvPr>
        </p:nvSpPr>
        <p:spPr/>
        <p:txBody>
          <a:bodyPr/>
          <a:lstStyle/>
          <a:p>
            <a:r>
              <a:rPr lang="en-GB" dirty="0"/>
              <a:t>Assignment Recap</a:t>
            </a:r>
          </a:p>
          <a:p>
            <a:r>
              <a:rPr lang="en-GB" dirty="0"/>
              <a:t>Understanding Vulnerability</a:t>
            </a:r>
          </a:p>
          <a:p>
            <a:r>
              <a:rPr lang="en-GB" dirty="0"/>
              <a:t>Statistics around vulnerability</a:t>
            </a:r>
          </a:p>
          <a:p>
            <a:r>
              <a:rPr lang="en-GB" dirty="0"/>
              <a:t>Domestic Abuse</a:t>
            </a:r>
          </a:p>
          <a:p>
            <a:r>
              <a:rPr lang="en-GB" dirty="0"/>
              <a:t>Assignment Draft Chat</a:t>
            </a:r>
          </a:p>
        </p:txBody>
      </p:sp>
    </p:spTree>
    <p:extLst>
      <p:ext uri="{BB962C8B-B14F-4D97-AF65-F5344CB8AC3E}">
        <p14:creationId xmlns:p14="http://schemas.microsoft.com/office/powerpoint/2010/main" val="22945301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45EA7F1D-6737-4609-94CE-0E7C0CED7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0FCA68-3497-4CB3-8C25-B6AE87EFE0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0"/>
            <a:ext cx="12191999" cy="6858000"/>
          </a:xfrm>
          <a:prstGeom prst="rect">
            <a:avLst/>
          </a:prstGeom>
          <a:gradFill>
            <a:gsLst>
              <a:gs pos="0">
                <a:schemeClr val="accent4">
                  <a:alpha val="61000"/>
                </a:schemeClr>
              </a:gs>
              <a:gs pos="100000">
                <a:schemeClr val="accent2"/>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A3DC6B-18DE-4588-B321-8101DED54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80357" y="0"/>
            <a:ext cx="11711642" cy="6857998"/>
          </a:xfrm>
          <a:prstGeom prst="rect">
            <a:avLst/>
          </a:prstGeom>
          <a:gradFill>
            <a:gsLst>
              <a:gs pos="6000">
                <a:schemeClr val="accent6">
                  <a:lumMod val="75000"/>
                  <a:alpha val="93000"/>
                </a:schemeClr>
              </a:gs>
              <a:gs pos="100000">
                <a:schemeClr val="accent2">
                  <a:lumMod val="60000"/>
                  <a:lumOff val="40000"/>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AA34BCD-93B4-45FF-9448-87F7C4311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038600" y="1494"/>
            <a:ext cx="8153399" cy="6399306"/>
          </a:xfrm>
          <a:prstGeom prst="rect">
            <a:avLst/>
          </a:prstGeom>
          <a:gradFill>
            <a:gsLst>
              <a:gs pos="22000">
                <a:schemeClr val="accent2">
                  <a:alpha val="68000"/>
                </a:schemeClr>
              </a:gs>
              <a:gs pos="99000">
                <a:schemeClr val="accent5">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BF7F8F0-28A9-4A24-96A8-E5E423FBF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8591">
            <a:off x="7897613" y="684022"/>
            <a:ext cx="5330585" cy="5218721"/>
          </a:xfrm>
          <a:custGeom>
            <a:avLst/>
            <a:gdLst>
              <a:gd name="connsiteX0" fmla="*/ 4721855 w 5330585"/>
              <a:gd name="connsiteY0" fmla="*/ 4361426 h 5218721"/>
              <a:gd name="connsiteX1" fmla="*/ 3457542 w 5330585"/>
              <a:gd name="connsiteY1" fmla="*/ 5211667 h 5218721"/>
              <a:gd name="connsiteX2" fmla="*/ 3430109 w 5330585"/>
              <a:gd name="connsiteY2" fmla="*/ 5218721 h 5218721"/>
              <a:gd name="connsiteX3" fmla="*/ 0 w 5330585"/>
              <a:gd name="connsiteY3" fmla="*/ 2647363 h 5218721"/>
              <a:gd name="connsiteX4" fmla="*/ 12834 w 5330585"/>
              <a:gd name="connsiteY4" fmla="*/ 2393199 h 5218721"/>
              <a:gd name="connsiteX5" fmla="*/ 2664828 w 5330585"/>
              <a:gd name="connsiteY5" fmla="*/ 0 h 5218721"/>
              <a:gd name="connsiteX6" fmla="*/ 5330585 w 5330585"/>
              <a:gd name="connsiteY6" fmla="*/ 2665757 h 5218721"/>
              <a:gd name="connsiteX7" fmla="*/ 4721855 w 5330585"/>
              <a:gd name="connsiteY7" fmla="*/ 4361426 h 5218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30585" h="5218721">
                <a:moveTo>
                  <a:pt x="4721855" y="4361426"/>
                </a:moveTo>
                <a:cubicBezTo>
                  <a:pt x="4395896" y="4756397"/>
                  <a:pt x="3958379" y="5055891"/>
                  <a:pt x="3457542" y="5211667"/>
                </a:cubicBezTo>
                <a:lnTo>
                  <a:pt x="3430109" y="5218721"/>
                </a:lnTo>
                <a:lnTo>
                  <a:pt x="0" y="2647363"/>
                </a:lnTo>
                <a:lnTo>
                  <a:pt x="12834" y="2393199"/>
                </a:lnTo>
                <a:cubicBezTo>
                  <a:pt x="149347" y="1048975"/>
                  <a:pt x="1284587" y="0"/>
                  <a:pt x="2664828" y="0"/>
                </a:cubicBezTo>
                <a:cubicBezTo>
                  <a:pt x="4137085" y="0"/>
                  <a:pt x="5330585" y="1193500"/>
                  <a:pt x="5330585" y="2665757"/>
                </a:cubicBezTo>
                <a:cubicBezTo>
                  <a:pt x="5330585" y="3309870"/>
                  <a:pt x="5102142" y="3900626"/>
                  <a:pt x="4721855" y="4361426"/>
                </a:cubicBezTo>
                <a:close/>
              </a:path>
            </a:pathLst>
          </a:custGeom>
          <a:gradFill>
            <a:gsLst>
              <a:gs pos="16000">
                <a:schemeClr val="accent6">
                  <a:alpha val="0"/>
                </a:schemeClr>
              </a:gs>
              <a:gs pos="85000">
                <a:schemeClr val="accent6">
                  <a:lumMod val="60000"/>
                  <a:lumOff val="40000"/>
                  <a:alpha val="2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ADEE5410-5DAB-442C-8E7B-CDAB35E75B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3"/>
            <a:ext cx="12191999" cy="4399229"/>
          </a:xfrm>
          <a:prstGeom prst="rect">
            <a:avLst/>
          </a:prstGeom>
          <a:gradFill>
            <a:gsLst>
              <a:gs pos="22000">
                <a:schemeClr val="accent2">
                  <a:alpha val="49000"/>
                </a:schemeClr>
              </a:gs>
              <a:gs pos="99000">
                <a:schemeClr val="accent5">
                  <a:alpha val="62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2CF415-84D9-4DB4-B8B6-155FC03E4CF5}"/>
              </a:ext>
            </a:extLst>
          </p:cNvPr>
          <p:cNvSpPr>
            <a:spLocks noGrp="1"/>
          </p:cNvSpPr>
          <p:nvPr>
            <p:ph type="title"/>
          </p:nvPr>
        </p:nvSpPr>
        <p:spPr>
          <a:xfrm>
            <a:off x="2250282" y="1584183"/>
            <a:ext cx="9194096" cy="2431226"/>
          </a:xfrm>
        </p:spPr>
        <p:txBody>
          <a:bodyPr vert="horz" lIns="0" tIns="0" rIns="0" bIns="0" rtlCol="0" anchor="t">
            <a:normAutofit/>
          </a:bodyPr>
          <a:lstStyle/>
          <a:p>
            <a:pPr algn="r"/>
            <a:r>
              <a:rPr lang="en-US" sz="4400" spc="750">
                <a:solidFill>
                  <a:schemeClr val="bg1"/>
                </a:solidFill>
              </a:rPr>
              <a:t>Assignment 1</a:t>
            </a:r>
          </a:p>
        </p:txBody>
      </p:sp>
    </p:spTree>
    <p:extLst>
      <p:ext uri="{BB962C8B-B14F-4D97-AF65-F5344CB8AC3E}">
        <p14:creationId xmlns:p14="http://schemas.microsoft.com/office/powerpoint/2010/main" val="3465965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103E8-2671-410F-98FD-E62D6A6CEB97}"/>
              </a:ext>
            </a:extLst>
          </p:cNvPr>
          <p:cNvSpPr>
            <a:spLocks noGrp="1"/>
          </p:cNvSpPr>
          <p:nvPr>
            <p:ph type="title"/>
          </p:nvPr>
        </p:nvSpPr>
        <p:spPr/>
        <p:txBody>
          <a:bodyPr>
            <a:noAutofit/>
          </a:bodyPr>
          <a:lstStyle/>
          <a:p>
            <a:r>
              <a:rPr lang="en-GB" sz="2000" b="1" dirty="0">
                <a:effectLst/>
                <a:latin typeface="Times New Roman" panose="02020603050405020304" pitchFamily="18" charset="0"/>
                <a:ea typeface="Times New Roman" panose="02020603050405020304" pitchFamily="18" charset="0"/>
              </a:rPr>
              <a:t>Review and discuss the effectiveness of the Independent Office for Police Conduct  in upholding the legitimacy of the police. </a:t>
            </a:r>
            <a:endParaRPr lang="en-GB" sz="2000" dirty="0"/>
          </a:p>
        </p:txBody>
      </p:sp>
      <p:sp>
        <p:nvSpPr>
          <p:cNvPr id="3" name="Content Placeholder 2">
            <a:extLst>
              <a:ext uri="{FF2B5EF4-FFF2-40B4-BE49-F238E27FC236}">
                <a16:creationId xmlns:a16="http://schemas.microsoft.com/office/drawing/2014/main" id="{39635F7C-D114-49A1-A115-2BEAC894776F}"/>
              </a:ext>
            </a:extLst>
          </p:cNvPr>
          <p:cNvSpPr>
            <a:spLocks noGrp="1"/>
          </p:cNvSpPr>
          <p:nvPr>
            <p:ph idx="1"/>
          </p:nvPr>
        </p:nvSpPr>
        <p:spPr/>
        <p:txBody>
          <a:bodyPr/>
          <a:lstStyle/>
          <a:p>
            <a:r>
              <a:rPr lang="en-GB" dirty="0">
                <a:hlinkClick r:id="rId2"/>
              </a:rPr>
              <a:t>Independent Office for Police Conduct – Wikipedia</a:t>
            </a:r>
            <a:endParaRPr lang="en-GB" dirty="0"/>
          </a:p>
          <a:p>
            <a:r>
              <a:rPr lang="en-GB" dirty="0">
                <a:hlinkClick r:id="rId3"/>
              </a:rPr>
              <a:t>Who we are | Independent Office for Police Conduct</a:t>
            </a:r>
            <a:endParaRPr lang="en-GB" dirty="0"/>
          </a:p>
          <a:p>
            <a:endParaRPr lang="en-GB" dirty="0"/>
          </a:p>
          <a:p>
            <a:pPr algn="l" fontAlgn="base"/>
            <a:r>
              <a:rPr lang="en-GB" b="0" i="0" dirty="0">
                <a:solidFill>
                  <a:srgbClr val="4A4A4A"/>
                </a:solidFill>
                <a:effectLst/>
                <a:latin typeface="Liberation-regular"/>
              </a:rPr>
              <a:t>“The Independent Office for Police Conduct (IOPC) oversees the police complaints system in England and Wales. We investigate the most serious matters, including deaths following police contact, and set the standards by which the police should handle complaints. We use learning from our work to influence changes in policing.</a:t>
            </a:r>
          </a:p>
          <a:p>
            <a:pPr algn="l" fontAlgn="base"/>
            <a:r>
              <a:rPr lang="en-GB" b="0" i="0" dirty="0">
                <a:solidFill>
                  <a:srgbClr val="4A4A4A"/>
                </a:solidFill>
                <a:effectLst/>
                <a:latin typeface="Liberation-regular"/>
              </a:rPr>
              <a:t>We are independent, and make our decisions entirely independently of the police and government.”</a:t>
            </a:r>
          </a:p>
        </p:txBody>
      </p:sp>
    </p:spTree>
    <p:extLst>
      <p:ext uri="{BB962C8B-B14F-4D97-AF65-F5344CB8AC3E}">
        <p14:creationId xmlns:p14="http://schemas.microsoft.com/office/powerpoint/2010/main" val="32189770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103E8-2671-410F-98FD-E62D6A6CEB97}"/>
              </a:ext>
            </a:extLst>
          </p:cNvPr>
          <p:cNvSpPr>
            <a:spLocks noGrp="1"/>
          </p:cNvSpPr>
          <p:nvPr>
            <p:ph type="title"/>
          </p:nvPr>
        </p:nvSpPr>
        <p:spPr/>
        <p:txBody>
          <a:bodyPr>
            <a:noAutofit/>
          </a:bodyPr>
          <a:lstStyle/>
          <a:p>
            <a:r>
              <a:rPr lang="en-GB" sz="2000" b="1" dirty="0">
                <a:effectLst/>
                <a:latin typeface="Times New Roman" panose="02020603050405020304" pitchFamily="18" charset="0"/>
                <a:ea typeface="Times New Roman" panose="02020603050405020304" pitchFamily="18" charset="0"/>
              </a:rPr>
              <a:t>Review and discuss the effectiveness of the Independent Office for Police Conduct  in upholding the legitimacy of the police. </a:t>
            </a:r>
            <a:endParaRPr lang="en-GB" sz="2000" dirty="0"/>
          </a:p>
        </p:txBody>
      </p:sp>
      <p:sp>
        <p:nvSpPr>
          <p:cNvPr id="3" name="Content Placeholder 2">
            <a:extLst>
              <a:ext uri="{FF2B5EF4-FFF2-40B4-BE49-F238E27FC236}">
                <a16:creationId xmlns:a16="http://schemas.microsoft.com/office/drawing/2014/main" id="{39635F7C-D114-49A1-A115-2BEAC894776F}"/>
              </a:ext>
            </a:extLst>
          </p:cNvPr>
          <p:cNvSpPr>
            <a:spLocks noGrp="1"/>
          </p:cNvSpPr>
          <p:nvPr>
            <p:ph idx="1"/>
          </p:nvPr>
        </p:nvSpPr>
        <p:spPr>
          <a:xfrm>
            <a:off x="1371600" y="2299316"/>
            <a:ext cx="10241280" cy="3772299"/>
          </a:xfrm>
        </p:spPr>
        <p:txBody>
          <a:bodyPr/>
          <a:lstStyle/>
          <a:p>
            <a:r>
              <a:rPr lang="en-GB" dirty="0">
                <a:hlinkClick r:id="rId2"/>
              </a:rPr>
              <a:t>https://www.tandfonline.com/doi/abs/10.1080/09627250208553382?journalCode=rcjm20</a:t>
            </a:r>
            <a:endParaRPr lang="en-GB" dirty="0"/>
          </a:p>
          <a:p>
            <a:pPr lvl="1"/>
            <a:r>
              <a:rPr lang="en-GB" dirty="0"/>
              <a:t>Smith (2008) - </a:t>
            </a:r>
            <a:r>
              <a:rPr lang="en-GB" b="1" i="0" dirty="0">
                <a:solidFill>
                  <a:srgbClr val="333333"/>
                </a:solidFill>
                <a:effectLst/>
                <a:latin typeface="Droid Serif"/>
              </a:rPr>
              <a:t>The Police Complaints Commission: independent from whom?</a:t>
            </a:r>
            <a:endParaRPr lang="en-GB" dirty="0"/>
          </a:p>
          <a:p>
            <a:endParaRPr lang="en-GB" dirty="0"/>
          </a:p>
          <a:p>
            <a:endParaRPr lang="en-GB" b="0" i="0" dirty="0">
              <a:solidFill>
                <a:srgbClr val="4A4A4A"/>
              </a:solidFill>
              <a:effectLst/>
              <a:latin typeface="Liberation-regular"/>
            </a:endParaRPr>
          </a:p>
        </p:txBody>
      </p:sp>
    </p:spTree>
    <p:extLst>
      <p:ext uri="{BB962C8B-B14F-4D97-AF65-F5344CB8AC3E}">
        <p14:creationId xmlns:p14="http://schemas.microsoft.com/office/powerpoint/2010/main" val="11744546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103E8-2671-410F-98FD-E62D6A6CEB97}"/>
              </a:ext>
            </a:extLst>
          </p:cNvPr>
          <p:cNvSpPr>
            <a:spLocks noGrp="1"/>
          </p:cNvSpPr>
          <p:nvPr>
            <p:ph type="title"/>
          </p:nvPr>
        </p:nvSpPr>
        <p:spPr/>
        <p:txBody>
          <a:bodyPr>
            <a:noAutofit/>
          </a:bodyPr>
          <a:lstStyle/>
          <a:p>
            <a:r>
              <a:rPr lang="en-GB" sz="2000" b="1" dirty="0">
                <a:effectLst/>
                <a:latin typeface="Times New Roman" panose="02020603050405020304" pitchFamily="18" charset="0"/>
                <a:ea typeface="Times New Roman" panose="02020603050405020304" pitchFamily="18" charset="0"/>
              </a:rPr>
              <a:t>Review and discuss the effectiveness of the Independent Office for Police Conduct  in upholding the legitimacy of the police. </a:t>
            </a:r>
            <a:endParaRPr lang="en-GB" sz="2000" dirty="0"/>
          </a:p>
        </p:txBody>
      </p:sp>
      <p:sp>
        <p:nvSpPr>
          <p:cNvPr id="3" name="Content Placeholder 2">
            <a:extLst>
              <a:ext uri="{FF2B5EF4-FFF2-40B4-BE49-F238E27FC236}">
                <a16:creationId xmlns:a16="http://schemas.microsoft.com/office/drawing/2014/main" id="{39635F7C-D114-49A1-A115-2BEAC894776F}"/>
              </a:ext>
            </a:extLst>
          </p:cNvPr>
          <p:cNvSpPr>
            <a:spLocks noGrp="1"/>
          </p:cNvSpPr>
          <p:nvPr>
            <p:ph idx="1"/>
          </p:nvPr>
        </p:nvSpPr>
        <p:spPr>
          <a:xfrm>
            <a:off x="1371600" y="2396970"/>
            <a:ext cx="10241280" cy="3674645"/>
          </a:xfrm>
        </p:spPr>
        <p:txBody>
          <a:bodyPr/>
          <a:lstStyle/>
          <a:p>
            <a:r>
              <a:rPr lang="en-GB" dirty="0"/>
              <a:t>How do we define the “legitimacy of the police”?</a:t>
            </a:r>
          </a:p>
          <a:p>
            <a:r>
              <a:rPr lang="en-GB" dirty="0"/>
              <a:t>How does Police legitimacy get impacted by decision making models, communication with the public.</a:t>
            </a:r>
          </a:p>
          <a:p>
            <a:r>
              <a:rPr lang="en-GB" dirty="0"/>
              <a:t>How are ethical codes and professional standards impacting police legitimacy? Is this what the IOPC are here to deal with?</a:t>
            </a:r>
          </a:p>
          <a:p>
            <a:endParaRPr lang="en-GB" b="0" i="0" dirty="0">
              <a:solidFill>
                <a:srgbClr val="4A4A4A"/>
              </a:solidFill>
              <a:effectLst/>
              <a:latin typeface="Liberation-regular"/>
            </a:endParaRPr>
          </a:p>
        </p:txBody>
      </p:sp>
    </p:spTree>
    <p:extLst>
      <p:ext uri="{BB962C8B-B14F-4D97-AF65-F5344CB8AC3E}">
        <p14:creationId xmlns:p14="http://schemas.microsoft.com/office/powerpoint/2010/main" val="13695571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67936-4F89-4B96-8B8F-32881E6E5412}"/>
              </a:ext>
            </a:extLst>
          </p:cNvPr>
          <p:cNvSpPr>
            <a:spLocks noGrp="1"/>
          </p:cNvSpPr>
          <p:nvPr>
            <p:ph type="title"/>
          </p:nvPr>
        </p:nvSpPr>
        <p:spPr/>
        <p:txBody>
          <a:bodyPr>
            <a:noAutofit/>
          </a:bodyPr>
          <a:lstStyle/>
          <a:p>
            <a:r>
              <a:rPr lang="en-GB" sz="2000" b="1" dirty="0">
                <a:effectLst/>
                <a:latin typeface="Times New Roman" panose="02020603050405020304" pitchFamily="18" charset="0"/>
                <a:ea typeface="Times New Roman" panose="02020603050405020304" pitchFamily="18" charset="0"/>
              </a:rPr>
              <a:t>Evaluate the success and limitations of the Police and Criminal Evidence Act 1984 in preventing Miscarriages of Justice. </a:t>
            </a:r>
            <a:endParaRPr lang="en-GB" sz="2000" dirty="0"/>
          </a:p>
        </p:txBody>
      </p:sp>
      <p:sp>
        <p:nvSpPr>
          <p:cNvPr id="3" name="Content Placeholder 2">
            <a:extLst>
              <a:ext uri="{FF2B5EF4-FFF2-40B4-BE49-F238E27FC236}">
                <a16:creationId xmlns:a16="http://schemas.microsoft.com/office/drawing/2014/main" id="{19777D34-7662-4F9C-B335-461F54B5E73B}"/>
              </a:ext>
            </a:extLst>
          </p:cNvPr>
          <p:cNvSpPr>
            <a:spLocks noGrp="1"/>
          </p:cNvSpPr>
          <p:nvPr>
            <p:ph idx="1"/>
          </p:nvPr>
        </p:nvSpPr>
        <p:spPr>
          <a:xfrm>
            <a:off x="1371600" y="2601156"/>
            <a:ext cx="10241280" cy="3470459"/>
          </a:xfrm>
        </p:spPr>
        <p:txBody>
          <a:bodyPr/>
          <a:lstStyle/>
          <a:p>
            <a:r>
              <a:rPr lang="en-GB" dirty="0">
                <a:hlinkClick r:id="rId2"/>
              </a:rPr>
              <a:t>Police and Criminal Evidence Act 1984 (legislation.gov.uk)</a:t>
            </a:r>
            <a:endParaRPr lang="en-GB" dirty="0"/>
          </a:p>
          <a:p>
            <a:r>
              <a:rPr lang="en-GB" dirty="0">
                <a:hlinkClick r:id="rId3"/>
              </a:rPr>
              <a:t>Police and Criminal Evidence Act 1984 - Wikipedia</a:t>
            </a:r>
            <a:endParaRPr lang="en-GB" dirty="0"/>
          </a:p>
          <a:p>
            <a:endParaRPr lang="en-GB" dirty="0"/>
          </a:p>
        </p:txBody>
      </p:sp>
    </p:spTree>
    <p:extLst>
      <p:ext uri="{BB962C8B-B14F-4D97-AF65-F5344CB8AC3E}">
        <p14:creationId xmlns:p14="http://schemas.microsoft.com/office/powerpoint/2010/main" val="35384857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67936-4F89-4B96-8B8F-32881E6E5412}"/>
              </a:ext>
            </a:extLst>
          </p:cNvPr>
          <p:cNvSpPr>
            <a:spLocks noGrp="1"/>
          </p:cNvSpPr>
          <p:nvPr>
            <p:ph type="title"/>
          </p:nvPr>
        </p:nvSpPr>
        <p:spPr/>
        <p:txBody>
          <a:bodyPr>
            <a:noAutofit/>
          </a:bodyPr>
          <a:lstStyle/>
          <a:p>
            <a:r>
              <a:rPr lang="en-GB" sz="2000" b="1" dirty="0">
                <a:effectLst/>
                <a:latin typeface="Times New Roman" panose="02020603050405020304" pitchFamily="18" charset="0"/>
                <a:ea typeface="Times New Roman" panose="02020603050405020304" pitchFamily="18" charset="0"/>
              </a:rPr>
              <a:t>Evaluate the success and limitations of the Police and Criminal Evidence Act 1984 in preventing Miscarriages of Justice. </a:t>
            </a:r>
            <a:endParaRPr lang="en-GB" sz="2000" dirty="0"/>
          </a:p>
        </p:txBody>
      </p:sp>
      <p:sp>
        <p:nvSpPr>
          <p:cNvPr id="3" name="Content Placeholder 2">
            <a:extLst>
              <a:ext uri="{FF2B5EF4-FFF2-40B4-BE49-F238E27FC236}">
                <a16:creationId xmlns:a16="http://schemas.microsoft.com/office/drawing/2014/main" id="{19777D34-7662-4F9C-B335-461F54B5E73B}"/>
              </a:ext>
            </a:extLst>
          </p:cNvPr>
          <p:cNvSpPr>
            <a:spLocks noGrp="1"/>
          </p:cNvSpPr>
          <p:nvPr>
            <p:ph idx="1"/>
          </p:nvPr>
        </p:nvSpPr>
        <p:spPr>
          <a:xfrm>
            <a:off x="1371600" y="2601156"/>
            <a:ext cx="10241280" cy="3470459"/>
          </a:xfrm>
        </p:spPr>
        <p:txBody>
          <a:bodyPr/>
          <a:lstStyle/>
          <a:p>
            <a:r>
              <a:rPr lang="en-GB" b="1" i="0" dirty="0">
                <a:solidFill>
                  <a:srgbClr val="2A2A2A"/>
                </a:solidFill>
                <a:effectLst/>
                <a:latin typeface="Merriweather" panose="020B0604020202020204" pitchFamily="2" charset="0"/>
              </a:rPr>
              <a:t>THE DETENTION OF SUSPECTS IN POLICE CUSTODY: The Impact of the Police and Criminal Evidence Act 1984</a:t>
            </a:r>
            <a:endParaRPr lang="en-GB" dirty="0">
              <a:hlinkClick r:id="rId2"/>
            </a:endParaRPr>
          </a:p>
          <a:p>
            <a:r>
              <a:rPr lang="en-GB" dirty="0">
                <a:hlinkClick r:id="rId2"/>
              </a:rPr>
              <a:t>https://academic.oup.com/bjc/article/31/4/347/498642?login=true</a:t>
            </a:r>
            <a:endParaRPr lang="en-GB" dirty="0"/>
          </a:p>
          <a:p>
            <a:r>
              <a:rPr lang="en-GB" dirty="0"/>
              <a:t>Computer Evidence in Criminal Proceedings: Farewell to the Ill-Fated s.69 of the Police and Criminal Evidence Act 1984 (sagepub.com)</a:t>
            </a:r>
          </a:p>
          <a:p>
            <a:r>
              <a:rPr lang="en-GB" dirty="0"/>
              <a:t>https://journals.sagepub.com/doi/pdf/10.1177/136571270100500302</a:t>
            </a:r>
          </a:p>
        </p:txBody>
      </p:sp>
    </p:spTree>
    <p:extLst>
      <p:ext uri="{BB962C8B-B14F-4D97-AF65-F5344CB8AC3E}">
        <p14:creationId xmlns:p14="http://schemas.microsoft.com/office/powerpoint/2010/main" val="12133203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67936-4F89-4B96-8B8F-32881E6E5412}"/>
              </a:ext>
            </a:extLst>
          </p:cNvPr>
          <p:cNvSpPr>
            <a:spLocks noGrp="1"/>
          </p:cNvSpPr>
          <p:nvPr>
            <p:ph type="title"/>
          </p:nvPr>
        </p:nvSpPr>
        <p:spPr/>
        <p:txBody>
          <a:bodyPr>
            <a:noAutofit/>
          </a:bodyPr>
          <a:lstStyle/>
          <a:p>
            <a:r>
              <a:rPr lang="en-GB" sz="2000" b="1" dirty="0">
                <a:effectLst/>
                <a:latin typeface="Times New Roman" panose="02020603050405020304" pitchFamily="18" charset="0"/>
                <a:ea typeface="Times New Roman" panose="02020603050405020304" pitchFamily="18" charset="0"/>
              </a:rPr>
              <a:t>Evaluate the success and limitations of the Police and Criminal Evidence Act 1984 in preventing Miscarriages of Justice. </a:t>
            </a:r>
            <a:endParaRPr lang="en-GB" sz="2000" dirty="0"/>
          </a:p>
        </p:txBody>
      </p:sp>
      <p:sp>
        <p:nvSpPr>
          <p:cNvPr id="3" name="Content Placeholder 2">
            <a:extLst>
              <a:ext uri="{FF2B5EF4-FFF2-40B4-BE49-F238E27FC236}">
                <a16:creationId xmlns:a16="http://schemas.microsoft.com/office/drawing/2014/main" id="{19777D34-7662-4F9C-B335-461F54B5E73B}"/>
              </a:ext>
            </a:extLst>
          </p:cNvPr>
          <p:cNvSpPr>
            <a:spLocks noGrp="1"/>
          </p:cNvSpPr>
          <p:nvPr>
            <p:ph idx="1"/>
          </p:nvPr>
        </p:nvSpPr>
        <p:spPr>
          <a:xfrm>
            <a:off x="1371600" y="2601156"/>
            <a:ext cx="10241280" cy="3470459"/>
          </a:xfrm>
        </p:spPr>
        <p:txBody>
          <a:bodyPr/>
          <a:lstStyle/>
          <a:p>
            <a:r>
              <a:rPr lang="en-GB" dirty="0"/>
              <a:t>What are the key points of the PACE act?</a:t>
            </a:r>
          </a:p>
          <a:p>
            <a:r>
              <a:rPr lang="en-GB" dirty="0"/>
              <a:t>How do miscarriages of justice occur?</a:t>
            </a:r>
          </a:p>
          <a:p>
            <a:r>
              <a:rPr lang="en-GB" dirty="0"/>
              <a:t>How might the key points of PACE (search and seizure, changes with evidence, expanded police powers) impact miscarriages of justice?</a:t>
            </a:r>
          </a:p>
        </p:txBody>
      </p:sp>
    </p:spTree>
    <p:extLst>
      <p:ext uri="{BB962C8B-B14F-4D97-AF65-F5344CB8AC3E}">
        <p14:creationId xmlns:p14="http://schemas.microsoft.com/office/powerpoint/2010/main" val="2293845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E34C6-1F21-4E69-B98A-60B812339510}"/>
              </a:ext>
            </a:extLst>
          </p:cNvPr>
          <p:cNvSpPr>
            <a:spLocks noGrp="1"/>
          </p:cNvSpPr>
          <p:nvPr>
            <p:ph type="title"/>
          </p:nvPr>
        </p:nvSpPr>
        <p:spPr/>
        <p:txBody>
          <a:bodyPr>
            <a:noAutofit/>
          </a:bodyPr>
          <a:lstStyle/>
          <a:p>
            <a:r>
              <a:rPr lang="en-GB" sz="2400" b="1" dirty="0">
                <a:effectLst/>
                <a:latin typeface="Times New Roman" panose="02020603050405020304" pitchFamily="18" charset="0"/>
                <a:ea typeface="Times New Roman" panose="02020603050405020304" pitchFamily="18" charset="0"/>
              </a:rPr>
              <a:t>Provide an analysis of the impact of Police and Crime Commissioners in enhancing public confidence in the police. </a:t>
            </a:r>
            <a:endParaRPr lang="en-GB" sz="2400" dirty="0"/>
          </a:p>
        </p:txBody>
      </p:sp>
      <p:sp>
        <p:nvSpPr>
          <p:cNvPr id="3" name="Content Placeholder 2">
            <a:extLst>
              <a:ext uri="{FF2B5EF4-FFF2-40B4-BE49-F238E27FC236}">
                <a16:creationId xmlns:a16="http://schemas.microsoft.com/office/drawing/2014/main" id="{52814E66-EE03-4B24-9B3C-79F05BB28833}"/>
              </a:ext>
            </a:extLst>
          </p:cNvPr>
          <p:cNvSpPr>
            <a:spLocks noGrp="1"/>
          </p:cNvSpPr>
          <p:nvPr>
            <p:ph idx="1"/>
          </p:nvPr>
        </p:nvSpPr>
        <p:spPr>
          <a:xfrm>
            <a:off x="1371600" y="2414726"/>
            <a:ext cx="10241280" cy="3656890"/>
          </a:xfrm>
        </p:spPr>
        <p:txBody>
          <a:bodyPr/>
          <a:lstStyle/>
          <a:p>
            <a:r>
              <a:rPr lang="en-GB" dirty="0">
                <a:hlinkClick r:id="rId2"/>
              </a:rPr>
              <a:t>Police and crime commissioner – Wikipedia</a:t>
            </a:r>
            <a:endParaRPr lang="en-GB" dirty="0"/>
          </a:p>
          <a:p>
            <a:r>
              <a:rPr lang="en-GB" dirty="0">
                <a:hlinkClick r:id="rId3"/>
              </a:rPr>
              <a:t>Police and crime commissioners - GOV.UK (www.gov.uk)</a:t>
            </a:r>
            <a:endParaRPr lang="en-GB" dirty="0"/>
          </a:p>
          <a:p>
            <a:r>
              <a:rPr lang="en-GB" dirty="0">
                <a:hlinkClick r:id="rId4"/>
              </a:rPr>
              <a:t>Role of the PCC (apccs.police.uk)</a:t>
            </a:r>
            <a:endParaRPr lang="en-GB" dirty="0"/>
          </a:p>
          <a:p>
            <a:pPr marL="0" indent="0">
              <a:buNone/>
            </a:pPr>
            <a:endParaRPr lang="en-GB" dirty="0"/>
          </a:p>
        </p:txBody>
      </p:sp>
    </p:spTree>
    <p:extLst>
      <p:ext uri="{BB962C8B-B14F-4D97-AF65-F5344CB8AC3E}">
        <p14:creationId xmlns:p14="http://schemas.microsoft.com/office/powerpoint/2010/main" val="12787250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E34C6-1F21-4E69-B98A-60B812339510}"/>
              </a:ext>
            </a:extLst>
          </p:cNvPr>
          <p:cNvSpPr>
            <a:spLocks noGrp="1"/>
          </p:cNvSpPr>
          <p:nvPr>
            <p:ph type="title"/>
          </p:nvPr>
        </p:nvSpPr>
        <p:spPr/>
        <p:txBody>
          <a:bodyPr>
            <a:noAutofit/>
          </a:bodyPr>
          <a:lstStyle/>
          <a:p>
            <a:r>
              <a:rPr lang="en-GB" sz="2400" b="1" dirty="0">
                <a:effectLst/>
                <a:latin typeface="Times New Roman" panose="02020603050405020304" pitchFamily="18" charset="0"/>
                <a:ea typeface="Times New Roman" panose="02020603050405020304" pitchFamily="18" charset="0"/>
              </a:rPr>
              <a:t>Provide an analysis of the impact of Police and Crime Commissioners in enhancing public confidence in the police. </a:t>
            </a:r>
            <a:endParaRPr lang="en-GB" sz="2400" dirty="0"/>
          </a:p>
        </p:txBody>
      </p:sp>
      <p:sp>
        <p:nvSpPr>
          <p:cNvPr id="3" name="Content Placeholder 2">
            <a:extLst>
              <a:ext uri="{FF2B5EF4-FFF2-40B4-BE49-F238E27FC236}">
                <a16:creationId xmlns:a16="http://schemas.microsoft.com/office/drawing/2014/main" id="{52814E66-EE03-4B24-9B3C-79F05BB28833}"/>
              </a:ext>
            </a:extLst>
          </p:cNvPr>
          <p:cNvSpPr>
            <a:spLocks noGrp="1"/>
          </p:cNvSpPr>
          <p:nvPr>
            <p:ph idx="1"/>
          </p:nvPr>
        </p:nvSpPr>
        <p:spPr>
          <a:xfrm>
            <a:off x="1371600" y="2414726"/>
            <a:ext cx="10241280" cy="3656890"/>
          </a:xfrm>
        </p:spPr>
        <p:txBody>
          <a:bodyPr>
            <a:normAutofit fontScale="85000" lnSpcReduction="20000"/>
          </a:bodyPr>
          <a:lstStyle/>
          <a:p>
            <a:r>
              <a:rPr lang="en-GB" b="1" i="0" dirty="0">
                <a:solidFill>
                  <a:srgbClr val="2A2A2A"/>
                </a:solidFill>
                <a:effectLst/>
                <a:latin typeface="Merriweather" panose="00000500000000000000" pitchFamily="2" charset="0"/>
              </a:rPr>
              <a:t>The New Politics of the Police: Police and Crime Commissioners and the ‘Operational Independence’ of the Police</a:t>
            </a:r>
            <a:endParaRPr lang="en-GB" dirty="0"/>
          </a:p>
          <a:p>
            <a:r>
              <a:rPr lang="en-GB" dirty="0">
                <a:hlinkClick r:id="rId2"/>
              </a:rPr>
              <a:t>https://academic.oup.com/policing/article/7/3/239/1525860?login=true</a:t>
            </a:r>
            <a:endParaRPr lang="en-GB" dirty="0"/>
          </a:p>
          <a:p>
            <a:r>
              <a:rPr lang="en-GB" b="1" i="0" dirty="0">
                <a:solidFill>
                  <a:srgbClr val="333333"/>
                </a:solidFill>
                <a:effectLst/>
                <a:latin typeface="noto sans" panose="020B0502040204020203" pitchFamily="34" charset="0"/>
              </a:rPr>
              <a:t>How is Institutional Formation Gendered, and Does it Make a Difference? A New Conceptual Framework and a Case Study of Police and Crime Commissioners in England and Wales</a:t>
            </a:r>
          </a:p>
          <a:p>
            <a:r>
              <a:rPr lang="en-GB" dirty="0">
                <a:hlinkClick r:id="rId3"/>
              </a:rPr>
              <a:t>How is Institutional Formation Gendered, and Does it Make a Difference? A New Conceptual Framework and a Case Study of Police and Crime Commissioners in England and Wales | Politics &amp; Gender | Cambridge Core</a:t>
            </a:r>
            <a:endParaRPr lang="en-GB" dirty="0"/>
          </a:p>
          <a:p>
            <a:r>
              <a:rPr lang="en-GB" b="0" i="0" dirty="0">
                <a:effectLst/>
                <a:latin typeface="Open Sans" panose="020B0606030504020204" pitchFamily="34" charset="0"/>
              </a:rPr>
              <a:t>From Police Authorities to Police and Crime Commissioners: Might policing become more publicly accountable?</a:t>
            </a:r>
          </a:p>
          <a:p>
            <a:r>
              <a:rPr lang="en-GB" dirty="0"/>
              <a:t>https://www.emerald.com/insight/content/doi/10.1108/20470891211275911/full/html?fullSc=1</a:t>
            </a:r>
          </a:p>
        </p:txBody>
      </p:sp>
    </p:spTree>
    <p:extLst>
      <p:ext uri="{BB962C8B-B14F-4D97-AF65-F5344CB8AC3E}">
        <p14:creationId xmlns:p14="http://schemas.microsoft.com/office/powerpoint/2010/main" val="40537613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E34C6-1F21-4E69-B98A-60B812339510}"/>
              </a:ext>
            </a:extLst>
          </p:cNvPr>
          <p:cNvSpPr>
            <a:spLocks noGrp="1"/>
          </p:cNvSpPr>
          <p:nvPr>
            <p:ph type="title"/>
          </p:nvPr>
        </p:nvSpPr>
        <p:spPr/>
        <p:txBody>
          <a:bodyPr>
            <a:noAutofit/>
          </a:bodyPr>
          <a:lstStyle/>
          <a:p>
            <a:r>
              <a:rPr lang="en-GB" sz="2400" b="1" dirty="0">
                <a:effectLst/>
                <a:latin typeface="Times New Roman" panose="02020603050405020304" pitchFamily="18" charset="0"/>
                <a:ea typeface="Times New Roman" panose="02020603050405020304" pitchFamily="18" charset="0"/>
              </a:rPr>
              <a:t>Provide an analysis of the impact of Police and Crime Commissioners in enhancing public confidence in the police. </a:t>
            </a:r>
            <a:endParaRPr lang="en-GB" sz="2400" dirty="0"/>
          </a:p>
        </p:txBody>
      </p:sp>
      <p:sp>
        <p:nvSpPr>
          <p:cNvPr id="3" name="Content Placeholder 2">
            <a:extLst>
              <a:ext uri="{FF2B5EF4-FFF2-40B4-BE49-F238E27FC236}">
                <a16:creationId xmlns:a16="http://schemas.microsoft.com/office/drawing/2014/main" id="{52814E66-EE03-4B24-9B3C-79F05BB28833}"/>
              </a:ext>
            </a:extLst>
          </p:cNvPr>
          <p:cNvSpPr>
            <a:spLocks noGrp="1"/>
          </p:cNvSpPr>
          <p:nvPr>
            <p:ph idx="1"/>
          </p:nvPr>
        </p:nvSpPr>
        <p:spPr>
          <a:xfrm>
            <a:off x="1371600" y="2414726"/>
            <a:ext cx="10241280" cy="3656890"/>
          </a:xfrm>
        </p:spPr>
        <p:txBody>
          <a:bodyPr/>
          <a:lstStyle/>
          <a:p>
            <a:r>
              <a:rPr lang="en-GB" dirty="0"/>
              <a:t>Who are police and crime commissioners, what do they do?</a:t>
            </a:r>
          </a:p>
          <a:p>
            <a:r>
              <a:rPr lang="en-GB" dirty="0"/>
              <a:t>How do we understand public confidence in the police?</a:t>
            </a:r>
          </a:p>
          <a:p>
            <a:r>
              <a:rPr lang="en-GB" dirty="0"/>
              <a:t>What effects public confidence in the police? (ethics codes, accountability, communication, transparency, decision models)</a:t>
            </a:r>
          </a:p>
          <a:p>
            <a:r>
              <a:rPr lang="en-GB" dirty="0"/>
              <a:t>How do the PCC’s work as </a:t>
            </a:r>
            <a:r>
              <a:rPr lang="en-GB" dirty="0" err="1"/>
              <a:t>liasons</a:t>
            </a:r>
            <a:r>
              <a:rPr lang="en-GB" dirty="0"/>
              <a:t> between the public and police and how/why is it important/useful/limited?</a:t>
            </a:r>
          </a:p>
        </p:txBody>
      </p:sp>
    </p:spTree>
    <p:extLst>
      <p:ext uri="{BB962C8B-B14F-4D97-AF65-F5344CB8AC3E}">
        <p14:creationId xmlns:p14="http://schemas.microsoft.com/office/powerpoint/2010/main" val="9312210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D3F794D0-2982-490E-88DA-93D4897508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9DE5337-A9BA-4D63-8D78-B601EC973592}"/>
              </a:ext>
            </a:extLst>
          </p:cNvPr>
          <p:cNvPicPr>
            <a:picLocks noChangeAspect="1"/>
          </p:cNvPicPr>
          <p:nvPr/>
        </p:nvPicPr>
        <p:blipFill rotWithShape="1">
          <a:blip r:embed="rId2"/>
          <a:srcRect/>
          <a:stretch/>
        </p:blipFill>
        <p:spPr>
          <a:xfrm>
            <a:off x="-2" y="10"/>
            <a:ext cx="12192002" cy="6857990"/>
          </a:xfrm>
          <a:prstGeom prst="rect">
            <a:avLst/>
          </a:prstGeom>
        </p:spPr>
      </p:pic>
      <p:sp>
        <p:nvSpPr>
          <p:cNvPr id="14" name="Rectangle 13">
            <a:extLst>
              <a:ext uri="{FF2B5EF4-FFF2-40B4-BE49-F238E27FC236}">
                <a16:creationId xmlns:a16="http://schemas.microsoft.com/office/drawing/2014/main" id="{AFD24A3D-F07A-44A9-BE55-5576292E1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5071729"/>
            <a:ext cx="12192003" cy="1786490"/>
          </a:xfrm>
          <a:prstGeom prst="rect">
            <a:avLst/>
          </a:prstGeom>
          <a:gradFill>
            <a:gsLst>
              <a:gs pos="8000">
                <a:schemeClr val="accent6"/>
              </a:gs>
              <a:gs pos="86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04441C9-FD2D-4031-B5C5-67478196C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038600" y="5071729"/>
            <a:ext cx="8153401" cy="1786269"/>
          </a:xfrm>
          <a:prstGeom prst="rect">
            <a:avLst/>
          </a:prstGeom>
          <a:gradFill>
            <a:gsLst>
              <a:gs pos="0">
                <a:schemeClr val="accent5">
                  <a:lumMod val="60000"/>
                  <a:lumOff val="40000"/>
                  <a:alpha val="0"/>
                </a:schemeClr>
              </a:gs>
              <a:gs pos="99000">
                <a:schemeClr val="accent2">
                  <a:alpha val="81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3D9D3989-3E00-4727-914E-959DFE8FA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76701" y="5071730"/>
            <a:ext cx="8115300" cy="1334505"/>
          </a:xfrm>
          <a:prstGeom prst="rect">
            <a:avLst/>
          </a:prstGeom>
          <a:gradFill>
            <a:gsLst>
              <a:gs pos="0">
                <a:schemeClr val="accent6">
                  <a:alpha val="16000"/>
                </a:schemeClr>
              </a:gs>
              <a:gs pos="62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C538E4E5-4047-480A-BB9B-9AB54E86D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4834054">
            <a:off x="3120189" y="3385221"/>
            <a:ext cx="2497963" cy="4087997"/>
          </a:xfrm>
          <a:custGeom>
            <a:avLst/>
            <a:gdLst>
              <a:gd name="connsiteX0" fmla="*/ 2671045 w 2671045"/>
              <a:gd name="connsiteY0" fmla="*/ 8492 h 4371251"/>
              <a:gd name="connsiteX1" fmla="*/ 840176 w 2671045"/>
              <a:gd name="connsiteY1" fmla="*/ 4371251 h 4371251"/>
              <a:gd name="connsiteX2" fmla="*/ 650202 w 2671045"/>
              <a:gd name="connsiteY2" fmla="*/ 4185755 h 4371251"/>
              <a:gd name="connsiteX3" fmla="*/ 0 w 2671045"/>
              <a:gd name="connsiteY3" fmla="*/ 2502877 h 4371251"/>
              <a:gd name="connsiteX4" fmla="*/ 2502877 w 2671045"/>
              <a:gd name="connsiteY4" fmla="*/ 0 h 43712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1045" h="4371251">
                <a:moveTo>
                  <a:pt x="2671045" y="8492"/>
                </a:moveTo>
                <a:lnTo>
                  <a:pt x="840176" y="4371251"/>
                </a:lnTo>
                <a:lnTo>
                  <a:pt x="650202" y="4185755"/>
                </a:lnTo>
                <a:cubicBezTo>
                  <a:pt x="246220" y="3741276"/>
                  <a:pt x="0" y="3150831"/>
                  <a:pt x="0" y="2502877"/>
                </a:cubicBezTo>
                <a:cubicBezTo>
                  <a:pt x="0" y="1120576"/>
                  <a:pt x="1120576" y="0"/>
                  <a:pt x="2502877" y="0"/>
                </a:cubicBezTo>
                <a:close/>
              </a:path>
            </a:pathLst>
          </a:custGeom>
          <a:gradFill>
            <a:gsLst>
              <a:gs pos="0">
                <a:schemeClr val="accent6">
                  <a:alpha val="0"/>
                </a:schemeClr>
              </a:gs>
              <a:gs pos="100000">
                <a:schemeClr val="accent6">
                  <a:lumMod val="60000"/>
                  <a:lumOff val="40000"/>
                  <a:alpha val="20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14806B3-3FD3-457A-AC1C-3AEABC98E44C}"/>
              </a:ext>
            </a:extLst>
          </p:cNvPr>
          <p:cNvSpPr>
            <a:spLocks noGrp="1"/>
          </p:cNvSpPr>
          <p:nvPr>
            <p:ph type="title"/>
          </p:nvPr>
        </p:nvSpPr>
        <p:spPr>
          <a:xfrm>
            <a:off x="954157" y="5271715"/>
            <a:ext cx="10145864" cy="715617"/>
          </a:xfrm>
        </p:spPr>
        <p:txBody>
          <a:bodyPr vert="horz" lIns="0" tIns="0" rIns="0" bIns="0" rtlCol="0" anchor="b">
            <a:normAutofit/>
          </a:bodyPr>
          <a:lstStyle/>
          <a:p>
            <a:r>
              <a:rPr lang="en-US" spc="750">
                <a:solidFill>
                  <a:schemeClr val="bg1"/>
                </a:solidFill>
              </a:rPr>
              <a:t>Policing the Vulnerable</a:t>
            </a:r>
          </a:p>
        </p:txBody>
      </p:sp>
    </p:spTree>
    <p:extLst>
      <p:ext uri="{BB962C8B-B14F-4D97-AF65-F5344CB8AC3E}">
        <p14:creationId xmlns:p14="http://schemas.microsoft.com/office/powerpoint/2010/main" val="2899697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385DA-0807-42B4-8EA8-1E68FF39A24F}"/>
              </a:ext>
            </a:extLst>
          </p:cNvPr>
          <p:cNvSpPr>
            <a:spLocks noGrp="1"/>
          </p:cNvSpPr>
          <p:nvPr>
            <p:ph type="title"/>
          </p:nvPr>
        </p:nvSpPr>
        <p:spPr/>
        <p:txBody>
          <a:bodyPr/>
          <a:lstStyle/>
          <a:p>
            <a:r>
              <a:rPr lang="en-GB" dirty="0"/>
              <a:t>How do we describe “The vulnerable”?</a:t>
            </a:r>
          </a:p>
        </p:txBody>
      </p:sp>
      <p:sp>
        <p:nvSpPr>
          <p:cNvPr id="3" name="Content Placeholder 2">
            <a:extLst>
              <a:ext uri="{FF2B5EF4-FFF2-40B4-BE49-F238E27FC236}">
                <a16:creationId xmlns:a16="http://schemas.microsoft.com/office/drawing/2014/main" id="{DA074991-2582-423F-9B49-2E29C70606E9}"/>
              </a:ext>
            </a:extLst>
          </p:cNvPr>
          <p:cNvSpPr>
            <a:spLocks noGrp="1"/>
          </p:cNvSpPr>
          <p:nvPr>
            <p:ph idx="1"/>
          </p:nvPr>
        </p:nvSpPr>
        <p:spPr/>
        <p:txBody>
          <a:bodyPr/>
          <a:lstStyle/>
          <a:p>
            <a:r>
              <a:rPr lang="en-GB" dirty="0"/>
              <a:t>What is “Vulnerability”?</a:t>
            </a:r>
          </a:p>
          <a:p>
            <a:r>
              <a:rPr lang="en-GB" dirty="0"/>
              <a:t>Who is “Vulnerable”?</a:t>
            </a:r>
          </a:p>
          <a:p>
            <a:r>
              <a:rPr lang="en-GB" dirty="0"/>
              <a:t>Is it a thing someone has, a thing someone is, a thing someone does?</a:t>
            </a:r>
          </a:p>
          <a:p>
            <a:r>
              <a:rPr lang="en-GB" dirty="0"/>
              <a:t>Is it specific to a person or type of person?</a:t>
            </a:r>
          </a:p>
          <a:p>
            <a:r>
              <a:rPr lang="en-GB" dirty="0"/>
              <a:t>Can we all be vulnerable?</a:t>
            </a:r>
          </a:p>
          <a:p>
            <a:r>
              <a:rPr lang="en-GB" dirty="0"/>
              <a:t>What makes us vulnerable?</a:t>
            </a:r>
          </a:p>
        </p:txBody>
      </p:sp>
    </p:spTree>
    <p:extLst>
      <p:ext uri="{BB962C8B-B14F-4D97-AF65-F5344CB8AC3E}">
        <p14:creationId xmlns:p14="http://schemas.microsoft.com/office/powerpoint/2010/main" val="20192145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11D297C-9949-467B-8E85-5B2308A88FD7}"/>
              </a:ext>
            </a:extLst>
          </p:cNvPr>
          <p:cNvSpPr>
            <a:spLocks noGrp="1"/>
          </p:cNvSpPr>
          <p:nvPr>
            <p:ph type="title"/>
          </p:nvPr>
        </p:nvSpPr>
        <p:spPr>
          <a:xfrm>
            <a:off x="387927" y="1028701"/>
            <a:ext cx="3248863" cy="3020785"/>
          </a:xfrm>
        </p:spPr>
        <p:txBody>
          <a:bodyPr>
            <a:normAutofit/>
          </a:bodyPr>
          <a:lstStyle/>
          <a:p>
            <a:pPr algn="r"/>
            <a:r>
              <a:rPr lang="en-GB" sz="2700">
                <a:solidFill>
                  <a:schemeClr val="bg1"/>
                </a:solidFill>
              </a:rPr>
              <a:t>Policing the Vulnerable</a:t>
            </a:r>
          </a:p>
        </p:txBody>
      </p:sp>
      <p:sp>
        <p:nvSpPr>
          <p:cNvPr id="3" name="Content Placeholder 2">
            <a:extLst>
              <a:ext uri="{FF2B5EF4-FFF2-40B4-BE49-F238E27FC236}">
                <a16:creationId xmlns:a16="http://schemas.microsoft.com/office/drawing/2014/main" id="{150A1800-C1A2-4385-90D1-D4B8ECBC8BBB}"/>
              </a:ext>
            </a:extLst>
          </p:cNvPr>
          <p:cNvSpPr>
            <a:spLocks noGrp="1"/>
          </p:cNvSpPr>
          <p:nvPr>
            <p:ph idx="1"/>
          </p:nvPr>
        </p:nvSpPr>
        <p:spPr>
          <a:xfrm>
            <a:off x="4777409" y="759854"/>
            <a:ext cx="6273972" cy="5409436"/>
          </a:xfrm>
        </p:spPr>
        <p:txBody>
          <a:bodyPr>
            <a:normAutofit fontScale="92500" lnSpcReduction="20000"/>
          </a:bodyPr>
          <a:lstStyle/>
          <a:p>
            <a:r>
              <a:rPr lang="en-GB" sz="2400" dirty="0">
                <a:ea typeface="+mn-lt"/>
                <a:cs typeface="+mn-lt"/>
              </a:rPr>
              <a:t>Research on policing and vulnerability has tended to focus on domestic abuse (DA) and sexual violence.</a:t>
            </a:r>
          </a:p>
          <a:p>
            <a:endParaRPr lang="en-GB" sz="2400" dirty="0">
              <a:cs typeface="Calibri" panose="020F0502020204030204"/>
            </a:endParaRPr>
          </a:p>
          <a:p>
            <a:r>
              <a:rPr lang="en-GB" sz="2400" dirty="0">
                <a:ea typeface="+mn-lt"/>
                <a:cs typeface="+mn-lt"/>
              </a:rPr>
              <a:t>However, the term vulnerability has become synonymous with policing in many differing contexts.</a:t>
            </a:r>
          </a:p>
          <a:p>
            <a:endParaRPr lang="en-GB" sz="2400" dirty="0">
              <a:ea typeface="+mn-lt"/>
              <a:cs typeface="+mn-lt"/>
            </a:endParaRPr>
          </a:p>
          <a:p>
            <a:r>
              <a:rPr lang="en-GB" sz="2400" dirty="0">
                <a:ea typeface="+mn-lt"/>
                <a:cs typeface="+mn-lt"/>
              </a:rPr>
              <a:t>Furthermore, governance and accountability frameworks to facilitate the police correctly identifying such vulnerable factors and subsequent risk assessment tools, have become common place, particularly in cases of DA. (Loftus, 2009; </a:t>
            </a:r>
            <a:r>
              <a:rPr lang="en-GB" sz="2400" dirty="0" err="1">
                <a:ea typeface="+mn-lt"/>
                <a:cs typeface="+mn-lt"/>
              </a:rPr>
              <a:t>Myhill</a:t>
            </a:r>
            <a:r>
              <a:rPr lang="en-GB" sz="2400" dirty="0">
                <a:ea typeface="+mn-lt"/>
                <a:cs typeface="+mn-lt"/>
              </a:rPr>
              <a:t> and Johnson, 2016). </a:t>
            </a:r>
          </a:p>
        </p:txBody>
      </p:sp>
    </p:spTree>
    <p:extLst>
      <p:ext uri="{BB962C8B-B14F-4D97-AF65-F5344CB8AC3E}">
        <p14:creationId xmlns:p14="http://schemas.microsoft.com/office/powerpoint/2010/main" val="255873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31D7A-F825-41E3-B8B5-95EEBAE7B339}"/>
              </a:ext>
            </a:extLst>
          </p:cNvPr>
          <p:cNvSpPr>
            <a:spLocks noGrp="1"/>
          </p:cNvSpPr>
          <p:nvPr>
            <p:ph type="title"/>
          </p:nvPr>
        </p:nvSpPr>
        <p:spPr/>
        <p:txBody>
          <a:bodyPr/>
          <a:lstStyle/>
          <a:p>
            <a:r>
              <a:rPr lang="en-GB" dirty="0"/>
              <a:t>What is Vulnerability</a:t>
            </a:r>
          </a:p>
        </p:txBody>
      </p:sp>
      <p:sp>
        <p:nvSpPr>
          <p:cNvPr id="3" name="Content Placeholder 2">
            <a:extLst>
              <a:ext uri="{FF2B5EF4-FFF2-40B4-BE49-F238E27FC236}">
                <a16:creationId xmlns:a16="http://schemas.microsoft.com/office/drawing/2014/main" id="{8CF78ACF-DA1F-430B-8FF0-F36B8AAAAD57}"/>
              </a:ext>
            </a:extLst>
          </p:cNvPr>
          <p:cNvSpPr>
            <a:spLocks noGrp="1"/>
          </p:cNvSpPr>
          <p:nvPr>
            <p:ph idx="1"/>
          </p:nvPr>
        </p:nvSpPr>
        <p:spPr/>
        <p:txBody>
          <a:bodyPr>
            <a:normAutofit lnSpcReduction="10000"/>
          </a:bodyPr>
          <a:lstStyle/>
          <a:p>
            <a:r>
              <a:rPr lang="en-GB" dirty="0">
                <a:ea typeface="+mn-lt"/>
                <a:cs typeface="+mn-lt"/>
              </a:rPr>
              <a:t>Whilst there has been much debate on the parameters of defining vulnerability, the current definition used by the College of Policing (2015) states that a person is vulnerable “if, as a result of their situation of circumstances, they are unable to take care of or protect themselves or others from harm or exploitation”. </a:t>
            </a:r>
          </a:p>
          <a:p>
            <a:endParaRPr lang="en-GB" dirty="0">
              <a:cs typeface="Calibri" panose="020F0502020204030204"/>
            </a:endParaRPr>
          </a:p>
          <a:p>
            <a:r>
              <a:rPr lang="en-GB" dirty="0">
                <a:ea typeface="+mn-lt"/>
                <a:cs typeface="+mn-lt"/>
              </a:rPr>
              <a:t>This is wider than the current legal definition of vulnerability and links to the problematic nature of effectively defining vulnerability.</a:t>
            </a:r>
          </a:p>
          <a:p>
            <a:endParaRPr lang="en-GB" dirty="0">
              <a:cs typeface="Calibri" panose="020F0502020204030204"/>
            </a:endParaRPr>
          </a:p>
          <a:p>
            <a:r>
              <a:rPr lang="en-GB" dirty="0">
                <a:ea typeface="+mn-lt"/>
                <a:cs typeface="+mn-lt"/>
              </a:rPr>
              <a:t>The identification of vulnerable factors from the very start of the policing process and the risks they present is vital to operational policing. </a:t>
            </a:r>
            <a:endParaRPr lang="en-GB" dirty="0">
              <a:cs typeface="Calibri" panose="020F0502020204030204"/>
            </a:endParaRPr>
          </a:p>
          <a:p>
            <a:endParaRPr lang="en-GB" dirty="0"/>
          </a:p>
        </p:txBody>
      </p:sp>
    </p:spTree>
    <p:extLst>
      <p:ext uri="{BB962C8B-B14F-4D97-AF65-F5344CB8AC3E}">
        <p14:creationId xmlns:p14="http://schemas.microsoft.com/office/powerpoint/2010/main" val="21192543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DE4BB64-552E-4E54-BEE1-DF9E7E480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9BD7F2-33EA-43AD-B8DF-94790618E817}"/>
              </a:ext>
            </a:extLst>
          </p:cNvPr>
          <p:cNvSpPr>
            <a:spLocks noGrp="1"/>
          </p:cNvSpPr>
          <p:nvPr>
            <p:ph type="title"/>
          </p:nvPr>
        </p:nvSpPr>
        <p:spPr>
          <a:xfrm>
            <a:off x="178232" y="236348"/>
            <a:ext cx="1402595" cy="5451530"/>
          </a:xfrm>
        </p:spPr>
        <p:txBody>
          <a:bodyPr vert="vert270">
            <a:normAutofit/>
          </a:bodyPr>
          <a:lstStyle/>
          <a:p>
            <a:r>
              <a:rPr lang="en-GB" sz="3100" dirty="0"/>
              <a:t>Legal Definition of Vulnerability</a:t>
            </a:r>
          </a:p>
        </p:txBody>
      </p:sp>
      <p:sp>
        <p:nvSpPr>
          <p:cNvPr id="3" name="Content Placeholder 2">
            <a:extLst>
              <a:ext uri="{FF2B5EF4-FFF2-40B4-BE49-F238E27FC236}">
                <a16:creationId xmlns:a16="http://schemas.microsoft.com/office/drawing/2014/main" id="{66C28830-5325-4857-852D-4C14B70D542A}"/>
              </a:ext>
            </a:extLst>
          </p:cNvPr>
          <p:cNvSpPr>
            <a:spLocks noGrp="1"/>
          </p:cNvSpPr>
          <p:nvPr>
            <p:ph idx="1"/>
          </p:nvPr>
        </p:nvSpPr>
        <p:spPr>
          <a:xfrm>
            <a:off x="1937288" y="69313"/>
            <a:ext cx="10076480" cy="6330632"/>
          </a:xfrm>
        </p:spPr>
        <p:txBody>
          <a:bodyPr>
            <a:normAutofit lnSpcReduction="10000"/>
          </a:bodyPr>
          <a:lstStyle/>
          <a:p>
            <a:pPr>
              <a:lnSpc>
                <a:spcPct val="110000"/>
              </a:lnSpc>
            </a:pPr>
            <a:r>
              <a:rPr lang="en-GB" sz="1400" b="1" i="0" dirty="0">
                <a:effectLst/>
                <a:latin typeface="arial" panose="020B0604020202020204" pitchFamily="34" charset="0"/>
              </a:rPr>
              <a:t>Definition of vulnerable adult</a:t>
            </a:r>
          </a:p>
          <a:p>
            <a:pPr>
              <a:lnSpc>
                <a:spcPct val="110000"/>
              </a:lnSpc>
            </a:pPr>
            <a:r>
              <a:rPr lang="en-GB" sz="1400" b="1" i="0" dirty="0">
                <a:effectLst/>
                <a:latin typeface="arial" panose="020B0604020202020204" pitchFamily="34" charset="0"/>
              </a:rPr>
              <a:t>2.</a:t>
            </a:r>
            <a:r>
              <a:rPr lang="en-GB" sz="1400" b="0" i="0" dirty="0">
                <a:effectLst/>
                <a:latin typeface="arial" panose="020B0604020202020204" pitchFamily="34" charset="0"/>
              </a:rPr>
              <a:t>—(1) In these Regulations “vulnerable adult” means a person aged 18 or over who is receiving services of a type listed in paragraph (2) below and in consequence of a condition of a type listed in paragraph (3) below has a disability of a type listed in paragraph (4) below.</a:t>
            </a:r>
          </a:p>
          <a:p>
            <a:pPr>
              <a:lnSpc>
                <a:spcPct val="110000"/>
              </a:lnSpc>
            </a:pPr>
            <a:r>
              <a:rPr lang="en-GB" sz="1400" b="0" i="0" dirty="0">
                <a:effectLst/>
                <a:latin typeface="arial" panose="020B0604020202020204" pitchFamily="34" charset="0"/>
              </a:rPr>
              <a:t>(2) The services are—</a:t>
            </a:r>
          </a:p>
          <a:p>
            <a:pPr lvl="1">
              <a:lnSpc>
                <a:spcPct val="110000"/>
              </a:lnSpc>
            </a:pPr>
            <a:r>
              <a:rPr lang="en-GB" sz="1400" b="0" i="0" dirty="0">
                <a:effectLst/>
                <a:latin typeface="arial" panose="020B0604020202020204" pitchFamily="34" charset="0"/>
              </a:rPr>
              <a:t>(a)accommodation and nursing or personal care in a care home;</a:t>
            </a:r>
          </a:p>
          <a:p>
            <a:pPr lvl="1">
              <a:lnSpc>
                <a:spcPct val="110000"/>
              </a:lnSpc>
            </a:pPr>
            <a:r>
              <a:rPr lang="en-GB" sz="1400" b="0" i="0" dirty="0">
                <a:effectLst/>
                <a:latin typeface="arial" panose="020B0604020202020204" pitchFamily="34" charset="0"/>
              </a:rPr>
              <a:t>(b)personal care or nursing or support to live independently in his own home;</a:t>
            </a:r>
          </a:p>
          <a:p>
            <a:pPr lvl="1">
              <a:lnSpc>
                <a:spcPct val="110000"/>
              </a:lnSpc>
            </a:pPr>
            <a:r>
              <a:rPr lang="en-GB" sz="1400" b="0" i="0" dirty="0">
                <a:effectLst/>
                <a:latin typeface="arial" panose="020B0604020202020204" pitchFamily="34" charset="0"/>
              </a:rPr>
              <a:t>(c)any services provided by an independent hospital, independent clinic, independent medical agency or National Health Service body;</a:t>
            </a:r>
          </a:p>
          <a:p>
            <a:pPr lvl="1">
              <a:lnSpc>
                <a:spcPct val="110000"/>
              </a:lnSpc>
            </a:pPr>
            <a:r>
              <a:rPr lang="en-GB" sz="1400" b="0" i="0" dirty="0">
                <a:effectLst/>
                <a:latin typeface="arial" panose="020B0604020202020204" pitchFamily="34" charset="0"/>
              </a:rPr>
              <a:t>(d)social care services; or</a:t>
            </a:r>
          </a:p>
          <a:p>
            <a:pPr lvl="1">
              <a:lnSpc>
                <a:spcPct val="110000"/>
              </a:lnSpc>
            </a:pPr>
            <a:r>
              <a:rPr lang="en-GB" sz="1400" b="0" i="0" dirty="0">
                <a:effectLst/>
                <a:latin typeface="arial" panose="020B0604020202020204" pitchFamily="34" charset="0"/>
              </a:rPr>
              <a:t>(e)any services provided in an establishment catering for a person with learning difficulties.</a:t>
            </a:r>
          </a:p>
          <a:p>
            <a:pPr>
              <a:lnSpc>
                <a:spcPct val="110000"/>
              </a:lnSpc>
            </a:pPr>
            <a:r>
              <a:rPr lang="en-GB" sz="1400" b="0" i="0" dirty="0">
                <a:effectLst/>
                <a:latin typeface="arial" panose="020B0604020202020204" pitchFamily="34" charset="0"/>
              </a:rPr>
              <a:t>(3) The conditions are—</a:t>
            </a:r>
          </a:p>
          <a:p>
            <a:pPr lvl="1">
              <a:lnSpc>
                <a:spcPct val="110000"/>
              </a:lnSpc>
            </a:pPr>
            <a:r>
              <a:rPr lang="en-GB" sz="1400" b="0" i="0" dirty="0">
                <a:effectLst/>
                <a:latin typeface="arial" panose="020B0604020202020204" pitchFamily="34" charset="0"/>
              </a:rPr>
              <a:t>(a)a learning or physical disability;</a:t>
            </a:r>
          </a:p>
          <a:p>
            <a:pPr lvl="1">
              <a:lnSpc>
                <a:spcPct val="110000"/>
              </a:lnSpc>
            </a:pPr>
            <a:r>
              <a:rPr lang="en-GB" sz="1400" b="0" i="0" dirty="0">
                <a:effectLst/>
                <a:latin typeface="arial" panose="020B0604020202020204" pitchFamily="34" charset="0"/>
              </a:rPr>
              <a:t>(b)a physical or mental illness, chronic or otherwise, including an addiction to alcohol or drugs; or</a:t>
            </a:r>
          </a:p>
          <a:p>
            <a:pPr lvl="1">
              <a:lnSpc>
                <a:spcPct val="110000"/>
              </a:lnSpc>
            </a:pPr>
            <a:r>
              <a:rPr lang="en-GB" sz="1400" b="0" i="0" dirty="0">
                <a:effectLst/>
                <a:latin typeface="arial" panose="020B0604020202020204" pitchFamily="34" charset="0"/>
              </a:rPr>
              <a:t>(c)a reduction in physical or mental capacity.</a:t>
            </a:r>
          </a:p>
          <a:p>
            <a:pPr>
              <a:lnSpc>
                <a:spcPct val="110000"/>
              </a:lnSpc>
            </a:pPr>
            <a:r>
              <a:rPr lang="en-GB" sz="1400" b="0" i="0" dirty="0">
                <a:effectLst/>
                <a:latin typeface="arial" panose="020B0604020202020204" pitchFamily="34" charset="0"/>
              </a:rPr>
              <a:t>(4) The disabilities are—</a:t>
            </a:r>
          </a:p>
          <a:p>
            <a:pPr lvl="1">
              <a:lnSpc>
                <a:spcPct val="110000"/>
              </a:lnSpc>
            </a:pPr>
            <a:r>
              <a:rPr lang="en-GB" sz="1400" b="0" i="0" dirty="0">
                <a:effectLst/>
                <a:latin typeface="arial" panose="020B0604020202020204" pitchFamily="34" charset="0"/>
              </a:rPr>
              <a:t>(a)a dependency upon others in the performance of, or a requirement for assistance in the performance of, basic physical functions;</a:t>
            </a:r>
          </a:p>
          <a:p>
            <a:pPr lvl="1">
              <a:lnSpc>
                <a:spcPct val="110000"/>
              </a:lnSpc>
            </a:pPr>
            <a:r>
              <a:rPr lang="en-GB" sz="1400" b="0" i="0" dirty="0">
                <a:effectLst/>
                <a:latin typeface="arial" panose="020B0604020202020204" pitchFamily="34" charset="0"/>
              </a:rPr>
              <a:t>(b)severe impairment in the ability to communicate with others; or</a:t>
            </a:r>
          </a:p>
          <a:p>
            <a:pPr lvl="1">
              <a:lnSpc>
                <a:spcPct val="110000"/>
              </a:lnSpc>
            </a:pPr>
            <a:r>
              <a:rPr lang="en-GB" sz="1400" b="0" i="0" dirty="0">
                <a:effectLst/>
                <a:latin typeface="arial" panose="020B0604020202020204" pitchFamily="34" charset="0"/>
              </a:rPr>
              <a:t>(c)impairment in a person’s ability to protect himself from assault, abuse or neglect.</a:t>
            </a:r>
          </a:p>
          <a:p>
            <a:pPr>
              <a:lnSpc>
                <a:spcPct val="110000"/>
              </a:lnSpc>
            </a:pPr>
            <a:r>
              <a:rPr lang="en-GB" sz="1400" b="0" i="0" dirty="0">
                <a:effectLst/>
                <a:latin typeface="arial" panose="020B0604020202020204" pitchFamily="34" charset="0"/>
              </a:rPr>
              <a:t>(5) In this regulation “care home”, “independent clinic”, “independent hospital”, “independent medical agency” and “National Health Service body” have the same meanings as in the Care Standards Act 2000(</a:t>
            </a:r>
            <a:r>
              <a:rPr lang="en-GB" sz="1400" b="1" i="0" u="none" strike="noStrike" dirty="0">
                <a:effectLst/>
                <a:latin typeface="arial" panose="020B0604020202020204" pitchFamily="34" charset="0"/>
                <a:hlinkClick r:id="rId2" tooltip="Go to footnote 1"/>
              </a:rPr>
              <a:t>1</a:t>
            </a:r>
            <a:r>
              <a:rPr lang="en-GB" sz="1400" b="0" i="0" dirty="0">
                <a:effectLst/>
                <a:latin typeface="arial" panose="020B0604020202020204" pitchFamily="34" charset="0"/>
              </a:rPr>
              <a:t>).</a:t>
            </a:r>
          </a:p>
        </p:txBody>
      </p:sp>
      <p:sp>
        <p:nvSpPr>
          <p:cNvPr id="23" name="Rectangle 22">
            <a:extLst>
              <a:ext uri="{FF2B5EF4-FFF2-40B4-BE49-F238E27FC236}">
                <a16:creationId xmlns:a16="http://schemas.microsoft.com/office/drawing/2014/main" id="{0AC71E46-E2E1-4E45-A872-06D90B5F3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373"/>
            <a:ext cx="12191999" cy="457198"/>
          </a:xfrm>
          <a:prstGeom prst="rect">
            <a:avLst/>
          </a:prstGeom>
          <a:gradFill>
            <a:gsLst>
              <a:gs pos="0">
                <a:schemeClr val="accent6">
                  <a:lumMod val="75000"/>
                  <a:alpha val="61000"/>
                </a:schemeClr>
              </a:gs>
              <a:gs pos="50000">
                <a:schemeClr val="accent5">
                  <a:alpha val="85000"/>
                </a:scheme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29A2FC3-465C-4FF6-865B-E7357D277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373"/>
            <a:ext cx="8153398" cy="457199"/>
          </a:xfrm>
          <a:prstGeom prst="rect">
            <a:avLst/>
          </a:prstGeom>
          <a:gradFill>
            <a:gsLst>
              <a:gs pos="0">
                <a:schemeClr val="accent5">
                  <a:alpha val="0"/>
                </a:schemeClr>
              </a:gs>
              <a:gs pos="74000">
                <a:schemeClr val="accent2">
                  <a:alpha val="48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441543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A4D45-CF05-4D3D-B893-AADE3224E1C7}"/>
              </a:ext>
            </a:extLst>
          </p:cNvPr>
          <p:cNvSpPr>
            <a:spLocks noGrp="1"/>
          </p:cNvSpPr>
          <p:nvPr>
            <p:ph type="title"/>
          </p:nvPr>
        </p:nvSpPr>
        <p:spPr/>
        <p:txBody>
          <a:bodyPr/>
          <a:lstStyle/>
          <a:p>
            <a:r>
              <a:rPr lang="en-GB" dirty="0">
                <a:cs typeface="Calibri Light"/>
              </a:rPr>
              <a:t>Focus of the lecture</a:t>
            </a:r>
            <a:endParaRPr lang="en-GB" dirty="0"/>
          </a:p>
        </p:txBody>
      </p:sp>
      <p:sp>
        <p:nvSpPr>
          <p:cNvPr id="3" name="Content Placeholder 2">
            <a:extLst>
              <a:ext uri="{FF2B5EF4-FFF2-40B4-BE49-F238E27FC236}">
                <a16:creationId xmlns:a16="http://schemas.microsoft.com/office/drawing/2014/main" id="{1C50A47A-3DB6-4E40-AD0F-569A31163AB7}"/>
              </a:ext>
            </a:extLst>
          </p:cNvPr>
          <p:cNvSpPr>
            <a:spLocks noGrp="1"/>
          </p:cNvSpPr>
          <p:nvPr>
            <p:ph idx="1"/>
          </p:nvPr>
        </p:nvSpPr>
        <p:spPr>
          <a:xfrm>
            <a:off x="1371600" y="2298244"/>
            <a:ext cx="10241280" cy="3959352"/>
          </a:xfrm>
        </p:spPr>
        <p:txBody>
          <a:bodyPr>
            <a:normAutofit fontScale="85000" lnSpcReduction="10000"/>
          </a:bodyPr>
          <a:lstStyle/>
          <a:p>
            <a:r>
              <a:rPr lang="en-GB" sz="2800" dirty="0">
                <a:ea typeface="+mn-lt"/>
                <a:cs typeface="+mn-lt"/>
              </a:rPr>
              <a:t>There are a number of diverse areas of vulnerability, this lecture is focused specifically on policing and the identification of vulnerable factors in cases of DA and sexual violence &amp; Child Abuse Investigation.</a:t>
            </a:r>
          </a:p>
          <a:p>
            <a:endParaRPr lang="en-GB" sz="2800" dirty="0">
              <a:cs typeface="Calibri"/>
            </a:endParaRPr>
          </a:p>
          <a:p>
            <a:r>
              <a:rPr lang="en-GB" sz="2800" dirty="0">
                <a:ea typeface="+mn-lt"/>
                <a:cs typeface="+mn-lt"/>
              </a:rPr>
              <a:t>A core justification for the Police Education Qualification Framework (PEQF) is to provide officers with the wider knowledge required to assist them thinking more critically and with reflection about such complex issues (Norman and Williams, 2017; Williams and Cockcroft, 2018).</a:t>
            </a:r>
            <a:endParaRPr lang="en-GB" sz="2800" dirty="0">
              <a:cs typeface="Calibri"/>
            </a:endParaRPr>
          </a:p>
        </p:txBody>
      </p:sp>
    </p:spTree>
    <p:extLst>
      <p:ext uri="{BB962C8B-B14F-4D97-AF65-F5344CB8AC3E}">
        <p14:creationId xmlns:p14="http://schemas.microsoft.com/office/powerpoint/2010/main" val="7158767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42C0C-FD7D-49A9-8FE1-B3B3ED0DA44D}"/>
              </a:ext>
            </a:extLst>
          </p:cNvPr>
          <p:cNvSpPr>
            <a:spLocks noGrp="1"/>
          </p:cNvSpPr>
          <p:nvPr>
            <p:ph type="title"/>
          </p:nvPr>
        </p:nvSpPr>
        <p:spPr/>
        <p:txBody>
          <a:bodyPr/>
          <a:lstStyle/>
          <a:p>
            <a:r>
              <a:rPr lang="en-GB" dirty="0"/>
              <a:t>Focus of the lecture</a:t>
            </a:r>
          </a:p>
        </p:txBody>
      </p:sp>
      <p:sp>
        <p:nvSpPr>
          <p:cNvPr id="3" name="Content Placeholder 2">
            <a:extLst>
              <a:ext uri="{FF2B5EF4-FFF2-40B4-BE49-F238E27FC236}">
                <a16:creationId xmlns:a16="http://schemas.microsoft.com/office/drawing/2014/main" id="{432268D7-4BAA-4977-82A4-B686F5FCB18A}"/>
              </a:ext>
            </a:extLst>
          </p:cNvPr>
          <p:cNvSpPr>
            <a:spLocks noGrp="1"/>
          </p:cNvSpPr>
          <p:nvPr>
            <p:ph idx="1"/>
          </p:nvPr>
        </p:nvSpPr>
        <p:spPr>
          <a:xfrm>
            <a:off x="1371600" y="2329240"/>
            <a:ext cx="10241280" cy="3959352"/>
          </a:xfrm>
        </p:spPr>
        <p:txBody>
          <a:bodyPr>
            <a:normAutofit/>
          </a:bodyPr>
          <a:lstStyle/>
          <a:p>
            <a:r>
              <a:rPr lang="en-GB" dirty="0">
                <a:ea typeface="+mn-lt"/>
                <a:cs typeface="+mn-lt"/>
              </a:rPr>
              <a:t>The evidence on a number of complex factors involved in such crimes and how they might impact on cases being lost from the Criminal Justice System (CJS).</a:t>
            </a:r>
          </a:p>
          <a:p>
            <a:endParaRPr lang="en-GB" dirty="0">
              <a:cs typeface="Calibri"/>
            </a:endParaRPr>
          </a:p>
          <a:p>
            <a:r>
              <a:rPr lang="en-GB" dirty="0">
                <a:ea typeface="+mn-lt"/>
                <a:cs typeface="+mn-lt"/>
              </a:rPr>
              <a:t>Rape has been the subject of academic research since the 1970s with studies suggesting that the investigation of rape is complex and particularly problematic for policing.</a:t>
            </a:r>
            <a:endParaRPr lang="en-GB" dirty="0">
              <a:cs typeface="Calibri"/>
            </a:endParaRPr>
          </a:p>
          <a:p>
            <a:endParaRPr lang="en-GB" dirty="0">
              <a:cs typeface="Calibri"/>
            </a:endParaRPr>
          </a:p>
          <a:p>
            <a:r>
              <a:rPr lang="en-GB" dirty="0">
                <a:cs typeface="Calibri"/>
              </a:rPr>
              <a:t>For example, what percentage of reported rapes end up in a conviction in England &amp; Wales ?</a:t>
            </a:r>
          </a:p>
        </p:txBody>
      </p:sp>
    </p:spTree>
    <p:extLst>
      <p:ext uri="{BB962C8B-B14F-4D97-AF65-F5344CB8AC3E}">
        <p14:creationId xmlns:p14="http://schemas.microsoft.com/office/powerpoint/2010/main" val="35917850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EAC55E-FD3E-4A90-B4E2-D197D8038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B540BC-CE0E-4F40-B791-D3FEC04FA1CD}"/>
              </a:ext>
            </a:extLst>
          </p:cNvPr>
          <p:cNvSpPr>
            <a:spLocks noGrp="1"/>
          </p:cNvSpPr>
          <p:nvPr>
            <p:ph type="title"/>
          </p:nvPr>
        </p:nvSpPr>
        <p:spPr>
          <a:xfrm>
            <a:off x="1371601" y="457199"/>
            <a:ext cx="9448800" cy="1061357"/>
          </a:xfrm>
        </p:spPr>
        <p:txBody>
          <a:bodyPr>
            <a:normAutofit/>
          </a:bodyPr>
          <a:lstStyle/>
          <a:p>
            <a:pPr>
              <a:lnSpc>
                <a:spcPct val="90000"/>
              </a:lnSpc>
            </a:pPr>
            <a:r>
              <a:rPr lang="en-GB" sz="3700">
                <a:cs typeface="Calibri Light"/>
              </a:rPr>
              <a:t>Conviction Rates for Sexual Offences </a:t>
            </a:r>
            <a:endParaRPr lang="en-GB" sz="3700"/>
          </a:p>
        </p:txBody>
      </p:sp>
      <p:sp>
        <p:nvSpPr>
          <p:cNvPr id="3" name="Content Placeholder 2">
            <a:extLst>
              <a:ext uri="{FF2B5EF4-FFF2-40B4-BE49-F238E27FC236}">
                <a16:creationId xmlns:a16="http://schemas.microsoft.com/office/drawing/2014/main" id="{AE9EC61A-1C9C-4BCF-A9E0-E07F0052A7FD}"/>
              </a:ext>
            </a:extLst>
          </p:cNvPr>
          <p:cNvSpPr>
            <a:spLocks noGrp="1"/>
          </p:cNvSpPr>
          <p:nvPr>
            <p:ph idx="1"/>
          </p:nvPr>
        </p:nvSpPr>
        <p:spPr>
          <a:xfrm>
            <a:off x="1371601" y="1887968"/>
            <a:ext cx="9448800" cy="4326852"/>
          </a:xfrm>
        </p:spPr>
        <p:txBody>
          <a:bodyPr>
            <a:normAutofit fontScale="92500" lnSpcReduction="10000"/>
          </a:bodyPr>
          <a:lstStyle/>
          <a:p>
            <a:pPr>
              <a:lnSpc>
                <a:spcPct val="110000"/>
              </a:lnSpc>
            </a:pPr>
            <a:r>
              <a:rPr lang="en-GB" dirty="0">
                <a:ea typeface="+mn-lt"/>
                <a:cs typeface="+mn-lt"/>
              </a:rPr>
              <a:t>Figures reported by the Office for National Statistics suggest a 24% increase in the number of police recorded sexual offences (ONS, 2018).</a:t>
            </a:r>
          </a:p>
          <a:p>
            <a:pPr>
              <a:lnSpc>
                <a:spcPct val="110000"/>
              </a:lnSpc>
            </a:pPr>
            <a:endParaRPr lang="en-GB" dirty="0">
              <a:cs typeface="Calibri"/>
            </a:endParaRPr>
          </a:p>
          <a:p>
            <a:pPr>
              <a:lnSpc>
                <a:spcPct val="110000"/>
              </a:lnSpc>
            </a:pPr>
            <a:r>
              <a:rPr lang="en-GB" dirty="0">
                <a:ea typeface="+mn-lt"/>
                <a:cs typeface="+mn-lt"/>
              </a:rPr>
              <a:t>It is against this background that figures reported in September 2019 showed that convictions in rape cases in the UK fell by 26 percent in the year between 2017-18 and 2018-19.</a:t>
            </a:r>
            <a:endParaRPr lang="en-GB" dirty="0">
              <a:cs typeface="Calibri"/>
            </a:endParaRPr>
          </a:p>
          <a:p>
            <a:pPr>
              <a:lnSpc>
                <a:spcPct val="110000"/>
              </a:lnSpc>
            </a:pPr>
            <a:endParaRPr lang="en-GB" dirty="0">
              <a:cs typeface="Calibri"/>
            </a:endParaRPr>
          </a:p>
          <a:p>
            <a:pPr>
              <a:lnSpc>
                <a:spcPct val="110000"/>
              </a:lnSpc>
            </a:pPr>
            <a:r>
              <a:rPr lang="en-GB" dirty="0">
                <a:ea typeface="+mn-lt"/>
                <a:cs typeface="+mn-lt"/>
              </a:rPr>
              <a:t>In 2017-18, there were </a:t>
            </a:r>
            <a:r>
              <a:rPr lang="en-GB" u="sng" dirty="0">
                <a:ea typeface="+mn-lt"/>
                <a:cs typeface="+mn-lt"/>
              </a:rPr>
              <a:t>54,045 rapes reported</a:t>
            </a:r>
            <a:r>
              <a:rPr lang="en-GB" dirty="0">
                <a:ea typeface="+mn-lt"/>
                <a:cs typeface="+mn-lt"/>
              </a:rPr>
              <a:t> and 2,635 convictions – a conviction rate of 4.9 percent.</a:t>
            </a:r>
            <a:endParaRPr lang="en-GB" dirty="0">
              <a:cs typeface="Calibri"/>
            </a:endParaRPr>
          </a:p>
          <a:p>
            <a:pPr>
              <a:lnSpc>
                <a:spcPct val="110000"/>
              </a:lnSpc>
            </a:pPr>
            <a:endParaRPr lang="en-GB" dirty="0">
              <a:cs typeface="Calibri"/>
            </a:endParaRPr>
          </a:p>
          <a:p>
            <a:pPr>
              <a:lnSpc>
                <a:spcPct val="110000"/>
              </a:lnSpc>
            </a:pPr>
            <a:r>
              <a:rPr lang="en-GB" dirty="0">
                <a:ea typeface="+mn-lt"/>
                <a:cs typeface="+mn-lt"/>
              </a:rPr>
              <a:t>The following year, there were </a:t>
            </a:r>
            <a:r>
              <a:rPr lang="en-GB" u="sng" dirty="0">
                <a:ea typeface="+mn-lt"/>
                <a:cs typeface="+mn-lt"/>
              </a:rPr>
              <a:t>58,657 rapes reported</a:t>
            </a:r>
            <a:r>
              <a:rPr lang="en-GB" dirty="0">
                <a:ea typeface="+mn-lt"/>
                <a:cs typeface="+mn-lt"/>
              </a:rPr>
              <a:t> and </a:t>
            </a:r>
            <a:r>
              <a:rPr lang="en-GB" u="sng" dirty="0">
                <a:ea typeface="+mn-lt"/>
                <a:cs typeface="+mn-lt"/>
              </a:rPr>
              <a:t>1,925 convictions</a:t>
            </a:r>
            <a:r>
              <a:rPr lang="en-GB" dirty="0">
                <a:ea typeface="+mn-lt"/>
                <a:cs typeface="+mn-lt"/>
              </a:rPr>
              <a:t> – a conviction rate of just 3.3 percent.</a:t>
            </a:r>
            <a:endParaRPr lang="en-GB" dirty="0">
              <a:cs typeface="Calibri"/>
            </a:endParaRPr>
          </a:p>
        </p:txBody>
      </p:sp>
      <p:sp>
        <p:nvSpPr>
          <p:cNvPr id="10" name="Rectangle 9">
            <a:extLst>
              <a:ext uri="{FF2B5EF4-FFF2-40B4-BE49-F238E27FC236}">
                <a16:creationId xmlns:a16="http://schemas.microsoft.com/office/drawing/2014/main" id="{282DCAD1-D7F2-4CA8-960C-526B7DB37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41"/>
            <a:ext cx="12192000" cy="449256"/>
          </a:xfrm>
          <a:prstGeom prst="rect">
            <a:avLst/>
          </a:prstGeom>
          <a:gradFill>
            <a:gsLst>
              <a:gs pos="14000">
                <a:schemeClr val="accent4">
                  <a:alpha val="28000"/>
                </a:schemeClr>
              </a:gs>
              <a:gs pos="100000">
                <a:schemeClr val="accent5">
                  <a:alpha val="85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009AC7F-1347-41C8-8BEB-47473A21A6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8316"/>
            <a:ext cx="8153398" cy="449684"/>
          </a:xfrm>
          <a:prstGeom prst="rect">
            <a:avLst/>
          </a:prstGeom>
          <a:gradFill>
            <a:gsLst>
              <a:gs pos="9000">
                <a:schemeClr val="accent2">
                  <a:lumMod val="60000"/>
                  <a:lumOff val="40000"/>
                  <a:alpha val="68000"/>
                </a:schemeClr>
              </a:gs>
              <a:gs pos="99000">
                <a:schemeClr val="accent2"/>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013671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1BC27-05B2-4BBD-94A4-48AF43CE6F7B}"/>
              </a:ext>
            </a:extLst>
          </p:cNvPr>
          <p:cNvSpPr>
            <a:spLocks noGrp="1"/>
          </p:cNvSpPr>
          <p:nvPr>
            <p:ph type="title"/>
          </p:nvPr>
        </p:nvSpPr>
        <p:spPr/>
        <p:txBody>
          <a:bodyPr/>
          <a:lstStyle/>
          <a:p>
            <a:r>
              <a:rPr lang="en-GB" dirty="0">
                <a:cs typeface="Calibri Light"/>
              </a:rPr>
              <a:t>The Metropolitan Police Study</a:t>
            </a:r>
            <a:endParaRPr lang="en-GB" dirty="0"/>
          </a:p>
        </p:txBody>
      </p:sp>
      <p:sp>
        <p:nvSpPr>
          <p:cNvPr id="3" name="Content Placeholder 2">
            <a:extLst>
              <a:ext uri="{FF2B5EF4-FFF2-40B4-BE49-F238E27FC236}">
                <a16:creationId xmlns:a16="http://schemas.microsoft.com/office/drawing/2014/main" id="{931858F6-253F-4EE5-BF5F-16234E17BB42}"/>
              </a:ext>
            </a:extLst>
          </p:cNvPr>
          <p:cNvSpPr>
            <a:spLocks noGrp="1"/>
          </p:cNvSpPr>
          <p:nvPr>
            <p:ph idx="1"/>
          </p:nvPr>
        </p:nvSpPr>
        <p:spPr/>
        <p:txBody>
          <a:bodyPr>
            <a:normAutofit/>
          </a:bodyPr>
          <a:lstStyle/>
          <a:p>
            <a:r>
              <a:rPr lang="en-GB" sz="1600" dirty="0">
                <a:ea typeface="+mn-lt"/>
                <a:cs typeface="+mn-lt"/>
              </a:rPr>
              <a:t>In 2004, the Metropolitan Police Service set up an in-house Strategic Research and Analysis Unit (SRAU).</a:t>
            </a:r>
          </a:p>
          <a:p>
            <a:endParaRPr lang="en-GB" sz="1600" dirty="0">
              <a:cs typeface="Calibri"/>
            </a:endParaRPr>
          </a:p>
          <a:p>
            <a:r>
              <a:rPr lang="en-GB" sz="1600" dirty="0">
                <a:ea typeface="+mn-lt"/>
                <a:cs typeface="+mn-lt"/>
              </a:rPr>
              <a:t>The purpose of this Unit was to apply social science research methodologies to an analysis of police data collected routinely by the police as a form of intelligence.</a:t>
            </a:r>
          </a:p>
          <a:p>
            <a:endParaRPr lang="en-GB" sz="1600" dirty="0">
              <a:cs typeface="Calibri"/>
            </a:endParaRPr>
          </a:p>
          <a:p>
            <a:r>
              <a:rPr lang="en-GB" sz="1600" dirty="0">
                <a:cs typeface="Calibri"/>
              </a:rPr>
              <a:t>This </a:t>
            </a:r>
            <a:r>
              <a:rPr lang="en-GB" sz="1600" dirty="0">
                <a:ea typeface="+mn-lt"/>
                <a:cs typeface="+mn-lt"/>
              </a:rPr>
              <a:t>resulted from a growing concern about the number of rape allegations being ‘no-</a:t>
            </a:r>
            <a:r>
              <a:rPr lang="en-GB" sz="1600" dirty="0" err="1">
                <a:ea typeface="+mn-lt"/>
                <a:cs typeface="+mn-lt"/>
              </a:rPr>
              <a:t>crimed</a:t>
            </a:r>
            <a:r>
              <a:rPr lang="en-GB" sz="1600" dirty="0">
                <a:ea typeface="+mn-lt"/>
                <a:cs typeface="+mn-lt"/>
              </a:rPr>
              <a:t>’ in London. </a:t>
            </a:r>
            <a:endParaRPr lang="en-GB" sz="1600" dirty="0">
              <a:cs typeface="Calibri"/>
            </a:endParaRPr>
          </a:p>
          <a:p>
            <a:endParaRPr lang="en-GB" sz="1600" dirty="0">
              <a:cs typeface="Calibri"/>
            </a:endParaRPr>
          </a:p>
          <a:p>
            <a:r>
              <a:rPr lang="en-GB" sz="1600" dirty="0">
                <a:ea typeface="+mn-lt"/>
                <a:cs typeface="+mn-lt"/>
              </a:rPr>
              <a:t>No </a:t>
            </a:r>
            <a:r>
              <a:rPr lang="en-GB" sz="1600" dirty="0" err="1">
                <a:ea typeface="+mn-lt"/>
                <a:cs typeface="+mn-lt"/>
              </a:rPr>
              <a:t>criming</a:t>
            </a:r>
            <a:r>
              <a:rPr lang="en-GB" sz="1600" dirty="0">
                <a:ea typeface="+mn-lt"/>
                <a:cs typeface="+mn-lt"/>
              </a:rPr>
              <a:t> refers to an allegation of a crime not being recorded as a crime by the authorities.</a:t>
            </a:r>
          </a:p>
          <a:p>
            <a:endParaRPr lang="en-GB" sz="1600" dirty="0">
              <a:cs typeface="Calibri"/>
            </a:endParaRPr>
          </a:p>
          <a:p>
            <a:r>
              <a:rPr lang="en-GB" sz="1600" dirty="0">
                <a:cs typeface="Calibri"/>
              </a:rPr>
              <a:t>Why were the attrition rates for sexual offending so high??</a:t>
            </a:r>
          </a:p>
        </p:txBody>
      </p:sp>
    </p:spTree>
    <p:extLst>
      <p:ext uri="{BB962C8B-B14F-4D97-AF65-F5344CB8AC3E}">
        <p14:creationId xmlns:p14="http://schemas.microsoft.com/office/powerpoint/2010/main" val="33660920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FBD5D-E48B-446F-B569-CA062E2E176A}"/>
              </a:ext>
            </a:extLst>
          </p:cNvPr>
          <p:cNvSpPr>
            <a:spLocks noGrp="1"/>
          </p:cNvSpPr>
          <p:nvPr>
            <p:ph type="title"/>
          </p:nvPr>
        </p:nvSpPr>
        <p:spPr/>
        <p:txBody>
          <a:bodyPr>
            <a:normAutofit fontScale="90000"/>
          </a:bodyPr>
          <a:lstStyle/>
          <a:p>
            <a:r>
              <a:rPr lang="en-GB" dirty="0">
                <a:ea typeface="+mj-lt"/>
                <a:cs typeface="+mj-lt"/>
              </a:rPr>
              <a:t>The Metropolitan Police Study</a:t>
            </a:r>
            <a:br>
              <a:rPr lang="en-GB" dirty="0">
                <a:ea typeface="+mj-lt"/>
                <a:cs typeface="+mj-lt"/>
              </a:rPr>
            </a:br>
            <a:endParaRPr lang="en-GB" dirty="0"/>
          </a:p>
        </p:txBody>
      </p:sp>
      <p:sp>
        <p:nvSpPr>
          <p:cNvPr id="3" name="Content Placeholder 2">
            <a:extLst>
              <a:ext uri="{FF2B5EF4-FFF2-40B4-BE49-F238E27FC236}">
                <a16:creationId xmlns:a16="http://schemas.microsoft.com/office/drawing/2014/main" id="{88E61778-1157-4F6A-A566-177F60DAAD87}"/>
              </a:ext>
            </a:extLst>
          </p:cNvPr>
          <p:cNvSpPr>
            <a:spLocks noGrp="1"/>
          </p:cNvSpPr>
          <p:nvPr>
            <p:ph idx="1"/>
          </p:nvPr>
        </p:nvSpPr>
        <p:spPr/>
        <p:txBody>
          <a:bodyPr>
            <a:normAutofit fontScale="92500" lnSpcReduction="10000"/>
          </a:bodyPr>
          <a:lstStyle/>
          <a:p>
            <a:r>
              <a:rPr lang="en-GB" sz="2400" dirty="0">
                <a:ea typeface="+mn-lt"/>
                <a:cs typeface="+mn-lt"/>
              </a:rPr>
              <a:t>The research design was repeated for eight years to provide a long-term exploration into attrition in London over time (2005-2012) (</a:t>
            </a:r>
            <a:r>
              <a:rPr lang="en-GB" sz="2400" dirty="0" err="1">
                <a:ea typeface="+mn-lt"/>
                <a:cs typeface="+mn-lt"/>
              </a:rPr>
              <a:t>Hohl</a:t>
            </a:r>
            <a:r>
              <a:rPr lang="en-GB" sz="2400" dirty="0">
                <a:ea typeface="+mn-lt"/>
                <a:cs typeface="+mn-lt"/>
              </a:rPr>
              <a:t> and Stanko, 2015). </a:t>
            </a:r>
          </a:p>
          <a:p>
            <a:endParaRPr lang="en-GB" sz="2400" dirty="0">
              <a:cs typeface="Calibri"/>
            </a:endParaRPr>
          </a:p>
          <a:p>
            <a:r>
              <a:rPr lang="en-GB" sz="2400" dirty="0">
                <a:ea typeface="+mn-lt"/>
                <a:cs typeface="+mn-lt"/>
              </a:rPr>
              <a:t> The analysis was based on data from all rape allegations made to the MPS in April and May of the relevant years.</a:t>
            </a:r>
          </a:p>
          <a:p>
            <a:endParaRPr lang="en-GB" sz="2400" dirty="0">
              <a:cs typeface="Calibri"/>
            </a:endParaRPr>
          </a:p>
          <a:p>
            <a:r>
              <a:rPr lang="en-GB" sz="2400" dirty="0">
                <a:ea typeface="+mn-lt"/>
                <a:cs typeface="+mn-lt"/>
              </a:rPr>
              <a:t>The top-line findings from the MPS Rape Review identified a similar victim profile year-on-year (between 2005 and 2012). </a:t>
            </a:r>
          </a:p>
        </p:txBody>
      </p:sp>
    </p:spTree>
    <p:extLst>
      <p:ext uri="{BB962C8B-B14F-4D97-AF65-F5344CB8AC3E}">
        <p14:creationId xmlns:p14="http://schemas.microsoft.com/office/powerpoint/2010/main" val="16602174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A48B47-36C6-47A0-AA9C-814B4E9A4395}"/>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cs typeface="Calibri Light"/>
              </a:rPr>
              <a:t>The Met Findings</a:t>
            </a:r>
            <a:endParaRPr lang="en-GB" sz="3200">
              <a:solidFill>
                <a:schemeClr val="bg1"/>
              </a:solidFill>
            </a:endParaRPr>
          </a:p>
        </p:txBody>
      </p:sp>
      <p:graphicFrame>
        <p:nvGraphicFramePr>
          <p:cNvPr id="5" name="Content Placeholder 2">
            <a:extLst>
              <a:ext uri="{FF2B5EF4-FFF2-40B4-BE49-F238E27FC236}">
                <a16:creationId xmlns:a16="http://schemas.microsoft.com/office/drawing/2014/main" id="{C8D79AAC-553D-48BB-BB96-443FF21988B2}"/>
              </a:ext>
            </a:extLst>
          </p:cNvPr>
          <p:cNvGraphicFramePr>
            <a:graphicFrameLocks noGrp="1"/>
          </p:cNvGraphicFramePr>
          <p:nvPr>
            <p:ph idx="1"/>
            <p:extLst>
              <p:ext uri="{D42A27DB-BD31-4B8C-83A1-F6EECF244321}">
                <p14:modId xmlns:p14="http://schemas.microsoft.com/office/powerpoint/2010/main" val="2631611618"/>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64365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17529D-44F6-4260-A432-12E29FE5008C}"/>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cs typeface="Calibri Light"/>
              </a:rPr>
              <a:t>The Met Findings</a:t>
            </a:r>
            <a:endParaRPr lang="en-GB" sz="3200">
              <a:solidFill>
                <a:schemeClr val="bg1"/>
              </a:solidFill>
            </a:endParaRPr>
          </a:p>
        </p:txBody>
      </p:sp>
      <p:graphicFrame>
        <p:nvGraphicFramePr>
          <p:cNvPr id="5" name="Content Placeholder 2">
            <a:extLst>
              <a:ext uri="{FF2B5EF4-FFF2-40B4-BE49-F238E27FC236}">
                <a16:creationId xmlns:a16="http://schemas.microsoft.com/office/drawing/2014/main" id="{A44DFB96-283D-4FC1-B062-7A008FB7115B}"/>
              </a:ext>
            </a:extLst>
          </p:cNvPr>
          <p:cNvGraphicFramePr>
            <a:graphicFrameLocks noGrp="1"/>
          </p:cNvGraphicFramePr>
          <p:nvPr>
            <p:ph idx="1"/>
            <p:extLst>
              <p:ext uri="{D42A27DB-BD31-4B8C-83A1-F6EECF244321}">
                <p14:modId xmlns:p14="http://schemas.microsoft.com/office/powerpoint/2010/main" val="2788384040"/>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34892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D3F0131-48A3-458E-AC75-63225F968AB6}"/>
              </a:ext>
            </a:extLst>
          </p:cNvPr>
          <p:cNvSpPr>
            <a:spLocks noGrp="1"/>
          </p:cNvSpPr>
          <p:nvPr>
            <p:ph type="title"/>
          </p:nvPr>
        </p:nvSpPr>
        <p:spPr>
          <a:xfrm>
            <a:off x="387927" y="1028701"/>
            <a:ext cx="3248863" cy="3020785"/>
          </a:xfrm>
        </p:spPr>
        <p:txBody>
          <a:bodyPr>
            <a:normAutofit/>
          </a:bodyPr>
          <a:lstStyle/>
          <a:p>
            <a:pPr algn="r"/>
            <a:r>
              <a:rPr lang="en-GB" sz="3200">
                <a:solidFill>
                  <a:schemeClr val="bg1"/>
                </a:solidFill>
                <a:cs typeface="Calibri Light"/>
              </a:rPr>
              <a:t>The Met Findings</a:t>
            </a:r>
            <a:endParaRPr lang="en-GB" sz="3200">
              <a:solidFill>
                <a:schemeClr val="bg1"/>
              </a:solidFill>
            </a:endParaRPr>
          </a:p>
        </p:txBody>
      </p:sp>
      <p:sp>
        <p:nvSpPr>
          <p:cNvPr id="3" name="Content Placeholder 2">
            <a:extLst>
              <a:ext uri="{FF2B5EF4-FFF2-40B4-BE49-F238E27FC236}">
                <a16:creationId xmlns:a16="http://schemas.microsoft.com/office/drawing/2014/main" id="{F5C1492B-815D-4952-9D1F-CC6BA69AE199}"/>
              </a:ext>
            </a:extLst>
          </p:cNvPr>
          <p:cNvSpPr>
            <a:spLocks noGrp="1"/>
          </p:cNvSpPr>
          <p:nvPr>
            <p:ph idx="1"/>
          </p:nvPr>
        </p:nvSpPr>
        <p:spPr>
          <a:xfrm>
            <a:off x="4777409" y="1028702"/>
            <a:ext cx="6273972" cy="4843462"/>
          </a:xfrm>
        </p:spPr>
        <p:txBody>
          <a:bodyPr>
            <a:normAutofit/>
          </a:bodyPr>
          <a:lstStyle/>
          <a:p>
            <a:pPr marL="0" indent="0">
              <a:buNone/>
            </a:pPr>
            <a:r>
              <a:rPr lang="en-GB" sz="1800" dirty="0">
                <a:cs typeface="Calibri" panose="020F0502020204030204"/>
              </a:rPr>
              <a:t>4 'Exit' points were detected</a:t>
            </a:r>
          </a:p>
          <a:p>
            <a:pPr marL="0" indent="0">
              <a:buNone/>
            </a:pPr>
            <a:endParaRPr lang="en-GB" sz="1800" dirty="0">
              <a:cs typeface="Calibri" panose="020F0502020204030204"/>
            </a:endParaRPr>
          </a:p>
          <a:p>
            <a:r>
              <a:rPr lang="en-GB" sz="1800" dirty="0">
                <a:ea typeface="+mn-lt"/>
                <a:cs typeface="+mn-lt"/>
              </a:rPr>
              <a:t>Where the police decide to classify the allegation as a crime</a:t>
            </a:r>
          </a:p>
          <a:p>
            <a:r>
              <a:rPr lang="en-GB" sz="1800" dirty="0">
                <a:ea typeface="+mn-lt"/>
                <a:cs typeface="+mn-lt"/>
              </a:rPr>
              <a:t>When the police arrest the suspect</a:t>
            </a:r>
          </a:p>
          <a:p>
            <a:r>
              <a:rPr lang="en-GB" sz="1800" dirty="0">
                <a:ea typeface="+mn-lt"/>
                <a:cs typeface="+mn-lt"/>
              </a:rPr>
              <a:t>When the police decide whether to charge the suspect of rape</a:t>
            </a:r>
          </a:p>
          <a:p>
            <a:r>
              <a:rPr lang="en-GB" sz="1800" dirty="0">
                <a:ea typeface="+mn-lt"/>
                <a:cs typeface="+mn-lt"/>
              </a:rPr>
              <a:t>At the outcome of the prosecution at court. </a:t>
            </a:r>
          </a:p>
          <a:p>
            <a:endParaRPr lang="en-GB" sz="1800" dirty="0">
              <a:cs typeface="Calibri" panose="020F0502020204030204"/>
            </a:endParaRPr>
          </a:p>
          <a:p>
            <a:pPr marL="0" indent="0">
              <a:buNone/>
            </a:pPr>
            <a:r>
              <a:rPr lang="en-GB" sz="1800" dirty="0">
                <a:ea typeface="+mn-lt"/>
                <a:cs typeface="+mn-lt"/>
              </a:rPr>
              <a:t>Over the lifetime of this research attrition patterns varied but not substantially. The most critical point of attrition was at the police investigation stage.</a:t>
            </a:r>
            <a:endParaRPr lang="en-GB" sz="1800" dirty="0">
              <a:cs typeface="Calibri" panose="020F0502020204030204"/>
            </a:endParaRPr>
          </a:p>
          <a:p>
            <a:endParaRPr lang="en-GB" sz="1800" dirty="0">
              <a:cs typeface="Calibri" panose="020F0502020204030204"/>
            </a:endParaRPr>
          </a:p>
          <a:p>
            <a:endParaRPr lang="en-GB" sz="1800" dirty="0"/>
          </a:p>
        </p:txBody>
      </p:sp>
    </p:spTree>
    <p:extLst>
      <p:ext uri="{BB962C8B-B14F-4D97-AF65-F5344CB8AC3E}">
        <p14:creationId xmlns:p14="http://schemas.microsoft.com/office/powerpoint/2010/main" val="19559943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BD6403-7113-4FF3-B220-DA3F255D834D}"/>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cs typeface="Calibri Light"/>
              </a:rPr>
              <a:t>The Met Findings</a:t>
            </a:r>
            <a:endParaRPr lang="en-GB" sz="3200">
              <a:solidFill>
                <a:schemeClr val="bg1"/>
              </a:solidFill>
            </a:endParaRPr>
          </a:p>
        </p:txBody>
      </p:sp>
      <p:graphicFrame>
        <p:nvGraphicFramePr>
          <p:cNvPr id="5" name="Content Placeholder 2">
            <a:extLst>
              <a:ext uri="{FF2B5EF4-FFF2-40B4-BE49-F238E27FC236}">
                <a16:creationId xmlns:a16="http://schemas.microsoft.com/office/drawing/2014/main" id="{A34DF7DC-E282-42E2-8DB4-FE92DCFFE3B5}"/>
              </a:ext>
            </a:extLst>
          </p:cNvPr>
          <p:cNvGraphicFramePr>
            <a:graphicFrameLocks noGrp="1"/>
          </p:cNvGraphicFramePr>
          <p:nvPr>
            <p:ph idx="1"/>
            <p:extLst>
              <p:ext uri="{D42A27DB-BD31-4B8C-83A1-F6EECF244321}">
                <p14:modId xmlns:p14="http://schemas.microsoft.com/office/powerpoint/2010/main" val="2152357457"/>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831345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2F23DF24-8E9A-4AD0-93DF-A82A416667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EA8619-A203-41C8-B6E7-CB4267627950}"/>
              </a:ext>
            </a:extLst>
          </p:cNvPr>
          <p:cNvSpPr>
            <a:spLocks noGrp="1"/>
          </p:cNvSpPr>
          <p:nvPr>
            <p:ph type="title"/>
          </p:nvPr>
        </p:nvSpPr>
        <p:spPr>
          <a:xfrm>
            <a:off x="6633768" y="3968153"/>
            <a:ext cx="4978735" cy="1995326"/>
          </a:xfrm>
        </p:spPr>
        <p:txBody>
          <a:bodyPr vert="horz" lIns="0" tIns="0" rIns="0" bIns="0" rtlCol="0" anchor="b">
            <a:normAutofit/>
          </a:bodyPr>
          <a:lstStyle/>
          <a:p>
            <a:pPr algn="r"/>
            <a:r>
              <a:rPr lang="en-US" spc="750"/>
              <a:t>Domestic Abuse</a:t>
            </a:r>
          </a:p>
        </p:txBody>
      </p:sp>
      <p:sp>
        <p:nvSpPr>
          <p:cNvPr id="13" name="Rectangle 12">
            <a:extLst>
              <a:ext uri="{FF2B5EF4-FFF2-40B4-BE49-F238E27FC236}">
                <a16:creationId xmlns:a16="http://schemas.microsoft.com/office/drawing/2014/main" id="{E728B9D0-05A6-4333-BB22-46585AA77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6096000" cy="6858000"/>
          </a:xfrm>
          <a:prstGeom prst="rect">
            <a:avLst/>
          </a:prstGeom>
          <a:gradFill>
            <a:gsLst>
              <a:gs pos="8000">
                <a:schemeClr val="accent6"/>
              </a:gs>
              <a:gs pos="100000">
                <a:schemeClr val="accent5">
                  <a:alpha val="89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2BACE5B-B094-444A-A9B3-E31F591F37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7416"/>
            <a:ext cx="4038600" cy="6840156"/>
          </a:xfrm>
          <a:prstGeom prst="rect">
            <a:avLst/>
          </a:prstGeom>
          <a:gradFill>
            <a:gsLst>
              <a:gs pos="22000">
                <a:schemeClr val="accent5">
                  <a:lumMod val="60000"/>
                  <a:lumOff val="40000"/>
                  <a:alpha val="0"/>
                </a:schemeClr>
              </a:gs>
              <a:gs pos="99000">
                <a:schemeClr val="accent2">
                  <a:alpha val="92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F8B47F9-648C-4086-8D7A-EA234E2EE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29604" y="614984"/>
            <a:ext cx="6812404" cy="5638799"/>
          </a:xfrm>
          <a:prstGeom prst="rect">
            <a:avLst/>
          </a:prstGeom>
          <a:gradFill>
            <a:gsLst>
              <a:gs pos="2000">
                <a:schemeClr val="accent5">
                  <a:alpha val="19000"/>
                </a:schemeClr>
              </a:gs>
              <a:gs pos="100000">
                <a:schemeClr val="accent4">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48844505-07B5-4F60-8809-3CA2D031ED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652110" y="716188"/>
            <a:ext cx="5005754" cy="5005754"/>
          </a:xfrm>
          <a:prstGeom prst="ellipse">
            <a:avLst/>
          </a:prstGeom>
          <a:gradFill>
            <a:gsLst>
              <a:gs pos="31000">
                <a:schemeClr val="accent6">
                  <a:alpha val="0"/>
                </a:schemeClr>
              </a:gs>
              <a:gs pos="85000">
                <a:schemeClr val="accent6">
                  <a:lumMod val="60000"/>
                  <a:lumOff val="40000"/>
                  <a:alpha val="23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9698122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6B36A41-BF38-4C0A-BA59-CDCE04AE6C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C238FA-5ECD-4EC6-B58C-3775FF1F0E16}"/>
              </a:ext>
            </a:extLst>
          </p:cNvPr>
          <p:cNvSpPr>
            <a:spLocks noGrp="1"/>
          </p:cNvSpPr>
          <p:nvPr>
            <p:ph type="title"/>
          </p:nvPr>
        </p:nvSpPr>
        <p:spPr>
          <a:xfrm>
            <a:off x="1135856" y="908649"/>
            <a:ext cx="3451642" cy="3977676"/>
          </a:xfrm>
        </p:spPr>
        <p:txBody>
          <a:bodyPr anchor="t">
            <a:normAutofit/>
          </a:bodyPr>
          <a:lstStyle/>
          <a:p>
            <a:pPr algn="r"/>
            <a:r>
              <a:rPr lang="en-GB" sz="4000" dirty="0"/>
              <a:t>Domestic Abuse</a:t>
            </a:r>
          </a:p>
        </p:txBody>
      </p:sp>
      <p:sp>
        <p:nvSpPr>
          <p:cNvPr id="3" name="Content Placeholder 2">
            <a:extLst>
              <a:ext uri="{FF2B5EF4-FFF2-40B4-BE49-F238E27FC236}">
                <a16:creationId xmlns:a16="http://schemas.microsoft.com/office/drawing/2014/main" id="{79819745-519A-47A6-9B1A-5D01D7150C9E}"/>
              </a:ext>
            </a:extLst>
          </p:cNvPr>
          <p:cNvSpPr>
            <a:spLocks noGrp="1"/>
          </p:cNvSpPr>
          <p:nvPr>
            <p:ph idx="1"/>
          </p:nvPr>
        </p:nvSpPr>
        <p:spPr>
          <a:xfrm>
            <a:off x="5145437" y="604434"/>
            <a:ext cx="6199321" cy="5393409"/>
          </a:xfrm>
        </p:spPr>
        <p:txBody>
          <a:bodyPr>
            <a:normAutofit fontScale="92500" lnSpcReduction="10000"/>
          </a:bodyPr>
          <a:lstStyle/>
          <a:p>
            <a:r>
              <a:rPr lang="en-GB" sz="2400" dirty="0">
                <a:ea typeface="+mn-lt"/>
                <a:cs typeface="+mn-lt"/>
              </a:rPr>
              <a:t>One in four women and one in ten men have been victims of Domestic Abuse (DA) in their lifetime, with 100,000 victims subjected to </a:t>
            </a:r>
            <a:r>
              <a:rPr lang="en-GB" sz="2400" i="1" dirty="0">
                <a:ea typeface="+mn-lt"/>
                <a:cs typeface="+mn-lt"/>
              </a:rPr>
              <a:t>severe</a:t>
            </a:r>
            <a:r>
              <a:rPr lang="en-GB" sz="2400" dirty="0">
                <a:ea typeface="+mn-lt"/>
                <a:cs typeface="+mn-lt"/>
              </a:rPr>
              <a:t> DA in the UK every year (Howarth et al. 2009).</a:t>
            </a:r>
          </a:p>
          <a:p>
            <a:endParaRPr lang="en-GB" sz="2400" dirty="0">
              <a:cs typeface="Calibri"/>
            </a:endParaRPr>
          </a:p>
          <a:p>
            <a:r>
              <a:rPr lang="en-GB" sz="2400" dirty="0">
                <a:ea typeface="+mn-lt"/>
                <a:cs typeface="+mn-lt"/>
              </a:rPr>
              <a:t>Figures from the Crime Survey of England and Wales published by the Office for National Statistics (2017) suggest that there are an estimated 1.2 million female victims of DA and 713,000 male victims.</a:t>
            </a:r>
          </a:p>
          <a:p>
            <a:endParaRPr lang="en-GB" sz="2400" dirty="0">
              <a:cs typeface="Calibri"/>
            </a:endParaRPr>
          </a:p>
          <a:p>
            <a:r>
              <a:rPr lang="en-GB" sz="2400" dirty="0">
                <a:cs typeface="Calibri"/>
              </a:rPr>
              <a:t>But it doesn’t just affect adults.</a:t>
            </a:r>
          </a:p>
        </p:txBody>
      </p:sp>
      <p:sp>
        <p:nvSpPr>
          <p:cNvPr id="23" name="Rectangle 22">
            <a:extLst>
              <a:ext uri="{FF2B5EF4-FFF2-40B4-BE49-F238E27FC236}">
                <a16:creationId xmlns:a16="http://schemas.microsoft.com/office/drawing/2014/main" id="{92D36A8B-01FD-4675-9D35-FA0CC50FD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41"/>
            <a:ext cx="12192000" cy="449256"/>
          </a:xfrm>
          <a:prstGeom prst="rect">
            <a:avLst/>
          </a:prstGeom>
          <a:gradFill>
            <a:gsLst>
              <a:gs pos="14000">
                <a:schemeClr val="accent4">
                  <a:alpha val="28000"/>
                </a:schemeClr>
              </a:gs>
              <a:gs pos="100000">
                <a:schemeClr val="accent5">
                  <a:alpha val="85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726D76E8-086A-40F9-B995-AEFD77D9C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8316"/>
            <a:ext cx="8153398" cy="449684"/>
          </a:xfrm>
          <a:prstGeom prst="rect">
            <a:avLst/>
          </a:prstGeom>
          <a:gradFill>
            <a:gsLst>
              <a:gs pos="9000">
                <a:schemeClr val="accent2">
                  <a:lumMod val="60000"/>
                  <a:lumOff val="40000"/>
                  <a:alpha val="68000"/>
                </a:schemeClr>
              </a:gs>
              <a:gs pos="99000">
                <a:schemeClr val="accent2"/>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69445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68A22513-307E-4203-BEFF-5BBBFAFDDE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4211F11-4937-44F9-B733-211517A2D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9076" y="-431"/>
            <a:ext cx="11742924" cy="6858427"/>
          </a:xfrm>
          <a:prstGeom prst="rect">
            <a:avLst/>
          </a:prstGeom>
          <a:gradFill>
            <a:gsLst>
              <a:gs pos="2000">
                <a:schemeClr val="accent5">
                  <a:alpha val="17000"/>
                </a:schemeClr>
              </a:gs>
              <a:gs pos="100000">
                <a:schemeClr val="accent6">
                  <a:lumMod val="75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CF7BA0D-619B-4BA4-AF41-9F99DE301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9076" y="-429"/>
            <a:ext cx="11742924" cy="6400800"/>
          </a:xfrm>
          <a:prstGeom prst="rect">
            <a:avLst/>
          </a:prstGeom>
          <a:gradFill>
            <a:gsLst>
              <a:gs pos="0">
                <a:schemeClr val="accent5">
                  <a:alpha val="76000"/>
                </a:schemeClr>
              </a:gs>
              <a:gs pos="100000">
                <a:schemeClr val="accent2">
                  <a:lumMod val="20000"/>
                  <a:lumOff val="80000"/>
                  <a:alpha val="15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F20A1EE3-9DEB-45B0-A9FA-080457925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12648"/>
            <a:ext cx="11742924" cy="6870648"/>
          </a:xfrm>
          <a:prstGeom prst="rect">
            <a:avLst/>
          </a:prstGeom>
          <a:gradFill>
            <a:gsLst>
              <a:gs pos="37000">
                <a:schemeClr val="accent5">
                  <a:lumMod val="60000"/>
                  <a:lumOff val="40000"/>
                  <a:alpha val="25000"/>
                </a:schemeClr>
              </a:gs>
              <a:gs pos="100000">
                <a:schemeClr val="accent2">
                  <a:alpha val="74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39513AF-ACB9-491F-AB2C-AA27171CB7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8860813" cy="6857572"/>
          </a:xfrm>
          <a:prstGeom prst="rect">
            <a:avLst/>
          </a:prstGeom>
          <a:gradFill>
            <a:gsLst>
              <a:gs pos="6000">
                <a:schemeClr val="accent2">
                  <a:alpha val="88000"/>
                </a:schemeClr>
              </a:gs>
              <a:gs pos="100000">
                <a:schemeClr val="accent6">
                  <a:lumMod val="75000"/>
                  <a:alpha val="66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45F36B92-14BC-4E12-8F9A-737EFED6CE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33214">
            <a:off x="5243949" y="-200984"/>
            <a:ext cx="6022658" cy="6022658"/>
          </a:xfrm>
          <a:custGeom>
            <a:avLst/>
            <a:gdLst>
              <a:gd name="connsiteX0" fmla="*/ 5757156 w 6022658"/>
              <a:gd name="connsiteY0" fmla="*/ 4243377 h 6022658"/>
              <a:gd name="connsiteX1" fmla="*/ 4298301 w 6022658"/>
              <a:gd name="connsiteY1" fmla="*/ 5730698 h 6022658"/>
              <a:gd name="connsiteX2" fmla="*/ 4183474 w 6022658"/>
              <a:gd name="connsiteY2" fmla="*/ 5786013 h 6022658"/>
              <a:gd name="connsiteX3" fmla="*/ 3011329 w 6022658"/>
              <a:gd name="connsiteY3" fmla="*/ 6022658 h 6022658"/>
              <a:gd name="connsiteX4" fmla="*/ 0 w 6022658"/>
              <a:gd name="connsiteY4" fmla="*/ 3011329 h 6022658"/>
              <a:gd name="connsiteX5" fmla="*/ 3011329 w 6022658"/>
              <a:gd name="connsiteY5" fmla="*/ 0 h 6022658"/>
              <a:gd name="connsiteX6" fmla="*/ 6022658 w 6022658"/>
              <a:gd name="connsiteY6" fmla="*/ 3011329 h 6022658"/>
              <a:gd name="connsiteX7" fmla="*/ 5786013 w 6022658"/>
              <a:gd name="connsiteY7" fmla="*/ 4183474 h 60226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22658" h="6022658">
                <a:moveTo>
                  <a:pt x="5757156" y="4243377"/>
                </a:moveTo>
                <a:lnTo>
                  <a:pt x="4298301" y="5730698"/>
                </a:lnTo>
                <a:lnTo>
                  <a:pt x="4183474" y="5786013"/>
                </a:lnTo>
                <a:cubicBezTo>
                  <a:pt x="3823203" y="5938395"/>
                  <a:pt x="3427106" y="6022658"/>
                  <a:pt x="3011329" y="6022658"/>
                </a:cubicBezTo>
                <a:cubicBezTo>
                  <a:pt x="1348218" y="6022658"/>
                  <a:pt x="0" y="4674440"/>
                  <a:pt x="0" y="3011329"/>
                </a:cubicBezTo>
                <a:cubicBezTo>
                  <a:pt x="0" y="1348218"/>
                  <a:pt x="1348218" y="0"/>
                  <a:pt x="3011329" y="0"/>
                </a:cubicBezTo>
                <a:cubicBezTo>
                  <a:pt x="4674440" y="0"/>
                  <a:pt x="6022658" y="1348218"/>
                  <a:pt x="6022658" y="3011329"/>
                </a:cubicBezTo>
                <a:cubicBezTo>
                  <a:pt x="6022658" y="3427107"/>
                  <a:pt x="5938394" y="3823204"/>
                  <a:pt x="5786013" y="4183474"/>
                </a:cubicBezTo>
                <a:close/>
              </a:path>
            </a:pathLst>
          </a:custGeom>
          <a:gradFill>
            <a:gsLst>
              <a:gs pos="21000">
                <a:schemeClr val="accent2">
                  <a:alpha val="0"/>
                </a:schemeClr>
              </a:gs>
              <a:gs pos="85000">
                <a:schemeClr val="accent6">
                  <a:alpha val="13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CE38059-9D8F-429A-99D6-5B576CAE410A}"/>
              </a:ext>
            </a:extLst>
          </p:cNvPr>
          <p:cNvSpPr>
            <a:spLocks noGrp="1"/>
          </p:cNvSpPr>
          <p:nvPr>
            <p:ph type="title"/>
          </p:nvPr>
        </p:nvSpPr>
        <p:spPr>
          <a:xfrm>
            <a:off x="1362638" y="1122362"/>
            <a:ext cx="6951109" cy="2842863"/>
          </a:xfrm>
        </p:spPr>
        <p:txBody>
          <a:bodyPr vert="horz" lIns="0" tIns="0" rIns="0" bIns="0" rtlCol="0" anchor="b">
            <a:normAutofit/>
          </a:bodyPr>
          <a:lstStyle/>
          <a:p>
            <a:pPr algn="r"/>
            <a:r>
              <a:rPr lang="en-US" sz="4400" spc="750">
                <a:solidFill>
                  <a:schemeClr val="bg1"/>
                </a:solidFill>
              </a:rPr>
              <a:t>BBC Film </a:t>
            </a:r>
          </a:p>
        </p:txBody>
      </p:sp>
      <p:sp>
        <p:nvSpPr>
          <p:cNvPr id="3" name="Content Placeholder 2">
            <a:extLst>
              <a:ext uri="{FF2B5EF4-FFF2-40B4-BE49-F238E27FC236}">
                <a16:creationId xmlns:a16="http://schemas.microsoft.com/office/drawing/2014/main" id="{8763489F-49DF-40E1-AFDD-93E419A8C20E}"/>
              </a:ext>
            </a:extLst>
          </p:cNvPr>
          <p:cNvSpPr>
            <a:spLocks noGrp="1"/>
          </p:cNvSpPr>
          <p:nvPr>
            <p:ph idx="1"/>
          </p:nvPr>
        </p:nvSpPr>
        <p:spPr>
          <a:xfrm>
            <a:off x="1362638" y="4410635"/>
            <a:ext cx="6883791" cy="847164"/>
          </a:xfrm>
        </p:spPr>
        <p:txBody>
          <a:bodyPr vert="horz" lIns="0" tIns="0" rIns="0" bIns="0" rtlCol="0">
            <a:normAutofit/>
          </a:bodyPr>
          <a:lstStyle/>
          <a:p>
            <a:pPr marL="0" indent="0" algn="r">
              <a:lnSpc>
                <a:spcPct val="150000"/>
              </a:lnSpc>
              <a:buNone/>
            </a:pPr>
            <a:r>
              <a:rPr lang="en-US" sz="1400" b="1" cap="all" spc="600">
                <a:solidFill>
                  <a:schemeClr val="bg1"/>
                </a:solidFill>
              </a:rPr>
              <a:t>https://www.youtube.com/watch?v=RNYPGwmOxnY</a:t>
            </a:r>
          </a:p>
        </p:txBody>
      </p:sp>
    </p:spTree>
    <p:extLst>
      <p:ext uri="{BB962C8B-B14F-4D97-AF65-F5344CB8AC3E}">
        <p14:creationId xmlns:p14="http://schemas.microsoft.com/office/powerpoint/2010/main" val="10342710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B36A41-BF38-4C0A-BA59-CDCE04AE6C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F68AB1-BEE5-4346-BF1A-BACE0CBA6A0C}"/>
              </a:ext>
            </a:extLst>
          </p:cNvPr>
          <p:cNvSpPr>
            <a:spLocks noGrp="1"/>
          </p:cNvSpPr>
          <p:nvPr>
            <p:ph type="title"/>
          </p:nvPr>
        </p:nvSpPr>
        <p:spPr>
          <a:xfrm>
            <a:off x="1135856" y="908649"/>
            <a:ext cx="3653120" cy="3977676"/>
          </a:xfrm>
        </p:spPr>
        <p:txBody>
          <a:bodyPr anchor="t">
            <a:normAutofit/>
          </a:bodyPr>
          <a:lstStyle/>
          <a:p>
            <a:pPr algn="r"/>
            <a:r>
              <a:rPr lang="en-GB" sz="4000" dirty="0"/>
              <a:t>Domestic Abuse</a:t>
            </a:r>
          </a:p>
        </p:txBody>
      </p:sp>
      <p:sp>
        <p:nvSpPr>
          <p:cNvPr id="3" name="Content Placeholder 2">
            <a:extLst>
              <a:ext uri="{FF2B5EF4-FFF2-40B4-BE49-F238E27FC236}">
                <a16:creationId xmlns:a16="http://schemas.microsoft.com/office/drawing/2014/main" id="{7784FCF0-582C-43FD-A021-A5DFFD4A010D}"/>
              </a:ext>
            </a:extLst>
          </p:cNvPr>
          <p:cNvSpPr>
            <a:spLocks noGrp="1"/>
          </p:cNvSpPr>
          <p:nvPr>
            <p:ph idx="1"/>
          </p:nvPr>
        </p:nvSpPr>
        <p:spPr>
          <a:xfrm>
            <a:off x="5083444" y="604435"/>
            <a:ext cx="6447295" cy="5439904"/>
          </a:xfrm>
        </p:spPr>
        <p:txBody>
          <a:bodyPr>
            <a:normAutofit fontScale="92500" lnSpcReduction="20000"/>
          </a:bodyPr>
          <a:lstStyle/>
          <a:p>
            <a:pPr>
              <a:lnSpc>
                <a:spcPct val="110000"/>
              </a:lnSpc>
            </a:pPr>
            <a:r>
              <a:rPr lang="en-GB" sz="2400" dirty="0">
                <a:ea typeface="+mn-lt"/>
                <a:cs typeface="+mn-lt"/>
              </a:rPr>
              <a:t>DA has been on the rise for a number of years, perhaps in part because victims are more confident in reporting to the Police. It affects people of all ages, genders, classes and ethnicities. </a:t>
            </a:r>
          </a:p>
          <a:p>
            <a:pPr>
              <a:lnSpc>
                <a:spcPct val="110000"/>
              </a:lnSpc>
            </a:pPr>
            <a:endParaRPr lang="en-GB" sz="2400" dirty="0">
              <a:ea typeface="+mn-lt"/>
              <a:cs typeface="+mn-lt"/>
            </a:endParaRPr>
          </a:p>
          <a:p>
            <a:pPr>
              <a:lnSpc>
                <a:spcPct val="110000"/>
              </a:lnSpc>
            </a:pPr>
            <a:r>
              <a:rPr lang="en-GB" sz="2400" dirty="0">
                <a:ea typeface="+mn-lt"/>
                <a:cs typeface="+mn-lt"/>
              </a:rPr>
              <a:t>There is now significant scrutiny of police action at such incidents, with safeguarding activity a priority. Robinson and </a:t>
            </a:r>
            <a:r>
              <a:rPr lang="en-GB" sz="2400" dirty="0" err="1">
                <a:ea typeface="+mn-lt"/>
                <a:cs typeface="+mn-lt"/>
              </a:rPr>
              <a:t>Stroshine</a:t>
            </a:r>
            <a:r>
              <a:rPr lang="en-GB" sz="2400" dirty="0">
                <a:ea typeface="+mn-lt"/>
                <a:cs typeface="+mn-lt"/>
              </a:rPr>
              <a:t> (2005) suggest that police behaviour and police demeanour are factors that contribute to DA victims’ satisfaction levels of police response</a:t>
            </a:r>
          </a:p>
          <a:p>
            <a:pPr>
              <a:lnSpc>
                <a:spcPct val="110000"/>
              </a:lnSpc>
            </a:pPr>
            <a:endParaRPr lang="en-GB" sz="2400" dirty="0">
              <a:cs typeface="Calibri"/>
            </a:endParaRPr>
          </a:p>
          <a:p>
            <a:pPr>
              <a:lnSpc>
                <a:spcPct val="110000"/>
              </a:lnSpc>
            </a:pPr>
            <a:r>
              <a:rPr lang="en-GB" sz="2400" dirty="0">
                <a:ea typeface="+mn-lt"/>
                <a:cs typeface="+mn-lt"/>
              </a:rPr>
              <a:t>This was related to whether police actions are in-line with what the victim wanted as an outcome, and that the victim felt respected.</a:t>
            </a:r>
            <a:endParaRPr lang="en-GB" sz="2400" dirty="0">
              <a:cs typeface="Calibri"/>
            </a:endParaRPr>
          </a:p>
        </p:txBody>
      </p:sp>
      <p:sp>
        <p:nvSpPr>
          <p:cNvPr id="10" name="Rectangle 9">
            <a:extLst>
              <a:ext uri="{FF2B5EF4-FFF2-40B4-BE49-F238E27FC236}">
                <a16:creationId xmlns:a16="http://schemas.microsoft.com/office/drawing/2014/main" id="{92D36A8B-01FD-4675-9D35-FA0CC50FD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41"/>
            <a:ext cx="12192000" cy="449256"/>
          </a:xfrm>
          <a:prstGeom prst="rect">
            <a:avLst/>
          </a:prstGeom>
          <a:gradFill>
            <a:gsLst>
              <a:gs pos="14000">
                <a:schemeClr val="accent4">
                  <a:alpha val="28000"/>
                </a:schemeClr>
              </a:gs>
              <a:gs pos="100000">
                <a:schemeClr val="accent5">
                  <a:alpha val="85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6D76E8-086A-40F9-B995-AEFD77D9C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8316"/>
            <a:ext cx="8153398" cy="449684"/>
          </a:xfrm>
          <a:prstGeom prst="rect">
            <a:avLst/>
          </a:prstGeom>
          <a:gradFill>
            <a:gsLst>
              <a:gs pos="9000">
                <a:schemeClr val="accent2">
                  <a:lumMod val="60000"/>
                  <a:lumOff val="40000"/>
                  <a:alpha val="68000"/>
                </a:schemeClr>
              </a:gs>
              <a:gs pos="99000">
                <a:schemeClr val="accent2"/>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937413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59DE60D-3CDC-45F7-97C6-ABC638B65DCF}"/>
              </a:ext>
            </a:extLst>
          </p:cNvPr>
          <p:cNvSpPr>
            <a:spLocks noGrp="1"/>
          </p:cNvSpPr>
          <p:nvPr>
            <p:ph type="title"/>
          </p:nvPr>
        </p:nvSpPr>
        <p:spPr>
          <a:xfrm>
            <a:off x="387927" y="1028701"/>
            <a:ext cx="3248863" cy="3020785"/>
          </a:xfrm>
        </p:spPr>
        <p:txBody>
          <a:bodyPr>
            <a:normAutofit/>
          </a:bodyPr>
          <a:lstStyle/>
          <a:p>
            <a:pPr algn="r"/>
            <a:r>
              <a:rPr lang="en-GB" sz="2000" dirty="0">
                <a:solidFill>
                  <a:schemeClr val="bg1"/>
                </a:solidFill>
              </a:rPr>
              <a:t>Developments in Policing  Domestic Abuse</a:t>
            </a:r>
          </a:p>
        </p:txBody>
      </p:sp>
      <p:sp>
        <p:nvSpPr>
          <p:cNvPr id="3" name="Content Placeholder 2">
            <a:extLst>
              <a:ext uri="{FF2B5EF4-FFF2-40B4-BE49-F238E27FC236}">
                <a16:creationId xmlns:a16="http://schemas.microsoft.com/office/drawing/2014/main" id="{FEA324DD-0D5F-4F07-8B7D-ADCDEE1BB6B8}"/>
              </a:ext>
            </a:extLst>
          </p:cNvPr>
          <p:cNvSpPr>
            <a:spLocks noGrp="1"/>
          </p:cNvSpPr>
          <p:nvPr>
            <p:ph idx="1"/>
          </p:nvPr>
        </p:nvSpPr>
        <p:spPr>
          <a:xfrm>
            <a:off x="4659088" y="697424"/>
            <a:ext cx="6949143" cy="5615398"/>
          </a:xfrm>
        </p:spPr>
        <p:txBody>
          <a:bodyPr>
            <a:normAutofit fontScale="92500" lnSpcReduction="20000"/>
          </a:bodyPr>
          <a:lstStyle/>
          <a:p>
            <a:r>
              <a:rPr lang="en-GB" sz="2400" dirty="0">
                <a:ea typeface="+mn-lt"/>
                <a:cs typeface="+mn-lt"/>
              </a:rPr>
              <a:t> In some cases, the Police and Crown Prosecution Service (CPS) will take forward to trial without the support of the victim if there is sufficient evidence to do so, conducting what is termed an ‘absent-victim’ prosecution.</a:t>
            </a:r>
          </a:p>
          <a:p>
            <a:endParaRPr lang="en-GB" sz="2400" dirty="0">
              <a:cs typeface="Calibri"/>
            </a:endParaRPr>
          </a:p>
          <a:p>
            <a:r>
              <a:rPr lang="en-GB" sz="2400" dirty="0">
                <a:ea typeface="+mn-lt"/>
                <a:cs typeface="+mn-lt"/>
              </a:rPr>
              <a:t>The increase in the use of Body worn video has undoubtedly had an impact on the increasing number of such prosecutions (Lister, S; Burn, D; &amp; Pina-Sanchez, J. 2018). </a:t>
            </a:r>
          </a:p>
          <a:p>
            <a:endParaRPr lang="en-GB" sz="2400" dirty="0">
              <a:ea typeface="+mn-lt"/>
              <a:cs typeface="+mn-lt"/>
            </a:endParaRPr>
          </a:p>
          <a:p>
            <a:r>
              <a:rPr lang="en-GB" sz="2400" dirty="0">
                <a:ea typeface="+mn-lt"/>
                <a:cs typeface="+mn-lt"/>
              </a:rPr>
              <a:t>A large amount of work has been undertaken by the Police, CPS and the courts to introduce fast-track domestic violence courts in the Magistrates Courts of England and Wales</a:t>
            </a:r>
          </a:p>
        </p:txBody>
      </p:sp>
    </p:spTree>
    <p:extLst>
      <p:ext uri="{BB962C8B-B14F-4D97-AF65-F5344CB8AC3E}">
        <p14:creationId xmlns:p14="http://schemas.microsoft.com/office/powerpoint/2010/main" val="30962587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B36A41-BF38-4C0A-BA59-CDCE04AE6C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B955F9-AFDE-429B-85AF-44502C04C490}"/>
              </a:ext>
            </a:extLst>
          </p:cNvPr>
          <p:cNvSpPr>
            <a:spLocks noGrp="1"/>
          </p:cNvSpPr>
          <p:nvPr>
            <p:ph type="title"/>
          </p:nvPr>
        </p:nvSpPr>
        <p:spPr>
          <a:xfrm>
            <a:off x="469429" y="964889"/>
            <a:ext cx="4079720" cy="3977676"/>
          </a:xfrm>
        </p:spPr>
        <p:txBody>
          <a:bodyPr anchor="t">
            <a:normAutofit/>
          </a:bodyPr>
          <a:lstStyle/>
          <a:p>
            <a:pPr algn="r"/>
            <a:r>
              <a:rPr lang="en-GB" sz="3100" dirty="0"/>
              <a:t>Reasons for Development</a:t>
            </a:r>
          </a:p>
        </p:txBody>
      </p:sp>
      <p:sp>
        <p:nvSpPr>
          <p:cNvPr id="3" name="Content Placeholder 2">
            <a:extLst>
              <a:ext uri="{FF2B5EF4-FFF2-40B4-BE49-F238E27FC236}">
                <a16:creationId xmlns:a16="http://schemas.microsoft.com/office/drawing/2014/main" id="{C222602A-31BE-47DE-8CC9-8709B516B8D4}"/>
              </a:ext>
            </a:extLst>
          </p:cNvPr>
          <p:cNvSpPr>
            <a:spLocks noGrp="1"/>
          </p:cNvSpPr>
          <p:nvPr>
            <p:ph idx="1"/>
          </p:nvPr>
        </p:nvSpPr>
        <p:spPr>
          <a:xfrm>
            <a:off x="5018578" y="526942"/>
            <a:ext cx="6558656" cy="5610387"/>
          </a:xfrm>
        </p:spPr>
        <p:txBody>
          <a:bodyPr>
            <a:normAutofit fontScale="85000" lnSpcReduction="20000"/>
          </a:bodyPr>
          <a:lstStyle/>
          <a:p>
            <a:r>
              <a:rPr lang="en-GB" sz="2400" dirty="0">
                <a:ea typeface="+mn-lt"/>
                <a:cs typeface="+mn-lt"/>
              </a:rPr>
              <a:t>Some qualitative explorations have investigated notions of misperceptions and frustrations with the CJS, fear of keeping themselves and family safe whilst awaiting court, or believing that rehabilitation is required rather than criminal punishment (Bennett et al., 1999).  </a:t>
            </a:r>
          </a:p>
          <a:p>
            <a:endParaRPr lang="en-GB" sz="2400" dirty="0">
              <a:ea typeface="+mn-lt"/>
              <a:cs typeface="+mn-lt"/>
            </a:endParaRPr>
          </a:p>
          <a:p>
            <a:r>
              <a:rPr lang="en-GB" sz="2400" dirty="0">
                <a:ea typeface="+mn-lt"/>
                <a:cs typeface="+mn-lt"/>
              </a:rPr>
              <a:t>The requirement for immediate violence to stop and the need for longer term protection were the two key factors that affected attrition. </a:t>
            </a:r>
          </a:p>
          <a:p>
            <a:endParaRPr lang="en-GB" sz="2400" dirty="0">
              <a:ea typeface="+mn-lt"/>
              <a:cs typeface="+mn-lt"/>
            </a:endParaRPr>
          </a:p>
          <a:p>
            <a:r>
              <a:rPr lang="en-GB" sz="2400" dirty="0">
                <a:ea typeface="+mn-lt"/>
                <a:cs typeface="+mn-lt"/>
              </a:rPr>
              <a:t>Moreover, for some women, the fact that Police attended and stopped the immediate violence was all that they wanted.</a:t>
            </a:r>
          </a:p>
          <a:p>
            <a:r>
              <a:rPr lang="en-GB" sz="2400" dirty="0">
                <a:cs typeface="Calibri"/>
              </a:rPr>
              <a:t>It appears that the speed of complaint to court may be one reason.</a:t>
            </a:r>
          </a:p>
        </p:txBody>
      </p:sp>
      <p:sp>
        <p:nvSpPr>
          <p:cNvPr id="10" name="Rectangle 9">
            <a:extLst>
              <a:ext uri="{FF2B5EF4-FFF2-40B4-BE49-F238E27FC236}">
                <a16:creationId xmlns:a16="http://schemas.microsoft.com/office/drawing/2014/main" id="{92D36A8B-01FD-4675-9D35-FA0CC50FD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41"/>
            <a:ext cx="12192000" cy="449256"/>
          </a:xfrm>
          <a:prstGeom prst="rect">
            <a:avLst/>
          </a:prstGeom>
          <a:gradFill>
            <a:gsLst>
              <a:gs pos="14000">
                <a:schemeClr val="accent4">
                  <a:alpha val="28000"/>
                </a:schemeClr>
              </a:gs>
              <a:gs pos="100000">
                <a:schemeClr val="accent5">
                  <a:alpha val="85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6D76E8-086A-40F9-B995-AEFD77D9C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8316"/>
            <a:ext cx="8153398" cy="449684"/>
          </a:xfrm>
          <a:prstGeom prst="rect">
            <a:avLst/>
          </a:prstGeom>
          <a:gradFill>
            <a:gsLst>
              <a:gs pos="9000">
                <a:schemeClr val="accent2">
                  <a:lumMod val="60000"/>
                  <a:lumOff val="40000"/>
                  <a:alpha val="68000"/>
                </a:schemeClr>
              </a:gs>
              <a:gs pos="99000">
                <a:schemeClr val="accent2"/>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317977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E355B3C-C21C-4CED-96E5-68A42FCE72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DC5149-E36B-40BB-A9F7-95F7DD386C67}"/>
              </a:ext>
            </a:extLst>
          </p:cNvPr>
          <p:cNvSpPr>
            <a:spLocks noGrp="1"/>
          </p:cNvSpPr>
          <p:nvPr>
            <p:ph type="title"/>
          </p:nvPr>
        </p:nvSpPr>
        <p:spPr>
          <a:xfrm>
            <a:off x="3614454" y="919778"/>
            <a:ext cx="7329225" cy="1473797"/>
          </a:xfrm>
        </p:spPr>
        <p:txBody>
          <a:bodyPr anchor="t">
            <a:normAutofit/>
          </a:bodyPr>
          <a:lstStyle/>
          <a:p>
            <a:pPr algn="r">
              <a:lnSpc>
                <a:spcPct val="90000"/>
              </a:lnSpc>
            </a:pPr>
            <a:r>
              <a:rPr lang="en-GB" sz="3400"/>
              <a:t>Developments in Policing  Domestic Abuse</a:t>
            </a:r>
          </a:p>
        </p:txBody>
      </p:sp>
      <p:sp>
        <p:nvSpPr>
          <p:cNvPr id="3" name="Content Placeholder 2">
            <a:extLst>
              <a:ext uri="{FF2B5EF4-FFF2-40B4-BE49-F238E27FC236}">
                <a16:creationId xmlns:a16="http://schemas.microsoft.com/office/drawing/2014/main" id="{53524442-A8B2-4EF6-A2C1-E36B9554C66C}"/>
              </a:ext>
            </a:extLst>
          </p:cNvPr>
          <p:cNvSpPr>
            <a:spLocks noGrp="1"/>
          </p:cNvSpPr>
          <p:nvPr>
            <p:ph idx="1"/>
          </p:nvPr>
        </p:nvSpPr>
        <p:spPr>
          <a:xfrm>
            <a:off x="681925" y="2076773"/>
            <a:ext cx="8153397" cy="4107051"/>
          </a:xfrm>
        </p:spPr>
        <p:txBody>
          <a:bodyPr>
            <a:normAutofit fontScale="92500"/>
          </a:bodyPr>
          <a:lstStyle/>
          <a:p>
            <a:pPr>
              <a:lnSpc>
                <a:spcPct val="110000"/>
              </a:lnSpc>
            </a:pPr>
            <a:r>
              <a:rPr lang="en-GB" sz="2400" dirty="0">
                <a:ea typeface="+mn-lt"/>
                <a:cs typeface="+mn-lt"/>
              </a:rPr>
              <a:t>A pilot to fast track DA cases in to the Crown Court in the Thames Valley Police and Thames &amp; Chiltern CPS region is also drawing similar conclusions. </a:t>
            </a:r>
            <a:endParaRPr lang="en-US" sz="2400" dirty="0"/>
          </a:p>
          <a:p>
            <a:pPr>
              <a:lnSpc>
                <a:spcPct val="110000"/>
              </a:lnSpc>
            </a:pPr>
            <a:endParaRPr lang="en-GB" sz="2400" dirty="0">
              <a:ea typeface="+mn-lt"/>
              <a:cs typeface="+mn-lt"/>
            </a:endParaRPr>
          </a:p>
          <a:p>
            <a:pPr>
              <a:lnSpc>
                <a:spcPct val="110000"/>
              </a:lnSpc>
            </a:pPr>
            <a:r>
              <a:rPr lang="en-GB" sz="2400" dirty="0">
                <a:ea typeface="+mn-lt"/>
                <a:cs typeface="+mn-lt"/>
              </a:rPr>
              <a:t>There is less clarity, however, on the reasons why the majority of victims who decide to withdraw their complaint do so even before the court process is initiated. </a:t>
            </a:r>
          </a:p>
          <a:p>
            <a:pPr>
              <a:lnSpc>
                <a:spcPct val="110000"/>
              </a:lnSpc>
            </a:pPr>
            <a:endParaRPr lang="en-GB" sz="2400" dirty="0">
              <a:cs typeface="Calibri"/>
            </a:endParaRPr>
          </a:p>
          <a:p>
            <a:pPr marL="0" indent="0">
              <a:lnSpc>
                <a:spcPct val="110000"/>
              </a:lnSpc>
              <a:buNone/>
            </a:pPr>
            <a:r>
              <a:rPr lang="en-GB" sz="2400" dirty="0">
                <a:cs typeface="Calibri"/>
              </a:rPr>
              <a:t>Why do you think some victims withdraw their complaint?</a:t>
            </a:r>
          </a:p>
          <a:p>
            <a:pPr>
              <a:lnSpc>
                <a:spcPct val="110000"/>
              </a:lnSpc>
            </a:pPr>
            <a:endParaRPr lang="en-GB" sz="2400" dirty="0"/>
          </a:p>
        </p:txBody>
      </p:sp>
      <p:sp>
        <p:nvSpPr>
          <p:cNvPr id="10" name="Rectangle 9">
            <a:extLst>
              <a:ext uri="{FF2B5EF4-FFF2-40B4-BE49-F238E27FC236}">
                <a16:creationId xmlns:a16="http://schemas.microsoft.com/office/drawing/2014/main" id="{3901532A-A6DC-4220-97C8-129DCA3A74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39"/>
            <a:ext cx="12191999" cy="449257"/>
          </a:xfrm>
          <a:prstGeom prst="rect">
            <a:avLst/>
          </a:prstGeom>
          <a:gradFill>
            <a:gsLst>
              <a:gs pos="0">
                <a:schemeClr val="accent6">
                  <a:lumMod val="75000"/>
                  <a:alpha val="54000"/>
                </a:schemeClr>
              </a:gs>
              <a:gs pos="85000">
                <a:schemeClr val="accent5">
                  <a:alpha val="8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12B6480-5131-4F3F-B6E3-CB1AB0E6B0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7506"/>
            <a:ext cx="8153398" cy="449258"/>
          </a:xfrm>
          <a:prstGeom prst="rect">
            <a:avLst/>
          </a:prstGeom>
          <a:gradFill>
            <a:gsLst>
              <a:gs pos="0">
                <a:schemeClr val="accent6">
                  <a:alpha val="18000"/>
                </a:schemeClr>
              </a:gs>
              <a:gs pos="95000">
                <a:schemeClr val="accent2">
                  <a:alpha val="59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238405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E6C0C3-A448-4D8B-86C7-3C83B7E4A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E8F4DF-9275-48F1-BA28-5FBC05E1859D}"/>
              </a:ext>
            </a:extLst>
          </p:cNvPr>
          <p:cNvSpPr>
            <a:spLocks noGrp="1"/>
          </p:cNvSpPr>
          <p:nvPr>
            <p:ph type="title"/>
          </p:nvPr>
        </p:nvSpPr>
        <p:spPr>
          <a:xfrm>
            <a:off x="1353190" y="936568"/>
            <a:ext cx="4590410" cy="4564822"/>
          </a:xfrm>
        </p:spPr>
        <p:txBody>
          <a:bodyPr anchor="t">
            <a:normAutofit/>
          </a:bodyPr>
          <a:lstStyle/>
          <a:p>
            <a:r>
              <a:rPr lang="en-GB" dirty="0">
                <a:cs typeface="Calibri Light"/>
              </a:rPr>
              <a:t>Specialist Domestic Violence Courts</a:t>
            </a:r>
            <a:endParaRPr lang="en-GB" dirty="0"/>
          </a:p>
        </p:txBody>
      </p:sp>
      <p:sp>
        <p:nvSpPr>
          <p:cNvPr id="11" name="Rectangle 10">
            <a:extLst>
              <a:ext uri="{FF2B5EF4-FFF2-40B4-BE49-F238E27FC236}">
                <a16:creationId xmlns:a16="http://schemas.microsoft.com/office/drawing/2014/main" id="{EF1326A3-CBDD-4503-8C40-806B4ABF4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41"/>
            <a:ext cx="12192000" cy="449256"/>
          </a:xfrm>
          <a:prstGeom prst="rect">
            <a:avLst/>
          </a:prstGeom>
          <a:gradFill>
            <a:gsLst>
              <a:gs pos="14000">
                <a:schemeClr val="accent4">
                  <a:alpha val="28000"/>
                </a:schemeClr>
              </a:gs>
              <a:gs pos="100000">
                <a:schemeClr val="accent5">
                  <a:alpha val="85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910698D-E436-464E-9DE4-F9FB349FD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8316"/>
            <a:ext cx="8153398" cy="449684"/>
          </a:xfrm>
          <a:prstGeom prst="rect">
            <a:avLst/>
          </a:prstGeom>
          <a:gradFill>
            <a:gsLst>
              <a:gs pos="9000">
                <a:schemeClr val="accent2">
                  <a:lumMod val="60000"/>
                  <a:lumOff val="40000"/>
                  <a:alpha val="68000"/>
                </a:schemeClr>
              </a:gs>
              <a:gs pos="99000">
                <a:schemeClr val="accent2"/>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ABB4BE2-055A-4F6D-9D07-E3E7BA49E5F3}"/>
              </a:ext>
            </a:extLst>
          </p:cNvPr>
          <p:cNvGraphicFramePr>
            <a:graphicFrameLocks noGrp="1"/>
          </p:cNvGraphicFramePr>
          <p:nvPr>
            <p:ph idx="1"/>
            <p:extLst>
              <p:ext uri="{D42A27DB-BD31-4B8C-83A1-F6EECF244321}">
                <p14:modId xmlns:p14="http://schemas.microsoft.com/office/powerpoint/2010/main" val="1916364297"/>
              </p:ext>
            </p:extLst>
          </p:nvPr>
        </p:nvGraphicFramePr>
        <p:xfrm>
          <a:off x="6096001" y="457200"/>
          <a:ext cx="5623796" cy="5638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98678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030034-4BBD-4BD6-9DB8-06213968B629}"/>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rPr>
              <a:t>Specialist Domestic Violence Courts</a:t>
            </a:r>
          </a:p>
        </p:txBody>
      </p:sp>
      <p:graphicFrame>
        <p:nvGraphicFramePr>
          <p:cNvPr id="5" name="Content Placeholder 2">
            <a:extLst>
              <a:ext uri="{FF2B5EF4-FFF2-40B4-BE49-F238E27FC236}">
                <a16:creationId xmlns:a16="http://schemas.microsoft.com/office/drawing/2014/main" id="{70D34C00-A9DC-42EE-AB6C-755D8DD16B72}"/>
              </a:ext>
            </a:extLst>
          </p:cNvPr>
          <p:cNvGraphicFramePr>
            <a:graphicFrameLocks noGrp="1"/>
          </p:cNvGraphicFramePr>
          <p:nvPr>
            <p:ph idx="1"/>
            <p:extLst>
              <p:ext uri="{D42A27DB-BD31-4B8C-83A1-F6EECF244321}">
                <p14:modId xmlns:p14="http://schemas.microsoft.com/office/powerpoint/2010/main" val="3467676920"/>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36272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030034-4BBD-4BD6-9DB8-06213968B629}"/>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rPr>
              <a:t>Specialist Domestic Violence Courts</a:t>
            </a:r>
          </a:p>
        </p:txBody>
      </p:sp>
      <p:graphicFrame>
        <p:nvGraphicFramePr>
          <p:cNvPr id="5" name="Content Placeholder 2">
            <a:extLst>
              <a:ext uri="{FF2B5EF4-FFF2-40B4-BE49-F238E27FC236}">
                <a16:creationId xmlns:a16="http://schemas.microsoft.com/office/drawing/2014/main" id="{91C594F5-5A79-453E-A908-16C844423B74}"/>
              </a:ext>
            </a:extLst>
          </p:cNvPr>
          <p:cNvGraphicFramePr>
            <a:graphicFrameLocks noGrp="1"/>
          </p:cNvGraphicFramePr>
          <p:nvPr>
            <p:ph idx="1"/>
            <p:extLst>
              <p:ext uri="{D42A27DB-BD31-4B8C-83A1-F6EECF244321}">
                <p14:modId xmlns:p14="http://schemas.microsoft.com/office/powerpoint/2010/main" val="3228327605"/>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9284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030034-4BBD-4BD6-9DB8-06213968B629}"/>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rPr>
              <a:t>Specialist Domestic Violence Courts</a:t>
            </a:r>
          </a:p>
        </p:txBody>
      </p:sp>
      <p:graphicFrame>
        <p:nvGraphicFramePr>
          <p:cNvPr id="5" name="Content Placeholder 2">
            <a:extLst>
              <a:ext uri="{FF2B5EF4-FFF2-40B4-BE49-F238E27FC236}">
                <a16:creationId xmlns:a16="http://schemas.microsoft.com/office/drawing/2014/main" id="{8AC512A0-E34F-477A-BCC1-3B2D2D47CA72}"/>
              </a:ext>
            </a:extLst>
          </p:cNvPr>
          <p:cNvGraphicFramePr>
            <a:graphicFrameLocks noGrp="1"/>
          </p:cNvGraphicFramePr>
          <p:nvPr>
            <p:ph idx="1"/>
            <p:extLst>
              <p:ext uri="{D42A27DB-BD31-4B8C-83A1-F6EECF244321}">
                <p14:modId xmlns:p14="http://schemas.microsoft.com/office/powerpoint/2010/main" val="3399301549"/>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56717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2C08BED-288F-428F-B3A3-57D297CCD0A9}"/>
              </a:ext>
            </a:extLst>
          </p:cNvPr>
          <p:cNvSpPr>
            <a:spLocks noGrp="1"/>
          </p:cNvSpPr>
          <p:nvPr>
            <p:ph type="title"/>
          </p:nvPr>
        </p:nvSpPr>
        <p:spPr>
          <a:xfrm>
            <a:off x="387927" y="1028701"/>
            <a:ext cx="3248863" cy="3020785"/>
          </a:xfrm>
        </p:spPr>
        <p:txBody>
          <a:bodyPr>
            <a:normAutofit/>
          </a:bodyPr>
          <a:lstStyle/>
          <a:p>
            <a:pPr algn="r"/>
            <a:r>
              <a:rPr lang="en-GB" sz="2200">
                <a:solidFill>
                  <a:schemeClr val="bg1"/>
                </a:solidFill>
                <a:cs typeface="Calibri Light"/>
              </a:rPr>
              <a:t>Independent Domestic Violence Advisors (IDVA's)</a:t>
            </a:r>
            <a:endParaRPr lang="en-GB" sz="2200">
              <a:solidFill>
                <a:schemeClr val="bg1"/>
              </a:solidFill>
            </a:endParaRPr>
          </a:p>
        </p:txBody>
      </p:sp>
      <p:sp>
        <p:nvSpPr>
          <p:cNvPr id="3" name="Content Placeholder 2">
            <a:extLst>
              <a:ext uri="{FF2B5EF4-FFF2-40B4-BE49-F238E27FC236}">
                <a16:creationId xmlns:a16="http://schemas.microsoft.com/office/drawing/2014/main" id="{2BD0C1FB-7956-4859-9511-96BA5C0F1805}"/>
              </a:ext>
            </a:extLst>
          </p:cNvPr>
          <p:cNvSpPr>
            <a:spLocks noGrp="1"/>
          </p:cNvSpPr>
          <p:nvPr>
            <p:ph idx="1"/>
          </p:nvPr>
        </p:nvSpPr>
        <p:spPr>
          <a:xfrm>
            <a:off x="4777409" y="731576"/>
            <a:ext cx="6273972" cy="5581246"/>
          </a:xfrm>
        </p:spPr>
        <p:txBody>
          <a:bodyPr>
            <a:normAutofit fontScale="92500"/>
          </a:bodyPr>
          <a:lstStyle/>
          <a:p>
            <a:r>
              <a:rPr lang="en-GB" dirty="0">
                <a:cs typeface="Calibri"/>
              </a:rPr>
              <a:t>The introduction of IDVA's has also proved effective in communication between victims and the CJ process.</a:t>
            </a:r>
          </a:p>
          <a:p>
            <a:endParaRPr lang="en-GB" dirty="0">
              <a:cs typeface="Calibri"/>
            </a:endParaRPr>
          </a:p>
          <a:p>
            <a:r>
              <a:rPr lang="en-GB" dirty="0">
                <a:cs typeface="Calibri"/>
              </a:rPr>
              <a:t>There is a similar process with sexual offending management, known as Independent Sexual Violence Advisors (ISVA's)</a:t>
            </a:r>
          </a:p>
          <a:p>
            <a:endParaRPr lang="en-GB" dirty="0">
              <a:cs typeface="Calibri"/>
            </a:endParaRPr>
          </a:p>
          <a:p>
            <a:r>
              <a:rPr lang="en-GB" dirty="0">
                <a:ea typeface="+mn-lt"/>
                <a:cs typeface="+mn-lt"/>
              </a:rPr>
              <a:t>A victim may ‘give it a week’, to see if the suspect apologises or their bruises fade, at which point they wish to forget about what happened and withdraw their support for a police investigation and prosecution</a:t>
            </a:r>
          </a:p>
          <a:p>
            <a:endParaRPr lang="en-GB" dirty="0">
              <a:ea typeface="+mn-lt"/>
              <a:cs typeface="+mn-lt"/>
            </a:endParaRPr>
          </a:p>
          <a:p>
            <a:pPr marL="0" indent="0">
              <a:buNone/>
            </a:pPr>
            <a:r>
              <a:rPr lang="en-GB" u="sng" dirty="0">
                <a:cs typeface="Calibri"/>
              </a:rPr>
              <a:t>Therefore contact and communication is critical</a:t>
            </a:r>
          </a:p>
          <a:p>
            <a:endParaRPr lang="en-GB" dirty="0"/>
          </a:p>
        </p:txBody>
      </p:sp>
    </p:spTree>
    <p:extLst>
      <p:ext uri="{BB962C8B-B14F-4D97-AF65-F5344CB8AC3E}">
        <p14:creationId xmlns:p14="http://schemas.microsoft.com/office/powerpoint/2010/main" val="16963044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6A8F8-D7CB-42B3-8F4F-0D98F0364EEE}"/>
              </a:ext>
            </a:extLst>
          </p:cNvPr>
          <p:cNvSpPr>
            <a:spLocks noGrp="1"/>
          </p:cNvSpPr>
          <p:nvPr>
            <p:ph type="title"/>
          </p:nvPr>
        </p:nvSpPr>
        <p:spPr/>
        <p:txBody>
          <a:bodyPr/>
          <a:lstStyle/>
          <a:p>
            <a:r>
              <a:rPr lang="en-GB" dirty="0"/>
              <a:t>Independent Domestic Violence Advisors (IDVA’s)</a:t>
            </a:r>
          </a:p>
        </p:txBody>
      </p:sp>
      <p:sp>
        <p:nvSpPr>
          <p:cNvPr id="3" name="Content Placeholder 2">
            <a:extLst>
              <a:ext uri="{FF2B5EF4-FFF2-40B4-BE49-F238E27FC236}">
                <a16:creationId xmlns:a16="http://schemas.microsoft.com/office/drawing/2014/main" id="{65C52D60-E40D-468D-A6B7-A948530EF588}"/>
              </a:ext>
            </a:extLst>
          </p:cNvPr>
          <p:cNvSpPr>
            <a:spLocks noGrp="1"/>
          </p:cNvSpPr>
          <p:nvPr>
            <p:ph idx="1"/>
          </p:nvPr>
        </p:nvSpPr>
        <p:spPr>
          <a:xfrm>
            <a:off x="1371600" y="2329240"/>
            <a:ext cx="10241280" cy="3959352"/>
          </a:xfrm>
        </p:spPr>
        <p:txBody>
          <a:bodyPr>
            <a:normAutofit lnSpcReduction="10000"/>
          </a:bodyPr>
          <a:lstStyle/>
          <a:p>
            <a:r>
              <a:rPr lang="en-GB" sz="2800" dirty="0"/>
              <a:t>The main purpose of independent domestic violence advisors (IDVA) is to address the safety of victims at high risk of harm from intimate partners, ex-partners or family members to secure their safety and the safety of their children. Serving as a victim’s primary point of contact, IDVAs normally work with their clients from the point of crisis to assess the level of risk, discuss the range of suitable options and develop safety plans.</a:t>
            </a:r>
          </a:p>
        </p:txBody>
      </p:sp>
    </p:spTree>
    <p:extLst>
      <p:ext uri="{BB962C8B-B14F-4D97-AF65-F5344CB8AC3E}">
        <p14:creationId xmlns:p14="http://schemas.microsoft.com/office/powerpoint/2010/main" val="426919237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6A8F8-D7CB-42B3-8F4F-0D98F0364EEE}"/>
              </a:ext>
            </a:extLst>
          </p:cNvPr>
          <p:cNvSpPr>
            <a:spLocks noGrp="1"/>
          </p:cNvSpPr>
          <p:nvPr>
            <p:ph type="title"/>
          </p:nvPr>
        </p:nvSpPr>
        <p:spPr/>
        <p:txBody>
          <a:bodyPr/>
          <a:lstStyle/>
          <a:p>
            <a:r>
              <a:rPr lang="en-GB" dirty="0"/>
              <a:t>Independent Domestic Violence Advisors (IDVA’s)</a:t>
            </a:r>
          </a:p>
        </p:txBody>
      </p:sp>
      <p:sp>
        <p:nvSpPr>
          <p:cNvPr id="3" name="Content Placeholder 2">
            <a:extLst>
              <a:ext uri="{FF2B5EF4-FFF2-40B4-BE49-F238E27FC236}">
                <a16:creationId xmlns:a16="http://schemas.microsoft.com/office/drawing/2014/main" id="{65C52D60-E40D-468D-A6B7-A948530EF588}"/>
              </a:ext>
            </a:extLst>
          </p:cNvPr>
          <p:cNvSpPr>
            <a:spLocks noGrp="1"/>
          </p:cNvSpPr>
          <p:nvPr>
            <p:ph idx="1"/>
          </p:nvPr>
        </p:nvSpPr>
        <p:spPr>
          <a:xfrm>
            <a:off x="1371600" y="2329240"/>
            <a:ext cx="10241280" cy="3959352"/>
          </a:xfrm>
        </p:spPr>
        <p:txBody>
          <a:bodyPr>
            <a:normAutofit/>
          </a:bodyPr>
          <a:lstStyle/>
          <a:p>
            <a:r>
              <a:rPr lang="en-GB" sz="2400" dirty="0"/>
              <a:t>They are pro-active in implementing the plans, which address immediate safety, including practical steps to protect themselves and their children, as well as longer-term solutions. These plans will include actions from the MARAC as well as sanctions and remedies available through the criminal and civil courts, housing options and services available through other organisations. IDVAs support and work over the short- to medium-term to put them on the path to long-term safety. They receive specialist accredited training and hold a nationally recognised qualification. </a:t>
            </a:r>
            <a:endParaRPr lang="en-GB" sz="2800" dirty="0"/>
          </a:p>
        </p:txBody>
      </p:sp>
    </p:spTree>
    <p:extLst>
      <p:ext uri="{BB962C8B-B14F-4D97-AF65-F5344CB8AC3E}">
        <p14:creationId xmlns:p14="http://schemas.microsoft.com/office/powerpoint/2010/main" val="46541721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6A8F8-D7CB-42B3-8F4F-0D98F0364EEE}"/>
              </a:ext>
            </a:extLst>
          </p:cNvPr>
          <p:cNvSpPr>
            <a:spLocks noGrp="1"/>
          </p:cNvSpPr>
          <p:nvPr>
            <p:ph type="title"/>
          </p:nvPr>
        </p:nvSpPr>
        <p:spPr/>
        <p:txBody>
          <a:bodyPr/>
          <a:lstStyle/>
          <a:p>
            <a:r>
              <a:rPr lang="en-GB" dirty="0"/>
              <a:t>Independent Domestic Violence Advisors (IDVA’s)</a:t>
            </a:r>
          </a:p>
        </p:txBody>
      </p:sp>
      <p:sp>
        <p:nvSpPr>
          <p:cNvPr id="3" name="Content Placeholder 2">
            <a:extLst>
              <a:ext uri="{FF2B5EF4-FFF2-40B4-BE49-F238E27FC236}">
                <a16:creationId xmlns:a16="http://schemas.microsoft.com/office/drawing/2014/main" id="{65C52D60-E40D-468D-A6B7-A948530EF588}"/>
              </a:ext>
            </a:extLst>
          </p:cNvPr>
          <p:cNvSpPr>
            <a:spLocks noGrp="1"/>
          </p:cNvSpPr>
          <p:nvPr>
            <p:ph idx="1"/>
          </p:nvPr>
        </p:nvSpPr>
        <p:spPr>
          <a:xfrm>
            <a:off x="1371600" y="2329240"/>
            <a:ext cx="10241280" cy="3959352"/>
          </a:xfrm>
        </p:spPr>
        <p:txBody>
          <a:bodyPr>
            <a:normAutofit/>
          </a:bodyPr>
          <a:lstStyle/>
          <a:p>
            <a:r>
              <a:rPr lang="en-GB" sz="2400" dirty="0"/>
              <a:t>Since they work with the highest risk cases, IDVAs are most effective as part of an IDVA service and within a multi-agency framework. The IDVA’s role in all multi-agency settings is to keep the client’s perspective and safety at the centre of proceedings. </a:t>
            </a:r>
          </a:p>
          <a:p>
            <a:r>
              <a:rPr lang="en-GB" sz="2400" dirty="0"/>
              <a:t>Studies have shown that when high risk clients engage with an IDVA, there are clear and measurable improvements in safety, including a reduction in the escalation and severity of abuse and a reduction or even cessation in repeat incidents of abuse.</a:t>
            </a:r>
            <a:endParaRPr lang="en-GB" sz="2800" dirty="0"/>
          </a:p>
        </p:txBody>
      </p:sp>
    </p:spTree>
    <p:extLst>
      <p:ext uri="{BB962C8B-B14F-4D97-AF65-F5344CB8AC3E}">
        <p14:creationId xmlns:p14="http://schemas.microsoft.com/office/powerpoint/2010/main" val="332951805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D5F46-11A7-446B-8C24-EFE33E22282B}"/>
              </a:ext>
            </a:extLst>
          </p:cNvPr>
          <p:cNvSpPr>
            <a:spLocks noGrp="1"/>
          </p:cNvSpPr>
          <p:nvPr>
            <p:ph type="title"/>
          </p:nvPr>
        </p:nvSpPr>
        <p:spPr/>
        <p:txBody>
          <a:bodyPr/>
          <a:lstStyle/>
          <a:p>
            <a:r>
              <a:rPr lang="en-GB" dirty="0">
                <a:cs typeface="Calibri Light"/>
              </a:rPr>
              <a:t>Conclusion</a:t>
            </a:r>
            <a:endParaRPr lang="en-GB" dirty="0"/>
          </a:p>
        </p:txBody>
      </p:sp>
      <p:sp>
        <p:nvSpPr>
          <p:cNvPr id="3" name="Content Placeholder 2">
            <a:extLst>
              <a:ext uri="{FF2B5EF4-FFF2-40B4-BE49-F238E27FC236}">
                <a16:creationId xmlns:a16="http://schemas.microsoft.com/office/drawing/2014/main" id="{6B12A021-7227-49A2-B621-851E7D2A14AF}"/>
              </a:ext>
            </a:extLst>
          </p:cNvPr>
          <p:cNvSpPr>
            <a:spLocks noGrp="1"/>
          </p:cNvSpPr>
          <p:nvPr>
            <p:ph idx="1"/>
          </p:nvPr>
        </p:nvSpPr>
        <p:spPr>
          <a:xfrm>
            <a:off x="1371600" y="2112264"/>
            <a:ext cx="10241280" cy="4180048"/>
          </a:xfrm>
        </p:spPr>
        <p:txBody>
          <a:bodyPr>
            <a:normAutofit fontScale="92500" lnSpcReduction="10000"/>
          </a:bodyPr>
          <a:lstStyle/>
          <a:p>
            <a:r>
              <a:rPr lang="en-GB" dirty="0">
                <a:ea typeface="+mn-lt"/>
                <a:cs typeface="+mn-lt"/>
              </a:rPr>
              <a:t>DA is a key concern for the police, more so because the rate of victim attrition is so significant, and the vulnerability of those involved so substantial.</a:t>
            </a:r>
          </a:p>
          <a:p>
            <a:endParaRPr lang="en-GB" dirty="0">
              <a:cs typeface="Calibri"/>
            </a:endParaRPr>
          </a:p>
          <a:p>
            <a:r>
              <a:rPr lang="en-GB" dirty="0">
                <a:ea typeface="+mn-lt"/>
                <a:cs typeface="+mn-lt"/>
              </a:rPr>
              <a:t>By considering these two areas of vulnerability in the policing context, police officers might use robust research evidence to inform the police investigation of two interpersonal crimes.</a:t>
            </a:r>
          </a:p>
          <a:p>
            <a:endParaRPr lang="en-GB" dirty="0">
              <a:cs typeface="Calibri"/>
            </a:endParaRPr>
          </a:p>
          <a:p>
            <a:r>
              <a:rPr lang="en-GB" dirty="0">
                <a:ea typeface="+mn-lt"/>
                <a:cs typeface="+mn-lt"/>
              </a:rPr>
              <a:t>By understanding these nuances and the relationship vulnerable factors have with both attrition and the victims’ decisions to stay on board with the process, appropriate support strategies might impact on the delivery of justice in these complex areas of police work. </a:t>
            </a:r>
          </a:p>
        </p:txBody>
      </p:sp>
    </p:spTree>
    <p:extLst>
      <p:ext uri="{BB962C8B-B14F-4D97-AF65-F5344CB8AC3E}">
        <p14:creationId xmlns:p14="http://schemas.microsoft.com/office/powerpoint/2010/main" val="138889438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02DA7-ABC2-4C6A-AFD3-840E825CA672}"/>
              </a:ext>
            </a:extLst>
          </p:cNvPr>
          <p:cNvSpPr>
            <a:spLocks noGrp="1"/>
          </p:cNvSpPr>
          <p:nvPr>
            <p:ph type="title"/>
          </p:nvPr>
        </p:nvSpPr>
        <p:spPr/>
        <p:txBody>
          <a:bodyPr/>
          <a:lstStyle/>
          <a:p>
            <a:r>
              <a:rPr lang="en-GB" dirty="0">
                <a:cs typeface="Calibri Light"/>
              </a:rPr>
              <a:t>Reflective Question</a:t>
            </a:r>
            <a:endParaRPr lang="en-GB" dirty="0"/>
          </a:p>
        </p:txBody>
      </p:sp>
      <p:sp>
        <p:nvSpPr>
          <p:cNvPr id="3" name="Content Placeholder 2">
            <a:extLst>
              <a:ext uri="{FF2B5EF4-FFF2-40B4-BE49-F238E27FC236}">
                <a16:creationId xmlns:a16="http://schemas.microsoft.com/office/drawing/2014/main" id="{F72BAE74-CACE-4F7D-A275-6773F2FC4AC3}"/>
              </a:ext>
            </a:extLst>
          </p:cNvPr>
          <p:cNvSpPr>
            <a:spLocks noGrp="1"/>
          </p:cNvSpPr>
          <p:nvPr>
            <p:ph idx="1"/>
          </p:nvPr>
        </p:nvSpPr>
        <p:spPr/>
        <p:txBody>
          <a:bodyPr/>
          <a:lstStyle/>
          <a:p>
            <a:pPr marL="0" indent="0">
              <a:buNone/>
            </a:pPr>
            <a:endParaRPr lang="en-GB" b="1" dirty="0">
              <a:ea typeface="+mn-lt"/>
              <a:cs typeface="+mn-lt"/>
            </a:endParaRPr>
          </a:p>
          <a:p>
            <a:r>
              <a:rPr lang="en-GB" dirty="0">
                <a:ea typeface="+mn-lt"/>
                <a:cs typeface="+mn-lt"/>
              </a:rPr>
              <a:t>Other than the police, consider what agencies could be involved in supporting victims of domestic abuse.</a:t>
            </a:r>
          </a:p>
        </p:txBody>
      </p:sp>
    </p:spTree>
    <p:extLst>
      <p:ext uri="{BB962C8B-B14F-4D97-AF65-F5344CB8AC3E}">
        <p14:creationId xmlns:p14="http://schemas.microsoft.com/office/powerpoint/2010/main" val="199695106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3DAF4AA-9270-40B5-B73C-B11B9A92F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5BBCAC-4533-4788-B798-F966695AB8E9}"/>
              </a:ext>
            </a:extLst>
          </p:cNvPr>
          <p:cNvSpPr>
            <a:spLocks noGrp="1"/>
          </p:cNvSpPr>
          <p:nvPr>
            <p:ph type="title"/>
          </p:nvPr>
        </p:nvSpPr>
        <p:spPr>
          <a:xfrm>
            <a:off x="1371598" y="462743"/>
            <a:ext cx="5327375" cy="1560022"/>
          </a:xfrm>
        </p:spPr>
        <p:txBody>
          <a:bodyPr anchor="b">
            <a:normAutofit/>
          </a:bodyPr>
          <a:lstStyle/>
          <a:p>
            <a:r>
              <a:rPr lang="en-GB" dirty="0"/>
              <a:t>Week 6 Complete</a:t>
            </a:r>
          </a:p>
        </p:txBody>
      </p:sp>
      <p:sp>
        <p:nvSpPr>
          <p:cNvPr id="3" name="Content Placeholder 2">
            <a:extLst>
              <a:ext uri="{FF2B5EF4-FFF2-40B4-BE49-F238E27FC236}">
                <a16:creationId xmlns:a16="http://schemas.microsoft.com/office/drawing/2014/main" id="{192E6233-8510-4C51-B1A3-6C445869860F}"/>
              </a:ext>
            </a:extLst>
          </p:cNvPr>
          <p:cNvSpPr>
            <a:spLocks noGrp="1"/>
          </p:cNvSpPr>
          <p:nvPr>
            <p:ph idx="1"/>
          </p:nvPr>
        </p:nvSpPr>
        <p:spPr>
          <a:xfrm>
            <a:off x="759417" y="2324745"/>
            <a:ext cx="6410375" cy="4070511"/>
          </a:xfrm>
        </p:spPr>
        <p:txBody>
          <a:bodyPr>
            <a:normAutofit fontScale="92500"/>
          </a:bodyPr>
          <a:lstStyle/>
          <a:p>
            <a:r>
              <a:rPr lang="en-GB" sz="2400" dirty="0"/>
              <a:t>Any Questions on todays content?</a:t>
            </a:r>
          </a:p>
          <a:p>
            <a:endParaRPr lang="en-GB" sz="2400" dirty="0"/>
          </a:p>
          <a:p>
            <a:r>
              <a:rPr lang="en-GB" sz="2400" dirty="0"/>
              <a:t>Thank you all for coming!</a:t>
            </a:r>
          </a:p>
          <a:p>
            <a:endParaRPr lang="en-GB" sz="2400" dirty="0"/>
          </a:p>
          <a:p>
            <a:r>
              <a:rPr lang="en-GB" sz="2400" dirty="0"/>
              <a:t>If you have a draft or any last minute assignment questions lets talk about them now!</a:t>
            </a:r>
          </a:p>
          <a:p>
            <a:endParaRPr lang="en-GB" sz="2400" dirty="0"/>
          </a:p>
          <a:p>
            <a:r>
              <a:rPr lang="en-GB" sz="2400" dirty="0"/>
              <a:t>If not, see you all next week!</a:t>
            </a:r>
          </a:p>
        </p:txBody>
      </p:sp>
      <p:sp>
        <p:nvSpPr>
          <p:cNvPr id="12" name="Rectangle 11">
            <a:extLst>
              <a:ext uri="{FF2B5EF4-FFF2-40B4-BE49-F238E27FC236}">
                <a16:creationId xmlns:a16="http://schemas.microsoft.com/office/drawing/2014/main" id="{31D5E60A-D6B1-4F21-A993-313958AF0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15300" y="-4"/>
            <a:ext cx="4076699" cy="6858003"/>
          </a:xfrm>
          <a:prstGeom prst="rect">
            <a:avLst/>
          </a:prstGeom>
          <a:gradFill>
            <a:gsLst>
              <a:gs pos="8000">
                <a:schemeClr val="accent6"/>
              </a:gs>
              <a:gs pos="100000">
                <a:schemeClr val="accent5">
                  <a:alpha val="90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B7BB16B-E108-4C64-97D5-7AC67CC5E2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24863" y="1390436"/>
            <a:ext cx="6857572" cy="4076700"/>
          </a:xfrm>
          <a:prstGeom prst="rect">
            <a:avLst/>
          </a:prstGeom>
          <a:gradFill>
            <a:gsLst>
              <a:gs pos="0">
                <a:schemeClr val="accent4">
                  <a:alpha val="13000"/>
                </a:schemeClr>
              </a:gs>
              <a:gs pos="99000">
                <a:schemeClr val="accent2">
                  <a:alpha val="5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A5F6A003-4671-4F7B-A12E-2946D61E4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85110" y="1451112"/>
            <a:ext cx="6858001" cy="3955771"/>
          </a:xfrm>
          <a:prstGeom prst="rect">
            <a:avLst/>
          </a:prstGeom>
          <a:gradFill>
            <a:gsLst>
              <a:gs pos="0">
                <a:schemeClr val="accent6">
                  <a:alpha val="0"/>
                </a:schemeClr>
              </a:gs>
              <a:gs pos="72000">
                <a:schemeClr val="tx2">
                  <a:lumMod val="75000"/>
                  <a:lumOff val="25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Help">
            <a:extLst>
              <a:ext uri="{FF2B5EF4-FFF2-40B4-BE49-F238E27FC236}">
                <a16:creationId xmlns:a16="http://schemas.microsoft.com/office/drawing/2014/main" id="{11BBBAF3-5A2D-4989-A08A-B9A78FC7158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69796" y="1028699"/>
            <a:ext cx="4076701" cy="4076701"/>
          </a:xfrm>
          <a:prstGeom prst="rect">
            <a:avLst/>
          </a:prstGeom>
        </p:spPr>
      </p:pic>
    </p:spTree>
    <p:extLst>
      <p:ext uri="{BB962C8B-B14F-4D97-AF65-F5344CB8AC3E}">
        <p14:creationId xmlns:p14="http://schemas.microsoft.com/office/powerpoint/2010/main" val="365737800"/>
      </p:ext>
    </p:extLst>
  </p:cSld>
  <p:clrMapOvr>
    <a:masterClrMapping/>
  </p:clrMapOvr>
</p:sld>
</file>

<file path=ppt/theme/theme1.xml><?xml version="1.0" encoding="utf-8"?>
<a:theme xmlns:a="http://schemas.openxmlformats.org/drawingml/2006/main" name="GradientRiseVTI">
  <a:themeElements>
    <a:clrScheme name="AnalogousFromDarkSeedLeftStep">
      <a:dk1>
        <a:srgbClr val="000000"/>
      </a:dk1>
      <a:lt1>
        <a:srgbClr val="FFFFFF"/>
      </a:lt1>
      <a:dk2>
        <a:srgbClr val="203038"/>
      </a:dk2>
      <a:lt2>
        <a:srgbClr val="E2E8E2"/>
      </a:lt2>
      <a:accent1>
        <a:srgbClr val="C34DC3"/>
      </a:accent1>
      <a:accent2>
        <a:srgbClr val="7F3BB1"/>
      </a:accent2>
      <a:accent3>
        <a:srgbClr val="604DC3"/>
      </a:accent3>
      <a:accent4>
        <a:srgbClr val="3B59B1"/>
      </a:accent4>
      <a:accent5>
        <a:srgbClr val="4D9CC3"/>
      </a:accent5>
      <a:accent6>
        <a:srgbClr val="3BB1A7"/>
      </a:accent6>
      <a:hlink>
        <a:srgbClr val="3F80BF"/>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docProps/app.xml><?xml version="1.0" encoding="utf-8"?>
<Properties xmlns="http://schemas.openxmlformats.org/officeDocument/2006/extended-properties" xmlns:vt="http://schemas.openxmlformats.org/officeDocument/2006/docPropsVTypes">
  <TotalTime>0</TotalTime>
  <Words>3389</Words>
  <Application>Microsoft Office PowerPoint</Application>
  <PresentationFormat>Widescreen</PresentationFormat>
  <Paragraphs>237</Paragraphs>
  <Slides>44</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44</vt:i4>
      </vt:variant>
    </vt:vector>
  </HeadingPairs>
  <TitlesOfParts>
    <vt:vector size="54" baseType="lpstr">
      <vt:lpstr>Droid Serif</vt:lpstr>
      <vt:lpstr>Liberation-regular</vt:lpstr>
      <vt:lpstr>Arial</vt:lpstr>
      <vt:lpstr>Arial</vt:lpstr>
      <vt:lpstr>Avenir Next LT Pro</vt:lpstr>
      <vt:lpstr>Merriweather</vt:lpstr>
      <vt:lpstr>noto sans</vt:lpstr>
      <vt:lpstr>Open Sans</vt:lpstr>
      <vt:lpstr>Times New Roman</vt:lpstr>
      <vt:lpstr>GradientRiseVTI</vt:lpstr>
      <vt:lpstr>Policing The Public</vt:lpstr>
      <vt:lpstr>Todays Workshop</vt:lpstr>
      <vt:lpstr>Assignment 1</vt:lpstr>
      <vt:lpstr>Review and discuss the effectiveness of the Independent Office for Police Conduct  in upholding the legitimacy of the police. </vt:lpstr>
      <vt:lpstr>Review and discuss the effectiveness of the Independent Office for Police Conduct  in upholding the legitimacy of the police. </vt:lpstr>
      <vt:lpstr>Review and discuss the effectiveness of the Independent Office for Police Conduct  in upholding the legitimacy of the police. </vt:lpstr>
      <vt:lpstr>Evaluate the success and limitations of the Police and Criminal Evidence Act 1984 in preventing Miscarriages of Justice. </vt:lpstr>
      <vt:lpstr>Evaluate the success and limitations of the Police and Criminal Evidence Act 1984 in preventing Miscarriages of Justice. </vt:lpstr>
      <vt:lpstr>Evaluate the success and limitations of the Police and Criminal Evidence Act 1984 in preventing Miscarriages of Justice. </vt:lpstr>
      <vt:lpstr>Provide an analysis of the impact of Police and Crime Commissioners in enhancing public confidence in the police. </vt:lpstr>
      <vt:lpstr>Provide an analysis of the impact of Police and Crime Commissioners in enhancing public confidence in the police. </vt:lpstr>
      <vt:lpstr>Provide an analysis of the impact of Police and Crime Commissioners in enhancing public confidence in the police. </vt:lpstr>
      <vt:lpstr>Policing the Vulnerable</vt:lpstr>
      <vt:lpstr>How do we describe “The vulnerable”?</vt:lpstr>
      <vt:lpstr>Policing the Vulnerable</vt:lpstr>
      <vt:lpstr>What is Vulnerability</vt:lpstr>
      <vt:lpstr>Legal Definition of Vulnerability</vt:lpstr>
      <vt:lpstr>Focus of the lecture</vt:lpstr>
      <vt:lpstr>Focus of the lecture</vt:lpstr>
      <vt:lpstr>Conviction Rates for Sexual Offences </vt:lpstr>
      <vt:lpstr>The Metropolitan Police Study</vt:lpstr>
      <vt:lpstr>The Metropolitan Police Study </vt:lpstr>
      <vt:lpstr>The Met Findings</vt:lpstr>
      <vt:lpstr>The Met Findings</vt:lpstr>
      <vt:lpstr>The Met Findings</vt:lpstr>
      <vt:lpstr>The Met Findings</vt:lpstr>
      <vt:lpstr>Domestic Abuse</vt:lpstr>
      <vt:lpstr>Domestic Abuse</vt:lpstr>
      <vt:lpstr>BBC Film </vt:lpstr>
      <vt:lpstr>Domestic Abuse</vt:lpstr>
      <vt:lpstr>Developments in Policing  Domestic Abuse</vt:lpstr>
      <vt:lpstr>Reasons for Development</vt:lpstr>
      <vt:lpstr>Developments in Policing  Domestic Abuse</vt:lpstr>
      <vt:lpstr>Specialist Domestic Violence Courts</vt:lpstr>
      <vt:lpstr>Specialist Domestic Violence Courts</vt:lpstr>
      <vt:lpstr>Specialist Domestic Violence Courts</vt:lpstr>
      <vt:lpstr>Specialist Domestic Violence Courts</vt:lpstr>
      <vt:lpstr>Independent Domestic Violence Advisors (IDVA's)</vt:lpstr>
      <vt:lpstr>Independent Domestic Violence Advisors (IDVA’s)</vt:lpstr>
      <vt:lpstr>Independent Domestic Violence Advisors (IDVA’s)</vt:lpstr>
      <vt:lpstr>Independent Domestic Violence Advisors (IDVA’s)</vt:lpstr>
      <vt:lpstr>Conclusion</vt:lpstr>
      <vt:lpstr>Reflective Question</vt:lpstr>
      <vt:lpstr>Week 6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The Public</dc:title>
  <dc:creator>Luke Roach</dc:creator>
  <cp:lastModifiedBy>Luke Roach</cp:lastModifiedBy>
  <cp:revision>1</cp:revision>
  <dcterms:created xsi:type="dcterms:W3CDTF">2022-03-01T10:12:09Z</dcterms:created>
  <dcterms:modified xsi:type="dcterms:W3CDTF">2022-03-01T11:43:15Z</dcterms:modified>
</cp:coreProperties>
</file>