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258" r:id="rId3"/>
    <p:sldId id="260" r:id="rId4"/>
    <p:sldId id="279"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6" r:id="rId20"/>
    <p:sldId id="280" r:id="rId21"/>
    <p:sldId id="278"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87" autoAdjust="0"/>
    <p:restoredTop sz="94576" autoAdjust="0"/>
  </p:normalViewPr>
  <p:slideViewPr>
    <p:cSldViewPr>
      <p:cViewPr varScale="1">
        <p:scale>
          <a:sx n="91" d="100"/>
          <a:sy n="91" d="100"/>
        </p:scale>
        <p:origin x="1888"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19E4D4-7962-4683-9175-F2AB1CF7B642}" type="doc">
      <dgm:prSet loTypeId="urn:microsoft.com/office/officeart/2005/8/layout/cycle1" loCatId="cycle" qsTypeId="urn:microsoft.com/office/officeart/2005/8/quickstyle/simple1" qsCatId="simple" csTypeId="urn:microsoft.com/office/officeart/2005/8/colors/accent1_2" csCatId="accent1" phldr="1"/>
      <dgm:spPr/>
    </dgm:pt>
    <dgm:pt modelId="{ACA804BC-13C9-4C6F-8CB5-0D8ABF544CF9}">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Identifying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specific questions</a:t>
          </a:r>
        </a:p>
      </dgm:t>
    </dgm:pt>
    <dgm:pt modelId="{FF8F4B12-9FF0-41F5-B066-BA60DD9B5ABE}" type="parTrans" cxnId="{8006A76C-447E-48D2-AC00-1D4C0C000031}">
      <dgm:prSet/>
      <dgm:spPr/>
      <dgm:t>
        <a:bodyPr/>
        <a:lstStyle/>
        <a:p>
          <a:endParaRPr lang="en-GB"/>
        </a:p>
      </dgm:t>
    </dgm:pt>
    <dgm:pt modelId="{E3C343E6-AE98-4689-AD8F-9FD746A37006}" type="sibTrans" cxnId="{8006A76C-447E-48D2-AC00-1D4C0C000031}">
      <dgm:prSet/>
      <dgm:spPr/>
      <dgm:t>
        <a:bodyPr/>
        <a:lstStyle/>
        <a:p>
          <a:endParaRPr lang="en-GB" sz="3200"/>
        </a:p>
      </dgm:t>
    </dgm:pt>
    <dgm:pt modelId="{AD1B9C69-8FE9-4945-930B-90FE3DC6D2D4}">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Selection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appropriate methods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&amp; methodology</a:t>
          </a:r>
        </a:p>
      </dgm:t>
    </dgm:pt>
    <dgm:pt modelId="{DCA92FB2-5F5B-4EEB-A6AF-642733D26F42}" type="parTrans" cxnId="{308C553C-A927-48B4-BA85-E180BF59C7F1}">
      <dgm:prSet/>
      <dgm:spPr/>
      <dgm:t>
        <a:bodyPr/>
        <a:lstStyle/>
        <a:p>
          <a:endParaRPr lang="en-GB"/>
        </a:p>
      </dgm:t>
    </dgm:pt>
    <dgm:pt modelId="{F4706583-24AB-444F-A1AD-8B2EAE1FC4F0}" type="sibTrans" cxnId="{308C553C-A927-48B4-BA85-E180BF59C7F1}">
      <dgm:prSet/>
      <dgm:spPr/>
      <dgm:t>
        <a:bodyPr/>
        <a:lstStyle/>
        <a:p>
          <a:endParaRPr lang="en-GB" sz="3200"/>
        </a:p>
      </dgm:t>
    </dgm:pt>
    <dgm:pt modelId="{FB5AD622-2EBC-402A-AFCF-714646316D04}">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Investigation</a:t>
          </a:r>
        </a:p>
      </dgm:t>
    </dgm:pt>
    <dgm:pt modelId="{BF10ED4C-0D53-4748-83AD-E1E03BE9CE97}" type="parTrans" cxnId="{B7A64A43-8897-418C-9E53-A31A852EF4E4}">
      <dgm:prSet/>
      <dgm:spPr/>
      <dgm:t>
        <a:bodyPr/>
        <a:lstStyle/>
        <a:p>
          <a:endParaRPr lang="en-GB"/>
        </a:p>
      </dgm:t>
    </dgm:pt>
    <dgm:pt modelId="{B0BD15AD-23EE-4DE2-B484-1E1632E40EFF}" type="sibTrans" cxnId="{B7A64A43-8897-418C-9E53-A31A852EF4E4}">
      <dgm:prSet/>
      <dgm:spPr/>
      <dgm:t>
        <a:bodyPr/>
        <a:lstStyle/>
        <a:p>
          <a:endParaRPr lang="en-GB" sz="3200"/>
        </a:p>
      </dgm:t>
    </dgm:pt>
    <dgm:pt modelId="{17DC934C-DC40-4D62-A96F-E767D876BFE4}">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Drawing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conclusions</a:t>
          </a:r>
        </a:p>
      </dgm:t>
    </dgm:pt>
    <dgm:pt modelId="{26608D35-4FE1-49BA-83F0-0C43617AC31A}" type="parTrans" cxnId="{6D888171-D200-4E06-99A4-B0C630BB6153}">
      <dgm:prSet/>
      <dgm:spPr/>
      <dgm:t>
        <a:bodyPr/>
        <a:lstStyle/>
        <a:p>
          <a:endParaRPr lang="en-GB"/>
        </a:p>
      </dgm:t>
    </dgm:pt>
    <dgm:pt modelId="{47CC775C-6F15-4AF9-855C-B1F08C9649CB}" type="sibTrans" cxnId="{6D888171-D200-4E06-99A4-B0C630BB6153}">
      <dgm:prSet/>
      <dgm:spPr/>
      <dgm:t>
        <a:bodyPr/>
        <a:lstStyle/>
        <a:p>
          <a:endParaRPr lang="en-GB" sz="3200"/>
        </a:p>
      </dgm:t>
    </dgm:pt>
    <dgm:pt modelId="{5F79841E-AF75-4932-96EC-2230D5C2F6BE}">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Communicating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what has been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cs typeface="Arial" pitchFamily="34" charset="0"/>
            </a:rPr>
            <a:t>learned</a:t>
          </a:r>
        </a:p>
      </dgm:t>
    </dgm:pt>
    <dgm:pt modelId="{81D8D51F-46FB-4406-BF51-88FDF4680D0A}" type="parTrans" cxnId="{13710099-A46F-44D2-88FC-87FAAADAEB11}">
      <dgm:prSet/>
      <dgm:spPr/>
      <dgm:t>
        <a:bodyPr/>
        <a:lstStyle/>
        <a:p>
          <a:endParaRPr lang="en-GB"/>
        </a:p>
      </dgm:t>
    </dgm:pt>
    <dgm:pt modelId="{AF95F4ED-ECF6-4BC8-BFB3-87979867449C}" type="sibTrans" cxnId="{13710099-A46F-44D2-88FC-87FAAADAEB11}">
      <dgm:prSet/>
      <dgm:spPr/>
      <dgm:t>
        <a:bodyPr/>
        <a:lstStyle/>
        <a:p>
          <a:endParaRPr lang="en-GB" sz="3200"/>
        </a:p>
      </dgm:t>
    </dgm:pt>
    <dgm:pt modelId="{56A3A217-81EB-4F99-85D7-62FA62D58377}">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Thinking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cs typeface="Arial" pitchFamily="34" charset="0"/>
            </a:rPr>
            <a:t>about a topic</a:t>
          </a:r>
        </a:p>
      </dgm:t>
    </dgm:pt>
    <dgm:pt modelId="{9FE7B94E-7DEE-4B66-A458-6397EAB0E125}" type="parTrans" cxnId="{F924D8B5-7EF7-4D19-B3F6-E291A552413C}">
      <dgm:prSet/>
      <dgm:spPr/>
      <dgm:t>
        <a:bodyPr/>
        <a:lstStyle/>
        <a:p>
          <a:endParaRPr lang="en-GB"/>
        </a:p>
      </dgm:t>
    </dgm:pt>
    <dgm:pt modelId="{ACB6CE93-C911-4898-84FC-8A83FAA4D5E3}" type="sibTrans" cxnId="{F924D8B5-7EF7-4D19-B3F6-E291A552413C}">
      <dgm:prSet/>
      <dgm:spPr/>
      <dgm:t>
        <a:bodyPr/>
        <a:lstStyle/>
        <a:p>
          <a:endParaRPr lang="en-GB" sz="3200"/>
        </a:p>
      </dgm:t>
    </dgm:pt>
    <dgm:pt modelId="{EF3385FC-0290-406D-A754-162B2356793C}" type="pres">
      <dgm:prSet presAssocID="{C719E4D4-7962-4683-9175-F2AB1CF7B642}" presName="cycle" presStyleCnt="0">
        <dgm:presLayoutVars>
          <dgm:dir/>
          <dgm:resizeHandles val="exact"/>
        </dgm:presLayoutVars>
      </dgm:prSet>
      <dgm:spPr/>
    </dgm:pt>
    <dgm:pt modelId="{A84D677A-DDDD-46F1-8BA4-F13C43A57545}" type="pres">
      <dgm:prSet presAssocID="{ACA804BC-13C9-4C6F-8CB5-0D8ABF544CF9}" presName="dummy" presStyleCnt="0"/>
      <dgm:spPr/>
    </dgm:pt>
    <dgm:pt modelId="{897215ED-60CF-4962-A6F0-D29122DDCF73}" type="pres">
      <dgm:prSet presAssocID="{ACA804BC-13C9-4C6F-8CB5-0D8ABF544CF9}" presName="node" presStyleLbl="revTx" presStyleIdx="0" presStyleCnt="6">
        <dgm:presLayoutVars>
          <dgm:bulletEnabled val="1"/>
        </dgm:presLayoutVars>
      </dgm:prSet>
      <dgm:spPr/>
    </dgm:pt>
    <dgm:pt modelId="{AE79497A-865B-41FE-833E-6EC7158E1859}" type="pres">
      <dgm:prSet presAssocID="{E3C343E6-AE98-4689-AD8F-9FD746A37006}" presName="sibTrans" presStyleLbl="node1" presStyleIdx="0" presStyleCnt="6"/>
      <dgm:spPr/>
    </dgm:pt>
    <dgm:pt modelId="{0D0408A0-2762-49FA-999D-B160A34D1600}" type="pres">
      <dgm:prSet presAssocID="{AD1B9C69-8FE9-4945-930B-90FE3DC6D2D4}" presName="dummy" presStyleCnt="0"/>
      <dgm:spPr/>
    </dgm:pt>
    <dgm:pt modelId="{ECD92D89-4BA2-470F-87C4-E52C6114707C}" type="pres">
      <dgm:prSet presAssocID="{AD1B9C69-8FE9-4945-930B-90FE3DC6D2D4}" presName="node" presStyleLbl="revTx" presStyleIdx="1" presStyleCnt="6" custScaleX="122215">
        <dgm:presLayoutVars>
          <dgm:bulletEnabled val="1"/>
        </dgm:presLayoutVars>
      </dgm:prSet>
      <dgm:spPr/>
    </dgm:pt>
    <dgm:pt modelId="{3442332F-F69C-4936-B615-8A8D97A82CFC}" type="pres">
      <dgm:prSet presAssocID="{F4706583-24AB-444F-A1AD-8B2EAE1FC4F0}" presName="sibTrans" presStyleLbl="node1" presStyleIdx="1" presStyleCnt="6"/>
      <dgm:spPr/>
    </dgm:pt>
    <dgm:pt modelId="{AC1BA888-CEF2-4BA9-9BBE-9ECDF4C32840}" type="pres">
      <dgm:prSet presAssocID="{FB5AD622-2EBC-402A-AFCF-714646316D04}" presName="dummy" presStyleCnt="0"/>
      <dgm:spPr/>
    </dgm:pt>
    <dgm:pt modelId="{07ABF044-4F1E-4B67-81EA-29FB610B81B6}" type="pres">
      <dgm:prSet presAssocID="{FB5AD622-2EBC-402A-AFCF-714646316D04}" presName="node" presStyleLbl="revTx" presStyleIdx="2" presStyleCnt="6" custScaleX="137157">
        <dgm:presLayoutVars>
          <dgm:bulletEnabled val="1"/>
        </dgm:presLayoutVars>
      </dgm:prSet>
      <dgm:spPr/>
    </dgm:pt>
    <dgm:pt modelId="{03DCB2CF-B812-4FBA-9D16-0DE0094FBF8D}" type="pres">
      <dgm:prSet presAssocID="{B0BD15AD-23EE-4DE2-B484-1E1632E40EFF}" presName="sibTrans" presStyleLbl="node1" presStyleIdx="2" presStyleCnt="6"/>
      <dgm:spPr/>
    </dgm:pt>
    <dgm:pt modelId="{E950D3FE-FAB1-413D-841F-5BB833711193}" type="pres">
      <dgm:prSet presAssocID="{17DC934C-DC40-4D62-A96F-E767D876BFE4}" presName="dummy" presStyleCnt="0"/>
      <dgm:spPr/>
    </dgm:pt>
    <dgm:pt modelId="{AFC1AD9A-065C-4474-92D7-133531E03910}" type="pres">
      <dgm:prSet presAssocID="{17DC934C-DC40-4D62-A96F-E767D876BFE4}" presName="node" presStyleLbl="revTx" presStyleIdx="3" presStyleCnt="6">
        <dgm:presLayoutVars>
          <dgm:bulletEnabled val="1"/>
        </dgm:presLayoutVars>
      </dgm:prSet>
      <dgm:spPr/>
    </dgm:pt>
    <dgm:pt modelId="{37C94199-6749-4DF7-B1FC-7C1F9F13C503}" type="pres">
      <dgm:prSet presAssocID="{47CC775C-6F15-4AF9-855C-B1F08C9649CB}" presName="sibTrans" presStyleLbl="node1" presStyleIdx="3" presStyleCnt="6"/>
      <dgm:spPr/>
    </dgm:pt>
    <dgm:pt modelId="{C6B3F8CB-4A07-45F0-93AA-862149431736}" type="pres">
      <dgm:prSet presAssocID="{5F79841E-AF75-4932-96EC-2230D5C2F6BE}" presName="dummy" presStyleCnt="0"/>
      <dgm:spPr/>
    </dgm:pt>
    <dgm:pt modelId="{B7D0B04A-2A9C-4E49-BF2D-43BEB2E7C613}" type="pres">
      <dgm:prSet presAssocID="{5F79841E-AF75-4932-96EC-2230D5C2F6BE}" presName="node" presStyleLbl="revTx" presStyleIdx="4" presStyleCnt="6" custScaleX="159812">
        <dgm:presLayoutVars>
          <dgm:bulletEnabled val="1"/>
        </dgm:presLayoutVars>
      </dgm:prSet>
      <dgm:spPr/>
    </dgm:pt>
    <dgm:pt modelId="{304A8857-2C34-4785-9C01-9264E02A83AC}" type="pres">
      <dgm:prSet presAssocID="{AF95F4ED-ECF6-4BC8-BFB3-87979867449C}" presName="sibTrans" presStyleLbl="node1" presStyleIdx="4" presStyleCnt="6"/>
      <dgm:spPr/>
    </dgm:pt>
    <dgm:pt modelId="{C09E747B-0FCD-4612-A130-00679FEF4003}" type="pres">
      <dgm:prSet presAssocID="{56A3A217-81EB-4F99-85D7-62FA62D58377}" presName="dummy" presStyleCnt="0"/>
      <dgm:spPr/>
    </dgm:pt>
    <dgm:pt modelId="{887448E2-6C81-47A7-8398-0E2DDAF47E3A}" type="pres">
      <dgm:prSet presAssocID="{56A3A217-81EB-4F99-85D7-62FA62D58377}" presName="node" presStyleLbl="revTx" presStyleIdx="5" presStyleCnt="6">
        <dgm:presLayoutVars>
          <dgm:bulletEnabled val="1"/>
        </dgm:presLayoutVars>
      </dgm:prSet>
      <dgm:spPr/>
    </dgm:pt>
    <dgm:pt modelId="{41F13EDF-D06F-4E92-8833-0170A24E6C4B}" type="pres">
      <dgm:prSet presAssocID="{ACB6CE93-C911-4898-84FC-8A83FAA4D5E3}" presName="sibTrans" presStyleLbl="node1" presStyleIdx="5" presStyleCnt="6"/>
      <dgm:spPr/>
    </dgm:pt>
  </dgm:ptLst>
  <dgm:cxnLst>
    <dgm:cxn modelId="{9843EF0B-FB15-449F-B2AC-36AC69FCF878}" type="presOf" srcId="{17DC934C-DC40-4D62-A96F-E767D876BFE4}" destId="{AFC1AD9A-065C-4474-92D7-133531E03910}" srcOrd="0" destOrd="0" presId="urn:microsoft.com/office/officeart/2005/8/layout/cycle1"/>
    <dgm:cxn modelId="{65E07B19-7D66-4A20-9E56-1992DE348967}" type="presOf" srcId="{5F79841E-AF75-4932-96EC-2230D5C2F6BE}" destId="{B7D0B04A-2A9C-4E49-BF2D-43BEB2E7C613}" srcOrd="0" destOrd="0" presId="urn:microsoft.com/office/officeart/2005/8/layout/cycle1"/>
    <dgm:cxn modelId="{28BFE11E-7BAA-4401-8395-5A24A2C64257}" type="presOf" srcId="{B0BD15AD-23EE-4DE2-B484-1E1632E40EFF}" destId="{03DCB2CF-B812-4FBA-9D16-0DE0094FBF8D}" srcOrd="0" destOrd="0" presId="urn:microsoft.com/office/officeart/2005/8/layout/cycle1"/>
    <dgm:cxn modelId="{308C553C-A927-48B4-BA85-E180BF59C7F1}" srcId="{C719E4D4-7962-4683-9175-F2AB1CF7B642}" destId="{AD1B9C69-8FE9-4945-930B-90FE3DC6D2D4}" srcOrd="1" destOrd="0" parTransId="{DCA92FB2-5F5B-4EEB-A6AF-642733D26F42}" sibTransId="{F4706583-24AB-444F-A1AD-8B2EAE1FC4F0}"/>
    <dgm:cxn modelId="{B7A64A43-8897-418C-9E53-A31A852EF4E4}" srcId="{C719E4D4-7962-4683-9175-F2AB1CF7B642}" destId="{FB5AD622-2EBC-402A-AFCF-714646316D04}" srcOrd="2" destOrd="0" parTransId="{BF10ED4C-0D53-4748-83AD-E1E03BE9CE97}" sibTransId="{B0BD15AD-23EE-4DE2-B484-1E1632E40EFF}"/>
    <dgm:cxn modelId="{DE634250-E72D-488F-9DEB-65F76CD40198}" type="presOf" srcId="{ACB6CE93-C911-4898-84FC-8A83FAA4D5E3}" destId="{41F13EDF-D06F-4E92-8833-0170A24E6C4B}" srcOrd="0" destOrd="0" presId="urn:microsoft.com/office/officeart/2005/8/layout/cycle1"/>
    <dgm:cxn modelId="{9ECCA755-9A2C-4D2A-8D7E-7C3D08FA9E8A}" type="presOf" srcId="{FB5AD622-2EBC-402A-AFCF-714646316D04}" destId="{07ABF044-4F1E-4B67-81EA-29FB610B81B6}" srcOrd="0" destOrd="0" presId="urn:microsoft.com/office/officeart/2005/8/layout/cycle1"/>
    <dgm:cxn modelId="{735FA959-55EB-4B76-A125-F63B63C0ACFD}" type="presOf" srcId="{47CC775C-6F15-4AF9-855C-B1F08C9649CB}" destId="{37C94199-6749-4DF7-B1FC-7C1F9F13C503}" srcOrd="0" destOrd="0" presId="urn:microsoft.com/office/officeart/2005/8/layout/cycle1"/>
    <dgm:cxn modelId="{1473FE67-056C-49CB-A36A-BE17B4C6B8E4}" type="presOf" srcId="{AD1B9C69-8FE9-4945-930B-90FE3DC6D2D4}" destId="{ECD92D89-4BA2-470F-87C4-E52C6114707C}" srcOrd="0" destOrd="0" presId="urn:microsoft.com/office/officeart/2005/8/layout/cycle1"/>
    <dgm:cxn modelId="{8006A76C-447E-48D2-AC00-1D4C0C000031}" srcId="{C719E4D4-7962-4683-9175-F2AB1CF7B642}" destId="{ACA804BC-13C9-4C6F-8CB5-0D8ABF544CF9}" srcOrd="0" destOrd="0" parTransId="{FF8F4B12-9FF0-41F5-B066-BA60DD9B5ABE}" sibTransId="{E3C343E6-AE98-4689-AD8F-9FD746A37006}"/>
    <dgm:cxn modelId="{6D888171-D200-4E06-99A4-B0C630BB6153}" srcId="{C719E4D4-7962-4683-9175-F2AB1CF7B642}" destId="{17DC934C-DC40-4D62-A96F-E767D876BFE4}" srcOrd="3" destOrd="0" parTransId="{26608D35-4FE1-49BA-83F0-0C43617AC31A}" sibTransId="{47CC775C-6F15-4AF9-855C-B1F08C9649CB}"/>
    <dgm:cxn modelId="{214AAA7F-DE3D-4AB5-8C17-09643E4D7637}" type="presOf" srcId="{C719E4D4-7962-4683-9175-F2AB1CF7B642}" destId="{EF3385FC-0290-406D-A754-162B2356793C}" srcOrd="0" destOrd="0" presId="urn:microsoft.com/office/officeart/2005/8/layout/cycle1"/>
    <dgm:cxn modelId="{5ABFFC92-837C-4C5F-A517-9388AEF6C936}" type="presOf" srcId="{56A3A217-81EB-4F99-85D7-62FA62D58377}" destId="{887448E2-6C81-47A7-8398-0E2DDAF47E3A}" srcOrd="0" destOrd="0" presId="urn:microsoft.com/office/officeart/2005/8/layout/cycle1"/>
    <dgm:cxn modelId="{13710099-A46F-44D2-88FC-87FAAADAEB11}" srcId="{C719E4D4-7962-4683-9175-F2AB1CF7B642}" destId="{5F79841E-AF75-4932-96EC-2230D5C2F6BE}" srcOrd="4" destOrd="0" parTransId="{81D8D51F-46FB-4406-BF51-88FDF4680D0A}" sibTransId="{AF95F4ED-ECF6-4BC8-BFB3-87979867449C}"/>
    <dgm:cxn modelId="{2C88189D-8757-4BF5-9B99-6DDDD1139C91}" type="presOf" srcId="{AF95F4ED-ECF6-4BC8-BFB3-87979867449C}" destId="{304A8857-2C34-4785-9C01-9264E02A83AC}" srcOrd="0" destOrd="0" presId="urn:microsoft.com/office/officeart/2005/8/layout/cycle1"/>
    <dgm:cxn modelId="{F924D8B5-7EF7-4D19-B3F6-E291A552413C}" srcId="{C719E4D4-7962-4683-9175-F2AB1CF7B642}" destId="{56A3A217-81EB-4F99-85D7-62FA62D58377}" srcOrd="5" destOrd="0" parTransId="{9FE7B94E-7DEE-4B66-A458-6397EAB0E125}" sibTransId="{ACB6CE93-C911-4898-84FC-8A83FAA4D5E3}"/>
    <dgm:cxn modelId="{D3FE11CB-AF9D-48EE-8E47-735544316DC1}" type="presOf" srcId="{E3C343E6-AE98-4689-AD8F-9FD746A37006}" destId="{AE79497A-865B-41FE-833E-6EC7158E1859}" srcOrd="0" destOrd="0" presId="urn:microsoft.com/office/officeart/2005/8/layout/cycle1"/>
    <dgm:cxn modelId="{4A8521F2-040B-4DA6-B079-787B5CA258FA}" type="presOf" srcId="{F4706583-24AB-444F-A1AD-8B2EAE1FC4F0}" destId="{3442332F-F69C-4936-B615-8A8D97A82CFC}" srcOrd="0" destOrd="0" presId="urn:microsoft.com/office/officeart/2005/8/layout/cycle1"/>
    <dgm:cxn modelId="{3F1BBDFC-2F9C-4D74-9E88-B904426981EC}" type="presOf" srcId="{ACA804BC-13C9-4C6F-8CB5-0D8ABF544CF9}" destId="{897215ED-60CF-4962-A6F0-D29122DDCF73}" srcOrd="0" destOrd="0" presId="urn:microsoft.com/office/officeart/2005/8/layout/cycle1"/>
    <dgm:cxn modelId="{9D0A439F-658E-447D-9218-FDC3C1D797E2}" type="presParOf" srcId="{EF3385FC-0290-406D-A754-162B2356793C}" destId="{A84D677A-DDDD-46F1-8BA4-F13C43A57545}" srcOrd="0" destOrd="0" presId="urn:microsoft.com/office/officeart/2005/8/layout/cycle1"/>
    <dgm:cxn modelId="{ED9BEFF1-3A56-4004-ACBF-F847FA8EEA2B}" type="presParOf" srcId="{EF3385FC-0290-406D-A754-162B2356793C}" destId="{897215ED-60CF-4962-A6F0-D29122DDCF73}" srcOrd="1" destOrd="0" presId="urn:microsoft.com/office/officeart/2005/8/layout/cycle1"/>
    <dgm:cxn modelId="{50A2127A-687C-46EF-A9B4-5585EA4B35EA}" type="presParOf" srcId="{EF3385FC-0290-406D-A754-162B2356793C}" destId="{AE79497A-865B-41FE-833E-6EC7158E1859}" srcOrd="2" destOrd="0" presId="urn:microsoft.com/office/officeart/2005/8/layout/cycle1"/>
    <dgm:cxn modelId="{76E6333B-E85F-460B-A926-5373B296C48D}" type="presParOf" srcId="{EF3385FC-0290-406D-A754-162B2356793C}" destId="{0D0408A0-2762-49FA-999D-B160A34D1600}" srcOrd="3" destOrd="0" presId="urn:microsoft.com/office/officeart/2005/8/layout/cycle1"/>
    <dgm:cxn modelId="{3924A6C3-598D-4B0C-B391-735A9B91ED87}" type="presParOf" srcId="{EF3385FC-0290-406D-A754-162B2356793C}" destId="{ECD92D89-4BA2-470F-87C4-E52C6114707C}" srcOrd="4" destOrd="0" presId="urn:microsoft.com/office/officeart/2005/8/layout/cycle1"/>
    <dgm:cxn modelId="{B4B55C93-13F0-4187-846A-8317363F418A}" type="presParOf" srcId="{EF3385FC-0290-406D-A754-162B2356793C}" destId="{3442332F-F69C-4936-B615-8A8D97A82CFC}" srcOrd="5" destOrd="0" presId="urn:microsoft.com/office/officeart/2005/8/layout/cycle1"/>
    <dgm:cxn modelId="{C05FFFDC-8D38-44A0-8FF5-EAD6AA779ED0}" type="presParOf" srcId="{EF3385FC-0290-406D-A754-162B2356793C}" destId="{AC1BA888-CEF2-4BA9-9BBE-9ECDF4C32840}" srcOrd="6" destOrd="0" presId="urn:microsoft.com/office/officeart/2005/8/layout/cycle1"/>
    <dgm:cxn modelId="{3DF6BEAE-0559-41DE-8983-52642C9A7C0B}" type="presParOf" srcId="{EF3385FC-0290-406D-A754-162B2356793C}" destId="{07ABF044-4F1E-4B67-81EA-29FB610B81B6}" srcOrd="7" destOrd="0" presId="urn:microsoft.com/office/officeart/2005/8/layout/cycle1"/>
    <dgm:cxn modelId="{DC5DB477-7A05-406B-AFA9-AF0A4BBFFBF9}" type="presParOf" srcId="{EF3385FC-0290-406D-A754-162B2356793C}" destId="{03DCB2CF-B812-4FBA-9D16-0DE0094FBF8D}" srcOrd="8" destOrd="0" presId="urn:microsoft.com/office/officeart/2005/8/layout/cycle1"/>
    <dgm:cxn modelId="{17B0FE8D-7B71-4FA9-9FB8-AB084D194D83}" type="presParOf" srcId="{EF3385FC-0290-406D-A754-162B2356793C}" destId="{E950D3FE-FAB1-413D-841F-5BB833711193}" srcOrd="9" destOrd="0" presId="urn:microsoft.com/office/officeart/2005/8/layout/cycle1"/>
    <dgm:cxn modelId="{84C3E776-3DB9-4839-8E82-F802DFEC9D05}" type="presParOf" srcId="{EF3385FC-0290-406D-A754-162B2356793C}" destId="{AFC1AD9A-065C-4474-92D7-133531E03910}" srcOrd="10" destOrd="0" presId="urn:microsoft.com/office/officeart/2005/8/layout/cycle1"/>
    <dgm:cxn modelId="{1D0817C5-A29F-4A47-A206-5EF2524B9F9A}" type="presParOf" srcId="{EF3385FC-0290-406D-A754-162B2356793C}" destId="{37C94199-6749-4DF7-B1FC-7C1F9F13C503}" srcOrd="11" destOrd="0" presId="urn:microsoft.com/office/officeart/2005/8/layout/cycle1"/>
    <dgm:cxn modelId="{DF19FDA9-9BAA-471C-BB40-E34A2BF038D8}" type="presParOf" srcId="{EF3385FC-0290-406D-A754-162B2356793C}" destId="{C6B3F8CB-4A07-45F0-93AA-862149431736}" srcOrd="12" destOrd="0" presId="urn:microsoft.com/office/officeart/2005/8/layout/cycle1"/>
    <dgm:cxn modelId="{980C4D6B-413C-454B-A0D1-ACFE67FE81E5}" type="presParOf" srcId="{EF3385FC-0290-406D-A754-162B2356793C}" destId="{B7D0B04A-2A9C-4E49-BF2D-43BEB2E7C613}" srcOrd="13" destOrd="0" presId="urn:microsoft.com/office/officeart/2005/8/layout/cycle1"/>
    <dgm:cxn modelId="{C5C06496-63A7-49C7-8AEA-3F09186EB887}" type="presParOf" srcId="{EF3385FC-0290-406D-A754-162B2356793C}" destId="{304A8857-2C34-4785-9C01-9264E02A83AC}" srcOrd="14" destOrd="0" presId="urn:microsoft.com/office/officeart/2005/8/layout/cycle1"/>
    <dgm:cxn modelId="{5BB3E5AE-E15A-41E8-B315-90254FA4F893}" type="presParOf" srcId="{EF3385FC-0290-406D-A754-162B2356793C}" destId="{C09E747B-0FCD-4612-A130-00679FEF4003}" srcOrd="15" destOrd="0" presId="urn:microsoft.com/office/officeart/2005/8/layout/cycle1"/>
    <dgm:cxn modelId="{E81FF760-F6C9-45DD-9E83-DCA10C27D6EC}" type="presParOf" srcId="{EF3385FC-0290-406D-A754-162B2356793C}" destId="{887448E2-6C81-47A7-8398-0E2DDAF47E3A}" srcOrd="16" destOrd="0" presId="urn:microsoft.com/office/officeart/2005/8/layout/cycle1"/>
    <dgm:cxn modelId="{64F81829-17F6-428A-902F-C77A245F12A4}" type="presParOf" srcId="{EF3385FC-0290-406D-A754-162B2356793C}" destId="{41F13EDF-D06F-4E92-8833-0170A24E6C4B}" srcOrd="17"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7215ED-60CF-4962-A6F0-D29122DDCF73}">
      <dsp:nvSpPr>
        <dsp:cNvPr id="0" name=""/>
        <dsp:cNvSpPr/>
      </dsp:nvSpPr>
      <dsp:spPr>
        <a:xfrm>
          <a:off x="3672976" y="145995"/>
          <a:ext cx="1066565"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Identifying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specific questions</a:t>
          </a:r>
        </a:p>
      </dsp:txBody>
      <dsp:txXfrm>
        <a:off x="3672976" y="145995"/>
        <a:ext cx="1066565" cy="1066565"/>
      </dsp:txXfrm>
    </dsp:sp>
    <dsp:sp modelId="{AE79497A-865B-41FE-833E-6EC7158E1859}">
      <dsp:nvSpPr>
        <dsp:cNvPr id="0" name=""/>
        <dsp:cNvSpPr/>
      </dsp:nvSpPr>
      <dsp:spPr>
        <a:xfrm>
          <a:off x="411888" y="135191"/>
          <a:ext cx="5209369" cy="5209369"/>
        </a:xfrm>
        <a:prstGeom prst="circularArrow">
          <a:avLst>
            <a:gd name="adj1" fmla="val 3992"/>
            <a:gd name="adj2" fmla="val 250466"/>
            <a:gd name="adj3" fmla="val 20572440"/>
            <a:gd name="adj4" fmla="val 18983779"/>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D92D89-4BA2-470F-87C4-E52C6114707C}">
      <dsp:nvSpPr>
        <dsp:cNvPr id="0" name=""/>
        <dsp:cNvSpPr/>
      </dsp:nvSpPr>
      <dsp:spPr>
        <a:xfrm>
          <a:off x="4744194" y="2206593"/>
          <a:ext cx="1303503"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Selection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appropriate methods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&amp; methodology</a:t>
          </a:r>
        </a:p>
      </dsp:txBody>
      <dsp:txXfrm>
        <a:off x="4744194" y="2206593"/>
        <a:ext cx="1303503" cy="1066565"/>
      </dsp:txXfrm>
    </dsp:sp>
    <dsp:sp modelId="{3442332F-F69C-4936-B615-8A8D97A82CFC}">
      <dsp:nvSpPr>
        <dsp:cNvPr id="0" name=""/>
        <dsp:cNvSpPr/>
      </dsp:nvSpPr>
      <dsp:spPr>
        <a:xfrm>
          <a:off x="411888" y="135191"/>
          <a:ext cx="5209369" cy="5209369"/>
        </a:xfrm>
        <a:prstGeom prst="circularArrow">
          <a:avLst>
            <a:gd name="adj1" fmla="val 3992"/>
            <a:gd name="adj2" fmla="val 250466"/>
            <a:gd name="adj3" fmla="val 2145543"/>
            <a:gd name="adj4" fmla="val 777095"/>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ABF044-4F1E-4B67-81EA-29FB610B81B6}">
      <dsp:nvSpPr>
        <dsp:cNvPr id="0" name=""/>
        <dsp:cNvSpPr/>
      </dsp:nvSpPr>
      <dsp:spPr>
        <a:xfrm>
          <a:off x="3474824" y="4267190"/>
          <a:ext cx="1462869"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Investigation</a:t>
          </a:r>
        </a:p>
      </dsp:txBody>
      <dsp:txXfrm>
        <a:off x="3474824" y="4267190"/>
        <a:ext cx="1462869" cy="1066565"/>
      </dsp:txXfrm>
    </dsp:sp>
    <dsp:sp modelId="{03DCB2CF-B812-4FBA-9D16-0DE0094FBF8D}">
      <dsp:nvSpPr>
        <dsp:cNvPr id="0" name=""/>
        <dsp:cNvSpPr/>
      </dsp:nvSpPr>
      <dsp:spPr>
        <a:xfrm>
          <a:off x="411888" y="135191"/>
          <a:ext cx="5209369" cy="5209369"/>
        </a:xfrm>
        <a:prstGeom prst="circularArrow">
          <a:avLst>
            <a:gd name="adj1" fmla="val 3992"/>
            <a:gd name="adj2" fmla="val 250466"/>
            <a:gd name="adj3" fmla="val 6110375"/>
            <a:gd name="adj4" fmla="val 4733750"/>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C1AD9A-065C-4474-92D7-133531E03910}">
      <dsp:nvSpPr>
        <dsp:cNvPr id="0" name=""/>
        <dsp:cNvSpPr/>
      </dsp:nvSpPr>
      <dsp:spPr>
        <a:xfrm>
          <a:off x="1293603" y="4267190"/>
          <a:ext cx="1066565"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Drawing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conclusions</a:t>
          </a:r>
        </a:p>
      </dsp:txBody>
      <dsp:txXfrm>
        <a:off x="1293603" y="4267190"/>
        <a:ext cx="1066565" cy="1066565"/>
      </dsp:txXfrm>
    </dsp:sp>
    <dsp:sp modelId="{37C94199-6749-4DF7-B1FC-7C1F9F13C503}">
      <dsp:nvSpPr>
        <dsp:cNvPr id="0" name=""/>
        <dsp:cNvSpPr/>
      </dsp:nvSpPr>
      <dsp:spPr>
        <a:xfrm>
          <a:off x="411888" y="135191"/>
          <a:ext cx="5209369" cy="5209369"/>
        </a:xfrm>
        <a:prstGeom prst="circularArrow">
          <a:avLst>
            <a:gd name="adj1" fmla="val 3992"/>
            <a:gd name="adj2" fmla="val 250466"/>
            <a:gd name="adj3" fmla="val 9772440"/>
            <a:gd name="adj4" fmla="val 8183779"/>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D0B04A-2A9C-4E49-BF2D-43BEB2E7C613}">
      <dsp:nvSpPr>
        <dsp:cNvPr id="0" name=""/>
        <dsp:cNvSpPr/>
      </dsp:nvSpPr>
      <dsp:spPr>
        <a:xfrm>
          <a:off x="-215049" y="2206593"/>
          <a:ext cx="1704500"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Communicating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what has been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dirty="0">
              <a:ln>
                <a:noFill/>
              </a:ln>
              <a:solidFill>
                <a:schemeClr val="tx1"/>
              </a:solidFill>
              <a:effectLst/>
              <a:latin typeface="Arial" pitchFamily="34" charset="0"/>
              <a:cs typeface="Arial" pitchFamily="34" charset="0"/>
            </a:rPr>
            <a:t>learned</a:t>
          </a:r>
        </a:p>
      </dsp:txBody>
      <dsp:txXfrm>
        <a:off x="-215049" y="2206593"/>
        <a:ext cx="1704500" cy="1066565"/>
      </dsp:txXfrm>
    </dsp:sp>
    <dsp:sp modelId="{304A8857-2C34-4785-9C01-9264E02A83AC}">
      <dsp:nvSpPr>
        <dsp:cNvPr id="0" name=""/>
        <dsp:cNvSpPr/>
      </dsp:nvSpPr>
      <dsp:spPr>
        <a:xfrm>
          <a:off x="411888" y="135191"/>
          <a:ext cx="5209369" cy="5209369"/>
        </a:xfrm>
        <a:prstGeom prst="circularArrow">
          <a:avLst>
            <a:gd name="adj1" fmla="val 3992"/>
            <a:gd name="adj2" fmla="val 250466"/>
            <a:gd name="adj3" fmla="val 13165755"/>
            <a:gd name="adj4" fmla="val 11577095"/>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7448E2-6C81-47A7-8398-0E2DDAF47E3A}">
      <dsp:nvSpPr>
        <dsp:cNvPr id="0" name=""/>
        <dsp:cNvSpPr/>
      </dsp:nvSpPr>
      <dsp:spPr>
        <a:xfrm>
          <a:off x="1293603" y="145995"/>
          <a:ext cx="1066565" cy="106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Thinking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0" i="0" u="none" strike="noStrike" kern="1200" cap="none" normalizeH="0" baseline="0">
              <a:ln>
                <a:noFill/>
              </a:ln>
              <a:solidFill>
                <a:schemeClr val="tx1"/>
              </a:solidFill>
              <a:effectLst/>
              <a:latin typeface="Arial" pitchFamily="34" charset="0"/>
              <a:cs typeface="Arial" pitchFamily="34" charset="0"/>
            </a:rPr>
            <a:t>about a topic</a:t>
          </a:r>
        </a:p>
      </dsp:txBody>
      <dsp:txXfrm>
        <a:off x="1293603" y="145995"/>
        <a:ext cx="1066565" cy="1066565"/>
      </dsp:txXfrm>
    </dsp:sp>
    <dsp:sp modelId="{41F13EDF-D06F-4E92-8833-0170A24E6C4B}">
      <dsp:nvSpPr>
        <dsp:cNvPr id="0" name=""/>
        <dsp:cNvSpPr/>
      </dsp:nvSpPr>
      <dsp:spPr>
        <a:xfrm>
          <a:off x="411888" y="135191"/>
          <a:ext cx="5209369" cy="5209369"/>
        </a:xfrm>
        <a:prstGeom prst="circularArrow">
          <a:avLst>
            <a:gd name="adj1" fmla="val 3992"/>
            <a:gd name="adj2" fmla="val 250466"/>
            <a:gd name="adj3" fmla="val 16910375"/>
            <a:gd name="adj4" fmla="val 15239159"/>
            <a:gd name="adj5" fmla="val 46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xfrm>
            <a:off x="1144588" y="687388"/>
            <a:ext cx="4568825" cy="3425825"/>
          </a:xfrm>
          <a:solidFill>
            <a:srgbClr val="FFFFFF"/>
          </a:solidFill>
          <a:ln w="12700" cap="flat"/>
        </p:spPr>
      </p:sp>
      <p:sp>
        <p:nvSpPr>
          <p:cNvPr id="20482" name="Rectangle 3"/>
          <p:cNvSpPr>
            <a:spLocks noGrp="1" noChangeArrowheads="1"/>
          </p:cNvSpPr>
          <p:nvPr>
            <p:ph type="body" idx="1"/>
          </p:nvPr>
        </p:nvSpPr>
        <p:spPr>
          <a:xfrm>
            <a:off x="914400" y="4343400"/>
            <a:ext cx="5029200" cy="4114800"/>
          </a:xfrm>
          <a:noFill/>
        </p:spPr>
        <p:txBody>
          <a:bodyPr lIns="92075" tIns="46038" rIns="92075" bIns="46038"/>
          <a:lstStyle/>
          <a:p>
            <a:pPr eaLnBrk="1" hangingPunct="1"/>
            <a:endParaRPr lang="en-US"/>
          </a:p>
        </p:txBody>
      </p:sp>
    </p:spTree>
    <p:extLst>
      <p:ext uri="{BB962C8B-B14F-4D97-AF65-F5344CB8AC3E}">
        <p14:creationId xmlns:p14="http://schemas.microsoft.com/office/powerpoint/2010/main" val="902669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a:xfrm>
            <a:off x="1144588" y="687388"/>
            <a:ext cx="4568825" cy="3425825"/>
          </a:xfrm>
          <a:solidFill>
            <a:srgbClr val="FFFFFF"/>
          </a:solidFill>
          <a:ln w="12700" cap="flat"/>
        </p:spPr>
      </p:sp>
      <p:sp>
        <p:nvSpPr>
          <p:cNvPr id="22530" name="Rectangle 3"/>
          <p:cNvSpPr>
            <a:spLocks noGrp="1" noChangeArrowheads="1"/>
          </p:cNvSpPr>
          <p:nvPr>
            <p:ph type="body" idx="1"/>
          </p:nvPr>
        </p:nvSpPr>
        <p:spPr>
          <a:xfrm>
            <a:off x="914400" y="4343400"/>
            <a:ext cx="5029200" cy="4114800"/>
          </a:xfrm>
          <a:noFill/>
        </p:spPr>
        <p:txBody>
          <a:bodyPr lIns="92075" tIns="46038" rIns="92075" bIns="46038"/>
          <a:lstStyle/>
          <a:p>
            <a:pPr eaLnBrk="1" hangingPunct="1"/>
            <a:endParaRPr lang="en-US"/>
          </a:p>
        </p:txBody>
      </p:sp>
    </p:spTree>
    <p:extLst>
      <p:ext uri="{BB962C8B-B14F-4D97-AF65-F5344CB8AC3E}">
        <p14:creationId xmlns:p14="http://schemas.microsoft.com/office/powerpoint/2010/main" val="513742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xfrm>
            <a:off x="1144588" y="687388"/>
            <a:ext cx="4568825" cy="3425825"/>
          </a:xfrm>
          <a:solidFill>
            <a:srgbClr val="FFFFFF"/>
          </a:solidFill>
          <a:ln w="12700" cap="flat"/>
        </p:spPr>
      </p:sp>
      <p:sp>
        <p:nvSpPr>
          <p:cNvPr id="24578" name="Rectangle 3"/>
          <p:cNvSpPr>
            <a:spLocks noGrp="1" noChangeArrowheads="1"/>
          </p:cNvSpPr>
          <p:nvPr>
            <p:ph type="body" idx="1"/>
          </p:nvPr>
        </p:nvSpPr>
        <p:spPr>
          <a:xfrm>
            <a:off x="914400" y="4343400"/>
            <a:ext cx="5029200" cy="4114800"/>
          </a:xfrm>
          <a:noFill/>
        </p:spPr>
        <p:txBody>
          <a:bodyPr lIns="92075" tIns="46038" rIns="92075" bIns="46038"/>
          <a:lstStyle/>
          <a:p>
            <a:pPr eaLnBrk="1" hangingPunct="1"/>
            <a:r>
              <a:rPr lang="en-GB"/>
              <a:t>asda case study: use observation, interview, .... participation to collect information for case study.</a:t>
            </a:r>
          </a:p>
        </p:txBody>
      </p:sp>
    </p:spTree>
    <p:extLst>
      <p:ext uri="{BB962C8B-B14F-4D97-AF65-F5344CB8AC3E}">
        <p14:creationId xmlns:p14="http://schemas.microsoft.com/office/powerpoint/2010/main" val="33268471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539552" y="1556792"/>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a:extLst>
              <a:ext uri="{FF2B5EF4-FFF2-40B4-BE49-F238E27FC236}">
                <a16:creationId xmlns:a16="http://schemas.microsoft.com/office/drawing/2014/main" id="{3B4C6F13-A80F-4A39-A4A0-19B5FE3B9C95}"/>
              </a:ext>
            </a:extLst>
          </p:cNvPr>
          <p:cNvSpPr>
            <a:spLocks noGrp="1"/>
          </p:cNvSpPr>
          <p:nvPr>
            <p:ph type="sldNum" sz="quarter" idx="11"/>
          </p:nvPr>
        </p:nvSpPr>
        <p:spPr>
          <a:xfrm>
            <a:off x="8321675" y="5334488"/>
            <a:ext cx="730250" cy="339725"/>
          </a:xfrm>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a:xfrm>
            <a:off x="8316416" y="5323407"/>
            <a:ext cx="730250" cy="339725"/>
          </a:xfrm>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8321675" y="5334488"/>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22169" y="1772816"/>
            <a:ext cx="9500592" cy="2520280"/>
          </a:xfrm>
        </p:spPr>
        <p:txBody>
          <a:bodyPr/>
          <a:lstStyle/>
          <a:p>
            <a:br>
              <a:rPr lang="en-GB" altLang="en-US" sz="3200" dirty="0"/>
            </a:br>
            <a:br>
              <a:rPr lang="en-GB" altLang="en-US" sz="3200" dirty="0"/>
            </a:br>
            <a:r>
              <a:rPr lang="en-GB" altLang="en-US" sz="3200" b="1" dirty="0"/>
              <a:t>Research Principles and Philosophy </a:t>
            </a:r>
            <a:br>
              <a:rPr lang="en-GB" altLang="en-US" sz="3200" b="1" dirty="0"/>
            </a:br>
            <a:r>
              <a:rPr lang="en-GB" altLang="en-US" sz="3200" b="1" dirty="0"/>
              <a:t>[LCDB7007] </a:t>
            </a:r>
            <a:br>
              <a:rPr lang="en-GB" altLang="en-US" sz="3200" b="1" dirty="0"/>
            </a:br>
            <a:br>
              <a:rPr lang="en-GB" altLang="en-US" sz="3200" b="1" dirty="0"/>
            </a:br>
            <a:r>
              <a:rPr lang="en-US" altLang="en-US" sz="3200" b="1" dirty="0">
                <a:solidFill>
                  <a:srgbClr val="FF0000"/>
                </a:solidFill>
              </a:rPr>
              <a:t>Week  1  (Part 3 of 3)</a:t>
            </a:r>
            <a:br>
              <a:rPr lang="en-US" altLang="en-US" sz="3200" b="1" dirty="0">
                <a:solidFill>
                  <a:srgbClr val="FF0000"/>
                </a:solidFill>
              </a:rPr>
            </a:br>
            <a:br>
              <a:rPr lang="en-US" altLang="en-US" sz="3200" b="1" dirty="0">
                <a:solidFill>
                  <a:srgbClr val="FF0000"/>
                </a:solidFill>
              </a:rPr>
            </a:br>
            <a:r>
              <a:rPr lang="en-GB" sz="3200" b="1" dirty="0">
                <a:solidFill>
                  <a:srgbClr val="0000FF"/>
                </a:solidFill>
                <a:highlight>
                  <a:srgbClr val="FFFF00"/>
                </a:highlight>
              </a:rPr>
              <a:t>Philosophical underpinnings of research</a:t>
            </a:r>
            <a:endParaRPr lang="en-US" b="1" dirty="0">
              <a:solidFill>
                <a:srgbClr val="0000FF"/>
              </a:solidFill>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0" y="274638"/>
            <a:ext cx="9144000" cy="1143000"/>
          </a:xfrm>
        </p:spPr>
        <p:txBody>
          <a:bodyPr/>
          <a:lstStyle/>
          <a:p>
            <a:pPr eaLnBrk="1" hangingPunct="1"/>
            <a:r>
              <a:rPr lang="en-GB" sz="3600" b="1" dirty="0">
                <a:solidFill>
                  <a:srgbClr val="0000FF"/>
                </a:solidFill>
              </a:rPr>
              <a:t>Understanding Research &amp; the Process</a:t>
            </a:r>
          </a:p>
        </p:txBody>
      </p:sp>
      <p:sp>
        <p:nvSpPr>
          <p:cNvPr id="17410" name="Rectangle 3"/>
          <p:cNvSpPr>
            <a:spLocks noGrp="1" noChangeArrowheads="1"/>
          </p:cNvSpPr>
          <p:nvPr>
            <p:ph idx="1"/>
          </p:nvPr>
        </p:nvSpPr>
        <p:spPr/>
        <p:txBody>
          <a:bodyPr/>
          <a:lstStyle/>
          <a:p>
            <a:pPr eaLnBrk="1" hangingPunct="1">
              <a:lnSpc>
                <a:spcPct val="90000"/>
              </a:lnSpc>
            </a:pPr>
            <a:r>
              <a:rPr lang="en-GB" dirty="0"/>
              <a:t>This module takes the view of research as a </a:t>
            </a:r>
            <a:r>
              <a:rPr lang="en-GB" i="1" dirty="0"/>
              <a:t>process</a:t>
            </a:r>
            <a:r>
              <a:rPr lang="en-GB" dirty="0"/>
              <a:t> of systematic inquiry to generate new knowledge.</a:t>
            </a:r>
          </a:p>
          <a:p>
            <a:pPr eaLnBrk="1" hangingPunct="1">
              <a:lnSpc>
                <a:spcPct val="90000"/>
              </a:lnSpc>
            </a:pPr>
            <a:r>
              <a:rPr lang="en-GB" dirty="0"/>
              <a:t>Working from a well-specified question to choose the most appropriate ways of investigating it.</a:t>
            </a:r>
          </a:p>
          <a:p>
            <a:pPr eaLnBrk="1" hangingPunct="1">
              <a:lnSpc>
                <a:spcPct val="90000"/>
              </a:lnSpc>
            </a:pPr>
            <a:endParaRPr lang="en-GB" dirty="0"/>
          </a:p>
        </p:txBody>
      </p:sp>
    </p:spTree>
    <p:extLst>
      <p:ext uri="{BB962C8B-B14F-4D97-AF65-F5344CB8AC3E}">
        <p14:creationId xmlns:p14="http://schemas.microsoft.com/office/powerpoint/2010/main" val="47868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457200" y="-171400"/>
            <a:ext cx="8229600" cy="1143000"/>
          </a:xfrm>
        </p:spPr>
        <p:txBody>
          <a:bodyPr/>
          <a:lstStyle/>
          <a:p>
            <a:pPr eaLnBrk="1" hangingPunct="1"/>
            <a:r>
              <a:rPr lang="en-US" b="1" dirty="0">
                <a:solidFill>
                  <a:srgbClr val="0000FF"/>
                </a:solidFill>
              </a:rPr>
              <a:t>The Research Process</a:t>
            </a:r>
          </a:p>
        </p:txBody>
      </p:sp>
      <p:graphicFrame>
        <p:nvGraphicFramePr>
          <p:cNvPr id="2" name="Diagram 1"/>
          <p:cNvGraphicFramePr/>
          <p:nvPr>
            <p:extLst>
              <p:ext uri="{D42A27DB-BD31-4B8C-83A1-F6EECF244321}">
                <p14:modId xmlns:p14="http://schemas.microsoft.com/office/powerpoint/2010/main" val="186718693"/>
              </p:ext>
            </p:extLst>
          </p:nvPr>
        </p:nvGraphicFramePr>
        <p:xfrm>
          <a:off x="1835696" y="476672"/>
          <a:ext cx="5832648" cy="5479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9415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706090"/>
          </a:xfrm>
        </p:spPr>
        <p:txBody>
          <a:bodyPr/>
          <a:lstStyle/>
          <a:p>
            <a:r>
              <a:rPr lang="en-GB" b="1" dirty="0">
                <a:solidFill>
                  <a:srgbClr val="0000FF"/>
                </a:solidFill>
              </a:rPr>
              <a:t>Guiding principles</a:t>
            </a:r>
          </a:p>
        </p:txBody>
      </p:sp>
      <p:sp>
        <p:nvSpPr>
          <p:cNvPr id="7" name="Content Placeholder 6"/>
          <p:cNvSpPr>
            <a:spLocks noGrp="1"/>
          </p:cNvSpPr>
          <p:nvPr>
            <p:ph idx="1"/>
          </p:nvPr>
        </p:nvSpPr>
        <p:spPr>
          <a:xfrm>
            <a:off x="0" y="980728"/>
            <a:ext cx="9144000" cy="3917032"/>
          </a:xfrm>
        </p:spPr>
        <p:txBody>
          <a:bodyPr/>
          <a:lstStyle/>
          <a:p>
            <a:r>
              <a:rPr lang="en-GB" dirty="0"/>
              <a:t>Select a purpose and craft research question that can be addressed by a strategy of inquiry (</a:t>
            </a:r>
            <a:r>
              <a:rPr lang="en-GB" dirty="0" err="1"/>
              <a:t>Denzin</a:t>
            </a:r>
            <a:r>
              <a:rPr lang="en-GB" dirty="0"/>
              <a:t> and Lincoln, 2013)</a:t>
            </a:r>
          </a:p>
          <a:p>
            <a:r>
              <a:rPr lang="en-GB" dirty="0"/>
              <a:t>then connect your research purpose and questions to that research tradition (Bryman and Bell, 2015)</a:t>
            </a:r>
          </a:p>
          <a:p>
            <a:r>
              <a:rPr lang="en-GB" dirty="0"/>
              <a:t>Qualitative –&gt; Qualitative </a:t>
            </a:r>
          </a:p>
          <a:p>
            <a:r>
              <a:rPr lang="en-GB" dirty="0"/>
              <a:t>Paradigms …</a:t>
            </a:r>
          </a:p>
          <a:p>
            <a:endParaRPr lang="en-GB" dirty="0"/>
          </a:p>
        </p:txBody>
      </p:sp>
    </p:spTree>
    <p:extLst>
      <p:ext uri="{BB962C8B-B14F-4D97-AF65-F5344CB8AC3E}">
        <p14:creationId xmlns:p14="http://schemas.microsoft.com/office/powerpoint/2010/main" val="349246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457200" y="0"/>
            <a:ext cx="8229600" cy="1143000"/>
          </a:xfrm>
        </p:spPr>
        <p:txBody>
          <a:bodyPr/>
          <a:lstStyle/>
          <a:p>
            <a:pPr eaLnBrk="1" hangingPunct="1"/>
            <a:r>
              <a:rPr lang="en-GB" b="1" dirty="0">
                <a:solidFill>
                  <a:srgbClr val="0000FF"/>
                </a:solidFill>
              </a:rPr>
              <a:t>Building on </a:t>
            </a:r>
            <a:r>
              <a:rPr lang="en-GB" b="1" u="sng" dirty="0">
                <a:solidFill>
                  <a:srgbClr val="0000FF"/>
                </a:solidFill>
              </a:rPr>
              <a:t>Previous Research</a:t>
            </a:r>
          </a:p>
        </p:txBody>
      </p:sp>
      <p:pic>
        <p:nvPicPr>
          <p:cNvPr id="2" name="Picture 1"/>
          <p:cNvPicPr>
            <a:picLocks noChangeAspect="1"/>
          </p:cNvPicPr>
          <p:nvPr/>
        </p:nvPicPr>
        <p:blipFill rotWithShape="1">
          <a:blip r:embed="rId2"/>
          <a:srcRect b="18915"/>
          <a:stretch/>
        </p:blipFill>
        <p:spPr>
          <a:xfrm>
            <a:off x="356183" y="1268760"/>
            <a:ext cx="8431634" cy="3816424"/>
          </a:xfrm>
          <a:prstGeom prst="rect">
            <a:avLst/>
          </a:prstGeom>
        </p:spPr>
      </p:pic>
    </p:spTree>
    <p:extLst>
      <p:ext uri="{BB962C8B-B14F-4D97-AF65-F5344CB8AC3E}">
        <p14:creationId xmlns:p14="http://schemas.microsoft.com/office/powerpoint/2010/main" val="2015494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GB" b="1" dirty="0">
                <a:solidFill>
                  <a:srgbClr val="0000FF"/>
                </a:solidFill>
              </a:rPr>
              <a:t>Observations and Research</a:t>
            </a:r>
          </a:p>
        </p:txBody>
      </p:sp>
      <p:sp>
        <p:nvSpPr>
          <p:cNvPr id="22530" name="Rectangle 3"/>
          <p:cNvSpPr>
            <a:spLocks noGrp="1" noChangeArrowheads="1"/>
          </p:cNvSpPr>
          <p:nvPr>
            <p:ph idx="1"/>
          </p:nvPr>
        </p:nvSpPr>
        <p:spPr/>
        <p:txBody>
          <a:bodyPr/>
          <a:lstStyle/>
          <a:p>
            <a:pPr eaLnBrk="1" hangingPunct="1"/>
            <a:r>
              <a:rPr lang="en-GB" sz="2800"/>
              <a:t>Day-to-day observations are not quite the same thing as research.</a:t>
            </a:r>
          </a:p>
          <a:p>
            <a:pPr eaLnBrk="1" hangingPunct="1"/>
            <a:r>
              <a:rPr lang="en-GB" sz="2800"/>
              <a:t>What defines </a:t>
            </a:r>
            <a:r>
              <a:rPr lang="en-GB" sz="2800" i="1"/>
              <a:t>research</a:t>
            </a:r>
            <a:r>
              <a:rPr lang="en-GB" sz="2800"/>
              <a:t> and sets it apart is that it uses particular, pre-specified </a:t>
            </a:r>
            <a:r>
              <a:rPr lang="en-GB" sz="2800" i="1"/>
              <a:t>methods</a:t>
            </a:r>
            <a:r>
              <a:rPr lang="en-GB" sz="2800"/>
              <a:t> to </a:t>
            </a:r>
            <a:r>
              <a:rPr lang="en-GB" sz="2800" i="1"/>
              <a:t>systematically</a:t>
            </a:r>
            <a:r>
              <a:rPr lang="en-GB" sz="2800"/>
              <a:t> seek answers to a particular </a:t>
            </a:r>
            <a:r>
              <a:rPr lang="en-GB" sz="2800" i="1"/>
              <a:t>question</a:t>
            </a:r>
            <a:r>
              <a:rPr lang="en-GB" sz="2800"/>
              <a:t>. </a:t>
            </a:r>
          </a:p>
          <a:p>
            <a:pPr eaLnBrk="1" hangingPunct="1"/>
            <a:r>
              <a:rPr lang="en-GB" sz="2800"/>
              <a:t>Research is best conceived of as a </a:t>
            </a:r>
            <a:r>
              <a:rPr lang="en-GB" sz="2800" i="1"/>
              <a:t>process</a:t>
            </a:r>
            <a:r>
              <a:rPr lang="en-GB" sz="2800"/>
              <a:t> of </a:t>
            </a:r>
            <a:r>
              <a:rPr lang="en-GB" sz="2800" i="1"/>
              <a:t>original</a:t>
            </a:r>
            <a:r>
              <a:rPr lang="en-GB" sz="2800"/>
              <a:t> investigation to learn something </a:t>
            </a:r>
            <a:r>
              <a:rPr lang="en-GB" sz="2800" i="1"/>
              <a:t>new</a:t>
            </a:r>
            <a:r>
              <a:rPr lang="en-GB" sz="2800"/>
              <a:t>. </a:t>
            </a:r>
          </a:p>
        </p:txBody>
      </p:sp>
    </p:spTree>
    <p:extLst>
      <p:ext uri="{BB962C8B-B14F-4D97-AF65-F5344CB8AC3E}">
        <p14:creationId xmlns:p14="http://schemas.microsoft.com/office/powerpoint/2010/main" val="2703954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normAutofit fontScale="90000"/>
          </a:bodyPr>
          <a:lstStyle/>
          <a:p>
            <a:pPr eaLnBrk="1" hangingPunct="1"/>
            <a:r>
              <a:rPr lang="en-GB" sz="4000" b="1" dirty="0">
                <a:solidFill>
                  <a:srgbClr val="0000FF"/>
                </a:solidFill>
              </a:rPr>
              <a:t>Research involves observation and making connections</a:t>
            </a:r>
          </a:p>
        </p:txBody>
      </p:sp>
      <p:sp>
        <p:nvSpPr>
          <p:cNvPr id="23554" name="Rectangle 3"/>
          <p:cNvSpPr>
            <a:spLocks noGrp="1" noChangeArrowheads="1"/>
          </p:cNvSpPr>
          <p:nvPr>
            <p:ph idx="1"/>
          </p:nvPr>
        </p:nvSpPr>
        <p:spPr>
          <a:xfrm>
            <a:off x="0" y="1556792"/>
            <a:ext cx="8964488" cy="3917032"/>
          </a:xfrm>
        </p:spPr>
        <p:txBody>
          <a:bodyPr/>
          <a:lstStyle/>
          <a:p>
            <a:pPr eaLnBrk="1" hangingPunct="1"/>
            <a:r>
              <a:rPr lang="en-GB" dirty="0"/>
              <a:t>How do different bits of information relate to one another?</a:t>
            </a:r>
          </a:p>
          <a:p>
            <a:pPr eaLnBrk="1" hangingPunct="1"/>
            <a:r>
              <a:rPr lang="en-GB" dirty="0"/>
              <a:t>What is the wider context?</a:t>
            </a:r>
          </a:p>
          <a:p>
            <a:pPr eaLnBrk="1" hangingPunct="1"/>
            <a:r>
              <a:rPr lang="en-GB" dirty="0"/>
              <a:t>How does it relate to the theory about my topic?</a:t>
            </a:r>
          </a:p>
          <a:p>
            <a:pPr eaLnBrk="1" hangingPunct="1"/>
            <a:r>
              <a:rPr lang="en-GB" dirty="0"/>
              <a:t>Making connections allows us to address much more interesting questions.</a:t>
            </a:r>
          </a:p>
        </p:txBody>
      </p:sp>
    </p:spTree>
    <p:extLst>
      <p:ext uri="{BB962C8B-B14F-4D97-AF65-F5344CB8AC3E}">
        <p14:creationId xmlns:p14="http://schemas.microsoft.com/office/powerpoint/2010/main" val="2301770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0" y="274638"/>
            <a:ext cx="8229600" cy="1143000"/>
          </a:xfrm>
        </p:spPr>
        <p:txBody>
          <a:bodyPr/>
          <a:lstStyle/>
          <a:p>
            <a:r>
              <a:rPr lang="en-GB" b="1" dirty="0">
                <a:solidFill>
                  <a:srgbClr val="0000FF"/>
                </a:solidFill>
              </a:rPr>
              <a:t>Academic research</a:t>
            </a:r>
          </a:p>
        </p:txBody>
      </p:sp>
      <p:sp>
        <p:nvSpPr>
          <p:cNvPr id="31747" name="Rectangle 3"/>
          <p:cNvSpPr>
            <a:spLocks noGrp="1" noChangeArrowheads="1"/>
          </p:cNvSpPr>
          <p:nvPr>
            <p:ph type="body" idx="4294967295"/>
          </p:nvPr>
        </p:nvSpPr>
        <p:spPr>
          <a:xfrm>
            <a:off x="539552" y="1600200"/>
            <a:ext cx="7690048" cy="4525963"/>
          </a:xfrm>
        </p:spPr>
        <p:txBody>
          <a:bodyPr/>
          <a:lstStyle/>
          <a:p>
            <a:r>
              <a:rPr lang="en-GB" dirty="0"/>
              <a:t>An investigation of a particular research question</a:t>
            </a:r>
          </a:p>
          <a:p>
            <a:r>
              <a:rPr lang="en-GB" dirty="0"/>
              <a:t>Draws on theory to make connections </a:t>
            </a:r>
          </a:p>
          <a:p>
            <a:r>
              <a:rPr lang="en-GB" dirty="0"/>
              <a:t>Seeks to contribute in a small way to a wider body of knowledge and theory</a:t>
            </a:r>
          </a:p>
        </p:txBody>
      </p:sp>
    </p:spTree>
    <p:extLst>
      <p:ext uri="{BB962C8B-B14F-4D97-AF65-F5344CB8AC3E}">
        <p14:creationId xmlns:p14="http://schemas.microsoft.com/office/powerpoint/2010/main" val="3446545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0" y="274638"/>
            <a:ext cx="8229600" cy="1143000"/>
          </a:xfrm>
        </p:spPr>
        <p:txBody>
          <a:bodyPr>
            <a:normAutofit fontScale="90000"/>
          </a:bodyPr>
          <a:lstStyle/>
          <a:p>
            <a:r>
              <a:rPr lang="en-GB" sz="4000" b="1" dirty="0">
                <a:solidFill>
                  <a:srgbClr val="0000FF"/>
                </a:solidFill>
              </a:rPr>
              <a:t>Other activities </a:t>
            </a:r>
            <a:br>
              <a:rPr lang="en-GB" sz="4000" b="1" dirty="0">
                <a:solidFill>
                  <a:srgbClr val="0000FF"/>
                </a:solidFill>
              </a:rPr>
            </a:br>
            <a:r>
              <a:rPr lang="en-GB" sz="4000" b="1" dirty="0">
                <a:solidFill>
                  <a:srgbClr val="0000FF"/>
                </a:solidFill>
              </a:rPr>
              <a:t>involving research skills</a:t>
            </a:r>
          </a:p>
        </p:txBody>
      </p:sp>
      <p:sp>
        <p:nvSpPr>
          <p:cNvPr id="32771" name="Rectangle 3"/>
          <p:cNvSpPr>
            <a:spLocks noGrp="1" noChangeArrowheads="1"/>
          </p:cNvSpPr>
          <p:nvPr>
            <p:ph type="body" idx="4294967295"/>
          </p:nvPr>
        </p:nvSpPr>
        <p:spPr>
          <a:xfrm>
            <a:off x="467544" y="1600200"/>
            <a:ext cx="7762056" cy="4525963"/>
          </a:xfrm>
        </p:spPr>
        <p:txBody>
          <a:bodyPr/>
          <a:lstStyle/>
          <a:p>
            <a:r>
              <a:rPr lang="en-GB" dirty="0"/>
              <a:t>Needs analysis</a:t>
            </a:r>
          </a:p>
          <a:p>
            <a:r>
              <a:rPr lang="en-GB" dirty="0"/>
              <a:t>Project evaluation</a:t>
            </a:r>
          </a:p>
          <a:p>
            <a:r>
              <a:rPr lang="en-GB" b="1" dirty="0">
                <a:solidFill>
                  <a:srgbClr val="FF0000"/>
                </a:solidFill>
              </a:rPr>
              <a:t>Can you think of more?</a:t>
            </a:r>
          </a:p>
        </p:txBody>
      </p:sp>
    </p:spTree>
    <p:extLst>
      <p:ext uri="{BB962C8B-B14F-4D97-AF65-F5344CB8AC3E}">
        <p14:creationId xmlns:p14="http://schemas.microsoft.com/office/powerpoint/2010/main" val="849097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idx="4294967295"/>
          </p:nvPr>
        </p:nvSpPr>
        <p:spPr>
          <a:xfrm>
            <a:off x="179512" y="0"/>
            <a:ext cx="8229600" cy="908720"/>
          </a:xfrm>
        </p:spPr>
        <p:txBody>
          <a:bodyPr/>
          <a:lstStyle/>
          <a:p>
            <a:r>
              <a:rPr lang="en-GB" b="1" dirty="0">
                <a:solidFill>
                  <a:srgbClr val="0000FF"/>
                </a:solidFill>
              </a:rPr>
              <a:t>Exercise</a:t>
            </a:r>
          </a:p>
        </p:txBody>
      </p:sp>
      <p:sp>
        <p:nvSpPr>
          <p:cNvPr id="33795" name="Content Placeholder 2"/>
          <p:cNvSpPr>
            <a:spLocks noGrp="1"/>
          </p:cNvSpPr>
          <p:nvPr>
            <p:ph idx="4294967295"/>
          </p:nvPr>
        </p:nvSpPr>
        <p:spPr>
          <a:xfrm>
            <a:off x="179512" y="919735"/>
            <a:ext cx="8856984" cy="4525963"/>
          </a:xfrm>
        </p:spPr>
        <p:txBody>
          <a:bodyPr/>
          <a:lstStyle/>
          <a:p>
            <a:pPr marL="0" indent="0">
              <a:buNone/>
            </a:pPr>
            <a:r>
              <a:rPr lang="en-GB" dirty="0"/>
              <a:t>1) What research skills are involved in business management activities such as needs analysis and project evaluation?</a:t>
            </a:r>
          </a:p>
          <a:p>
            <a:pPr marL="0" indent="0">
              <a:buNone/>
            </a:pPr>
            <a:endParaRPr lang="en-GB" dirty="0"/>
          </a:p>
          <a:p>
            <a:pPr marL="0" indent="0">
              <a:buNone/>
            </a:pPr>
            <a:r>
              <a:rPr lang="en-GB" dirty="0"/>
              <a:t>2) How do these activities differ from academic research?</a:t>
            </a:r>
          </a:p>
          <a:p>
            <a:endParaRPr lang="en-GB" dirty="0"/>
          </a:p>
          <a:p>
            <a:pPr marL="0" indent="0">
              <a:buNone/>
            </a:pPr>
            <a:r>
              <a:rPr lang="en-GB"/>
              <a:t>3) How </a:t>
            </a:r>
            <a:r>
              <a:rPr lang="en-GB" dirty="0"/>
              <a:t>can academic research inform these non-academic management activities?</a:t>
            </a:r>
          </a:p>
        </p:txBody>
      </p:sp>
    </p:spTree>
    <p:extLst>
      <p:ext uri="{BB962C8B-B14F-4D97-AF65-F5344CB8AC3E}">
        <p14:creationId xmlns:p14="http://schemas.microsoft.com/office/powerpoint/2010/main" val="876248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r>
              <a:rPr lang="en-GB" b="1" dirty="0">
                <a:solidFill>
                  <a:srgbClr val="0000FF"/>
                </a:solidFill>
              </a:rPr>
              <a:t>Positionality</a:t>
            </a:r>
          </a:p>
        </p:txBody>
      </p:sp>
      <p:sp>
        <p:nvSpPr>
          <p:cNvPr id="17410" name="Rectangle 3"/>
          <p:cNvSpPr>
            <a:spLocks noGrp="1" noChangeArrowheads="1"/>
          </p:cNvSpPr>
          <p:nvPr>
            <p:ph idx="1"/>
          </p:nvPr>
        </p:nvSpPr>
        <p:spPr/>
        <p:txBody>
          <a:bodyPr/>
          <a:lstStyle/>
          <a:p>
            <a:pPr>
              <a:lnSpc>
                <a:spcPct val="80000"/>
              </a:lnSpc>
            </a:pPr>
            <a:r>
              <a:rPr lang="en-GB" dirty="0"/>
              <a:t>Although research is systematic, the presence of the researcher inevitably has an effect on the subject under study.</a:t>
            </a:r>
          </a:p>
          <a:p>
            <a:pPr>
              <a:lnSpc>
                <a:spcPct val="80000"/>
              </a:lnSpc>
            </a:pPr>
            <a:endParaRPr lang="en-GB" dirty="0"/>
          </a:p>
          <a:p>
            <a:pPr>
              <a:lnSpc>
                <a:spcPct val="80000"/>
              </a:lnSpc>
            </a:pPr>
            <a:r>
              <a:rPr lang="en-GB" dirty="0"/>
              <a:t>The researcher’s own position and world-view will always have an effect on the way the research is carried out and how the findings are interpreted.  </a:t>
            </a:r>
          </a:p>
        </p:txBody>
      </p:sp>
    </p:spTree>
    <p:extLst>
      <p:ext uri="{BB962C8B-B14F-4D97-AF65-F5344CB8AC3E}">
        <p14:creationId xmlns:p14="http://schemas.microsoft.com/office/powerpoint/2010/main" val="3963172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100013" y="71438"/>
            <a:ext cx="8229600" cy="1143000"/>
          </a:xfrm>
        </p:spPr>
        <p:txBody>
          <a:bodyPr>
            <a:normAutofit fontScale="90000"/>
          </a:bodyPr>
          <a:lstStyle/>
          <a:p>
            <a:r>
              <a:rPr lang="en-GB" sz="4000" b="1" dirty="0">
                <a:solidFill>
                  <a:srgbClr val="0000FF"/>
                </a:solidFill>
              </a:rPr>
              <a:t>What influence does positionality have on research?</a:t>
            </a:r>
          </a:p>
        </p:txBody>
      </p:sp>
      <p:sp>
        <p:nvSpPr>
          <p:cNvPr id="6" name="Explosion 1 5"/>
          <p:cNvSpPr>
            <a:spLocks noChangeArrowheads="1"/>
          </p:cNvSpPr>
          <p:nvPr/>
        </p:nvSpPr>
        <p:spPr bwMode="auto">
          <a:xfrm>
            <a:off x="928688" y="1841401"/>
            <a:ext cx="2357437" cy="1500188"/>
          </a:xfrm>
          <a:prstGeom prst="irregularSeal1">
            <a:avLst/>
          </a:prstGeom>
          <a:solidFill>
            <a:srgbClr val="FF9900"/>
          </a:solidFill>
          <a:ln w="25400" algn="ctr">
            <a:solidFill>
              <a:srgbClr val="239595"/>
            </a:solidFill>
            <a:miter lim="800000"/>
            <a:headEnd/>
            <a:tailEnd/>
          </a:ln>
        </p:spPr>
        <p:txBody>
          <a:bodyPr anchor="ctr"/>
          <a:lstStyle/>
          <a:p>
            <a:pPr algn="ctr"/>
            <a:r>
              <a:rPr lang="en-GB" sz="1800">
                <a:latin typeface="Verdana" pitchFamily="34" charset="0"/>
              </a:rPr>
              <a:t>Education</a:t>
            </a:r>
          </a:p>
        </p:txBody>
      </p:sp>
      <p:sp>
        <p:nvSpPr>
          <p:cNvPr id="7" name="Explosion 1 6"/>
          <p:cNvSpPr>
            <a:spLocks noChangeArrowheads="1"/>
          </p:cNvSpPr>
          <p:nvPr/>
        </p:nvSpPr>
        <p:spPr bwMode="auto">
          <a:xfrm>
            <a:off x="6143625" y="1412776"/>
            <a:ext cx="1928813" cy="1285875"/>
          </a:xfrm>
          <a:prstGeom prst="irregularSeal1">
            <a:avLst/>
          </a:prstGeom>
          <a:solidFill>
            <a:srgbClr val="FF9900"/>
          </a:solidFill>
          <a:ln w="25400" algn="ctr">
            <a:solidFill>
              <a:srgbClr val="239595"/>
            </a:solidFill>
            <a:miter lim="800000"/>
            <a:headEnd/>
            <a:tailEnd/>
          </a:ln>
        </p:spPr>
        <p:txBody>
          <a:bodyPr anchor="ctr"/>
          <a:lstStyle/>
          <a:p>
            <a:pPr algn="ctr"/>
            <a:r>
              <a:rPr lang="en-GB" sz="1800">
                <a:latin typeface="Verdana" pitchFamily="34" charset="0"/>
              </a:rPr>
              <a:t>Culture</a:t>
            </a:r>
          </a:p>
        </p:txBody>
      </p:sp>
      <p:sp>
        <p:nvSpPr>
          <p:cNvPr id="8" name="Explosion 2 7"/>
          <p:cNvSpPr>
            <a:spLocks noChangeArrowheads="1"/>
          </p:cNvSpPr>
          <p:nvPr/>
        </p:nvSpPr>
        <p:spPr bwMode="auto">
          <a:xfrm>
            <a:off x="4572000" y="2841526"/>
            <a:ext cx="4000500" cy="1714500"/>
          </a:xfrm>
          <a:prstGeom prst="irregularSeal2">
            <a:avLst/>
          </a:prstGeom>
          <a:solidFill>
            <a:srgbClr val="FF9900"/>
          </a:solidFill>
          <a:ln w="25400" algn="ctr">
            <a:solidFill>
              <a:srgbClr val="239595"/>
            </a:solidFill>
            <a:miter lim="800000"/>
            <a:headEnd/>
            <a:tailEnd/>
          </a:ln>
        </p:spPr>
        <p:txBody>
          <a:bodyPr anchor="ctr"/>
          <a:lstStyle/>
          <a:p>
            <a:pPr algn="ctr"/>
            <a:r>
              <a:rPr lang="en-GB" sz="1800" dirty="0">
                <a:latin typeface="Verdana" pitchFamily="34" charset="0"/>
              </a:rPr>
              <a:t>Relationship to participants</a:t>
            </a:r>
          </a:p>
        </p:txBody>
      </p:sp>
      <p:sp>
        <p:nvSpPr>
          <p:cNvPr id="9" name="Explosion 1 8"/>
          <p:cNvSpPr>
            <a:spLocks noChangeArrowheads="1"/>
          </p:cNvSpPr>
          <p:nvPr/>
        </p:nvSpPr>
        <p:spPr bwMode="auto">
          <a:xfrm>
            <a:off x="3500438" y="1627089"/>
            <a:ext cx="1857375" cy="1714500"/>
          </a:xfrm>
          <a:prstGeom prst="irregularSeal1">
            <a:avLst/>
          </a:prstGeom>
          <a:solidFill>
            <a:srgbClr val="FF9900"/>
          </a:solidFill>
          <a:ln w="25400" algn="ctr">
            <a:solidFill>
              <a:srgbClr val="239595"/>
            </a:solidFill>
            <a:miter lim="800000"/>
            <a:headEnd/>
            <a:tailEnd/>
          </a:ln>
        </p:spPr>
        <p:txBody>
          <a:bodyPr anchor="ctr"/>
          <a:lstStyle/>
          <a:p>
            <a:pPr algn="ctr"/>
            <a:r>
              <a:rPr lang="en-GB" sz="1800" dirty="0">
                <a:latin typeface="Verdana" pitchFamily="34" charset="0"/>
              </a:rPr>
              <a:t>Gender</a:t>
            </a:r>
          </a:p>
        </p:txBody>
      </p:sp>
      <p:sp>
        <p:nvSpPr>
          <p:cNvPr id="11" name="Explosion 1 10"/>
          <p:cNvSpPr>
            <a:spLocks noChangeArrowheads="1"/>
          </p:cNvSpPr>
          <p:nvPr/>
        </p:nvSpPr>
        <p:spPr bwMode="auto">
          <a:xfrm>
            <a:off x="1000125" y="3555901"/>
            <a:ext cx="3214688" cy="1643063"/>
          </a:xfrm>
          <a:prstGeom prst="irregularSeal1">
            <a:avLst/>
          </a:prstGeom>
          <a:solidFill>
            <a:srgbClr val="FF9900"/>
          </a:solidFill>
          <a:ln w="25400" algn="ctr">
            <a:solidFill>
              <a:srgbClr val="239595"/>
            </a:solidFill>
            <a:miter lim="800000"/>
            <a:headEnd/>
            <a:tailEnd/>
          </a:ln>
        </p:spPr>
        <p:txBody>
          <a:bodyPr anchor="ctr"/>
          <a:lstStyle/>
          <a:p>
            <a:pPr algn="ctr"/>
            <a:r>
              <a:rPr lang="en-GB" sz="1800" dirty="0">
                <a:latin typeface="Verdana" pitchFamily="34" charset="0"/>
              </a:rPr>
              <a:t>Background and Experience</a:t>
            </a:r>
          </a:p>
        </p:txBody>
      </p:sp>
      <p:sp>
        <p:nvSpPr>
          <p:cNvPr id="12" name="Explosion 2 11"/>
          <p:cNvSpPr>
            <a:spLocks noChangeArrowheads="1"/>
          </p:cNvSpPr>
          <p:nvPr/>
        </p:nvSpPr>
        <p:spPr bwMode="auto">
          <a:xfrm>
            <a:off x="1143000" y="1412776"/>
            <a:ext cx="857250" cy="500063"/>
          </a:xfrm>
          <a:prstGeom prst="irregularSeal2">
            <a:avLst/>
          </a:prstGeom>
          <a:solidFill>
            <a:srgbClr val="FF9900"/>
          </a:solidFill>
          <a:ln w="25400" algn="ctr">
            <a:solidFill>
              <a:srgbClr val="239595"/>
            </a:solidFill>
            <a:miter lim="800000"/>
            <a:headEnd/>
            <a:tailEnd/>
          </a:ln>
        </p:spPr>
        <p:txBody>
          <a:bodyPr anchor="ctr"/>
          <a:lstStyle/>
          <a:p>
            <a:pPr algn="ctr">
              <a:defRPr/>
            </a:pPr>
            <a:endParaRPr lang="en-GB" sz="1800">
              <a:solidFill>
                <a:schemeClr val="lt1"/>
              </a:solidFill>
              <a:latin typeface="+mn-lt"/>
            </a:endParaRPr>
          </a:p>
        </p:txBody>
      </p:sp>
      <p:sp>
        <p:nvSpPr>
          <p:cNvPr id="13" name="Explosion 2 12"/>
          <p:cNvSpPr>
            <a:spLocks noChangeArrowheads="1"/>
          </p:cNvSpPr>
          <p:nvPr/>
        </p:nvSpPr>
        <p:spPr bwMode="auto">
          <a:xfrm>
            <a:off x="7111802" y="4627464"/>
            <a:ext cx="1460698" cy="1024656"/>
          </a:xfrm>
          <a:prstGeom prst="irregularSeal2">
            <a:avLst/>
          </a:prstGeom>
          <a:solidFill>
            <a:srgbClr val="FF9900"/>
          </a:solidFill>
          <a:ln w="25400" algn="ctr">
            <a:solidFill>
              <a:srgbClr val="239595"/>
            </a:solidFill>
            <a:miter lim="800000"/>
            <a:headEnd/>
            <a:tailEnd/>
          </a:ln>
        </p:spPr>
        <p:txBody>
          <a:bodyPr anchor="ctr"/>
          <a:lstStyle/>
          <a:p>
            <a:pPr algn="ctr">
              <a:defRPr/>
            </a:pPr>
            <a:endParaRPr lang="en-GB" sz="1800">
              <a:solidFill>
                <a:schemeClr val="lt1"/>
              </a:solidFill>
              <a:latin typeface="+mn-lt"/>
            </a:endParaRPr>
          </a:p>
        </p:txBody>
      </p:sp>
      <p:sp>
        <p:nvSpPr>
          <p:cNvPr id="14" name="Explosion 2 13"/>
          <p:cNvSpPr>
            <a:spLocks noChangeArrowheads="1"/>
          </p:cNvSpPr>
          <p:nvPr/>
        </p:nvSpPr>
        <p:spPr bwMode="auto">
          <a:xfrm>
            <a:off x="5214938" y="1555651"/>
            <a:ext cx="857250" cy="500063"/>
          </a:xfrm>
          <a:prstGeom prst="irregularSeal2">
            <a:avLst/>
          </a:prstGeom>
          <a:solidFill>
            <a:srgbClr val="FF9900"/>
          </a:solidFill>
          <a:ln w="25400" algn="ctr">
            <a:solidFill>
              <a:srgbClr val="239595"/>
            </a:solidFill>
            <a:miter lim="800000"/>
            <a:headEnd/>
            <a:tailEnd/>
          </a:ln>
        </p:spPr>
        <p:txBody>
          <a:bodyPr anchor="ctr"/>
          <a:lstStyle/>
          <a:p>
            <a:pPr algn="ctr">
              <a:defRPr/>
            </a:pPr>
            <a:endParaRPr lang="en-GB" sz="1800">
              <a:solidFill>
                <a:schemeClr val="lt1"/>
              </a:solidFill>
              <a:latin typeface="+mn-lt"/>
            </a:endParaRPr>
          </a:p>
        </p:txBody>
      </p:sp>
      <p:sp>
        <p:nvSpPr>
          <p:cNvPr id="15" name="Explosion 2 14"/>
          <p:cNvSpPr>
            <a:spLocks noChangeArrowheads="1"/>
          </p:cNvSpPr>
          <p:nvPr/>
        </p:nvSpPr>
        <p:spPr bwMode="auto">
          <a:xfrm>
            <a:off x="4071938" y="4127401"/>
            <a:ext cx="857250" cy="500063"/>
          </a:xfrm>
          <a:prstGeom prst="irregularSeal2">
            <a:avLst/>
          </a:prstGeom>
          <a:solidFill>
            <a:srgbClr val="FF9900"/>
          </a:solidFill>
          <a:ln w="25400" algn="ctr">
            <a:solidFill>
              <a:srgbClr val="239595"/>
            </a:solidFill>
            <a:miter lim="800000"/>
            <a:headEnd/>
            <a:tailEnd/>
          </a:ln>
        </p:spPr>
        <p:txBody>
          <a:bodyPr anchor="ctr"/>
          <a:lstStyle/>
          <a:p>
            <a:pPr algn="ctr">
              <a:defRPr/>
            </a:pPr>
            <a:endParaRPr lang="en-GB" sz="1800">
              <a:solidFill>
                <a:schemeClr val="lt1"/>
              </a:solidFill>
              <a:latin typeface="+mn-lt"/>
            </a:endParaRPr>
          </a:p>
        </p:txBody>
      </p:sp>
      <p:sp>
        <p:nvSpPr>
          <p:cNvPr id="16" name="Explosion 2 15"/>
          <p:cNvSpPr>
            <a:spLocks noChangeArrowheads="1"/>
          </p:cNvSpPr>
          <p:nvPr/>
        </p:nvSpPr>
        <p:spPr bwMode="auto">
          <a:xfrm>
            <a:off x="2786063" y="1484214"/>
            <a:ext cx="857250" cy="500062"/>
          </a:xfrm>
          <a:prstGeom prst="irregularSeal2">
            <a:avLst/>
          </a:prstGeom>
          <a:solidFill>
            <a:srgbClr val="FF9900"/>
          </a:solidFill>
          <a:ln w="25400" algn="ctr">
            <a:solidFill>
              <a:srgbClr val="239595"/>
            </a:solidFill>
            <a:miter lim="800000"/>
            <a:headEnd/>
            <a:tailEnd/>
          </a:ln>
        </p:spPr>
        <p:txBody>
          <a:bodyPr anchor="ctr"/>
          <a:lstStyle/>
          <a:p>
            <a:pPr algn="ctr">
              <a:defRPr/>
            </a:pPr>
            <a:endParaRPr lang="en-GB" sz="1800">
              <a:solidFill>
                <a:schemeClr val="lt1"/>
              </a:solidFill>
              <a:latin typeface="+mn-lt"/>
            </a:endParaRPr>
          </a:p>
        </p:txBody>
      </p:sp>
    </p:spTree>
    <p:extLst>
      <p:ext uri="{BB962C8B-B14F-4D97-AF65-F5344CB8AC3E}">
        <p14:creationId xmlns:p14="http://schemas.microsoft.com/office/powerpoint/2010/main" val="634348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179512" y="-171400"/>
            <a:ext cx="8229600" cy="1143000"/>
          </a:xfrm>
        </p:spPr>
        <p:txBody>
          <a:bodyPr/>
          <a:lstStyle/>
          <a:p>
            <a:r>
              <a:rPr lang="en-GB" b="1" dirty="0">
                <a:solidFill>
                  <a:srgbClr val="0000FF"/>
                </a:solidFill>
              </a:rPr>
              <a:t>Ontology</a:t>
            </a:r>
          </a:p>
        </p:txBody>
      </p:sp>
      <p:sp>
        <p:nvSpPr>
          <p:cNvPr id="29699" name="Rectangle 3"/>
          <p:cNvSpPr>
            <a:spLocks noGrp="1" noChangeArrowheads="1"/>
          </p:cNvSpPr>
          <p:nvPr>
            <p:ph type="body" idx="4294967295"/>
          </p:nvPr>
        </p:nvSpPr>
        <p:spPr>
          <a:xfrm>
            <a:off x="0" y="692696"/>
            <a:ext cx="9144000" cy="4525963"/>
          </a:xfrm>
        </p:spPr>
        <p:txBody>
          <a:bodyPr/>
          <a:lstStyle/>
          <a:p>
            <a:pPr>
              <a:lnSpc>
                <a:spcPct val="80000"/>
              </a:lnSpc>
            </a:pPr>
            <a:r>
              <a:rPr lang="en-GB" sz="2800" dirty="0"/>
              <a:t>Positionality issues are sometimes referred to as ‘ontology’ in research.</a:t>
            </a:r>
          </a:p>
          <a:p>
            <a:pPr>
              <a:lnSpc>
                <a:spcPct val="80000"/>
              </a:lnSpc>
            </a:pPr>
            <a:r>
              <a:rPr lang="en-GB" sz="2800" dirty="0"/>
              <a:t>Ontology is, literally, the study of </a:t>
            </a:r>
            <a:r>
              <a:rPr lang="en-GB" sz="2800" i="1" dirty="0"/>
              <a:t>being</a:t>
            </a:r>
            <a:r>
              <a:rPr lang="en-GB" sz="2800" dirty="0"/>
              <a:t>.</a:t>
            </a:r>
          </a:p>
          <a:p>
            <a:pPr>
              <a:lnSpc>
                <a:spcPct val="80000"/>
              </a:lnSpc>
            </a:pPr>
            <a:endParaRPr lang="en-GB" sz="2800" dirty="0"/>
          </a:p>
          <a:p>
            <a:pPr>
              <a:lnSpc>
                <a:spcPct val="80000"/>
              </a:lnSpc>
            </a:pPr>
            <a:r>
              <a:rPr lang="en-GB" sz="2800" dirty="0"/>
              <a:t>Ontological considerations in research:</a:t>
            </a:r>
          </a:p>
          <a:p>
            <a:pPr lvl="1">
              <a:lnSpc>
                <a:spcPct val="80000"/>
              </a:lnSpc>
            </a:pPr>
            <a:r>
              <a:rPr lang="en-GB" sz="2400" dirty="0"/>
              <a:t>Who you are</a:t>
            </a:r>
          </a:p>
          <a:p>
            <a:pPr lvl="1">
              <a:lnSpc>
                <a:spcPct val="80000"/>
              </a:lnSpc>
            </a:pPr>
            <a:r>
              <a:rPr lang="en-GB" sz="2400" dirty="0"/>
              <a:t>Who your research subjects are</a:t>
            </a:r>
          </a:p>
          <a:p>
            <a:pPr lvl="1">
              <a:lnSpc>
                <a:spcPct val="80000"/>
              </a:lnSpc>
            </a:pPr>
            <a:r>
              <a:rPr lang="en-GB" sz="2400" dirty="0"/>
              <a:t>The relationship between you &amp; the subject of your research</a:t>
            </a:r>
          </a:p>
          <a:p>
            <a:pPr lvl="1">
              <a:lnSpc>
                <a:spcPct val="80000"/>
              </a:lnSpc>
            </a:pPr>
            <a:r>
              <a:rPr lang="en-GB" sz="2400" dirty="0"/>
              <a:t>What aspects of ‘being’ will you investigate? (thoughts, actions, experiences, organisation – of individuals or groups)</a:t>
            </a:r>
          </a:p>
          <a:p>
            <a:pPr lvl="1">
              <a:lnSpc>
                <a:spcPct val="80000"/>
              </a:lnSpc>
            </a:pPr>
            <a:r>
              <a:rPr lang="en-GB" sz="2400" dirty="0"/>
              <a:t>How much of another person’s ‘being’ can you observe as a researcher?  </a:t>
            </a:r>
          </a:p>
          <a:p>
            <a:pPr lvl="1">
              <a:lnSpc>
                <a:spcPct val="80000"/>
              </a:lnSpc>
            </a:pPr>
            <a:r>
              <a:rPr lang="en-GB" sz="2400" dirty="0"/>
              <a:t>How much of a person’s ‘being’ can they describe themselves?</a:t>
            </a:r>
          </a:p>
        </p:txBody>
      </p:sp>
    </p:spTree>
    <p:extLst>
      <p:ext uri="{BB962C8B-B14F-4D97-AF65-F5344CB8AC3E}">
        <p14:creationId xmlns:p14="http://schemas.microsoft.com/office/powerpoint/2010/main" val="568106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683568" y="-8061"/>
            <a:ext cx="8229600" cy="1143000"/>
          </a:xfrm>
        </p:spPr>
        <p:txBody>
          <a:bodyPr/>
          <a:lstStyle/>
          <a:p>
            <a:r>
              <a:rPr lang="en-GB" b="1" dirty="0">
                <a:solidFill>
                  <a:srgbClr val="0000FF"/>
                </a:solidFill>
              </a:rPr>
              <a:t>Epistemology</a:t>
            </a:r>
          </a:p>
        </p:txBody>
      </p:sp>
      <p:sp>
        <p:nvSpPr>
          <p:cNvPr id="30723" name="Rectangle 3"/>
          <p:cNvSpPr>
            <a:spLocks noGrp="1" noChangeArrowheads="1"/>
          </p:cNvSpPr>
          <p:nvPr>
            <p:ph type="body" idx="4294967295"/>
          </p:nvPr>
        </p:nvSpPr>
        <p:spPr>
          <a:xfrm>
            <a:off x="539552" y="980728"/>
            <a:ext cx="8373616" cy="4525963"/>
          </a:xfrm>
        </p:spPr>
        <p:txBody>
          <a:bodyPr/>
          <a:lstStyle/>
          <a:p>
            <a:r>
              <a:rPr lang="en-GB" dirty="0"/>
              <a:t>Epistemology is theory of knowledge – what do we know and how do we know it?</a:t>
            </a:r>
          </a:p>
          <a:p>
            <a:endParaRPr lang="en-GB" dirty="0"/>
          </a:p>
          <a:p>
            <a:r>
              <a:rPr lang="en-GB" dirty="0"/>
              <a:t>While this might initially seem like an ‘abstract’ concept, it is in fact very important for designing a research project aimed at gaining new knowledge.  </a:t>
            </a:r>
          </a:p>
        </p:txBody>
      </p:sp>
    </p:spTree>
    <p:extLst>
      <p:ext uri="{BB962C8B-B14F-4D97-AF65-F5344CB8AC3E}">
        <p14:creationId xmlns:p14="http://schemas.microsoft.com/office/powerpoint/2010/main" val="2388290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0" y="274638"/>
            <a:ext cx="8964488" cy="1143000"/>
          </a:xfrm>
        </p:spPr>
        <p:txBody>
          <a:bodyPr>
            <a:normAutofit fontScale="90000"/>
          </a:bodyPr>
          <a:lstStyle/>
          <a:p>
            <a:r>
              <a:rPr lang="en-GB" sz="4000" b="1" dirty="0">
                <a:solidFill>
                  <a:srgbClr val="0000FF"/>
                </a:solidFill>
              </a:rPr>
              <a:t>Epistemology: </a:t>
            </a:r>
            <a:br>
              <a:rPr lang="en-GB" sz="4000" b="1" dirty="0">
                <a:solidFill>
                  <a:srgbClr val="0000FF"/>
                </a:solidFill>
              </a:rPr>
            </a:br>
            <a:r>
              <a:rPr lang="en-GB" sz="4000" b="1" dirty="0">
                <a:solidFill>
                  <a:srgbClr val="0000FF"/>
                </a:solidFill>
              </a:rPr>
              <a:t>questions to ask yourself</a:t>
            </a:r>
          </a:p>
        </p:txBody>
      </p:sp>
      <p:sp>
        <p:nvSpPr>
          <p:cNvPr id="31747" name="Rectangle 3"/>
          <p:cNvSpPr>
            <a:spLocks noGrp="1" noChangeArrowheads="1"/>
          </p:cNvSpPr>
          <p:nvPr>
            <p:ph type="body" idx="4294967295"/>
          </p:nvPr>
        </p:nvSpPr>
        <p:spPr>
          <a:xfrm>
            <a:off x="755576" y="1600200"/>
            <a:ext cx="7474024" cy="4525963"/>
          </a:xfrm>
        </p:spPr>
        <p:txBody>
          <a:bodyPr/>
          <a:lstStyle/>
          <a:p>
            <a:r>
              <a:rPr lang="en-GB" dirty="0"/>
              <a:t>What do you know or want to know?</a:t>
            </a:r>
          </a:p>
          <a:p>
            <a:r>
              <a:rPr lang="en-GB" dirty="0"/>
              <a:t>How do you know this?  </a:t>
            </a:r>
          </a:p>
          <a:p>
            <a:r>
              <a:rPr lang="en-GB" dirty="0"/>
              <a:t>How would you go about demonstrating to somebody else that what you know is true?  </a:t>
            </a:r>
          </a:p>
          <a:p>
            <a:r>
              <a:rPr lang="en-GB" dirty="0"/>
              <a:t>What would it take to convince you that this was not in fact true? </a:t>
            </a:r>
          </a:p>
        </p:txBody>
      </p:sp>
    </p:spTree>
    <p:extLst>
      <p:ext uri="{BB962C8B-B14F-4D97-AF65-F5344CB8AC3E}">
        <p14:creationId xmlns:p14="http://schemas.microsoft.com/office/powerpoint/2010/main" val="64822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3586" y="160337"/>
            <a:ext cx="8964488" cy="1143000"/>
          </a:xfrm>
        </p:spPr>
        <p:txBody>
          <a:bodyPr/>
          <a:lstStyle/>
          <a:p>
            <a:r>
              <a:rPr lang="en-GB" sz="4000" b="1" dirty="0">
                <a:solidFill>
                  <a:srgbClr val="0000FF"/>
                </a:solidFill>
              </a:rPr>
              <a:t>Some epistemological frameworks</a:t>
            </a:r>
          </a:p>
        </p:txBody>
      </p:sp>
      <p:sp>
        <p:nvSpPr>
          <p:cNvPr id="32771" name="Rectangle 3"/>
          <p:cNvSpPr>
            <a:spLocks noGrp="1" noChangeArrowheads="1"/>
          </p:cNvSpPr>
          <p:nvPr>
            <p:ph type="body" idx="4294967295"/>
          </p:nvPr>
        </p:nvSpPr>
        <p:spPr>
          <a:xfrm>
            <a:off x="175926" y="980728"/>
            <a:ext cx="8792148" cy="4525963"/>
          </a:xfrm>
        </p:spPr>
        <p:txBody>
          <a:bodyPr/>
          <a:lstStyle/>
          <a:p>
            <a:pPr>
              <a:lnSpc>
                <a:spcPct val="90000"/>
              </a:lnSpc>
            </a:pPr>
            <a:r>
              <a:rPr lang="en-GB" sz="2400" u="sng" dirty="0"/>
              <a:t>Empiricism</a:t>
            </a:r>
            <a:r>
              <a:rPr lang="en-GB" sz="2400" dirty="0"/>
              <a:t> – knowledge is based on experience, observing something through the five senses</a:t>
            </a:r>
          </a:p>
          <a:p>
            <a:pPr>
              <a:lnSpc>
                <a:spcPct val="90000"/>
              </a:lnSpc>
            </a:pPr>
            <a:r>
              <a:rPr lang="en-GB" sz="2400" u="sng" dirty="0"/>
              <a:t>Rationalism</a:t>
            </a:r>
            <a:r>
              <a:rPr lang="en-GB" sz="2400" dirty="0"/>
              <a:t> – knowledge is acquired through rational thought processes or is innate</a:t>
            </a:r>
          </a:p>
          <a:p>
            <a:pPr>
              <a:lnSpc>
                <a:spcPct val="90000"/>
              </a:lnSpc>
            </a:pPr>
            <a:r>
              <a:rPr lang="en-GB" sz="2400" u="sng" dirty="0"/>
              <a:t>Constructivism</a:t>
            </a:r>
            <a:r>
              <a:rPr lang="en-GB" sz="2400" dirty="0"/>
              <a:t> – knowledge is ‘constructed’ through social interaction, convention and perception (‘inter-subjective experience’)</a:t>
            </a:r>
          </a:p>
          <a:p>
            <a:pPr>
              <a:lnSpc>
                <a:spcPct val="90000"/>
              </a:lnSpc>
            </a:pPr>
            <a:r>
              <a:rPr lang="en-GB" sz="2400" u="sng" dirty="0"/>
              <a:t>Scepticism</a:t>
            </a:r>
            <a:r>
              <a:rPr lang="en-GB" sz="2400" dirty="0"/>
              <a:t> – questions whether certain knowledge is possible</a:t>
            </a:r>
          </a:p>
          <a:p>
            <a:pPr marL="0" indent="0">
              <a:lnSpc>
                <a:spcPct val="90000"/>
              </a:lnSpc>
              <a:buNone/>
            </a:pPr>
            <a:endParaRPr lang="en-GB" sz="2400" dirty="0">
              <a:solidFill>
                <a:srgbClr val="FF0000"/>
              </a:solidFill>
            </a:endParaRPr>
          </a:p>
          <a:p>
            <a:pPr marL="0" indent="0" algn="ctr">
              <a:lnSpc>
                <a:spcPct val="90000"/>
              </a:lnSpc>
              <a:buNone/>
            </a:pPr>
            <a:r>
              <a:rPr lang="en-GB" sz="2400" dirty="0">
                <a:solidFill>
                  <a:srgbClr val="FF0000"/>
                </a:solidFill>
              </a:rPr>
              <a:t>How would you approach research differently if you subscribed to one or other of these epistemological frameworks?</a:t>
            </a:r>
          </a:p>
        </p:txBody>
      </p:sp>
    </p:spTree>
    <p:extLst>
      <p:ext uri="{BB962C8B-B14F-4D97-AF65-F5344CB8AC3E}">
        <p14:creationId xmlns:p14="http://schemas.microsoft.com/office/powerpoint/2010/main" val="1062714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xfrm>
            <a:off x="557808" y="1312683"/>
            <a:ext cx="8028384" cy="4525963"/>
          </a:xfrm>
        </p:spPr>
        <p:txBody>
          <a:bodyPr/>
          <a:lstStyle/>
          <a:p>
            <a:r>
              <a:rPr lang="en-GB" sz="2800" dirty="0"/>
              <a:t>‘</a:t>
            </a:r>
            <a:r>
              <a:rPr lang="en-GB" sz="2800" i="1" dirty="0"/>
              <a:t>Ontology has thus to become dependent on epistemology.  What there is -  is seen as the product of our strategies for finding things out.  If our epistemology changes, as we move from one world-view to another, so do our beliefs about what is real.’</a:t>
            </a:r>
          </a:p>
          <a:p>
            <a:pPr lvl="1"/>
            <a:r>
              <a:rPr lang="en-GB" sz="2400" dirty="0" err="1"/>
              <a:t>Trigg</a:t>
            </a:r>
            <a:r>
              <a:rPr lang="en-GB" sz="2400" dirty="0"/>
              <a:t>, R. (2001) </a:t>
            </a:r>
            <a:r>
              <a:rPr lang="en-GB" sz="2400" i="1" dirty="0"/>
              <a:t>Understanding Social Science</a:t>
            </a:r>
            <a:r>
              <a:rPr lang="en-GB" sz="2400" dirty="0"/>
              <a:t> (2</a:t>
            </a:r>
            <a:r>
              <a:rPr lang="en-GB" sz="2400" baseline="30000" dirty="0"/>
              <a:t>nd</a:t>
            </a:r>
            <a:r>
              <a:rPr lang="en-GB" sz="2400" dirty="0"/>
              <a:t> ed.) Oxford: Blackwell. p. 24.</a:t>
            </a:r>
          </a:p>
        </p:txBody>
      </p:sp>
      <p:sp>
        <p:nvSpPr>
          <p:cNvPr id="4" name="Rectangle 2">
            <a:extLst>
              <a:ext uri="{FF2B5EF4-FFF2-40B4-BE49-F238E27FC236}">
                <a16:creationId xmlns:a16="http://schemas.microsoft.com/office/drawing/2014/main" id="{F71C64E0-0FA9-4649-A163-4D871F779D78}"/>
              </a:ext>
            </a:extLst>
          </p:cNvPr>
          <p:cNvSpPr txBox="1">
            <a:spLocks noChangeArrowheads="1"/>
          </p:cNvSpPr>
          <p:nvPr/>
        </p:nvSpPr>
        <p:spPr bwMode="auto">
          <a:xfrm>
            <a:off x="3586" y="160337"/>
            <a:ext cx="896448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4000" b="1" dirty="0">
                <a:solidFill>
                  <a:srgbClr val="0000FF"/>
                </a:solidFill>
              </a:rPr>
              <a:t>Ontology &amp; Epistemology</a:t>
            </a:r>
          </a:p>
        </p:txBody>
      </p:sp>
    </p:spTree>
    <p:extLst>
      <p:ext uri="{BB962C8B-B14F-4D97-AF65-F5344CB8AC3E}">
        <p14:creationId xmlns:p14="http://schemas.microsoft.com/office/powerpoint/2010/main" val="2255921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457200" y="274638"/>
            <a:ext cx="8507288" cy="1143000"/>
          </a:xfrm>
        </p:spPr>
        <p:txBody>
          <a:bodyPr lIns="92075" tIns="46038" rIns="92075" bIns="46038"/>
          <a:lstStyle/>
          <a:p>
            <a:r>
              <a:rPr lang="en-GB" b="1" dirty="0">
                <a:solidFill>
                  <a:srgbClr val="0000FF"/>
                </a:solidFill>
              </a:rPr>
              <a:t>Reflexivity - what is reflexivity?</a:t>
            </a:r>
          </a:p>
        </p:txBody>
      </p:sp>
      <p:sp>
        <p:nvSpPr>
          <p:cNvPr id="19458" name="Rectangle 3"/>
          <p:cNvSpPr>
            <a:spLocks noGrp="1" noChangeArrowheads="1"/>
          </p:cNvSpPr>
          <p:nvPr>
            <p:ph idx="1"/>
          </p:nvPr>
        </p:nvSpPr>
        <p:spPr/>
        <p:txBody>
          <a:bodyPr lIns="92075" tIns="46038" rIns="92075" bIns="46038"/>
          <a:lstStyle/>
          <a:p>
            <a:pPr>
              <a:buFont typeface="Wingdings" pitchFamily="2" charset="2"/>
              <a:buNone/>
            </a:pPr>
            <a:r>
              <a:rPr lang="en-US" sz="2400" dirty="0"/>
              <a:t>‘	</a:t>
            </a:r>
            <a:r>
              <a:rPr lang="en-US" sz="2400" i="1" dirty="0"/>
              <a:t>Reflexivity is the act of turning backward, the act of mirroring the self… Reflexivity allows for the revelation and contemplation of one’s own biases, theoretical predispositions, preferences, the researcher’s place in the setting and the context of the social phenomenon being studied (Foley, 2002). It is a means for a critical and ethical consideration of the entire research process.’</a:t>
            </a:r>
          </a:p>
          <a:p>
            <a:pPr algn="r">
              <a:buFont typeface="Wingdings" pitchFamily="2" charset="2"/>
              <a:buNone/>
            </a:pPr>
            <a:r>
              <a:rPr lang="en-US" sz="2400" dirty="0"/>
              <a:t>-Joy, A. et al. in Belk, R. (ed.) </a:t>
            </a:r>
            <a:r>
              <a:rPr lang="en-US" sz="2400" i="1" dirty="0"/>
              <a:t>Handbook of Qualitative Research Methods in Marketing</a:t>
            </a:r>
            <a:r>
              <a:rPr lang="en-US" sz="2400" dirty="0"/>
              <a:t>, Edward Elgar Publishing, 2006, p. 345.</a:t>
            </a:r>
          </a:p>
        </p:txBody>
      </p:sp>
    </p:spTree>
    <p:extLst>
      <p:ext uri="{BB962C8B-B14F-4D97-AF65-F5344CB8AC3E}">
        <p14:creationId xmlns:p14="http://schemas.microsoft.com/office/powerpoint/2010/main" val="465242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lIns="92075" tIns="46038" rIns="92075" bIns="46038"/>
          <a:lstStyle/>
          <a:p>
            <a:r>
              <a:rPr lang="en-GB" b="1" dirty="0">
                <a:solidFill>
                  <a:srgbClr val="0000FF"/>
                </a:solidFill>
              </a:rPr>
              <a:t>Emic and etic perspectives</a:t>
            </a:r>
          </a:p>
        </p:txBody>
      </p:sp>
      <p:sp>
        <p:nvSpPr>
          <p:cNvPr id="21506" name="Rectangle 3"/>
          <p:cNvSpPr>
            <a:spLocks noGrp="1" noChangeArrowheads="1"/>
          </p:cNvSpPr>
          <p:nvPr>
            <p:ph idx="1"/>
          </p:nvPr>
        </p:nvSpPr>
        <p:spPr/>
        <p:txBody>
          <a:bodyPr lIns="92075" tIns="46038" rIns="92075" bIns="46038"/>
          <a:lstStyle/>
          <a:p>
            <a:pPr>
              <a:lnSpc>
                <a:spcPct val="90000"/>
              </a:lnSpc>
            </a:pPr>
            <a:r>
              <a:rPr lang="en-US" i="1"/>
              <a:t>Emic</a:t>
            </a:r>
            <a:r>
              <a:rPr lang="en-US"/>
              <a:t> perspectives refer to the ‘insider’ point of view.</a:t>
            </a:r>
          </a:p>
          <a:p>
            <a:pPr>
              <a:lnSpc>
                <a:spcPct val="90000"/>
              </a:lnSpc>
            </a:pPr>
            <a:endParaRPr lang="en-US" i="1"/>
          </a:p>
          <a:p>
            <a:pPr>
              <a:lnSpc>
                <a:spcPct val="90000"/>
              </a:lnSpc>
            </a:pPr>
            <a:r>
              <a:rPr lang="en-US" i="1"/>
              <a:t>Etic </a:t>
            </a:r>
            <a:r>
              <a:rPr lang="en-US"/>
              <a:t>perspectives refer to the ‘outsider’ point of view.</a:t>
            </a:r>
          </a:p>
          <a:p>
            <a:pPr>
              <a:lnSpc>
                <a:spcPct val="90000"/>
              </a:lnSpc>
            </a:pPr>
            <a:endParaRPr lang="en-US" sz="2800"/>
          </a:p>
        </p:txBody>
      </p:sp>
    </p:spTree>
    <p:extLst>
      <p:ext uri="{BB962C8B-B14F-4D97-AF65-F5344CB8AC3E}">
        <p14:creationId xmlns:p14="http://schemas.microsoft.com/office/powerpoint/2010/main" val="2270506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idx="1"/>
          </p:nvPr>
        </p:nvSpPr>
        <p:spPr/>
        <p:txBody>
          <a:bodyPr lIns="92075" tIns="46038" rIns="92075" bIns="46038"/>
          <a:lstStyle/>
          <a:p>
            <a:pPr>
              <a:lnSpc>
                <a:spcPct val="90000"/>
              </a:lnSpc>
            </a:pPr>
            <a:r>
              <a:rPr lang="en-US"/>
              <a:t>What are the advantages and the limitations of each of these points of view?</a:t>
            </a:r>
          </a:p>
          <a:p>
            <a:pPr>
              <a:lnSpc>
                <a:spcPct val="90000"/>
              </a:lnSpc>
            </a:pPr>
            <a:r>
              <a:rPr lang="en-US"/>
              <a:t>How might you elicit an emic perspective in a situation in which you are an outsider?</a:t>
            </a:r>
          </a:p>
          <a:p>
            <a:pPr>
              <a:lnSpc>
                <a:spcPct val="90000"/>
              </a:lnSpc>
            </a:pPr>
            <a:r>
              <a:rPr lang="en-US"/>
              <a:t>How might you maintain objectivity in a situation in which you are an insider?</a:t>
            </a:r>
          </a:p>
          <a:p>
            <a:endParaRPr lang="en-US"/>
          </a:p>
        </p:txBody>
      </p:sp>
      <p:sp>
        <p:nvSpPr>
          <p:cNvPr id="4" name="Rectangle 2">
            <a:extLst>
              <a:ext uri="{FF2B5EF4-FFF2-40B4-BE49-F238E27FC236}">
                <a16:creationId xmlns:a16="http://schemas.microsoft.com/office/drawing/2014/main" id="{949FA45E-9618-7E40-B760-DD91AFA402CF}"/>
              </a:ext>
            </a:extLst>
          </p:cNvPr>
          <p:cNvSpPr>
            <a:spLocks noGrp="1" noChangeArrowheads="1"/>
          </p:cNvSpPr>
          <p:nvPr>
            <p:ph type="title"/>
          </p:nvPr>
        </p:nvSpPr>
        <p:spPr/>
        <p:txBody>
          <a:bodyPr lIns="92075" tIns="46038" rIns="92075" bIns="46038"/>
          <a:lstStyle/>
          <a:p>
            <a:r>
              <a:rPr lang="en-GB" b="1" dirty="0">
                <a:solidFill>
                  <a:srgbClr val="0000FF"/>
                </a:solidFill>
              </a:rPr>
              <a:t>Emic and etic perspectives  </a:t>
            </a:r>
            <a:r>
              <a:rPr lang="en-GB" b="1" dirty="0" err="1">
                <a:solidFill>
                  <a:srgbClr val="FF0000"/>
                </a:solidFill>
              </a:rPr>
              <a:t>Contd</a:t>
            </a:r>
            <a:r>
              <a:rPr lang="en-GB" b="1" dirty="0">
                <a:solidFill>
                  <a:srgbClr val="FF0000"/>
                </a:solidFill>
              </a:rPr>
              <a:t>…..</a:t>
            </a:r>
          </a:p>
        </p:txBody>
      </p:sp>
    </p:spTree>
    <p:extLst>
      <p:ext uri="{BB962C8B-B14F-4D97-AF65-F5344CB8AC3E}">
        <p14:creationId xmlns:p14="http://schemas.microsoft.com/office/powerpoint/2010/main" val="4238497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Essential reading</a:t>
            </a:r>
          </a:p>
        </p:txBody>
      </p:sp>
      <p:sp>
        <p:nvSpPr>
          <p:cNvPr id="3" name="Content Placeholder 2"/>
          <p:cNvSpPr>
            <a:spLocks noGrp="1"/>
          </p:cNvSpPr>
          <p:nvPr>
            <p:ph idx="1"/>
          </p:nvPr>
        </p:nvSpPr>
        <p:spPr/>
        <p:txBody>
          <a:bodyPr/>
          <a:lstStyle/>
          <a:p>
            <a:r>
              <a:rPr lang="en-GB" dirty="0" err="1"/>
              <a:t>Bryman</a:t>
            </a:r>
            <a:r>
              <a:rPr lang="en-GB" dirty="0"/>
              <a:t> and Bell latest edition, C3</a:t>
            </a:r>
          </a:p>
        </p:txBody>
      </p:sp>
    </p:spTree>
    <p:extLst>
      <p:ext uri="{BB962C8B-B14F-4D97-AF65-F5344CB8AC3E}">
        <p14:creationId xmlns:p14="http://schemas.microsoft.com/office/powerpoint/2010/main" val="315553893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3011</TotalTime>
  <Words>958</Words>
  <Application>Microsoft Macintosh PowerPoint</Application>
  <PresentationFormat>On-screen Show (4:3)</PresentationFormat>
  <Paragraphs>102</Paragraphs>
  <Slides>21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Myriad Pro</vt:lpstr>
      <vt:lpstr>Verdana</vt:lpstr>
      <vt:lpstr>Wingdings</vt:lpstr>
      <vt:lpstr>20140311PresentationUWTSDTemplate</vt:lpstr>
      <vt:lpstr>  Research Principles and Philosophy  [LCDB7007]   Week  1  (Part 3 of 3)  Philosophical underpinnings of research</vt:lpstr>
      <vt:lpstr>Understanding Research &amp; the Process</vt:lpstr>
      <vt:lpstr>The Research Process</vt:lpstr>
      <vt:lpstr>Guiding principles</vt:lpstr>
      <vt:lpstr>Building on Previous Research</vt:lpstr>
      <vt:lpstr>Observations and Research</vt:lpstr>
      <vt:lpstr>Research involves observation and making connections</vt:lpstr>
      <vt:lpstr>Academic research</vt:lpstr>
      <vt:lpstr>Other activities  involving research skills</vt:lpstr>
      <vt:lpstr>Exercise</vt:lpstr>
      <vt:lpstr>Positionality</vt:lpstr>
      <vt:lpstr>What influence does positionality have on research?</vt:lpstr>
      <vt:lpstr>Ontology</vt:lpstr>
      <vt:lpstr>Epistemology</vt:lpstr>
      <vt:lpstr>Epistemology:  questions to ask yourself</vt:lpstr>
      <vt:lpstr>Some epistemological frameworks</vt:lpstr>
      <vt:lpstr>PowerPoint Presentation</vt:lpstr>
      <vt:lpstr>Reflexivity - what is reflexivity?</vt:lpstr>
      <vt:lpstr>Emic and etic perspectives</vt:lpstr>
      <vt:lpstr>Emic and etic perspectives  Contd…..</vt:lpstr>
      <vt:lpstr>Essential reading</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178</cp:revision>
  <cp:lastPrinted>2018-07-09T15:27:01Z</cp:lastPrinted>
  <dcterms:created xsi:type="dcterms:W3CDTF">2002-10-07T19:43:58Z</dcterms:created>
  <dcterms:modified xsi:type="dcterms:W3CDTF">2022-02-12T09:11:30Z</dcterms:modified>
</cp:coreProperties>
</file>