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4769" autoAdjust="0"/>
  </p:normalViewPr>
  <p:slideViewPr>
    <p:cSldViewPr snapToGrid="0">
      <p:cViewPr varScale="1">
        <p:scale>
          <a:sx n="43" d="100"/>
          <a:sy n="43" d="100"/>
        </p:scale>
        <p:origin x="67" y="91"/>
      </p:cViewPr>
      <p:guideLst/>
    </p:cSldViewPr>
  </p:slideViewPr>
  <p:notesTextViewPr>
    <p:cViewPr>
      <p:scale>
        <a:sx n="1" d="1"/>
        <a:sy n="1" d="1"/>
      </p:scale>
      <p:origin x="0" y="0"/>
    </p:cViewPr>
  </p:notesTextViewPr>
  <p:sorterViewPr>
    <p:cViewPr>
      <p:scale>
        <a:sx n="100" d="100"/>
        <a:sy n="100" d="100"/>
      </p:scale>
      <p:origin x="0" y="-20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431FB8-A3A5-414A-AEA3-84CA935199D2}" type="datetimeFigureOut">
              <a:rPr lang="en-IN" smtClean="0"/>
              <a:t>30-01-2024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8B6877-6357-4F1E-8C2F-025C872D7662}" type="slidenum">
              <a:rPr lang="en-IN" smtClean="0"/>
              <a:t>‹#›</a:t>
            </a:fld>
            <a:endParaRPr lang="en-IN"/>
          </a:p>
        </p:txBody>
      </p:sp>
    </p:spTree>
    <p:extLst>
      <p:ext uri="{BB962C8B-B14F-4D97-AF65-F5344CB8AC3E}">
        <p14:creationId xmlns:p14="http://schemas.microsoft.com/office/powerpoint/2010/main" val="1861499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Their event aims to achieve multidimensional objectives. First of all, they aim at sustainable development by incorporating eco-friendly practices in the event. In addition, they regard this as an excellent opportunity to educate their audience on the importance of sustainable practices in the hospitality sector. Networking is also highlighted, providing a platform for professionals to interact within the sustainable MICE world. Lastly, they would like to present innovation through the use of the latest sustainable technologies and practices, which will show that they are determined to change the sector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Yasa et al., 2020).</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3</a:t>
            </a:fld>
            <a:endParaRPr lang="en-IN"/>
          </a:p>
        </p:txBody>
      </p:sp>
    </p:spTree>
    <p:extLst>
      <p:ext uri="{BB962C8B-B14F-4D97-AF65-F5344CB8AC3E}">
        <p14:creationId xmlns:p14="http://schemas.microsoft.com/office/powerpoint/2010/main" val="2605753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target audience is wide: corporate professionals, event planners, sustainable business leaders, government representatives, hospitality professionals, environmental NGOs, students, and media. In this way, they strive to create an inclusive and empowering event that promotes inter-sectoral partnership and information sharing. This approach is in line with the sustainability theme because a broad variety of perspectives and know-how will result in a more comprehensive vision and implementation of eco-friendly practices in the MICE industry. This diverse audience ensures an inclusive and successful event that not only meets the needs of the participants but also contributes to the promotion of sustainability objectives within and across sectors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Mary, 2019).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4</a:t>
            </a:fld>
            <a:endParaRPr lang="en-IN"/>
          </a:p>
        </p:txBody>
      </p:sp>
    </p:spTree>
    <p:extLst>
      <p:ext uri="{BB962C8B-B14F-4D97-AF65-F5344CB8AC3E}">
        <p14:creationId xmlns:p14="http://schemas.microsoft.com/office/powerpoint/2010/main" val="4055425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this point, they analyze the dynamics of the market. their research focuses on the MICE industry, studying the current trends and practices of rivals. they want to analyze the audience’s expectations and the need for sustainable events. The findings of this research will help to shape our event strategy so that they are in touch with the market needs and are innovators of sustainable hospitality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Zollo et al., 2018).</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5</a:t>
            </a:fld>
            <a:endParaRPr lang="en-IN"/>
          </a:p>
        </p:txBody>
      </p:sp>
    </p:spTree>
    <p:extLst>
      <p:ext uri="{BB962C8B-B14F-4D97-AF65-F5344CB8AC3E}">
        <p14:creationId xmlns:p14="http://schemas.microsoft.com/office/powerpoint/2010/main" val="3456519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site is an important factor in helping their event to align with the sustainability objectives. they are looking at venues that have already gained green credentials such as LEED certifications. Availability is critical and motivates the participants to adopt environmentally friendly means of transport. Encouraging local sourcing is a guarantee that their event will be in line with the community and will have a reduced carbon footprint. Not only does it improve the attendee experience but it also creates a green environment. This strategic venue selection will be among the pillars of the organization of a successful and sustainable MICE event in the hospitality industry (Melović et al., 2020).</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58B6877-6357-4F1E-8C2F-025C872D7662}" type="slidenum">
              <a:rPr lang="en-IN" smtClean="0"/>
              <a:t>6</a:t>
            </a:fld>
            <a:endParaRPr lang="en-IN"/>
          </a:p>
        </p:txBody>
      </p:sp>
    </p:spTree>
    <p:extLst>
      <p:ext uri="{BB962C8B-B14F-4D97-AF65-F5344CB8AC3E}">
        <p14:creationId xmlns:p14="http://schemas.microsoft.com/office/powerpoint/2010/main" val="1673745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Their feasibility study includes a budget overview. their funding is planned in a responsible manner, focusing on sustainability. The venue rental comes with a green-certified environment. Catering costs are centered on local sustainable alternatives. Technology costs are directed towards green applications and digital communication tools. The recyclable materials used as decorative items are also a part of their green approach. Marketing efforts are concentrated on digital promotions and eco-friendly materials. The setting up of specific funds for sustainability initiatives such as waste reduction and energy efficiency guarantees that there are determined to have an environmentally conscious MICE event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Manzoor et al., 2020).</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7</a:t>
            </a:fld>
            <a:endParaRPr lang="en-IN"/>
          </a:p>
        </p:txBody>
      </p:sp>
    </p:spTree>
    <p:extLst>
      <p:ext uri="{BB962C8B-B14F-4D97-AF65-F5344CB8AC3E}">
        <p14:creationId xmlns:p14="http://schemas.microsoft.com/office/powerpoint/2010/main" val="3028386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part of their commitment to sustainability, they are pursuing some critical endeavors. The waste reduction plan includes the elimination of single-use plastics. Energy efficiency includes renewable sources and LED lighting. Local sourcing involves local suppliers, which reduces the carbon footprint. Green transportation supports eco-friendly travel, and carbon offsetting ensures no impact of the event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Hur et al., 2022).</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8</a:t>
            </a:fld>
            <a:endParaRPr lang="en-IN"/>
          </a:p>
        </p:txBody>
      </p:sp>
    </p:spTree>
    <p:extLst>
      <p:ext uri="{BB962C8B-B14F-4D97-AF65-F5344CB8AC3E}">
        <p14:creationId xmlns:p14="http://schemas.microsoft.com/office/powerpoint/2010/main" val="1439200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their search for partners and sponsors for their sustainable MICE event, they focus on collaborating with environmentally friendly organizations and local businesses. they aim to establish collaborations with sponsors who are as committed to nature preservation as they are. Our sponsorship packages are designed around the green elements of the event, which makes it a mutually beneficial platform for the sponsors and their green goals. It is not just about financial support; it is about building meaningful partnerships that help them create an integrated green environment for their event and reinforce their sustainability efforts throughout the planning process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Yoon et al., 2023).</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9</a:t>
            </a:fld>
            <a:endParaRPr lang="en-IN"/>
          </a:p>
        </p:txBody>
      </p:sp>
    </p:spTree>
    <p:extLst>
      <p:ext uri="{BB962C8B-B14F-4D97-AF65-F5344CB8AC3E}">
        <p14:creationId xmlns:p14="http://schemas.microsoft.com/office/powerpoint/2010/main" val="3360363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Technology integration is important for sustainability MICE event. The digital form of communication minimizes paper wastage thus helping them to practice sustainability. By providing real-time information to attendees, the event app eliminates the need for printed materials. The virtual components not only increase the availability but also enable reducing the physical dimensions. their efforts to reduce the environmental impact of the event include using sustainable technologies, such as energy-saving appliances. they would like to implement these technological solutions in a smooth way to provide an immersive and eco-friendly environment for participants and be on the forefront of the innovative hospitality industry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Melović et al., 2020).</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10</a:t>
            </a:fld>
            <a:endParaRPr lang="en-IN"/>
          </a:p>
        </p:txBody>
      </p:sp>
    </p:spTree>
    <p:extLst>
      <p:ext uri="{BB962C8B-B14F-4D97-AF65-F5344CB8AC3E}">
        <p14:creationId xmlns:p14="http://schemas.microsoft.com/office/powerpoint/2010/main" val="2625424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Their marketing strategy involves the engagement of social media, collaborating with influencers and sustainable brands, eco-friendly promotional materials, content marketing for storytelling, and a dedicated event website with detailed information, offering a comprehensive and efficient promotional plan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Manzoor et al., 2020).</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11</a:t>
            </a:fld>
            <a:endParaRPr lang="en-IN"/>
          </a:p>
        </p:txBody>
      </p:sp>
    </p:spTree>
    <p:extLst>
      <p:ext uri="{BB962C8B-B14F-4D97-AF65-F5344CB8AC3E}">
        <p14:creationId xmlns:p14="http://schemas.microsoft.com/office/powerpoint/2010/main" val="455116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guarantee a successful sustainable MICE event, it is necessary for them to predict risks. The main issues of concern are budget overruns, weather uncertainties, logistics challenges, technology failures, and sustainability standards. On the other hand, early identification and management of these risks will ensure the event’s smooth running (</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Hur et AL., 2022).</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12</a:t>
            </a:fld>
            <a:endParaRPr lang="en-IN"/>
          </a:p>
        </p:txBody>
      </p:sp>
    </p:spTree>
    <p:extLst>
      <p:ext uri="{BB962C8B-B14F-4D97-AF65-F5344CB8AC3E}">
        <p14:creationId xmlns:p14="http://schemas.microsoft.com/office/powerpoint/2010/main" val="3929393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58B6877-6357-4F1E-8C2F-025C872D7662}" type="slidenum">
              <a:rPr lang="en-IN" smtClean="0"/>
              <a:t>13</a:t>
            </a:fld>
            <a:endParaRPr lang="en-IN"/>
          </a:p>
        </p:txBody>
      </p:sp>
    </p:spTree>
    <p:extLst>
      <p:ext uri="{BB962C8B-B14F-4D97-AF65-F5344CB8AC3E}">
        <p14:creationId xmlns:p14="http://schemas.microsoft.com/office/powerpoint/2010/main" val="927001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48CB20-8AD2-4905-9708-FD7BE640B321}" type="datetimeFigureOut">
              <a:rPr lang="en-IN" smtClean="0"/>
              <a:t>30-01-2024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818081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8CB20-8AD2-4905-9708-FD7BE640B321}" type="datetimeFigureOut">
              <a:rPr lang="en-IN" smtClean="0"/>
              <a:t>30-01-2024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860006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48CB20-8AD2-4905-9708-FD7BE640B321}" type="datetimeFigureOut">
              <a:rPr lang="en-IN" smtClean="0"/>
              <a:t>30-01-2024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11335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243597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48CB20-8AD2-4905-9708-FD7BE640B321}" type="datetimeFigureOut">
              <a:rPr lang="en-IN" smtClean="0"/>
              <a:t>30-01-2024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7365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48CB20-8AD2-4905-9708-FD7BE640B321}" type="datetimeFigureOut">
              <a:rPr lang="en-IN" smtClean="0"/>
              <a:t>30-01-2024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671669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448CB20-8AD2-4905-9708-FD7BE640B321}" type="datetimeFigureOut">
              <a:rPr lang="en-IN" smtClean="0"/>
              <a:t>30-01-2024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65913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164679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58785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88684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1513574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64395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8CB20-8AD2-4905-9708-FD7BE640B321}" type="datetimeFigureOut">
              <a:rPr lang="en-IN" smtClean="0"/>
              <a:t>30-01-2024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778693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48CB20-8AD2-4905-9708-FD7BE640B321}" type="datetimeFigureOut">
              <a:rPr lang="en-IN" smtClean="0"/>
              <a:t>30-01-2024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591245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48CB20-8AD2-4905-9708-FD7BE640B321}" type="datetimeFigureOut">
              <a:rPr lang="en-IN" smtClean="0"/>
              <a:t>30-01-2024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3403856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8CB20-8AD2-4905-9708-FD7BE640B321}" type="datetimeFigureOut">
              <a:rPr lang="en-IN" smtClean="0"/>
              <a:t>30-01-2024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777783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8CB20-8AD2-4905-9708-FD7BE640B321}" type="datetimeFigureOut">
              <a:rPr lang="en-IN" smtClean="0"/>
              <a:t>30-01-2024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272D49-EF9F-4DDE-8A92-23453A9CEC47}" type="slidenum">
              <a:rPr lang="en-IN" smtClean="0"/>
              <a:t>‹#›</a:t>
            </a:fld>
            <a:endParaRPr lang="en-IN"/>
          </a:p>
        </p:txBody>
      </p:sp>
    </p:spTree>
    <p:extLst>
      <p:ext uri="{BB962C8B-B14F-4D97-AF65-F5344CB8AC3E}">
        <p14:creationId xmlns:p14="http://schemas.microsoft.com/office/powerpoint/2010/main" val="2275375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448CB20-8AD2-4905-9708-FD7BE640B321}" type="datetimeFigureOut">
              <a:rPr lang="en-IN" smtClean="0"/>
              <a:t>30-01-2024</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6272D49-EF9F-4DDE-8A92-23453A9CEC47}" type="slidenum">
              <a:rPr lang="en-IN" smtClean="0"/>
              <a:t>‹#›</a:t>
            </a:fld>
            <a:endParaRPr lang="en-IN"/>
          </a:p>
        </p:txBody>
      </p:sp>
    </p:spTree>
    <p:extLst>
      <p:ext uri="{BB962C8B-B14F-4D97-AF65-F5344CB8AC3E}">
        <p14:creationId xmlns:p14="http://schemas.microsoft.com/office/powerpoint/2010/main" val="31863943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5A115-CB1C-71DC-CCF3-971241D96059}"/>
              </a:ext>
            </a:extLst>
          </p:cNvPr>
          <p:cNvSpPr>
            <a:spLocks noGrp="1"/>
          </p:cNvSpPr>
          <p:nvPr>
            <p:ph type="ctrTitle"/>
          </p:nvPr>
        </p:nvSpPr>
        <p:spPr>
          <a:xfrm>
            <a:off x="621458" y="780832"/>
            <a:ext cx="10530635" cy="3414650"/>
          </a:xfrm>
        </p:spPr>
        <p:txBody>
          <a:bodyPr>
            <a:normAutofit/>
          </a:bodyPr>
          <a:lstStyle/>
          <a:p>
            <a:r>
              <a:rPr lang="en-US" sz="5400" b="1" i="0" cap="none" dirty="0">
                <a:solidFill>
                  <a:srgbClr val="578EBE"/>
                </a:solidFill>
                <a:effectLst/>
                <a:latin typeface="Times New Roman" panose="02020603050405020304" pitchFamily="18" charset="0"/>
                <a:cs typeface="Times New Roman" panose="02020603050405020304" pitchFamily="18" charset="0"/>
              </a:rPr>
              <a:t>International meetings management for the hotel industry</a:t>
            </a:r>
            <a:endParaRPr lang="en-IN" sz="54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9382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DC741-765A-3582-850A-596669345AE5}"/>
              </a:ext>
            </a:extLst>
          </p:cNvPr>
          <p:cNvSpPr>
            <a:spLocks noGrp="1"/>
          </p:cNvSpPr>
          <p:nvPr>
            <p:ph type="ctrTitle"/>
          </p:nvPr>
        </p:nvSpPr>
        <p:spPr>
          <a:xfrm>
            <a:off x="785625" y="271076"/>
            <a:ext cx="4720440" cy="446399"/>
          </a:xfrm>
        </p:spPr>
        <p:txBody>
          <a:bodyPr>
            <a:noAutofit/>
          </a:bodyPr>
          <a:lstStyle/>
          <a:p>
            <a:r>
              <a:rPr lang="en-US" sz="3200" b="1" cap="none" dirty="0">
                <a:latin typeface="Times New Roman" panose="02020603050405020304" pitchFamily="18" charset="0"/>
                <a:cs typeface="Times New Roman" panose="02020603050405020304" pitchFamily="18" charset="0"/>
              </a:rPr>
              <a:t>Introduction</a:t>
            </a:r>
            <a:endParaRPr lang="en-IN" sz="3200" b="1" cap="none"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20758B0-1520-D37C-E832-0BADB5164205}"/>
              </a:ext>
            </a:extLst>
          </p:cNvPr>
          <p:cNvSpPr>
            <a:spLocks noGrp="1"/>
          </p:cNvSpPr>
          <p:nvPr>
            <p:ph type="subTitle" idx="1"/>
          </p:nvPr>
        </p:nvSpPr>
        <p:spPr>
          <a:xfrm>
            <a:off x="177761" y="717475"/>
            <a:ext cx="7011934" cy="5869449"/>
          </a:xfrm>
        </p:spPr>
        <p:txBody>
          <a:bodyPr>
            <a:noAutofit/>
          </a:bodyPr>
          <a:lstStyle/>
          <a:p>
            <a:pPr algn="just"/>
            <a:r>
              <a:rPr lang="en-US" sz="2400" cap="none" dirty="0">
                <a:latin typeface="Times New Roman" panose="02020603050405020304" pitchFamily="18" charset="0"/>
                <a:cs typeface="Times New Roman" panose="02020603050405020304" pitchFamily="18" charset="0"/>
              </a:rPr>
              <a:t>Their possibility study of the MICE industry event welcomes to the innovation and sustainability integration process in the hospitality sector. As MICE event planners they delve into the specifics of planning a successful MICE event. Their topic is derived from the concept of ‘sustainability’ – an international call for sustainable behavior in the world. In this presentation, they talk about the strategic implementation of green campaigns, market trends, and innovative technologies, aimed at setting new standards of MICE events. Let’s reveal the agenda for an unforgettable green event in the hospitality industry.</a:t>
            </a:r>
            <a:endParaRPr lang="en-IN" sz="2400" cap="none"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31136CF-7EC3-5ED9-D2FF-246F9A263A73}"/>
              </a:ext>
            </a:extLst>
          </p:cNvPr>
          <p:cNvPicPr>
            <a:picLocks noChangeAspect="1"/>
          </p:cNvPicPr>
          <p:nvPr/>
        </p:nvPicPr>
        <p:blipFill>
          <a:blip r:embed="rId2"/>
          <a:stretch>
            <a:fillRect/>
          </a:stretch>
        </p:blipFill>
        <p:spPr>
          <a:xfrm>
            <a:off x="7170206" y="1039906"/>
            <a:ext cx="4844033" cy="3406587"/>
          </a:xfrm>
          <a:prstGeom prst="rect">
            <a:avLst/>
          </a:prstGeom>
        </p:spPr>
      </p:pic>
      <p:sp>
        <p:nvSpPr>
          <p:cNvPr id="7" name="TextBox 6">
            <a:extLst>
              <a:ext uri="{FF2B5EF4-FFF2-40B4-BE49-F238E27FC236}">
                <a16:creationId xmlns:a16="http://schemas.microsoft.com/office/drawing/2014/main" id="{8F110440-3AFA-0879-6CB0-277A54F6089F}"/>
              </a:ext>
            </a:extLst>
          </p:cNvPr>
          <p:cNvSpPr txBox="1"/>
          <p:nvPr/>
        </p:nvSpPr>
        <p:spPr>
          <a:xfrm>
            <a:off x="8615850" y="4820875"/>
            <a:ext cx="1972234"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(10times, 2023)</a:t>
            </a:r>
            <a:endParaRPr lang="en-IN" sz="800" dirty="0"/>
          </a:p>
        </p:txBody>
      </p:sp>
    </p:spTree>
    <p:extLst>
      <p:ext uri="{BB962C8B-B14F-4D97-AF65-F5344CB8AC3E}">
        <p14:creationId xmlns:p14="http://schemas.microsoft.com/office/powerpoint/2010/main" val="1554189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D4E5A-29AA-6AC4-7A0C-1D86936F4445}"/>
              </a:ext>
            </a:extLst>
          </p:cNvPr>
          <p:cNvSpPr>
            <a:spLocks noGrp="1"/>
          </p:cNvSpPr>
          <p:nvPr>
            <p:ph type="title"/>
          </p:nvPr>
        </p:nvSpPr>
        <p:spPr>
          <a:xfrm>
            <a:off x="0" y="394447"/>
            <a:ext cx="6418731" cy="717636"/>
          </a:xfrm>
        </p:spPr>
        <p:txBody>
          <a:bodyPr/>
          <a:lstStyle/>
          <a:p>
            <a:r>
              <a:rPr lang="en-IN" b="1" dirty="0">
                <a:latin typeface="Times New Roman" panose="02020603050405020304" pitchFamily="18" charset="0"/>
                <a:cs typeface="Times New Roman" panose="02020603050405020304" pitchFamily="18" charset="0"/>
              </a:rPr>
              <a:t>Event Objectives</a:t>
            </a:r>
          </a:p>
        </p:txBody>
      </p:sp>
      <p:sp>
        <p:nvSpPr>
          <p:cNvPr id="3" name="Content Placeholder 2">
            <a:extLst>
              <a:ext uri="{FF2B5EF4-FFF2-40B4-BE49-F238E27FC236}">
                <a16:creationId xmlns:a16="http://schemas.microsoft.com/office/drawing/2014/main" id="{4F7F7C4C-827A-A823-D1CA-B3244F5FB76A}"/>
              </a:ext>
            </a:extLst>
          </p:cNvPr>
          <p:cNvSpPr>
            <a:spLocks noGrp="1"/>
          </p:cNvSpPr>
          <p:nvPr>
            <p:ph sz="quarter" idx="13"/>
          </p:nvPr>
        </p:nvSpPr>
        <p:spPr>
          <a:xfrm>
            <a:off x="178668" y="1309256"/>
            <a:ext cx="8158508" cy="5396343"/>
          </a:xfrm>
        </p:spPr>
        <p:txBody>
          <a:bodyPr>
            <a:noAutofit/>
          </a:bodyPr>
          <a:lstStyle/>
          <a:p>
            <a:pPr algn="just"/>
            <a:r>
              <a:rPr lang="en-US" sz="2400" b="1" cap="none" dirty="0">
                <a:latin typeface="Times New Roman" panose="02020603050405020304" pitchFamily="18" charset="0"/>
                <a:cs typeface="Times New Roman" panose="02020603050405020304" pitchFamily="18" charset="0"/>
              </a:rPr>
              <a:t>Promote sustainable practices: </a:t>
            </a:r>
            <a:r>
              <a:rPr lang="en-US" sz="2400" cap="none" dirty="0">
                <a:latin typeface="Times New Roman" panose="02020603050405020304" pitchFamily="18" charset="0"/>
                <a:cs typeface="Times New Roman" panose="02020603050405020304" pitchFamily="18" charset="0"/>
              </a:rPr>
              <a:t>implement green measures to minimize the environmental footprint of the event.</a:t>
            </a:r>
          </a:p>
          <a:p>
            <a:pPr algn="just"/>
            <a:r>
              <a:rPr lang="en-US" sz="2400" b="1" cap="none" dirty="0">
                <a:latin typeface="Times New Roman" panose="02020603050405020304" pitchFamily="18" charset="0"/>
                <a:cs typeface="Times New Roman" panose="02020603050405020304" pitchFamily="18" charset="0"/>
              </a:rPr>
              <a:t>Educate participants: </a:t>
            </a:r>
            <a:r>
              <a:rPr lang="en-US" sz="2400" cap="none" dirty="0">
                <a:latin typeface="Times New Roman" panose="02020603050405020304" pitchFamily="18" charset="0"/>
                <a:cs typeface="Times New Roman" panose="02020603050405020304" pitchFamily="18" charset="0"/>
              </a:rPr>
              <a:t>host workshops, panels, and seminars to promote sustainability in the hospitality industry.</a:t>
            </a:r>
          </a:p>
          <a:p>
            <a:pPr algn="just"/>
            <a:r>
              <a:rPr lang="en-US" sz="2400" b="1" cap="none" dirty="0">
                <a:latin typeface="Times New Roman" panose="02020603050405020304" pitchFamily="18" charset="0"/>
                <a:cs typeface="Times New Roman" panose="02020603050405020304" pitchFamily="18" charset="0"/>
              </a:rPr>
              <a:t>Foster networking: </a:t>
            </a:r>
            <a:r>
              <a:rPr lang="en-US" sz="2400" cap="none" dirty="0">
                <a:latin typeface="Times New Roman" panose="02020603050405020304" pitchFamily="18" charset="0"/>
                <a:cs typeface="Times New Roman" panose="02020603050405020304" pitchFamily="18" charset="0"/>
              </a:rPr>
              <a:t>establish a platform for professionals to interact, communicate and network in the sustainable mice community.</a:t>
            </a:r>
          </a:p>
          <a:p>
            <a:pPr algn="just"/>
            <a:r>
              <a:rPr lang="en-US" sz="2400" b="1" cap="none" dirty="0">
                <a:latin typeface="Times New Roman" panose="02020603050405020304" pitchFamily="18" charset="0"/>
                <a:cs typeface="Times New Roman" panose="02020603050405020304" pitchFamily="18" charset="0"/>
              </a:rPr>
              <a:t>Showcase innovation: </a:t>
            </a:r>
            <a:r>
              <a:rPr lang="en-US" sz="2400" cap="none" dirty="0">
                <a:latin typeface="Times New Roman" panose="02020603050405020304" pitchFamily="18" charset="0"/>
                <a:cs typeface="Times New Roman" panose="02020603050405020304" pitchFamily="18" charset="0"/>
              </a:rPr>
              <a:t>highlight the most recent sustainable technologies and practices within the hospitality industry (</a:t>
            </a:r>
            <a:r>
              <a:rPr lang="en-US" sz="2400" cap="none" dirty="0" err="1">
                <a:latin typeface="Times New Roman" panose="02020603050405020304" pitchFamily="18" charset="0"/>
                <a:cs typeface="Times New Roman" panose="02020603050405020304" pitchFamily="18" charset="0"/>
              </a:rPr>
              <a:t>yoon</a:t>
            </a:r>
            <a:r>
              <a:rPr lang="en-US" sz="2400" cap="none" dirty="0">
                <a:latin typeface="Times New Roman" panose="02020603050405020304" pitchFamily="18" charset="0"/>
                <a:cs typeface="Times New Roman" panose="02020603050405020304" pitchFamily="18" charset="0"/>
              </a:rPr>
              <a:t> et al., 2023).</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8759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FCC6E-6EF2-69A7-2DC9-70DBA151877C}"/>
              </a:ext>
            </a:extLst>
          </p:cNvPr>
          <p:cNvSpPr>
            <a:spLocks noGrp="1"/>
          </p:cNvSpPr>
          <p:nvPr>
            <p:ph type="title"/>
          </p:nvPr>
        </p:nvSpPr>
        <p:spPr>
          <a:xfrm>
            <a:off x="608976" y="143435"/>
            <a:ext cx="4482978" cy="1354082"/>
          </a:xfrm>
        </p:spPr>
        <p:txBody>
          <a:bodyPr/>
          <a:lstStyle/>
          <a:p>
            <a:r>
              <a:rPr lang="en-IN" dirty="0">
                <a:latin typeface="Times New Roman" panose="02020603050405020304" pitchFamily="18" charset="0"/>
                <a:cs typeface="Times New Roman" panose="02020603050405020304" pitchFamily="18" charset="0"/>
              </a:rPr>
              <a:t>Target Audience</a:t>
            </a:r>
          </a:p>
        </p:txBody>
      </p:sp>
      <p:sp>
        <p:nvSpPr>
          <p:cNvPr id="3" name="Content Placeholder 2">
            <a:extLst>
              <a:ext uri="{FF2B5EF4-FFF2-40B4-BE49-F238E27FC236}">
                <a16:creationId xmlns:a16="http://schemas.microsoft.com/office/drawing/2014/main" id="{7B0D6538-7F17-216E-683D-3BB84819C13A}"/>
              </a:ext>
            </a:extLst>
          </p:cNvPr>
          <p:cNvSpPr>
            <a:spLocks noGrp="1"/>
          </p:cNvSpPr>
          <p:nvPr>
            <p:ph sz="quarter" idx="13"/>
          </p:nvPr>
        </p:nvSpPr>
        <p:spPr>
          <a:xfrm>
            <a:off x="411750" y="1327186"/>
            <a:ext cx="6562791" cy="5001896"/>
          </a:xfrm>
        </p:spPr>
        <p:txBody>
          <a:bodyPr>
            <a:normAutofit fontScale="92500" lnSpcReduction="20000"/>
          </a:bodyPr>
          <a:lstStyle/>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Corporate professionals from various industries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Event planners and organizers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Sustainable business leaders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Government representatives who are involved in environmental projects.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Hospitality industry professionals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Environmental NGOs and activists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Sustainability students and academics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The reporting of media and press on sustainable practices in events (</a:t>
            </a:r>
            <a:r>
              <a:rPr lang="en-IN" sz="24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melović et al., 2020).</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2050" name="Picture 2" descr="The European market potential for MICE tourism | CBI">
            <a:extLst>
              <a:ext uri="{FF2B5EF4-FFF2-40B4-BE49-F238E27FC236}">
                <a16:creationId xmlns:a16="http://schemas.microsoft.com/office/drawing/2014/main" id="{CC35FDA3-17FB-A7D5-59C4-EFD5AC01DB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682" y="1327186"/>
            <a:ext cx="5033237" cy="33620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D130F9D-4297-72C3-B068-60EAB62BE395}"/>
              </a:ext>
            </a:extLst>
          </p:cNvPr>
          <p:cNvSpPr txBox="1"/>
          <p:nvPr/>
        </p:nvSpPr>
        <p:spPr>
          <a:xfrm>
            <a:off x="8729159" y="4930588"/>
            <a:ext cx="1472677"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(Www.cbi.eu, 2021)</a:t>
            </a:r>
            <a:endParaRPr lang="en-IN" sz="800" dirty="0"/>
          </a:p>
        </p:txBody>
      </p:sp>
    </p:spTree>
    <p:extLst>
      <p:ext uri="{BB962C8B-B14F-4D97-AF65-F5344CB8AC3E}">
        <p14:creationId xmlns:p14="http://schemas.microsoft.com/office/powerpoint/2010/main" val="90413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289AF-4D35-7BC1-BEF5-C4807A320E1D}"/>
              </a:ext>
            </a:extLst>
          </p:cNvPr>
          <p:cNvSpPr>
            <a:spLocks noGrp="1"/>
          </p:cNvSpPr>
          <p:nvPr>
            <p:ph type="title"/>
          </p:nvPr>
        </p:nvSpPr>
        <p:spPr>
          <a:xfrm>
            <a:off x="286246" y="134472"/>
            <a:ext cx="3568578" cy="1174375"/>
          </a:xfrm>
        </p:spPr>
        <p:txBody>
          <a:bodyPr>
            <a:normAutofit/>
          </a:bodyPr>
          <a:lstStyle/>
          <a:p>
            <a:r>
              <a:rPr lang="en-US" b="1" cap="none" dirty="0">
                <a:effectLst/>
                <a:latin typeface="Times New Roman" panose="02020603050405020304" pitchFamily="18" charset="0"/>
                <a:ea typeface="Calibri" panose="020F0502020204030204" pitchFamily="34" charset="0"/>
                <a:cs typeface="Times New Roman" panose="02020603050405020304" pitchFamily="18" charset="0"/>
              </a:rPr>
              <a:t>Market Research</a:t>
            </a:r>
            <a:endParaRPr lang="en-IN"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9C651-589C-C2F6-E164-F8AB1CC4A70C}"/>
              </a:ext>
            </a:extLst>
          </p:cNvPr>
          <p:cNvSpPr>
            <a:spLocks noGrp="1"/>
          </p:cNvSpPr>
          <p:nvPr>
            <p:ph sz="quarter" idx="13"/>
          </p:nvPr>
        </p:nvSpPr>
        <p:spPr>
          <a:xfrm>
            <a:off x="286246" y="1308847"/>
            <a:ext cx="6509001" cy="4966447"/>
          </a:xfrm>
        </p:spPr>
        <p:txBody>
          <a:bodyPr>
            <a:normAutofit fontScale="92500"/>
          </a:bodyPr>
          <a:lstStyle/>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Identify current MICE industry trends.</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Analyze competitors' sustainability efforts.</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Understand target audience expectations.</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Evaluate the demand for green events in the market (</a:t>
            </a:r>
            <a:r>
              <a:rPr lang="en-IN" sz="32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manzoor et al., 2020).</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3074" name="Picture 2" descr="How Technology is changing the MICE industry | Business Travel News Europe">
            <a:extLst>
              <a:ext uri="{FF2B5EF4-FFF2-40B4-BE49-F238E27FC236}">
                <a16:creationId xmlns:a16="http://schemas.microsoft.com/office/drawing/2014/main" id="{1651558C-951F-8252-0889-3E4C991413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0753" y="847164"/>
            <a:ext cx="4985001" cy="38503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2F7203-DB8B-C55D-E266-2C0D49AD011F}"/>
              </a:ext>
            </a:extLst>
          </p:cNvPr>
          <p:cNvSpPr txBox="1"/>
          <p:nvPr/>
        </p:nvSpPr>
        <p:spPr>
          <a:xfrm>
            <a:off x="8516782" y="5082989"/>
            <a:ext cx="1792941"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(Needham and Needham, 2016)</a:t>
            </a:r>
            <a:endParaRPr lang="en-IN" sz="800" dirty="0"/>
          </a:p>
        </p:txBody>
      </p:sp>
    </p:spTree>
    <p:extLst>
      <p:ext uri="{BB962C8B-B14F-4D97-AF65-F5344CB8AC3E}">
        <p14:creationId xmlns:p14="http://schemas.microsoft.com/office/powerpoint/2010/main" val="4056635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128B1-2A1F-8BCA-A351-2C48F5606E85}"/>
              </a:ext>
            </a:extLst>
          </p:cNvPr>
          <p:cNvSpPr>
            <a:spLocks noGrp="1"/>
          </p:cNvSpPr>
          <p:nvPr>
            <p:ph type="title"/>
          </p:nvPr>
        </p:nvSpPr>
        <p:spPr>
          <a:xfrm>
            <a:off x="357964" y="385434"/>
            <a:ext cx="4267825" cy="1084777"/>
          </a:xfrm>
        </p:spPr>
        <p:txBody>
          <a:bodyPr>
            <a:normAutofit fontScale="90000"/>
          </a:bodyPr>
          <a:lstStyle/>
          <a:p>
            <a:r>
              <a:rPr lang="en-US" sz="4000" b="1" kern="100" cap="none" dirty="0">
                <a:effectLst/>
                <a:latin typeface="Times New Roman" panose="02020603050405020304" pitchFamily="18" charset="0"/>
                <a:ea typeface="Calibri" panose="020F0502020204030204" pitchFamily="34" charset="0"/>
                <a:cs typeface="Times New Roman" panose="02020603050405020304" pitchFamily="18" charset="0"/>
              </a:rPr>
              <a:t>Venue selection</a:t>
            </a:r>
            <a:br>
              <a:rPr lang="en-IN" sz="4000" kern="100" cap="none"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000"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4859B0-75FD-6A36-5F92-1C50A7E5D04E}"/>
              </a:ext>
            </a:extLst>
          </p:cNvPr>
          <p:cNvSpPr>
            <a:spLocks noGrp="1"/>
          </p:cNvSpPr>
          <p:nvPr>
            <p:ph sz="quarter" idx="13"/>
          </p:nvPr>
        </p:nvSpPr>
        <p:spPr>
          <a:xfrm>
            <a:off x="178668" y="1165821"/>
            <a:ext cx="6455214" cy="5692179"/>
          </a:xfrm>
        </p:spPr>
        <p:txBody>
          <a:bodyPr>
            <a:normAutofit fontScale="85000" lnSpcReduction="10000"/>
          </a:bodyPr>
          <a:lstStyle/>
          <a:p>
            <a:pPr algn="just">
              <a:lnSpc>
                <a:spcPct val="107000"/>
              </a:lnSpc>
              <a:spcAft>
                <a:spcPts val="800"/>
              </a:spcAft>
            </a:pPr>
            <a:r>
              <a:rPr lang="en-US" sz="2800" b="1" kern="100" cap="none" dirty="0">
                <a:effectLst/>
                <a:latin typeface="Times New Roman" panose="02020603050405020304" pitchFamily="18" charset="0"/>
                <a:ea typeface="Calibri" panose="020F0502020204030204" pitchFamily="34" charset="0"/>
                <a:cs typeface="Times New Roman" panose="02020603050405020304" pitchFamily="18" charset="0"/>
              </a:rPr>
              <a:t>Eco-friendly criteria: </a:t>
            </a: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evaluate venues according to the sustainability standards, which include LEED certification, energy-efficient facilities, and waste management practices.</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b="1" kern="100" cap="none" dirty="0">
                <a:effectLst/>
                <a:latin typeface="Times New Roman" panose="02020603050405020304" pitchFamily="18" charset="0"/>
                <a:ea typeface="Calibri" panose="020F0502020204030204" pitchFamily="34" charset="0"/>
                <a:cs typeface="Times New Roman" panose="02020603050405020304" pitchFamily="18" charset="0"/>
              </a:rPr>
              <a:t>Accessibility: </a:t>
            </a: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choose a location that is accessible by public transport or carpooling to reduce the carbon footprint.</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b="1" kern="100" cap="none" dirty="0">
                <a:effectLst/>
                <a:latin typeface="Times New Roman" panose="02020603050405020304" pitchFamily="18" charset="0"/>
                <a:ea typeface="Calibri" panose="020F0502020204030204" pitchFamily="34" charset="0"/>
                <a:cs typeface="Times New Roman" panose="02020603050405020304" pitchFamily="18" charset="0"/>
              </a:rPr>
              <a:t>Local sourcing: </a:t>
            </a: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look for venues that have a policy of using local and organic products for catering as well as other services.</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b="1" kern="100" cap="none" dirty="0">
                <a:effectLst/>
                <a:latin typeface="Times New Roman" panose="02020603050405020304" pitchFamily="18" charset="0"/>
                <a:ea typeface="Calibri" panose="020F0502020204030204" pitchFamily="34" charset="0"/>
                <a:cs typeface="Times New Roman" panose="02020603050405020304" pitchFamily="18" charset="0"/>
              </a:rPr>
              <a:t>Green spaces: </a:t>
            </a: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select places that have gardens or outdoor areas, which will enhance the overall eco-friendliness (</a:t>
            </a:r>
            <a:r>
              <a:rPr lang="en-IN" sz="28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yasa et al., 2020).</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997371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3E88D-5A5C-7912-838C-E6760751D565}"/>
              </a:ext>
            </a:extLst>
          </p:cNvPr>
          <p:cNvSpPr>
            <a:spLocks noGrp="1"/>
          </p:cNvSpPr>
          <p:nvPr>
            <p:ph type="title"/>
          </p:nvPr>
        </p:nvSpPr>
        <p:spPr>
          <a:xfrm>
            <a:off x="160740" y="313717"/>
            <a:ext cx="4070601" cy="1299930"/>
          </a:xfrm>
        </p:spPr>
        <p:txBody>
          <a:bodyPr>
            <a:normAutofit/>
          </a:bodyPr>
          <a:lstStyle/>
          <a:p>
            <a:r>
              <a:rPr lang="en-US" sz="4000" b="1" kern="100" cap="none" dirty="0">
                <a:effectLst/>
                <a:latin typeface="Times New Roman" panose="02020603050405020304" pitchFamily="18" charset="0"/>
                <a:ea typeface="Calibri" panose="020F0502020204030204" pitchFamily="34" charset="0"/>
                <a:cs typeface="Times New Roman" panose="02020603050405020304" pitchFamily="18" charset="0"/>
              </a:rPr>
              <a:t>Budget overview </a:t>
            </a:r>
            <a:br>
              <a:rPr lang="en-IN" sz="4000" b="1" kern="100" cap="none"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228BAA-D5A4-41E5-1CAC-0C358E38789C}"/>
              </a:ext>
            </a:extLst>
          </p:cNvPr>
          <p:cNvSpPr>
            <a:spLocks noGrp="1"/>
          </p:cNvSpPr>
          <p:nvPr>
            <p:ph sz="quarter" idx="13"/>
          </p:nvPr>
        </p:nvSpPr>
        <p:spPr>
          <a:xfrm>
            <a:off x="160740" y="1309257"/>
            <a:ext cx="7244107" cy="5548743"/>
          </a:xfrm>
        </p:spPr>
        <p:txBody>
          <a:bodyPr>
            <a:normAutofit/>
          </a:bodyPr>
          <a:lstStyle/>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1. Venue rental</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2. Catering (locally sourced, sustainable menu)</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3. Technology (eco-friendly apps, digital communication)</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4. Décor (reusable and recyclable materials)</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5. Marketing (digital promotions, environmentally friendly materials).</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00" cap="none" dirty="0">
                <a:effectLst/>
                <a:latin typeface="Times New Roman" panose="02020603050405020304" pitchFamily="18" charset="0"/>
                <a:ea typeface="Calibri" panose="020F0502020204030204" pitchFamily="34" charset="0"/>
                <a:cs typeface="Times New Roman" panose="02020603050405020304" pitchFamily="18" charset="0"/>
              </a:rPr>
              <a:t>6. Sustainability initiatives (waste reduction, energy saving practices) (</a:t>
            </a:r>
            <a:r>
              <a:rPr lang="en-IN" sz="28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mary, 2019).</a:t>
            </a:r>
            <a:endParaRPr lang="en-IN" sz="28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098" name="Picture 2" descr="How the MICE Strategy Can Catapult the Country's Economy">
            <a:extLst>
              <a:ext uri="{FF2B5EF4-FFF2-40B4-BE49-F238E27FC236}">
                <a16:creationId xmlns:a16="http://schemas.microsoft.com/office/drawing/2014/main" id="{3B245EB8-EA99-C233-150D-CE25EC03E8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3520" y="1613647"/>
            <a:ext cx="4637740" cy="26087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BFD16EC-8331-CB26-1C9F-FEE9856B6593}"/>
              </a:ext>
            </a:extLst>
          </p:cNvPr>
          <p:cNvSpPr txBox="1"/>
          <p:nvPr/>
        </p:nvSpPr>
        <p:spPr>
          <a:xfrm>
            <a:off x="8928847" y="4697506"/>
            <a:ext cx="1183342"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(Linkedin.com, 2024)</a:t>
            </a:r>
            <a:endParaRPr lang="en-IN" sz="800" dirty="0"/>
          </a:p>
        </p:txBody>
      </p:sp>
    </p:spTree>
    <p:extLst>
      <p:ext uri="{BB962C8B-B14F-4D97-AF65-F5344CB8AC3E}">
        <p14:creationId xmlns:p14="http://schemas.microsoft.com/office/powerpoint/2010/main" val="2054938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96FBF-DFF1-A77C-1517-A4CA6BFEC20D}"/>
              </a:ext>
            </a:extLst>
          </p:cNvPr>
          <p:cNvSpPr>
            <a:spLocks noGrp="1"/>
          </p:cNvSpPr>
          <p:nvPr>
            <p:ph type="title"/>
          </p:nvPr>
        </p:nvSpPr>
        <p:spPr>
          <a:xfrm>
            <a:off x="0" y="125459"/>
            <a:ext cx="5182225" cy="941342"/>
          </a:xfrm>
        </p:spPr>
        <p:txBody>
          <a:bodyPr>
            <a:normAutofit fontScale="90000"/>
          </a:bodyPr>
          <a:lstStyle/>
          <a:p>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Sustainability Initiatives</a:t>
            </a:r>
            <a:br>
              <a:rPr lang="en-IN" sz="1800" b="1" kern="100" dirty="0">
                <a:effectLst/>
                <a:latin typeface="Calibri" panose="020F0502020204030204" pitchFamily="34" charset="0"/>
                <a:ea typeface="Calibri" panose="020F0502020204030204" pitchFamily="34" charset="0"/>
                <a:cs typeface="Mangal" panose="02040503050203030202" pitchFamily="18" charset="0"/>
              </a:rPr>
            </a:br>
            <a:endParaRPr lang="en-IN" b="1" dirty="0"/>
          </a:p>
        </p:txBody>
      </p:sp>
      <p:sp>
        <p:nvSpPr>
          <p:cNvPr id="3" name="Content Placeholder 2">
            <a:extLst>
              <a:ext uri="{FF2B5EF4-FFF2-40B4-BE49-F238E27FC236}">
                <a16:creationId xmlns:a16="http://schemas.microsoft.com/office/drawing/2014/main" id="{79600286-1927-A53E-B82C-68E6D93C98D6}"/>
              </a:ext>
            </a:extLst>
          </p:cNvPr>
          <p:cNvSpPr>
            <a:spLocks noGrp="1"/>
          </p:cNvSpPr>
          <p:nvPr>
            <p:ph sz="quarter" idx="13"/>
          </p:nvPr>
        </p:nvSpPr>
        <p:spPr>
          <a:xfrm>
            <a:off x="196597" y="797860"/>
            <a:ext cx="10363826" cy="5934681"/>
          </a:xfrm>
        </p:spPr>
        <p:txBody>
          <a:bodyPr>
            <a:normAutofit fontScale="25000" lnSpcReduction="20000"/>
          </a:bodyPr>
          <a:lstStyle/>
          <a:p>
            <a:pPr algn="just">
              <a:lnSpc>
                <a:spcPct val="107000"/>
              </a:lnSpc>
              <a:spcAft>
                <a:spcPts val="800"/>
              </a:spcAft>
            </a:pPr>
            <a:r>
              <a:rPr lang="en-US" sz="8000" b="1" kern="100" cap="none" dirty="0">
                <a:effectLst/>
                <a:latin typeface="Times New Roman" panose="02020603050405020304" pitchFamily="18" charset="0"/>
                <a:ea typeface="Calibri" panose="020F0502020204030204" pitchFamily="34" charset="0"/>
                <a:cs typeface="Times New Roman" panose="02020603050405020304" pitchFamily="18" charset="0"/>
              </a:rPr>
              <a:t>Waste reduction</a:t>
            </a:r>
            <a:endParaRPr lang="en-IN" sz="8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Implement a complete waste management program.</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Limit the use of single-use plastics and encourage reusable options.</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b="1" kern="100" cap="none" dirty="0">
                <a:effectLst/>
                <a:latin typeface="Times New Roman" panose="02020603050405020304" pitchFamily="18" charset="0"/>
                <a:ea typeface="Calibri" panose="020F0502020204030204" pitchFamily="34" charset="0"/>
                <a:cs typeface="Times New Roman" panose="02020603050405020304" pitchFamily="18" charset="0"/>
              </a:rPr>
              <a:t>Energy efficiency</a:t>
            </a:r>
            <a:endParaRPr lang="en-IN" sz="8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Use green energy for the event.</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Implement energy-efficient technologies and led lighting.</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b="1" kern="100" cap="none" dirty="0">
                <a:effectLst/>
                <a:latin typeface="Times New Roman" panose="02020603050405020304" pitchFamily="18" charset="0"/>
                <a:ea typeface="Calibri" panose="020F0502020204030204" pitchFamily="34" charset="0"/>
                <a:cs typeface="Times New Roman" panose="02020603050405020304" pitchFamily="18" charset="0"/>
              </a:rPr>
              <a:t>Local sourcing</a:t>
            </a:r>
            <a:endParaRPr lang="en-IN" sz="8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Choose local and seasonal suppliers for food and materials.</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Regional sourcing to minimize carbon footprint.</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b="1" kern="100" cap="none" dirty="0">
                <a:effectLst/>
                <a:latin typeface="Times New Roman" panose="02020603050405020304" pitchFamily="18" charset="0"/>
                <a:ea typeface="Calibri" panose="020F0502020204030204" pitchFamily="34" charset="0"/>
                <a:cs typeface="Times New Roman" panose="02020603050405020304" pitchFamily="18" charset="0"/>
              </a:rPr>
              <a:t>Carbon offsetting</a:t>
            </a:r>
            <a:endParaRPr lang="en-IN" sz="8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Invest in carbon offset programs to offset event-related emissions.</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8000" kern="100" cap="none" dirty="0">
                <a:effectLst/>
                <a:latin typeface="Times New Roman" panose="02020603050405020304" pitchFamily="18" charset="0"/>
                <a:ea typeface="Calibri" panose="020F0502020204030204" pitchFamily="34" charset="0"/>
                <a:cs typeface="Times New Roman" panose="02020603050405020304" pitchFamily="18" charset="0"/>
              </a:rPr>
              <a:t>Inform the event of the pledge to carbon neutrality (</a:t>
            </a:r>
            <a:r>
              <a:rPr lang="en-IN" sz="80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liu et al., 2020).</a:t>
            </a:r>
            <a:endParaRPr lang="en-IN" sz="8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83522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448D5-C309-F948-D71D-8319252997AE}"/>
              </a:ext>
            </a:extLst>
          </p:cNvPr>
          <p:cNvSpPr>
            <a:spLocks noGrp="1"/>
          </p:cNvSpPr>
          <p:nvPr>
            <p:ph type="title"/>
          </p:nvPr>
        </p:nvSpPr>
        <p:spPr>
          <a:xfrm>
            <a:off x="0" y="250965"/>
            <a:ext cx="6473143" cy="815836"/>
          </a:xfrm>
        </p:spPr>
        <p:txBody>
          <a:bodyPr>
            <a:normAutofit fontScale="90000"/>
          </a:bodyPr>
          <a:lstStyle/>
          <a:p>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Partnerships and Sponsorships</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AC57C9D5-1F04-7993-D589-ABD4C6E704C7}"/>
              </a:ext>
            </a:extLst>
          </p:cNvPr>
          <p:cNvSpPr>
            <a:spLocks noGrp="1"/>
          </p:cNvSpPr>
          <p:nvPr>
            <p:ph sz="quarter" idx="13"/>
          </p:nvPr>
        </p:nvSpPr>
        <p:spPr>
          <a:xfrm>
            <a:off x="232456" y="1066801"/>
            <a:ext cx="8499168" cy="5540234"/>
          </a:xfrm>
        </p:spPr>
        <p:txBody>
          <a:bodyPr>
            <a:normAutofit/>
          </a:bodyPr>
          <a:lstStyle/>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Look for sponsors that are eco-friendly and sustainable.</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Partner with environmentalist organizations.</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Partner with local green businesses.</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Offer sponsorship packages on sustainability.</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kern="100" cap="none" dirty="0">
                <a:effectLst/>
                <a:latin typeface="Times New Roman" panose="02020603050405020304" pitchFamily="18" charset="0"/>
                <a:ea typeface="Calibri" panose="020F0502020204030204" pitchFamily="34" charset="0"/>
                <a:cs typeface="Times New Roman" panose="02020603050405020304" pitchFamily="18" charset="0"/>
              </a:rPr>
              <a:t>Make sure that the values of the sponsors are aligned with the green theme of the event (</a:t>
            </a:r>
            <a:r>
              <a:rPr lang="en-IN" sz="32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zollo et al., 2018).</a:t>
            </a:r>
            <a:endParaRPr lang="en-IN" sz="32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6146" name="Picture 2" descr="Partnership png images | PNGEgg">
            <a:extLst>
              <a:ext uri="{FF2B5EF4-FFF2-40B4-BE49-F238E27FC236}">
                <a16:creationId xmlns:a16="http://schemas.microsoft.com/office/drawing/2014/main" id="{9564A4EF-B6BB-48A1-78B6-A5F141F081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0259" y="1527856"/>
            <a:ext cx="2966823" cy="29668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4BE7E7-65AC-4921-4B53-3C6C4020CE50}"/>
              </a:ext>
            </a:extLst>
          </p:cNvPr>
          <p:cNvSpPr txBox="1"/>
          <p:nvPr/>
        </p:nvSpPr>
        <p:spPr>
          <a:xfrm>
            <a:off x="9275858" y="4848012"/>
            <a:ext cx="1555623"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(Senicarque.com, 2024)</a:t>
            </a:r>
            <a:endParaRPr lang="en-IN" sz="800" dirty="0"/>
          </a:p>
        </p:txBody>
      </p:sp>
    </p:spTree>
    <p:extLst>
      <p:ext uri="{BB962C8B-B14F-4D97-AF65-F5344CB8AC3E}">
        <p14:creationId xmlns:p14="http://schemas.microsoft.com/office/powerpoint/2010/main" val="317021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19FA4-57FD-8239-F808-6038973DD828}"/>
              </a:ext>
            </a:extLst>
          </p:cNvPr>
          <p:cNvSpPr>
            <a:spLocks noGrp="1"/>
          </p:cNvSpPr>
          <p:nvPr>
            <p:ph type="title"/>
          </p:nvPr>
        </p:nvSpPr>
        <p:spPr>
          <a:xfrm>
            <a:off x="0" y="179294"/>
            <a:ext cx="5182226" cy="887507"/>
          </a:xfrm>
        </p:spPr>
        <p:txBody>
          <a:bodyPr>
            <a:normAutofit fontScale="90000"/>
          </a:bodyPr>
          <a:lstStyle/>
          <a:p>
            <a:r>
              <a:rPr lang="en-US" sz="3200" b="1" kern="100" cap="none" dirty="0">
                <a:effectLst/>
                <a:latin typeface="Times New Roman" panose="02020603050405020304" pitchFamily="18" charset="0"/>
                <a:ea typeface="Calibri" panose="020F0502020204030204" pitchFamily="34" charset="0"/>
                <a:cs typeface="Times New Roman" panose="02020603050405020304" pitchFamily="18" charset="0"/>
              </a:rPr>
              <a:t>Technology integration</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91B8A0D8-7690-DE43-A662-E040F8D7F947}"/>
              </a:ext>
            </a:extLst>
          </p:cNvPr>
          <p:cNvSpPr>
            <a:spLocks noGrp="1"/>
          </p:cNvSpPr>
          <p:nvPr>
            <p:ph sz="quarter" idx="13"/>
          </p:nvPr>
        </p:nvSpPr>
        <p:spPr>
          <a:xfrm>
            <a:off x="160738" y="861022"/>
            <a:ext cx="6240062" cy="5817684"/>
          </a:xfrm>
        </p:spPr>
        <p:txBody>
          <a:bodyPr>
            <a:normAutofit/>
          </a:bodyPr>
          <a:lstStyle/>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Digital communication: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use email and messaging applications for paperless communication.</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Event apps: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develop an app that can allow the attendees to view schedules, maps, and be able to participate in interactive events.</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Virtual components: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include virtual elements to reduce the physical presence and increase the accessibility.</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Sustainable tech: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use green gadgets and tech solutions to help minimise the environmental impact (</a:t>
            </a:r>
            <a:r>
              <a:rPr lang="en-IN" sz="24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yasa et al., 2020).</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361854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3411F-61CD-7BD9-02A0-B9CEFA4C719D}"/>
              </a:ext>
            </a:extLst>
          </p:cNvPr>
          <p:cNvSpPr>
            <a:spLocks noGrp="1"/>
          </p:cNvSpPr>
          <p:nvPr>
            <p:ph type="title"/>
          </p:nvPr>
        </p:nvSpPr>
        <p:spPr>
          <a:xfrm>
            <a:off x="-72342" y="242047"/>
            <a:ext cx="6168342" cy="824754"/>
          </a:xfrm>
        </p:spPr>
        <p:txBody>
          <a:bodyPr>
            <a:normAutofit fontScale="90000"/>
          </a:bodyPr>
          <a:lstStyle/>
          <a:p>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Marketing and promotion</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D7102377-61C6-5499-34E0-9245ECC5833E}"/>
              </a:ext>
            </a:extLst>
          </p:cNvPr>
          <p:cNvSpPr>
            <a:spLocks noGrp="1"/>
          </p:cNvSpPr>
          <p:nvPr>
            <p:ph sz="quarter" idx="13"/>
          </p:nvPr>
        </p:nvSpPr>
        <p:spPr>
          <a:xfrm>
            <a:off x="250385" y="1066801"/>
            <a:ext cx="7781991" cy="5369858"/>
          </a:xfrm>
        </p:spPr>
        <p:txBody>
          <a:bodyPr>
            <a:normAutofit/>
          </a:bodyPr>
          <a:lstStyle/>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Social media campaigns:</a:t>
            </a:r>
            <a:r>
              <a:rPr lang="en-IN" sz="2400" b="1" kern="100" cap="none" dirty="0">
                <a:latin typeface="Times New Roman" panose="02020603050405020304" pitchFamily="18" charset="0"/>
                <a:ea typeface="Calibri" panose="020F0502020204030204" pitchFamily="34" charset="0"/>
                <a:cs typeface="Times New Roman" panose="02020603050405020304" pitchFamily="18" charset="0"/>
              </a:rPr>
              <a:t>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Show sustainability activities, engage with the audience, and promote the event using Instagram, twitter, and LinkedIn.</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Collaborations: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Work with influencers, brands that promote sustainability, and environmental groups to make the event bigger and more credible.</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2400" b="1" kern="100" cap="none" dirty="0">
                <a:effectLst/>
                <a:latin typeface="Times New Roman" panose="02020603050405020304" pitchFamily="18" charset="0"/>
                <a:ea typeface="Calibri" panose="020F0502020204030204" pitchFamily="34" charset="0"/>
                <a:cs typeface="Times New Roman" panose="02020603050405020304" pitchFamily="18" charset="0"/>
              </a:rPr>
              <a:t>Promotional materials: </a:t>
            </a:r>
            <a:r>
              <a:rPr lang="en-US" sz="2400" kern="100" cap="none" dirty="0">
                <a:effectLst/>
                <a:latin typeface="Times New Roman" panose="02020603050405020304" pitchFamily="18" charset="0"/>
                <a:ea typeface="Calibri" panose="020F0502020204030204" pitchFamily="34" charset="0"/>
                <a:cs typeface="Times New Roman" panose="02020603050405020304" pitchFamily="18" charset="0"/>
              </a:rPr>
              <a:t>Produce eco-friendly promotional materials and emphasize the sustainable nature of the event. opt for recycled paper, e-brochures, and eco-friendly gift items (</a:t>
            </a:r>
            <a:r>
              <a:rPr lang="en-IN" sz="24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mary, 2019).</a:t>
            </a:r>
            <a:endParaRPr lang="en-IN" sz="24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2" descr="Types of MICE Tourism | Download Scientific Diagram">
            <a:extLst>
              <a:ext uri="{FF2B5EF4-FFF2-40B4-BE49-F238E27FC236}">
                <a16:creationId xmlns:a16="http://schemas.microsoft.com/office/drawing/2014/main" id="{53D44FAC-00FB-CA62-88AB-521FF77C7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3741" y="1176847"/>
            <a:ext cx="3783106" cy="29860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56F8239-EB7B-4B40-09B9-BDE2BFC3A796}"/>
              </a:ext>
            </a:extLst>
          </p:cNvPr>
          <p:cNvSpPr txBox="1"/>
          <p:nvPr/>
        </p:nvSpPr>
        <p:spPr>
          <a:xfrm>
            <a:off x="9288063" y="4619830"/>
            <a:ext cx="2653552"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(ResearchGate, 2022)</a:t>
            </a:r>
            <a:endParaRPr lang="en-IN" sz="800" dirty="0"/>
          </a:p>
        </p:txBody>
      </p:sp>
    </p:spTree>
    <p:extLst>
      <p:ext uri="{BB962C8B-B14F-4D97-AF65-F5344CB8AC3E}">
        <p14:creationId xmlns:p14="http://schemas.microsoft.com/office/powerpoint/2010/main" val="2564448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255F2-6692-DDF0-F7C1-BF494D7DBC56}"/>
              </a:ext>
            </a:extLst>
          </p:cNvPr>
          <p:cNvSpPr>
            <a:spLocks noGrp="1"/>
          </p:cNvSpPr>
          <p:nvPr>
            <p:ph type="title"/>
          </p:nvPr>
        </p:nvSpPr>
        <p:spPr>
          <a:xfrm>
            <a:off x="142811" y="179247"/>
            <a:ext cx="4034743" cy="887554"/>
          </a:xfrm>
        </p:spPr>
        <p:txBody>
          <a:bodyPr>
            <a:normAutofit fontScale="90000"/>
          </a:bodyPr>
          <a:lstStyle/>
          <a:p>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Risk analysis</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4C1D474F-26ED-7EF4-8389-AE8638320B58}"/>
              </a:ext>
            </a:extLst>
          </p:cNvPr>
          <p:cNvSpPr>
            <a:spLocks noGrp="1"/>
          </p:cNvSpPr>
          <p:nvPr>
            <p:ph sz="quarter" idx="13"/>
          </p:nvPr>
        </p:nvSpPr>
        <p:spPr>
          <a:xfrm>
            <a:off x="142811" y="1066801"/>
            <a:ext cx="8176436" cy="5611952"/>
          </a:xfrm>
        </p:spPr>
        <p:txBody>
          <a:bodyPr>
            <a:normAutofit fontScale="32500" lnSpcReduction="20000"/>
          </a:bodyPr>
          <a:lstStyle/>
          <a:p>
            <a:pPr algn="just">
              <a:lnSpc>
                <a:spcPct val="107000"/>
              </a:lnSpc>
              <a:spcAft>
                <a:spcPts val="800"/>
              </a:spcAft>
            </a:pPr>
            <a:r>
              <a:rPr lang="en-US" sz="6000" b="1" kern="100" cap="none" dirty="0">
                <a:effectLst/>
                <a:latin typeface="Times New Roman" panose="02020603050405020304" pitchFamily="18" charset="0"/>
                <a:ea typeface="Calibri" panose="020F0502020204030204" pitchFamily="34" charset="0"/>
                <a:cs typeface="Times New Roman" panose="02020603050405020304" pitchFamily="18" charset="0"/>
              </a:rPr>
              <a:t>Budget overruns</a:t>
            </a:r>
            <a:endParaRPr lang="en-IN" sz="6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000" kern="100" cap="none" dirty="0">
                <a:effectLst/>
                <a:latin typeface="Times New Roman" panose="02020603050405020304" pitchFamily="18" charset="0"/>
                <a:ea typeface="Calibri" panose="020F0502020204030204" pitchFamily="34" charset="0"/>
                <a:cs typeface="Times New Roman" panose="02020603050405020304" pitchFamily="18" charset="0"/>
              </a:rPr>
              <a:t>Unforeseen expenses impacting financial feasibility.</a:t>
            </a:r>
            <a:endParaRPr lang="en-IN" sz="6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6000" b="1" kern="100" cap="none" dirty="0">
                <a:effectLst/>
                <a:latin typeface="Times New Roman" panose="02020603050405020304" pitchFamily="18" charset="0"/>
                <a:ea typeface="Calibri" panose="020F0502020204030204" pitchFamily="34" charset="0"/>
                <a:cs typeface="Times New Roman" panose="02020603050405020304" pitchFamily="18" charset="0"/>
              </a:rPr>
              <a:t>Weather conditions</a:t>
            </a:r>
            <a:endParaRPr lang="en-IN" sz="6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000" kern="100" cap="none" dirty="0">
                <a:effectLst/>
                <a:latin typeface="Times New Roman" panose="02020603050405020304" pitchFamily="18" charset="0"/>
                <a:ea typeface="Calibri" panose="020F0502020204030204" pitchFamily="34" charset="0"/>
                <a:cs typeface="Times New Roman" panose="02020603050405020304" pitchFamily="18" charset="0"/>
              </a:rPr>
              <a:t>Sensitivity to bad weather changing attendance for outdoor event.</a:t>
            </a:r>
            <a:endParaRPr lang="en-IN" sz="6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6000" b="1" kern="100" cap="none" dirty="0">
                <a:effectLst/>
                <a:latin typeface="Times New Roman" panose="02020603050405020304" pitchFamily="18" charset="0"/>
                <a:ea typeface="Calibri" panose="020F0502020204030204" pitchFamily="34" charset="0"/>
                <a:cs typeface="Times New Roman" panose="02020603050405020304" pitchFamily="18" charset="0"/>
              </a:rPr>
              <a:t>Logistics issues</a:t>
            </a:r>
            <a:endParaRPr lang="en-IN" sz="6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000" kern="100" cap="none" dirty="0">
                <a:effectLst/>
                <a:latin typeface="Times New Roman" panose="02020603050405020304" pitchFamily="18" charset="0"/>
                <a:ea typeface="Calibri" panose="020F0502020204030204" pitchFamily="34" charset="0"/>
                <a:cs typeface="Times New Roman" panose="02020603050405020304" pitchFamily="18" charset="0"/>
              </a:rPr>
              <a:t>Transport and accommodation issues for attendees.</a:t>
            </a:r>
            <a:endParaRPr lang="en-IN" sz="6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6000" b="1" kern="100" cap="none" dirty="0">
                <a:effectLst/>
                <a:latin typeface="Times New Roman" panose="02020603050405020304" pitchFamily="18" charset="0"/>
                <a:ea typeface="Calibri" panose="020F0502020204030204" pitchFamily="34" charset="0"/>
                <a:cs typeface="Times New Roman" panose="02020603050405020304" pitchFamily="18" charset="0"/>
              </a:rPr>
              <a:t>Technology glitches</a:t>
            </a:r>
            <a:endParaRPr lang="en-IN" sz="6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000" kern="100" cap="none" dirty="0">
                <a:effectLst/>
                <a:latin typeface="Times New Roman" panose="02020603050405020304" pitchFamily="18" charset="0"/>
                <a:ea typeface="Calibri" panose="020F0502020204030204" pitchFamily="34" charset="0"/>
                <a:cs typeface="Times New Roman" panose="02020603050405020304" pitchFamily="18" charset="0"/>
              </a:rPr>
              <a:t>Technical failures disrupting virtual components.</a:t>
            </a:r>
            <a:endParaRPr lang="en-IN" sz="6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6000" b="1" kern="100" cap="none" dirty="0">
                <a:effectLst/>
                <a:latin typeface="Times New Roman" panose="02020603050405020304" pitchFamily="18" charset="0"/>
                <a:ea typeface="Calibri" panose="020F0502020204030204" pitchFamily="34" charset="0"/>
                <a:cs typeface="Times New Roman" panose="02020603050405020304" pitchFamily="18" charset="0"/>
              </a:rPr>
              <a:t>Sustainability compliance</a:t>
            </a:r>
            <a:endParaRPr lang="en-IN" sz="6000" b="1"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6000" kern="100" cap="none" dirty="0">
                <a:effectLst/>
                <a:latin typeface="Times New Roman" panose="02020603050405020304" pitchFamily="18" charset="0"/>
                <a:ea typeface="Calibri" panose="020F0502020204030204" pitchFamily="34" charset="0"/>
                <a:cs typeface="Times New Roman" panose="02020603050405020304" pitchFamily="18" charset="0"/>
              </a:rPr>
              <a:t>Difficult sustainability standards to follow (</a:t>
            </a:r>
            <a:r>
              <a:rPr lang="en-IN" sz="6000" kern="100" cap="none"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liu et al., 2020).</a:t>
            </a:r>
            <a:endParaRPr lang="en-IN" sz="6000" kern="100" cap="none"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7170" name="Picture 2" descr="Risk Management Logo png download - 880*726 - Free ...">
            <a:extLst>
              <a:ext uri="{FF2B5EF4-FFF2-40B4-BE49-F238E27FC236}">
                <a16:creationId xmlns:a16="http://schemas.microsoft.com/office/drawing/2014/main" id="{5042E343-8E63-46E9-42F5-8DB44F154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2823" y="1066801"/>
            <a:ext cx="4894730" cy="26423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A125D92-7A5A-C978-E216-60A1C98A17FA}"/>
              </a:ext>
            </a:extLst>
          </p:cNvPr>
          <p:cNvSpPr txBox="1"/>
          <p:nvPr/>
        </p:nvSpPr>
        <p:spPr>
          <a:xfrm>
            <a:off x="8319247" y="4123765"/>
            <a:ext cx="1604683" cy="215444"/>
          </a:xfrm>
          <a:prstGeom prst="rect">
            <a:avLst/>
          </a:prstGeom>
          <a:noFill/>
        </p:spPr>
        <p:txBody>
          <a:bodyPr wrap="square">
            <a:spAutoFit/>
          </a:bodyPr>
          <a:lstStyle/>
          <a:p>
            <a:r>
              <a:rPr lang="en-IN" sz="800" b="0" i="0" dirty="0">
                <a:solidFill>
                  <a:srgbClr val="000000"/>
                </a:solidFill>
                <a:effectLst/>
                <a:latin typeface="Times New Roman" panose="02020603050405020304" pitchFamily="18" charset="0"/>
              </a:rPr>
              <a:t>(cleanpng.com, 2023)</a:t>
            </a:r>
            <a:endParaRPr lang="en-IN" sz="800" dirty="0"/>
          </a:p>
        </p:txBody>
      </p:sp>
    </p:spTree>
    <p:extLst>
      <p:ext uri="{BB962C8B-B14F-4D97-AF65-F5344CB8AC3E}">
        <p14:creationId xmlns:p14="http://schemas.microsoft.com/office/powerpoint/2010/main" val="3051526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06DC-1AB6-B74A-4E31-14D602964E6C}"/>
              </a:ext>
            </a:extLst>
          </p:cNvPr>
          <p:cNvSpPr>
            <a:spLocks noGrp="1"/>
          </p:cNvSpPr>
          <p:nvPr>
            <p:ph type="title"/>
          </p:nvPr>
        </p:nvSpPr>
        <p:spPr>
          <a:xfrm>
            <a:off x="913775" y="618517"/>
            <a:ext cx="6150413" cy="977201"/>
          </a:xfrm>
        </p:spPr>
        <p:txBody>
          <a:bodyPr>
            <a:normAutofit fontScale="90000"/>
          </a:bodyPr>
          <a:lstStyle/>
          <a:p>
            <a:r>
              <a:rPr lang="en-US" sz="3200" b="1" kern="100" cap="none" dirty="0">
                <a:effectLst/>
                <a:latin typeface="Times New Roman" panose="02020603050405020304" pitchFamily="18" charset="0"/>
                <a:ea typeface="Calibri" panose="020F0502020204030204" pitchFamily="34" charset="0"/>
                <a:cs typeface="Times New Roman" panose="02020603050405020304" pitchFamily="18" charset="0"/>
              </a:rPr>
              <a:t>Conclusion and Recommendations</a:t>
            </a:r>
            <a:br>
              <a:rPr lang="en-IN" sz="1800" kern="100" dirty="0">
                <a:effectLst/>
                <a:latin typeface="Calibri" panose="020F0502020204030204" pitchFamily="34" charset="0"/>
                <a:ea typeface="Calibri" panose="020F0502020204030204" pitchFamily="34" charset="0"/>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D70EC285-BB95-C5BE-12F8-76C2BE0303F2}"/>
              </a:ext>
            </a:extLst>
          </p:cNvPr>
          <p:cNvSpPr>
            <a:spLocks noGrp="1"/>
          </p:cNvSpPr>
          <p:nvPr>
            <p:ph sz="quarter" idx="13"/>
          </p:nvPr>
        </p:nvSpPr>
        <p:spPr>
          <a:xfrm>
            <a:off x="214526" y="1389890"/>
            <a:ext cx="10363826" cy="5243991"/>
          </a:xfrm>
        </p:spPr>
        <p:txBody>
          <a:bodyPr>
            <a:normAutofit fontScale="25000" lnSpcReduction="20000"/>
          </a:bodyPr>
          <a:lstStyle/>
          <a:p>
            <a:pPr algn="just"/>
            <a:r>
              <a:rPr lang="en-US" sz="5500" cap="none" dirty="0">
                <a:latin typeface="Times New Roman" panose="02020603050405020304" pitchFamily="18" charset="0"/>
                <a:cs typeface="Times New Roman" panose="02020603050405020304" pitchFamily="18" charset="0"/>
              </a:rPr>
              <a:t>Hur, d., Lee, s. And kim, h. (2022) are we ready for mice 5.0? An investigation of technology use in the mice industry using social media big data. Tourism management perspectives, 43, p.100991.</a:t>
            </a:r>
          </a:p>
          <a:p>
            <a:pPr algn="just"/>
            <a:r>
              <a:rPr lang="en-US" sz="5500" cap="none" dirty="0">
                <a:latin typeface="Times New Roman" panose="02020603050405020304" pitchFamily="18" charset="0"/>
                <a:cs typeface="Times New Roman" panose="02020603050405020304" pitchFamily="18" charset="0"/>
              </a:rPr>
              <a:t>Liu, x., Seevers, r., Gu, z. And yang, x. (2020) december. Smart mice: definitions, foundations and development. In 2020 7th international conference on information science and control engineering (icisce) (pp. 1296-1300). Ieee.</a:t>
            </a:r>
          </a:p>
          <a:p>
            <a:pPr algn="just"/>
            <a:r>
              <a:rPr lang="en-US" sz="5500" cap="none" dirty="0">
                <a:latin typeface="Times New Roman" panose="02020603050405020304" pitchFamily="18" charset="0"/>
                <a:cs typeface="Times New Roman" panose="02020603050405020304" pitchFamily="18" charset="0"/>
              </a:rPr>
              <a:t>Manzoor, u., Baig, s.A., Hashim, m. And sami, a. (2020) impact of social media marketing on consumer’s purchase intentions: the mediating role of customer trust. International journal of entrepreneurial research, 3(2), pp.41-48.</a:t>
            </a:r>
          </a:p>
          <a:p>
            <a:pPr algn="just"/>
            <a:r>
              <a:rPr lang="en-US" sz="5500" cap="none" dirty="0">
                <a:latin typeface="Times New Roman" panose="02020603050405020304" pitchFamily="18" charset="0"/>
                <a:cs typeface="Times New Roman" panose="02020603050405020304" pitchFamily="18" charset="0"/>
              </a:rPr>
              <a:t>Mary, a.A.S. (2019) the role of information technology and communication in mice tourism. Introspecting problems and prospects, p.267.</a:t>
            </a:r>
          </a:p>
          <a:p>
            <a:pPr algn="just"/>
            <a:r>
              <a:rPr lang="en-US" sz="5500" cap="none" dirty="0">
                <a:latin typeface="Times New Roman" panose="02020603050405020304" pitchFamily="18" charset="0"/>
                <a:cs typeface="Times New Roman" panose="02020603050405020304" pitchFamily="18" charset="0"/>
              </a:rPr>
              <a:t>Melović, b., Jocović, m., Dabić, m., Vulić, t.B. And dudic, b. (2020) the impact of digital transformation and digital marketing on the brand promotion, positioning and electronic business in montenegro. Technology in society, 63, p.101425.</a:t>
            </a:r>
          </a:p>
          <a:p>
            <a:pPr algn="just"/>
            <a:r>
              <a:rPr lang="en-US" sz="5500" cap="none" dirty="0">
                <a:latin typeface="Times New Roman" panose="02020603050405020304" pitchFamily="18" charset="0"/>
                <a:cs typeface="Times New Roman" panose="02020603050405020304" pitchFamily="18" charset="0"/>
              </a:rPr>
              <a:t>Yasa, n., Giantari, i.G.A.K., Setini, m. And rahmayanti, p.J.M.S.L. (2020) the role of competitive advantage in mediating the effect of promotional strategy on marketing performance. Management science letters, 10(12), pp.2845-2848.</a:t>
            </a:r>
          </a:p>
          <a:p>
            <a:pPr algn="just"/>
            <a:r>
              <a:rPr lang="en-US" sz="5500" cap="none" dirty="0">
                <a:latin typeface="Times New Roman" panose="02020603050405020304" pitchFamily="18" charset="0"/>
                <a:cs typeface="Times New Roman" panose="02020603050405020304" pitchFamily="18" charset="0"/>
              </a:rPr>
              <a:t>Yoon, t.H. And wang, s. (2023) how important is stakeholder collaboration in the mice industry: antecedents and outcomes of supply chain integration. Sustainability, 15(20), p.14966.</a:t>
            </a:r>
          </a:p>
          <a:p>
            <a:pPr algn="just"/>
            <a:r>
              <a:rPr lang="en-US" sz="5500" cap="none" dirty="0">
                <a:latin typeface="Times New Roman" panose="02020603050405020304" pitchFamily="18" charset="0"/>
                <a:cs typeface="Times New Roman" panose="02020603050405020304" pitchFamily="18" charset="0"/>
              </a:rPr>
              <a:t>Zollo, a., Simonetti, b., Salsano, v. And rueda-armengot, c. (2018) promotion and marketing: marketing strategies, italy, regional development. Health and wellness tourism: emergence of a new market segment, pp.63-76.</a:t>
            </a:r>
          </a:p>
          <a:p>
            <a:endParaRPr lang="en-IN" dirty="0"/>
          </a:p>
        </p:txBody>
      </p:sp>
    </p:spTree>
    <p:extLst>
      <p:ext uri="{BB962C8B-B14F-4D97-AF65-F5344CB8AC3E}">
        <p14:creationId xmlns:p14="http://schemas.microsoft.com/office/powerpoint/2010/main" val="22617952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117</TotalTime>
  <Words>2184</Words>
  <Application>Microsoft Office PowerPoint</Application>
  <PresentationFormat>Widescreen</PresentationFormat>
  <Paragraphs>110</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Tw Cen MT</vt:lpstr>
      <vt:lpstr>Droplet</vt:lpstr>
      <vt:lpstr>International meetings management for the hotel industry</vt:lpstr>
      <vt:lpstr>Introduction</vt:lpstr>
      <vt:lpstr>Event Objectives</vt:lpstr>
      <vt:lpstr>Target Audience</vt:lpstr>
      <vt:lpstr>Market Research</vt:lpstr>
      <vt:lpstr>Venue selection </vt:lpstr>
      <vt:lpstr>Budget overview  </vt:lpstr>
      <vt:lpstr>Sustainability Initiatives </vt:lpstr>
      <vt:lpstr>Partnerships and Sponsorships </vt:lpstr>
      <vt:lpstr>Technology integration </vt:lpstr>
      <vt:lpstr>Marketing and promotion </vt:lpstr>
      <vt:lpstr>Risk analysis </vt:lpstr>
      <vt:lpstr>Conclusion and Recommendations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dc:title>
  <dc:creator>aditijain072000@gmail.com</dc:creator>
  <cp:lastModifiedBy>aditijain072000@gmail.com</cp:lastModifiedBy>
  <cp:revision>1</cp:revision>
  <dcterms:created xsi:type="dcterms:W3CDTF">2024-01-29T10:11:47Z</dcterms:created>
  <dcterms:modified xsi:type="dcterms:W3CDTF">2024-01-30T06:49:22Z</dcterms:modified>
</cp:coreProperties>
</file>