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77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8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53A44BFB-8B4F-4386-814F-9F3476DCA426}" type="datetimeFigureOut">
              <a:rPr lang="en-US" smtClean="0"/>
              <a:pPr/>
              <a:t>3/18/2013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7E0892F-0945-461A-93FD-98D897AA426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7" descr="gold mask"/>
          <p:cNvPicPr>
            <a:picLocks noChangeAspect="1" noChangeArrowheads="1"/>
          </p:cNvPicPr>
          <p:nvPr/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5221528" y="285728"/>
            <a:ext cx="3766917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6000" dirty="0" smtClean="0"/>
              <a:t>Pharaohs, Phoenicians &amp; Peoples of the Sea</a:t>
            </a:r>
            <a:endParaRPr lang="en-GB" sz="6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Early Mycenaean Greece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Who were the Mycenaeans?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643050"/>
            <a:ext cx="4857784" cy="500066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Mycenaean palatial civilisation flourished in southern Greek mainland during the LBA: c.1600-1050 BC</a:t>
            </a:r>
            <a:endParaRPr lang="en-GB" b="1" dirty="0"/>
          </a:p>
          <a:p>
            <a:pPr lvl="1">
              <a:defRPr/>
            </a:pPr>
            <a:r>
              <a:rPr lang="en-GB" dirty="0" smtClean="0">
                <a:solidFill>
                  <a:srgbClr val="FFC000"/>
                </a:solidFill>
              </a:rPr>
              <a:t>Late </a:t>
            </a:r>
            <a:r>
              <a:rPr lang="en-GB" dirty="0">
                <a:solidFill>
                  <a:srgbClr val="FFC000"/>
                </a:solidFill>
              </a:rPr>
              <a:t>Helladic period</a:t>
            </a:r>
            <a:endParaRPr lang="en-GB" b="1" dirty="0">
              <a:solidFill>
                <a:srgbClr val="FFC000"/>
              </a:solidFill>
            </a:endParaRPr>
          </a:p>
          <a:p>
            <a:pPr>
              <a:defRPr/>
            </a:pPr>
            <a:r>
              <a:rPr lang="en-GB" dirty="0"/>
              <a:t>Linear B archives (13th century): possible to reconstruct several aspects of Mycenaean society &amp; economy</a:t>
            </a:r>
            <a:endParaRPr lang="en-GB" b="1" dirty="0"/>
          </a:p>
          <a:p>
            <a:pPr>
              <a:defRPr/>
            </a:pPr>
            <a:r>
              <a:rPr lang="en-GB" dirty="0"/>
              <a:t>Formation of Mycenaean culture in 16th century: entirely dependent on archaeology</a:t>
            </a:r>
          </a:p>
        </p:txBody>
      </p:sp>
      <p:pic>
        <p:nvPicPr>
          <p:cNvPr id="6" name="Picture 3" descr="wall painting1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786446" y="1857364"/>
            <a:ext cx="2771544" cy="4624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Homeric Epic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43050"/>
            <a:ext cx="5043494" cy="479833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Many aspects of the Mycenaean world survive in later Greek memory</a:t>
            </a:r>
            <a:endParaRPr lang="en-GB" b="1" dirty="0"/>
          </a:p>
          <a:p>
            <a:pPr>
              <a:defRPr/>
            </a:pPr>
            <a:r>
              <a:rPr lang="en-GB" dirty="0"/>
              <a:t>Homeric epics represent a continuous oral tradition stretching back to the Bronze Age</a:t>
            </a:r>
            <a:endParaRPr lang="en-GB" b="1" dirty="0"/>
          </a:p>
          <a:p>
            <a:pPr>
              <a:defRPr/>
            </a:pPr>
            <a:r>
              <a:rPr lang="en-GB" dirty="0"/>
              <a:t>Aspects of Mycenaean Greece can be identified with the world described in Heroic epic:</a:t>
            </a:r>
          </a:p>
          <a:p>
            <a:pPr lvl="1">
              <a:defRPr/>
            </a:pPr>
            <a:r>
              <a:rPr lang="en-GB" dirty="0"/>
              <a:t>Weapons &amp; armour</a:t>
            </a:r>
          </a:p>
          <a:p>
            <a:pPr lvl="1">
              <a:defRPr/>
            </a:pPr>
            <a:r>
              <a:rPr lang="en-GB" dirty="0"/>
              <a:t>Political geography</a:t>
            </a:r>
          </a:p>
        </p:txBody>
      </p:sp>
      <p:pic>
        <p:nvPicPr>
          <p:cNvPr id="7" name="Picture 7" descr="warrior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86446" y="1928802"/>
            <a:ext cx="2682285" cy="3539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Political Geography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3428" cy="4798336"/>
          </a:xfrm>
        </p:spPr>
        <p:txBody>
          <a:bodyPr/>
          <a:lstStyle/>
          <a:p>
            <a:pPr>
              <a:defRPr/>
            </a:pPr>
            <a:r>
              <a:rPr lang="en-GB" dirty="0"/>
              <a:t>Southern Greek mainland</a:t>
            </a:r>
            <a:endParaRPr lang="en-GB" b="1" dirty="0"/>
          </a:p>
          <a:p>
            <a:pPr>
              <a:defRPr/>
            </a:pPr>
            <a:r>
              <a:rPr lang="en-GB" dirty="0"/>
              <a:t>Major palace sites: Mycenae, Tiryns, Thebes, </a:t>
            </a:r>
            <a:r>
              <a:rPr lang="en-GB" dirty="0" err="1"/>
              <a:t>Pylos</a:t>
            </a:r>
            <a:endParaRPr lang="en-GB" b="1" dirty="0"/>
          </a:p>
          <a:p>
            <a:pPr lvl="1">
              <a:defRPr/>
            </a:pPr>
            <a:r>
              <a:rPr lang="en-GB" dirty="0"/>
              <a:t>Reflects the political geography of Homer &amp; the </a:t>
            </a:r>
            <a:r>
              <a:rPr lang="en-GB" i="1" dirty="0">
                <a:solidFill>
                  <a:srgbClr val="FFC000"/>
                </a:solidFill>
              </a:rPr>
              <a:t>Catalogue of </a:t>
            </a:r>
            <a:r>
              <a:rPr lang="en-GB" i="1" dirty="0" smtClean="0">
                <a:solidFill>
                  <a:srgbClr val="FFC000"/>
                </a:solidFill>
              </a:rPr>
              <a:t>Ships</a:t>
            </a:r>
            <a:endParaRPr lang="en-GB" b="1" i="1" dirty="0">
              <a:solidFill>
                <a:srgbClr val="FFC000"/>
              </a:solidFill>
            </a:endParaRPr>
          </a:p>
        </p:txBody>
      </p:sp>
      <p:pic>
        <p:nvPicPr>
          <p:cNvPr id="6" name="Picture 22" descr="map aege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9186" y="1785926"/>
            <a:ext cx="3727741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 Social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5329246" cy="472689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Linear B archives tell us about social organisation in 13</a:t>
            </a:r>
            <a:r>
              <a:rPr lang="en-GB" baseline="30000" dirty="0" smtClean="0"/>
              <a:t>th</a:t>
            </a:r>
            <a:r>
              <a:rPr lang="en-GB" dirty="0" smtClean="0"/>
              <a:t> century &amp; in particular kingship</a:t>
            </a:r>
          </a:p>
          <a:p>
            <a:r>
              <a:rPr lang="en-GB" dirty="0" err="1" smtClean="0">
                <a:solidFill>
                  <a:srgbClr val="FFC000"/>
                </a:solidFill>
              </a:rPr>
              <a:t>Wanax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smtClean="0"/>
              <a:t>King / ruler</a:t>
            </a:r>
            <a:endParaRPr lang="en-US" dirty="0" smtClean="0"/>
          </a:p>
          <a:p>
            <a:r>
              <a:rPr lang="en-GB" dirty="0" err="1" smtClean="0">
                <a:solidFill>
                  <a:srgbClr val="FFC000"/>
                </a:solidFill>
              </a:rPr>
              <a:t>Lawagetus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smtClean="0"/>
              <a:t>Leader of the ‘</a:t>
            </a:r>
            <a:r>
              <a:rPr lang="en-GB" dirty="0" err="1" smtClean="0"/>
              <a:t>laos’</a:t>
            </a:r>
            <a:endParaRPr lang="en-US" dirty="0" smtClean="0"/>
          </a:p>
          <a:p>
            <a:r>
              <a:rPr lang="en-GB" dirty="0" err="1" smtClean="0">
                <a:solidFill>
                  <a:srgbClr val="FFC000"/>
                </a:solidFill>
              </a:rPr>
              <a:t>Basileus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smtClean="0"/>
              <a:t>Chief / local ruler</a:t>
            </a:r>
            <a:endParaRPr lang="en-US" dirty="0" smtClean="0"/>
          </a:p>
          <a:p>
            <a:r>
              <a:rPr lang="en-GB" dirty="0" err="1" smtClean="0">
                <a:solidFill>
                  <a:srgbClr val="FFC000"/>
                </a:solidFill>
              </a:rPr>
              <a:t>Telestai</a:t>
            </a:r>
            <a:r>
              <a:rPr lang="en-GB" dirty="0" smtClean="0">
                <a:solidFill>
                  <a:srgbClr val="FFC000"/>
                </a:solidFill>
              </a:rPr>
              <a:t>: </a:t>
            </a:r>
            <a:r>
              <a:rPr lang="en-GB" dirty="0" smtClean="0"/>
              <a:t>Land-owners or religious title</a:t>
            </a:r>
            <a:endParaRPr lang="en-US" dirty="0" smtClean="0"/>
          </a:p>
          <a:p>
            <a:r>
              <a:rPr lang="en-GB" dirty="0" err="1" smtClean="0">
                <a:solidFill>
                  <a:srgbClr val="FFC000"/>
                </a:solidFill>
              </a:rPr>
              <a:t>Hequetai</a:t>
            </a:r>
            <a:r>
              <a:rPr lang="en-GB" dirty="0" smtClean="0">
                <a:solidFill>
                  <a:srgbClr val="FFC000"/>
                </a:solidFill>
              </a:rPr>
              <a:t>:</a:t>
            </a:r>
            <a:r>
              <a:rPr lang="en-GB" dirty="0" smtClean="0"/>
              <a:t>	Followers (of the </a:t>
            </a:r>
            <a:r>
              <a:rPr lang="en-GB" smtClean="0"/>
              <a:t>king), </a:t>
            </a:r>
            <a:r>
              <a:rPr lang="en-GB" dirty="0" smtClean="0"/>
              <a:t>military &amp; coast-guard</a:t>
            </a:r>
            <a:endParaRPr lang="en-US" dirty="0" smtClean="0"/>
          </a:p>
          <a:p>
            <a:r>
              <a:rPr lang="en-GB" dirty="0" smtClean="0">
                <a:solidFill>
                  <a:srgbClr val="FFC000"/>
                </a:solidFill>
              </a:rPr>
              <a:t>Demos</a:t>
            </a:r>
            <a:r>
              <a:rPr lang="en-GB" b="1" dirty="0" smtClean="0">
                <a:solidFill>
                  <a:srgbClr val="FFC000"/>
                </a:solidFill>
              </a:rPr>
              <a:t>: </a:t>
            </a:r>
            <a:r>
              <a:rPr lang="en-GB" dirty="0" smtClean="0"/>
              <a:t>People</a:t>
            </a:r>
            <a:endParaRPr lang="en-US" dirty="0" smtClean="0"/>
          </a:p>
          <a:p>
            <a:pPr>
              <a:buNone/>
            </a:pPr>
            <a:endParaRPr lang="en-GB" dirty="0" smtClean="0"/>
          </a:p>
        </p:txBody>
      </p:sp>
      <p:pic>
        <p:nvPicPr>
          <p:cNvPr id="7" name="Content Placeholder 6" descr="linear B tablet.bmp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840719" y="2071678"/>
            <a:ext cx="2887881" cy="385765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Mycenaean Kingship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0552" cy="4623816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Early Mycenaean period: first evidence for kingship?</a:t>
            </a:r>
          </a:p>
          <a:p>
            <a:pPr>
              <a:defRPr/>
            </a:pPr>
            <a:r>
              <a:rPr lang="en-GB" dirty="0"/>
              <a:t>LH I characterised by wealthy burials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Shaft </a:t>
            </a:r>
            <a:r>
              <a:rPr lang="en-GB" dirty="0" err="1">
                <a:solidFill>
                  <a:srgbClr val="FFC000"/>
                </a:solidFill>
              </a:rPr>
              <a:t>Gaves</a:t>
            </a:r>
            <a:endParaRPr lang="en-GB" dirty="0">
              <a:solidFill>
                <a:srgbClr val="FFC000"/>
              </a:solidFill>
            </a:endParaRP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First </a:t>
            </a:r>
            <a:r>
              <a:rPr lang="en-GB" i="1" dirty="0">
                <a:solidFill>
                  <a:srgbClr val="FFC000"/>
                </a:solidFill>
              </a:rPr>
              <a:t>Tholos </a:t>
            </a:r>
            <a:r>
              <a:rPr lang="en-GB" dirty="0">
                <a:solidFill>
                  <a:srgbClr val="FFC000"/>
                </a:solidFill>
              </a:rPr>
              <a:t>tombs</a:t>
            </a:r>
          </a:p>
          <a:p>
            <a:pPr>
              <a:defRPr/>
            </a:pPr>
            <a:r>
              <a:rPr lang="en-GB" dirty="0"/>
              <a:t>Mycenae: later reverence of Circle A</a:t>
            </a:r>
          </a:p>
          <a:p>
            <a:pPr lvl="1">
              <a:defRPr/>
            </a:pPr>
            <a:r>
              <a:rPr lang="en-GB" dirty="0"/>
              <a:t>Remembered as burial ground of kings of Mycenae down to 1</a:t>
            </a:r>
            <a:r>
              <a:rPr lang="en-GB" baseline="30000" dirty="0"/>
              <a:t>st</a:t>
            </a:r>
            <a:r>
              <a:rPr lang="en-GB" dirty="0"/>
              <a:t> century AD</a:t>
            </a:r>
          </a:p>
        </p:txBody>
      </p:sp>
      <p:pic>
        <p:nvPicPr>
          <p:cNvPr id="6" name="Picture 14" descr="Circle 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77666" y="1928802"/>
            <a:ext cx="3504371" cy="2428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Shaft Graves: Mycenae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1643050"/>
            <a:ext cx="4714908" cy="5000660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400" dirty="0"/>
              <a:t>Two grave circles: Circles A &amp; B</a:t>
            </a:r>
            <a:endParaRPr lang="en-GB" sz="2400" b="1" dirty="0"/>
          </a:p>
          <a:p>
            <a:pPr>
              <a:defRPr/>
            </a:pPr>
            <a:r>
              <a:rPr lang="en-GB" sz="2400" dirty="0"/>
              <a:t>Circle A discovered by Schliemann in 1876</a:t>
            </a:r>
          </a:p>
          <a:p>
            <a:pPr lvl="1">
              <a:defRPr/>
            </a:pPr>
            <a:r>
              <a:rPr lang="en-GB" sz="2000" dirty="0"/>
              <a:t>Staggering </a:t>
            </a:r>
            <a:r>
              <a:rPr lang="en-GB" sz="2000" dirty="0" smtClean="0"/>
              <a:t>wealth</a:t>
            </a:r>
          </a:p>
          <a:p>
            <a:pPr lvl="1">
              <a:defRPr/>
            </a:pPr>
            <a:r>
              <a:rPr lang="en-GB" sz="2000" dirty="0" smtClean="0"/>
              <a:t>Identified </a:t>
            </a:r>
            <a:r>
              <a:rPr lang="en-GB" sz="2000" dirty="0"/>
              <a:t>as burial ground of the ancient rulers of Mycenae</a:t>
            </a:r>
            <a:endParaRPr lang="en-GB" sz="2000" b="1" dirty="0"/>
          </a:p>
          <a:p>
            <a:pPr lvl="1">
              <a:defRPr/>
            </a:pPr>
            <a:r>
              <a:rPr lang="en-GB" sz="2000" dirty="0" smtClean="0"/>
              <a:t>Homeric </a:t>
            </a:r>
            <a:r>
              <a:rPr lang="en-GB" sz="2000" dirty="0"/>
              <a:t>epitaph</a:t>
            </a:r>
            <a:r>
              <a:rPr lang="en-GB" sz="2000" dirty="0" smtClean="0"/>
              <a:t>: </a:t>
            </a:r>
            <a:r>
              <a:rPr lang="en-GB" sz="2000" dirty="0" smtClean="0">
                <a:solidFill>
                  <a:srgbClr val="FFC000"/>
                </a:solidFill>
              </a:rPr>
              <a:t>“</a:t>
            </a:r>
            <a:r>
              <a:rPr lang="en-GB" sz="2000" dirty="0">
                <a:solidFill>
                  <a:srgbClr val="FFC000"/>
                </a:solidFill>
              </a:rPr>
              <a:t>Mycenae rich in gold”</a:t>
            </a:r>
          </a:p>
          <a:p>
            <a:pPr>
              <a:defRPr/>
            </a:pPr>
            <a:r>
              <a:rPr lang="en-GB" sz="2400" dirty="0"/>
              <a:t>Circle B excavated in 1951:</a:t>
            </a:r>
          </a:p>
          <a:p>
            <a:pPr lvl="1">
              <a:defRPr/>
            </a:pPr>
            <a:r>
              <a:rPr lang="en-GB" sz="2000" dirty="0"/>
              <a:t>More detailed information </a:t>
            </a:r>
            <a:r>
              <a:rPr lang="en-GB" sz="2000" dirty="0" smtClean="0"/>
              <a:t>on context </a:t>
            </a:r>
            <a:r>
              <a:rPr lang="en-GB" sz="2000" dirty="0"/>
              <a:t>&amp; deposition of burials</a:t>
            </a:r>
          </a:p>
          <a:p>
            <a:pPr lvl="1">
              <a:defRPr/>
            </a:pPr>
            <a:r>
              <a:rPr lang="en-GB" sz="2000" dirty="0"/>
              <a:t>Predates Circle A</a:t>
            </a:r>
          </a:p>
          <a:p>
            <a:pPr>
              <a:defRPr/>
            </a:pPr>
            <a:r>
              <a:rPr lang="en-GB" sz="2400" dirty="0"/>
              <a:t>Relationship between both circles?</a:t>
            </a:r>
          </a:p>
          <a:p>
            <a:pPr>
              <a:defRPr/>
            </a:pPr>
            <a:endParaRPr lang="en-GB" sz="2400" b="1" dirty="0">
              <a:solidFill>
                <a:srgbClr val="FFFF00"/>
              </a:solidFill>
            </a:endParaRPr>
          </a:p>
        </p:txBody>
      </p:sp>
      <p:pic>
        <p:nvPicPr>
          <p:cNvPr id="6" name="Picture 2" descr="MycenaePla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143504" y="2143116"/>
            <a:ext cx="3543296" cy="235629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Grave Circle B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773936"/>
            <a:ext cx="5072098" cy="479833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Established at end of MH period, over prehistoric burial ground</a:t>
            </a:r>
          </a:p>
          <a:p>
            <a:pPr lvl="1">
              <a:defRPr/>
            </a:pPr>
            <a:r>
              <a:rPr lang="en-GB" dirty="0"/>
              <a:t>Circular enclosure </a:t>
            </a:r>
            <a:r>
              <a:rPr lang="en-GB" dirty="0" smtClean="0"/>
              <a:t>wall: exclusive </a:t>
            </a:r>
            <a:r>
              <a:rPr lang="en-GB" dirty="0"/>
              <a:t>burial </a:t>
            </a:r>
            <a:r>
              <a:rPr lang="en-GB" dirty="0" smtClean="0"/>
              <a:t>ground:</a:t>
            </a:r>
          </a:p>
          <a:p>
            <a:pPr lvl="1">
              <a:defRPr/>
            </a:pPr>
            <a:r>
              <a:rPr lang="en-GB" dirty="0" smtClean="0"/>
              <a:t>Creating </a:t>
            </a:r>
            <a:r>
              <a:rPr lang="en-GB" dirty="0"/>
              <a:t>ties with ancestors &amp; legitimise control over valuable resources</a:t>
            </a:r>
            <a:endParaRPr lang="en-GB" b="1" dirty="0"/>
          </a:p>
          <a:p>
            <a:pPr>
              <a:defRPr/>
            </a:pPr>
            <a:r>
              <a:rPr lang="en-GB" dirty="0"/>
              <a:t>26 graves with multiple burials:</a:t>
            </a:r>
            <a:endParaRPr lang="en-GB" b="1" dirty="0"/>
          </a:p>
          <a:p>
            <a:pPr lvl="1">
              <a:defRPr/>
            </a:pPr>
            <a:r>
              <a:rPr lang="en-GB" dirty="0"/>
              <a:t>15 males</a:t>
            </a:r>
          </a:p>
          <a:p>
            <a:pPr lvl="1">
              <a:defRPr/>
            </a:pPr>
            <a:r>
              <a:rPr lang="en-GB" dirty="0"/>
              <a:t> 6 females</a:t>
            </a:r>
          </a:p>
          <a:p>
            <a:pPr lvl="1">
              <a:defRPr/>
            </a:pPr>
            <a:r>
              <a:rPr lang="en-GB" dirty="0"/>
              <a:t>2 sub adult males &amp; 2 sub adult females</a:t>
            </a:r>
          </a:p>
          <a:p>
            <a:pPr lvl="1">
              <a:defRPr/>
            </a:pPr>
            <a:r>
              <a:rPr lang="en-GB" dirty="0"/>
              <a:t>Wealthy child burials suggests inherited status</a:t>
            </a:r>
            <a:endParaRPr lang="en-GB" b="1" dirty="0"/>
          </a:p>
          <a:p>
            <a:pPr>
              <a:defRPr/>
            </a:pPr>
            <a:endParaRPr lang="en-GB" dirty="0"/>
          </a:p>
        </p:txBody>
      </p:sp>
      <p:pic>
        <p:nvPicPr>
          <p:cNvPr id="6" name="Picture 4" descr="Circle B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rcRect/>
          <a:stretch>
            <a:fillRect/>
          </a:stretch>
        </p:blipFill>
        <p:spPr bwMode="auto">
          <a:xfrm>
            <a:off x="5830476" y="2739231"/>
            <a:ext cx="2856323" cy="19042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Grave Circle B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43362" cy="4726898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Shaft Graves</a:t>
            </a:r>
          </a:p>
          <a:p>
            <a:pPr>
              <a:defRPr/>
            </a:pPr>
            <a:r>
              <a:rPr lang="en-GB" dirty="0"/>
              <a:t>Cumulative, multiple inhumations</a:t>
            </a:r>
          </a:p>
          <a:p>
            <a:pPr lvl="1">
              <a:defRPr/>
            </a:pPr>
            <a:r>
              <a:rPr lang="en-GB" dirty="0"/>
              <a:t>Earlier burials pushed to one side or thrown into fill above roof</a:t>
            </a:r>
          </a:p>
          <a:p>
            <a:pPr>
              <a:defRPr/>
            </a:pPr>
            <a:r>
              <a:rPr lang="en-GB" dirty="0"/>
              <a:t>Grave goods: difference between male &amp; female burials </a:t>
            </a:r>
          </a:p>
          <a:p>
            <a:pPr>
              <a:defRPr/>
            </a:pPr>
            <a:r>
              <a:rPr lang="en-GB" dirty="0"/>
              <a:t>Debris from Funerary feast thrown into shaft:</a:t>
            </a:r>
          </a:p>
          <a:p>
            <a:pPr lvl="1">
              <a:defRPr/>
            </a:pPr>
            <a:r>
              <a:rPr lang="en-GB" dirty="0"/>
              <a:t>Animal bones &amp; molluscs</a:t>
            </a:r>
          </a:p>
        </p:txBody>
      </p:sp>
      <p:pic>
        <p:nvPicPr>
          <p:cNvPr id="7" name="Picture 7" descr="Circle B grav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4489349" y="2285992"/>
            <a:ext cx="4368931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Grave Goods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1" y="1773936"/>
            <a:ext cx="4186808" cy="486977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dirty="0"/>
              <a:t>Primarily pottery</a:t>
            </a:r>
          </a:p>
          <a:p>
            <a:pPr>
              <a:defRPr/>
            </a:pPr>
            <a:r>
              <a:rPr lang="en-GB" dirty="0"/>
              <a:t>Later burials are increasingly wealthy</a:t>
            </a:r>
          </a:p>
          <a:p>
            <a:pPr>
              <a:defRPr/>
            </a:pPr>
            <a:r>
              <a:rPr lang="en-GB" dirty="0"/>
              <a:t>Gender differences in range of grave </a:t>
            </a:r>
            <a:r>
              <a:rPr lang="en-GB" dirty="0" smtClean="0"/>
              <a:t>goods</a:t>
            </a:r>
          </a:p>
          <a:p>
            <a:pPr>
              <a:defRPr/>
            </a:pPr>
            <a:r>
              <a:rPr lang="en-GB" dirty="0" smtClean="0"/>
              <a:t>Emergence </a:t>
            </a:r>
            <a:r>
              <a:rPr lang="en-GB" dirty="0"/>
              <a:t>of a warrior elite at beginning of LBA</a:t>
            </a:r>
          </a:p>
        </p:txBody>
      </p:sp>
      <p:pic>
        <p:nvPicPr>
          <p:cNvPr id="7" name="Content Placeholder 6" descr="Grave Upsilo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80112" y="188640"/>
            <a:ext cx="2624146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4048" y="4365104"/>
            <a:ext cx="3645641" cy="22311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Grave Goods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055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Latest burials are the richest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Graves </a:t>
            </a:r>
            <a:r>
              <a:rPr lang="en-GB" dirty="0" err="1">
                <a:solidFill>
                  <a:srgbClr val="FFC000"/>
                </a:solidFill>
              </a:rPr>
              <a:t>Omikron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/>
              <a:t>&amp;</a:t>
            </a:r>
            <a:r>
              <a:rPr lang="en-GB" dirty="0">
                <a:solidFill>
                  <a:srgbClr val="FFC000"/>
                </a:solidFill>
              </a:rPr>
              <a:t> </a:t>
            </a:r>
            <a:r>
              <a:rPr lang="en-GB" dirty="0" smtClean="0">
                <a:solidFill>
                  <a:srgbClr val="FFC000"/>
                </a:solidFill>
              </a:rPr>
              <a:t>Gamma </a:t>
            </a:r>
            <a:r>
              <a:rPr lang="en-GB" dirty="0" smtClean="0"/>
              <a:t>marked </a:t>
            </a:r>
            <a:r>
              <a:rPr lang="en-GB" dirty="0"/>
              <a:t>by plain stone </a:t>
            </a:r>
            <a:r>
              <a:rPr lang="en-GB" dirty="0" err="1"/>
              <a:t>stelae</a:t>
            </a:r>
            <a:endParaRPr lang="en-GB" b="1" dirty="0"/>
          </a:p>
          <a:p>
            <a:pPr>
              <a:defRPr/>
            </a:pPr>
            <a:r>
              <a:rPr lang="en-GB" dirty="0" smtClean="0"/>
              <a:t>Exotic grave goods:</a:t>
            </a:r>
          </a:p>
          <a:p>
            <a:pPr lvl="1">
              <a:defRPr/>
            </a:pPr>
            <a:r>
              <a:rPr lang="en-GB" dirty="0" smtClean="0"/>
              <a:t>Amber </a:t>
            </a:r>
            <a:r>
              <a:rPr lang="en-GB" dirty="0"/>
              <a:t>necklace</a:t>
            </a:r>
          </a:p>
          <a:p>
            <a:pPr lvl="1">
              <a:defRPr/>
            </a:pPr>
            <a:r>
              <a:rPr lang="en-GB" dirty="0"/>
              <a:t>Rock crystal duck vase</a:t>
            </a:r>
          </a:p>
          <a:p>
            <a:pPr lvl="1">
              <a:defRPr/>
            </a:pPr>
            <a:r>
              <a:rPr lang="en-GB" dirty="0"/>
              <a:t>Minoan amethyst </a:t>
            </a:r>
            <a:r>
              <a:rPr lang="en-GB" dirty="0" smtClean="0"/>
              <a:t>seal</a:t>
            </a:r>
            <a:endParaRPr lang="en-GB" dirty="0"/>
          </a:p>
          <a:p>
            <a:pPr lvl="1">
              <a:defRPr/>
            </a:pPr>
            <a:r>
              <a:rPr lang="en-GB" dirty="0"/>
              <a:t>Electrum mask</a:t>
            </a:r>
          </a:p>
        </p:txBody>
      </p:sp>
      <p:pic>
        <p:nvPicPr>
          <p:cNvPr id="11269" name="Picture 3" descr="electrum mask.t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3286124"/>
            <a:ext cx="2510748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4" descr="duck vase.t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857752" y="428604"/>
            <a:ext cx="4038600" cy="2458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Grave Circle A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4866" cy="46238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Initial use overlaps with the final use of Circle B</a:t>
            </a:r>
          </a:p>
          <a:p>
            <a:pPr>
              <a:defRPr/>
            </a:pPr>
            <a:r>
              <a:rPr lang="en-GB" dirty="0"/>
              <a:t>Six graves containing 19 burials:</a:t>
            </a:r>
          </a:p>
          <a:p>
            <a:pPr lvl="1">
              <a:defRPr/>
            </a:pPr>
            <a:r>
              <a:rPr lang="en-GB" dirty="0"/>
              <a:t>9 men, 8 women &amp; 2 infants</a:t>
            </a:r>
          </a:p>
          <a:p>
            <a:pPr lvl="1">
              <a:defRPr/>
            </a:pPr>
            <a:r>
              <a:rPr lang="en-GB" dirty="0"/>
              <a:t>Shaft </a:t>
            </a:r>
            <a:r>
              <a:rPr lang="en-GB" dirty="0" smtClean="0"/>
              <a:t>Graves marked </a:t>
            </a:r>
            <a:r>
              <a:rPr lang="en-GB" dirty="0"/>
              <a:t>with decorated </a:t>
            </a:r>
            <a:r>
              <a:rPr lang="en-GB" dirty="0" err="1"/>
              <a:t>stelae</a:t>
            </a:r>
            <a:endParaRPr lang="en-GB" dirty="0"/>
          </a:p>
          <a:p>
            <a:pPr>
              <a:defRPr/>
            </a:pPr>
            <a:r>
              <a:rPr lang="en-GB" dirty="0"/>
              <a:t>Similar burial ritual &amp; similar range of goods, but richer &amp; more elaborate</a:t>
            </a:r>
          </a:p>
          <a:p>
            <a:pPr>
              <a:defRPr/>
            </a:pPr>
            <a:r>
              <a:rPr lang="en-GB" dirty="0"/>
              <a:t>Different treatment of Circles by later </a:t>
            </a:r>
            <a:r>
              <a:rPr lang="en-GB" dirty="0" smtClean="0"/>
              <a:t>inhabitants</a:t>
            </a:r>
            <a:endParaRPr lang="en-GB" dirty="0"/>
          </a:p>
        </p:txBody>
      </p:sp>
      <p:pic>
        <p:nvPicPr>
          <p:cNvPr id="6" name="Picture 5" descr="stele.tif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286512" y="3714752"/>
            <a:ext cx="2551107" cy="28751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 descr="circle reconstruction.gif"/>
          <p:cNvPicPr>
            <a:picLocks noGrp="1" noChangeAspect="1"/>
          </p:cNvPicPr>
          <p:nvPr>
            <p:ph sz="half" idx="2"/>
          </p:nvPr>
        </p:nvPicPr>
        <p:blipFill>
          <a:blip r:embed="rId3" cstate="email"/>
          <a:stretch>
            <a:fillRect/>
          </a:stretch>
        </p:blipFill>
        <p:spPr bwMode="auto">
          <a:xfrm>
            <a:off x="5158891" y="428604"/>
            <a:ext cx="3675681" cy="292895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Grave Circle 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Gender differences:</a:t>
            </a:r>
          </a:p>
          <a:p>
            <a:pPr lvl="1">
              <a:defRPr/>
            </a:pPr>
            <a:r>
              <a:rPr lang="en-GB" dirty="0" smtClean="0"/>
              <a:t>Range of grave </a:t>
            </a:r>
            <a:r>
              <a:rPr lang="en-GB" dirty="0"/>
              <a:t>goods</a:t>
            </a:r>
          </a:p>
          <a:p>
            <a:pPr lvl="1">
              <a:defRPr/>
            </a:pPr>
            <a:r>
              <a:rPr lang="en-GB" dirty="0"/>
              <a:t>Diet: stable isotope analysis</a:t>
            </a:r>
          </a:p>
          <a:p>
            <a:r>
              <a:rPr lang="en-GB" dirty="0" smtClean="0"/>
              <a:t>What might this tell us about Mycenaean society?</a:t>
            </a:r>
          </a:p>
          <a:p>
            <a:pPr lvl="1"/>
            <a:r>
              <a:rPr lang="en-GB" dirty="0" smtClean="0"/>
              <a:t>Male social role (hunting/warriors)</a:t>
            </a:r>
          </a:p>
          <a:p>
            <a:pPr lvl="1"/>
            <a:r>
              <a:rPr lang="en-GB" dirty="0" smtClean="0"/>
              <a:t>Females: marriage value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492896"/>
            <a:ext cx="4123928" cy="2981917"/>
          </a:xfrm>
        </p:spPr>
      </p:pic>
    </p:spTree>
    <p:extLst>
      <p:ext uri="{BB962C8B-B14F-4D97-AF65-F5344CB8AC3E}">
        <p14:creationId xmlns:p14="http://schemas.microsoft.com/office/powerpoint/2010/main" val="4183406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Conspicuous Consumption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86238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Large quantities of </a:t>
            </a:r>
            <a:r>
              <a:rPr lang="en-GB" dirty="0" smtClean="0"/>
              <a:t>gold</a:t>
            </a:r>
            <a:endParaRPr lang="en-GB" dirty="0"/>
          </a:p>
          <a:p>
            <a:pPr lvl="1">
              <a:defRPr/>
            </a:pPr>
            <a:r>
              <a:rPr lang="en-GB" dirty="0"/>
              <a:t>Removing imported luxury materials from circulation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“Mycenae rich in gold”</a:t>
            </a:r>
          </a:p>
          <a:p>
            <a:pPr>
              <a:defRPr/>
            </a:pPr>
            <a:r>
              <a:rPr lang="en-GB" dirty="0"/>
              <a:t>Symbols of power used to legitimise power?</a:t>
            </a:r>
            <a:endParaRPr lang="en-GB" b="1" dirty="0"/>
          </a:p>
          <a:p>
            <a:pPr>
              <a:defRPr/>
            </a:pPr>
            <a:r>
              <a:rPr lang="en-GB" dirty="0"/>
              <a:t>Bodies covered in gold (not worn in life):</a:t>
            </a:r>
          </a:p>
          <a:p>
            <a:pPr lvl="1">
              <a:defRPr/>
            </a:pPr>
            <a:r>
              <a:rPr lang="en-GB" dirty="0"/>
              <a:t>Rosettes etc sewn onto clothes/funerary shrouds </a:t>
            </a:r>
          </a:p>
        </p:txBody>
      </p:sp>
      <p:pic>
        <p:nvPicPr>
          <p:cNvPr id="7" name="Picture 4" descr="gold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14942" y="2570956"/>
            <a:ext cx="3471858" cy="26038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Conspicuous Consumption</a:t>
            </a:r>
            <a:endParaRPr lang="en-GB" sz="480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0552" cy="4623816"/>
          </a:xfrm>
        </p:spPr>
        <p:txBody>
          <a:bodyPr/>
          <a:lstStyle/>
          <a:p>
            <a:pPr>
              <a:defRPr/>
            </a:pPr>
            <a:r>
              <a:rPr lang="en-GB" dirty="0"/>
              <a:t>Face masks</a:t>
            </a:r>
            <a:r>
              <a:rPr lang="en-GB" dirty="0" smtClean="0"/>
              <a:t>: male </a:t>
            </a:r>
            <a:r>
              <a:rPr lang="en-GB" dirty="0"/>
              <a:t>burials only</a:t>
            </a:r>
          </a:p>
          <a:p>
            <a:pPr>
              <a:defRPr/>
            </a:pPr>
            <a:r>
              <a:rPr lang="en-GB" dirty="0"/>
              <a:t>Significance of </a:t>
            </a:r>
            <a:r>
              <a:rPr lang="en-GB" dirty="0" smtClean="0"/>
              <a:t>practice?</a:t>
            </a:r>
          </a:p>
          <a:p>
            <a:pPr lvl="1">
              <a:defRPr/>
            </a:pPr>
            <a:r>
              <a:rPr lang="en-GB" dirty="0" smtClean="0"/>
              <a:t>Does </a:t>
            </a:r>
            <a:r>
              <a:rPr lang="en-GB" dirty="0"/>
              <a:t>not appear to survive into later Mycenaean </a:t>
            </a:r>
            <a:r>
              <a:rPr lang="en-GB" dirty="0" smtClean="0"/>
              <a:t>period</a:t>
            </a:r>
            <a:endParaRPr lang="en-GB" dirty="0"/>
          </a:p>
        </p:txBody>
      </p:sp>
      <p:pic>
        <p:nvPicPr>
          <p:cNvPr id="7" name="Picture 5" descr="gold mask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5314624" y="1866373"/>
            <a:ext cx="3372176" cy="3705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eekearrings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43438" y="1142984"/>
            <a:ext cx="4249737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Conspicuous Consumption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/>
              <a:t>Females: personal adornment:</a:t>
            </a:r>
          </a:p>
          <a:p>
            <a:pPr lvl="1">
              <a:defRPr/>
            </a:pPr>
            <a:r>
              <a:rPr lang="en-GB" dirty="0" smtClean="0"/>
              <a:t>Pins</a:t>
            </a:r>
            <a:endParaRPr lang="en-GB" dirty="0"/>
          </a:p>
          <a:p>
            <a:pPr lvl="1">
              <a:defRPr/>
            </a:pPr>
            <a:r>
              <a:rPr lang="en-GB" dirty="0"/>
              <a:t>Earrings</a:t>
            </a:r>
          </a:p>
          <a:p>
            <a:pPr lvl="1">
              <a:defRPr/>
            </a:pPr>
            <a:r>
              <a:rPr lang="en-GB" dirty="0"/>
              <a:t>Necklaces (including amber)</a:t>
            </a:r>
          </a:p>
          <a:p>
            <a:pPr lvl="1">
              <a:defRPr/>
            </a:pPr>
            <a:r>
              <a:rPr lang="en-GB" dirty="0"/>
              <a:t>Signet rings (with “masculine” iconography)</a:t>
            </a:r>
          </a:p>
          <a:p>
            <a:pPr>
              <a:defRPr/>
            </a:pPr>
            <a:r>
              <a:rPr lang="en-GB" dirty="0"/>
              <a:t>Use of precious, imported exotics</a:t>
            </a:r>
          </a:p>
          <a:p>
            <a:pPr>
              <a:defRPr/>
            </a:pPr>
            <a:r>
              <a:rPr lang="en-GB" dirty="0"/>
              <a:t>Do they have access to wealth in their own right?</a:t>
            </a:r>
          </a:p>
          <a:p>
            <a:pPr>
              <a:defRPr/>
            </a:pPr>
            <a:r>
              <a:rPr lang="en-GB" dirty="0"/>
              <a:t>Is this representative of dowry/marriage wealth</a:t>
            </a:r>
          </a:p>
        </p:txBody>
      </p:sp>
      <p:pic>
        <p:nvPicPr>
          <p:cNvPr id="11" name="Picture 5" descr="gold ring1.t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6000" contrast="-4000"/>
          </a:blip>
          <a:srcRect/>
          <a:stretch>
            <a:fillRect/>
          </a:stretch>
        </p:blipFill>
        <p:spPr bwMode="auto">
          <a:xfrm>
            <a:off x="4929190" y="3786190"/>
            <a:ext cx="3733797" cy="267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Conspicuous Consumption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Drinking vessels of precious metals</a:t>
            </a:r>
          </a:p>
          <a:p>
            <a:pPr lvl="1">
              <a:defRPr/>
            </a:pPr>
            <a:r>
              <a:rPr lang="en-GB" dirty="0"/>
              <a:t>Used in funerary feast 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Consumption </a:t>
            </a:r>
            <a:r>
              <a:rPr lang="en-GB" dirty="0"/>
              <a:t>of specialised liquids is a strictly controlled social event </a:t>
            </a:r>
            <a:endParaRPr lang="en-GB" dirty="0" smtClean="0"/>
          </a:p>
          <a:p>
            <a:pPr lvl="1">
              <a:defRPr/>
            </a:pPr>
            <a:r>
              <a:rPr lang="en-GB" dirty="0" smtClean="0"/>
              <a:t>Demonstrates membership </a:t>
            </a:r>
            <a:r>
              <a:rPr lang="en-GB" dirty="0"/>
              <a:t>of exclusive </a:t>
            </a:r>
            <a:r>
              <a:rPr lang="en-GB" dirty="0" smtClean="0"/>
              <a:t>group</a:t>
            </a:r>
            <a:endParaRPr lang="en-GB" dirty="0"/>
          </a:p>
        </p:txBody>
      </p:sp>
      <p:pic>
        <p:nvPicPr>
          <p:cNvPr id="8" name="Picture 4" descr="nestors cup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929322" y="1142984"/>
            <a:ext cx="2933720" cy="3143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5" descr="gold cup.t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929066"/>
            <a:ext cx="3810000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 descr="bulls head.tif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643702" y="2000240"/>
            <a:ext cx="2245005" cy="3571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Conspicuous Consumption</a:t>
            </a:r>
            <a:endParaRPr lang="en-GB" sz="480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844" y="1785926"/>
            <a:ext cx="4110038" cy="3869642"/>
          </a:xfrm>
        </p:spPr>
        <p:txBody>
          <a:bodyPr/>
          <a:lstStyle/>
          <a:p>
            <a:pPr>
              <a:defRPr/>
            </a:pPr>
            <a:r>
              <a:rPr lang="en-GB" dirty="0"/>
              <a:t>Libation vessels </a:t>
            </a:r>
            <a:r>
              <a:rPr lang="en-GB" dirty="0">
                <a:solidFill>
                  <a:srgbClr val="FFC000"/>
                </a:solidFill>
              </a:rPr>
              <a:t>(</a:t>
            </a:r>
            <a:r>
              <a:rPr lang="en-GB" i="1" dirty="0">
                <a:solidFill>
                  <a:srgbClr val="FFC000"/>
                </a:solidFill>
              </a:rPr>
              <a:t>rhyton</a:t>
            </a:r>
            <a:r>
              <a:rPr lang="en-GB" dirty="0">
                <a:solidFill>
                  <a:srgbClr val="FFC000"/>
                </a:solidFill>
              </a:rPr>
              <a:t> – </a:t>
            </a:r>
            <a:r>
              <a:rPr lang="en-GB" i="1" dirty="0">
                <a:solidFill>
                  <a:srgbClr val="FFC000"/>
                </a:solidFill>
              </a:rPr>
              <a:t>rhyta</a:t>
            </a:r>
            <a:r>
              <a:rPr lang="en-GB" dirty="0">
                <a:solidFill>
                  <a:srgbClr val="FFC000"/>
                </a:solidFill>
              </a:rPr>
              <a:t>):</a:t>
            </a:r>
          </a:p>
          <a:p>
            <a:pPr lvl="1">
              <a:defRPr/>
            </a:pPr>
            <a:r>
              <a:rPr lang="en-GB" dirty="0"/>
              <a:t>Ritual performance: liquid </a:t>
            </a:r>
            <a:r>
              <a:rPr lang="en-GB" dirty="0" smtClean="0"/>
              <a:t>offerings</a:t>
            </a:r>
            <a:endParaRPr lang="en-GB" dirty="0"/>
          </a:p>
          <a:p>
            <a:pPr lvl="1">
              <a:defRPr/>
            </a:pPr>
            <a:r>
              <a:rPr lang="en-GB" dirty="0"/>
              <a:t>Extensive use of gold &amp; silver</a:t>
            </a:r>
          </a:p>
          <a:p>
            <a:pPr lvl="1">
              <a:defRPr/>
            </a:pPr>
            <a:r>
              <a:rPr lang="en-GB" dirty="0"/>
              <a:t>Ostrich egg rhyta</a:t>
            </a:r>
          </a:p>
        </p:txBody>
      </p:sp>
      <p:pic>
        <p:nvPicPr>
          <p:cNvPr id="17414" name="Picture 5" descr="siege rhyton.tif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071934" y="4071942"/>
            <a:ext cx="2968625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4" descr="lions head.tif"/>
          <p:cNvPicPr>
            <a:picLocks noGrp="1" noChangeAspect="1"/>
          </p:cNvPicPr>
          <p:nvPr>
            <p:ph sz="half" idx="2"/>
          </p:nvPr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4357686" y="1214422"/>
            <a:ext cx="2143140" cy="2643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 smtClean="0"/>
              <a:t>Conspicuous Consumption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3527272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Warrior elite: ceremonial weapons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Swords: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Elaborate gold leaf hilts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Chased decoration on blades</a:t>
            </a:r>
          </a:p>
          <a:p>
            <a:pPr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Inlaid daggers: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Mix of cultural influences on iconography</a:t>
            </a:r>
          </a:p>
        </p:txBody>
      </p:sp>
      <p:pic>
        <p:nvPicPr>
          <p:cNvPr id="18437" name="Picture 4" descr="dagger.tif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73575" y="3381375"/>
            <a:ext cx="196850" cy="9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6" descr="dagger.tif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73575" y="3381375"/>
            <a:ext cx="196850" cy="9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7" descr="dagger.tif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73575" y="3381375"/>
            <a:ext cx="196850" cy="9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 descr="dagger nilotic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857620" y="4725144"/>
            <a:ext cx="5056193" cy="157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Content Placeholder 3" descr="dagger.ti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8979" y="5013176"/>
            <a:ext cx="3252788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3" descr="sword.jpg"/>
          <p:cNvPicPr>
            <a:picLocks noGrp="1" noChangeAspect="1"/>
          </p:cNvPicPr>
          <p:nvPr>
            <p:ph sz="half" idx="2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5076056" y="1772816"/>
            <a:ext cx="3632969" cy="27247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Interpretations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714488"/>
            <a:ext cx="8329642" cy="485778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800" dirty="0"/>
              <a:t>Vast quantities of precious </a:t>
            </a:r>
            <a:r>
              <a:rPr lang="en-GB" sz="2800" dirty="0" smtClean="0"/>
              <a:t>metals &amp; </a:t>
            </a:r>
            <a:r>
              <a:rPr lang="en-GB" sz="2800" dirty="0"/>
              <a:t>ceremonial </a:t>
            </a:r>
            <a:r>
              <a:rPr lang="en-GB" sz="2800" dirty="0" smtClean="0"/>
              <a:t>equipment removed </a:t>
            </a:r>
            <a:r>
              <a:rPr lang="en-GB" sz="2800" dirty="0"/>
              <a:t>from circulation</a:t>
            </a:r>
          </a:p>
          <a:p>
            <a:pPr>
              <a:defRPr/>
            </a:pPr>
            <a:r>
              <a:rPr lang="en-GB" sz="2800" dirty="0"/>
              <a:t>Part of very visual ceremony/ritual within a special circle enclosure:</a:t>
            </a:r>
          </a:p>
          <a:p>
            <a:pPr lvl="1">
              <a:defRPr/>
            </a:pPr>
            <a:r>
              <a:rPr lang="en-GB" sz="2400" dirty="0"/>
              <a:t>Area set aside specifically for the </a:t>
            </a:r>
            <a:r>
              <a:rPr lang="en-GB" sz="2400" dirty="0">
                <a:solidFill>
                  <a:srgbClr val="FFC000"/>
                </a:solidFill>
              </a:rPr>
              <a:t>special dead</a:t>
            </a:r>
          </a:p>
          <a:p>
            <a:pPr>
              <a:defRPr/>
            </a:pPr>
            <a:r>
              <a:rPr lang="en-GB" sz="2800" dirty="0"/>
              <a:t>Symbols of power</a:t>
            </a:r>
          </a:p>
          <a:p>
            <a:pPr>
              <a:defRPr/>
            </a:pPr>
            <a:r>
              <a:rPr lang="en-GB" sz="2800" dirty="0"/>
              <a:t>Evidence for inherited wealth</a:t>
            </a:r>
          </a:p>
          <a:p>
            <a:pPr>
              <a:defRPr/>
            </a:pPr>
            <a:r>
              <a:rPr lang="en-GB" sz="2800" dirty="0"/>
              <a:t>Warrior persona of male elite</a:t>
            </a:r>
          </a:p>
          <a:p>
            <a:pPr>
              <a:defRPr/>
            </a:pPr>
            <a:r>
              <a:rPr lang="en-GB" sz="2800" dirty="0"/>
              <a:t>Revered by later Mycenaeans</a:t>
            </a:r>
          </a:p>
          <a:p>
            <a:pPr lvl="1">
              <a:defRPr/>
            </a:pPr>
            <a:r>
              <a:rPr lang="en-GB" sz="2400" dirty="0"/>
              <a:t>Burials of the early rulers of Mycenae?</a:t>
            </a:r>
            <a:endParaRPr lang="en-GB" sz="2400" b="1" dirty="0"/>
          </a:p>
          <a:p>
            <a:pPr>
              <a:defRPr/>
            </a:pP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4" descr="vapheio.t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72066" y="3904505"/>
            <a:ext cx="3857620" cy="25919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smtClean="0"/>
              <a:t>Development of the </a:t>
            </a:r>
            <a:r>
              <a:rPr lang="en-GB" sz="4800" i="1" smtClean="0"/>
              <a:t>Tholos</a:t>
            </a:r>
            <a:endParaRPr lang="en-GB" sz="4800" i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57158" y="1773936"/>
            <a:ext cx="4574882" cy="465546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/>
              <a:t>16th-15</a:t>
            </a:r>
            <a:r>
              <a:rPr lang="en-GB" baseline="30000" dirty="0"/>
              <a:t>th</a:t>
            </a:r>
            <a:r>
              <a:rPr lang="en-GB" dirty="0"/>
              <a:t> century BC: other wealthy burials of found throughout southern Peloponnese</a:t>
            </a:r>
          </a:p>
          <a:p>
            <a:pPr>
              <a:defRPr/>
            </a:pPr>
            <a:r>
              <a:rPr lang="en-GB" dirty="0"/>
              <a:t>Common characteristic: extensive use of gold for personal adornment &amp; drinking equipment</a:t>
            </a:r>
            <a:endParaRPr lang="en-GB" b="1" dirty="0"/>
          </a:p>
          <a:p>
            <a:pPr>
              <a:defRPr/>
            </a:pPr>
            <a:r>
              <a:rPr lang="en-GB" dirty="0"/>
              <a:t>Introduction of monumental circular </a:t>
            </a:r>
            <a:r>
              <a:rPr lang="en-GB" dirty="0" smtClean="0"/>
              <a:t>built </a:t>
            </a:r>
            <a:r>
              <a:rPr lang="en-GB" dirty="0" smtClean="0"/>
              <a:t>tomb:</a:t>
            </a:r>
            <a:endParaRPr lang="en-GB" dirty="0"/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Vapheio </a:t>
            </a:r>
            <a:r>
              <a:rPr lang="en-GB" i="1" dirty="0" smtClean="0">
                <a:solidFill>
                  <a:srgbClr val="FFC000"/>
                </a:solidFill>
              </a:rPr>
              <a:t>tholos</a:t>
            </a:r>
            <a:endParaRPr lang="en-GB" b="1" dirty="0">
              <a:solidFill>
                <a:srgbClr val="FFC000"/>
              </a:solidFill>
            </a:endParaRPr>
          </a:p>
        </p:txBody>
      </p:sp>
      <p:pic>
        <p:nvPicPr>
          <p:cNvPr id="7" name="Picture 3" descr="vapheio cup 1.tif"/>
          <p:cNvPicPr>
            <a:picLocks noGrp="1" noChangeAspect="1"/>
          </p:cNvPicPr>
          <p:nvPr>
            <p:ph sz="half" idx="2"/>
          </p:nvPr>
        </p:nvPicPr>
        <p:blipFill>
          <a:blip r:embed="rId3" cstate="email">
            <a:lum bright="-6000" contrast="-6000"/>
          </a:blip>
          <a:srcRect/>
          <a:stretch>
            <a:fillRect/>
          </a:stretch>
        </p:blipFill>
        <p:spPr bwMode="auto">
          <a:xfrm>
            <a:off x="5286380" y="1214422"/>
            <a:ext cx="3324220" cy="23712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mtClean="0"/>
              <a:t>Summary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800" dirty="0"/>
              <a:t>Apparent explosion in wealth in southern Greece at beginning of LBA</a:t>
            </a:r>
          </a:p>
          <a:p>
            <a:pPr>
              <a:defRPr/>
            </a:pPr>
            <a:r>
              <a:rPr lang="en-GB" sz="2800" dirty="0"/>
              <a:t>Access to imported luxuries &amp; objects of Minoan craftsmanship</a:t>
            </a:r>
          </a:p>
          <a:p>
            <a:pPr lvl="1">
              <a:defRPr/>
            </a:pPr>
            <a:r>
              <a:rPr lang="en-GB" sz="2400" dirty="0"/>
              <a:t>Mycenaeans beginning to take part in international exchange</a:t>
            </a:r>
          </a:p>
          <a:p>
            <a:pPr>
              <a:defRPr/>
            </a:pPr>
            <a:r>
              <a:rPr lang="en-GB" sz="2800" dirty="0"/>
              <a:t>Primarily deposited in select burials:</a:t>
            </a:r>
          </a:p>
          <a:p>
            <a:pPr lvl="1">
              <a:defRPr/>
            </a:pPr>
            <a:r>
              <a:rPr lang="en-GB" sz="2400" dirty="0"/>
              <a:t>Emergence of Mycenaean warrior elite</a:t>
            </a:r>
          </a:p>
          <a:p>
            <a:pPr>
              <a:defRPr/>
            </a:pPr>
            <a:r>
              <a:rPr lang="en-GB" sz="2800" dirty="0"/>
              <a:t>Are these “royal” burials – does kingship stretch back to 16</a:t>
            </a:r>
            <a:r>
              <a:rPr lang="en-GB" sz="2800" baseline="30000" dirty="0"/>
              <a:t>th</a:t>
            </a:r>
            <a:r>
              <a:rPr lang="en-GB" sz="2800" dirty="0"/>
              <a:t> century in Greece?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90</TotalTime>
  <Words>863</Words>
  <Application>Microsoft Office PowerPoint</Application>
  <PresentationFormat>On-screen Show (4:3)</PresentationFormat>
  <Paragraphs>143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Module</vt:lpstr>
      <vt:lpstr>Pharaohs, Phoenicians &amp; Peoples of the Sea</vt:lpstr>
      <vt:lpstr>Who were the Mycenaeans?</vt:lpstr>
      <vt:lpstr>Homeric Epic</vt:lpstr>
      <vt:lpstr>Political Geography</vt:lpstr>
      <vt:lpstr>Mycenaean Social Structure</vt:lpstr>
      <vt:lpstr>Mycenaean Kingship</vt:lpstr>
      <vt:lpstr>Shaft Graves: Mycenae</vt:lpstr>
      <vt:lpstr>Grave Circle B</vt:lpstr>
      <vt:lpstr>Grave Circle B</vt:lpstr>
      <vt:lpstr>Grave Goods</vt:lpstr>
      <vt:lpstr>Grave Goods</vt:lpstr>
      <vt:lpstr>Grave Circle A</vt:lpstr>
      <vt:lpstr>Grave Circle A</vt:lpstr>
      <vt:lpstr>Conspicuous Consumption</vt:lpstr>
      <vt:lpstr>Conspicuous Consumption</vt:lpstr>
      <vt:lpstr>Conspicuous Consumption</vt:lpstr>
      <vt:lpstr>Conspicuous Consumption</vt:lpstr>
      <vt:lpstr>Conspicuous Consumption</vt:lpstr>
      <vt:lpstr>Conspicuous Consumption</vt:lpstr>
      <vt:lpstr>Interpretations</vt:lpstr>
      <vt:lpstr>Development of the Tholos</vt:lpstr>
      <vt:lpstr>Summary</vt:lpstr>
    </vt:vector>
  </TitlesOfParts>
  <Company>Gilfach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Pharaohs, Phoenicians &amp; Peoples of the Sea</dc:title>
  <dc:creator>Louise Steel</dc:creator>
  <cp:lastModifiedBy>Louise Steel</cp:lastModifiedBy>
  <cp:revision>35</cp:revision>
  <dcterms:created xsi:type="dcterms:W3CDTF">2012-03-07T19:24:54Z</dcterms:created>
  <dcterms:modified xsi:type="dcterms:W3CDTF">2013-03-18T09:39:40Z</dcterms:modified>
</cp:coreProperties>
</file>