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4"/>
  </p:notes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7/11/2012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33673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Data Warehousing – Lecture 9</a:t>
            </a:r>
          </a:p>
          <a:p>
            <a:r>
              <a:rPr lang="en-GB" dirty="0" smtClean="0"/>
              <a:t> Introduction to Data Marts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Besic</a:t>
            </a:r>
            <a:r>
              <a:rPr lang="en-GB" dirty="0" smtClean="0"/>
              <a:t>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marts are specialised simplified forms of data warehouses</a:t>
            </a:r>
          </a:p>
          <a:p>
            <a:r>
              <a:rPr lang="en-GB" dirty="0" smtClean="0"/>
              <a:t>They generally support the work of one department within and organisation, e.g. sales, finance, HR…</a:t>
            </a:r>
          </a:p>
          <a:p>
            <a:r>
              <a:rPr lang="en-GB" dirty="0" smtClean="0"/>
              <a:t>Due to this single focus such systems generally have few source systems</a:t>
            </a:r>
          </a:p>
          <a:p>
            <a:r>
              <a:rPr lang="en-GB" dirty="0" smtClean="0"/>
              <a:t>These source systems may be</a:t>
            </a:r>
          </a:p>
          <a:p>
            <a:pPr lvl="1"/>
            <a:r>
              <a:rPr lang="en-GB" dirty="0" smtClean="0"/>
              <a:t>Operational systems</a:t>
            </a:r>
          </a:p>
          <a:p>
            <a:pPr lvl="1"/>
            <a:r>
              <a:rPr lang="en-GB" dirty="0" smtClean="0"/>
              <a:t>A data warehouse</a:t>
            </a:r>
          </a:p>
          <a:p>
            <a:pPr lvl="1"/>
            <a:r>
              <a:rPr lang="en-GB" dirty="0" smtClean="0"/>
              <a:t>External data</a:t>
            </a:r>
          </a:p>
          <a:p>
            <a:r>
              <a:rPr lang="en-GB" dirty="0" smtClean="0"/>
              <a:t>Data marts are generally smaller, less complex and more easy to maintain than data warehouses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marts v. data warehouses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64982620"/>
              </p:ext>
            </p:extLst>
          </p:nvPr>
        </p:nvGraphicFramePr>
        <p:xfrm>
          <a:off x="457200" y="1000122"/>
          <a:ext cx="8291265" cy="43730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4600"/>
                <a:gridCol w="2664296"/>
                <a:gridCol w="3312369"/>
              </a:tblGrid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</a:rPr>
                        <a:t>Category</a:t>
                      </a:r>
                      <a:endParaRPr lang="en-GB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</a:rPr>
                        <a:t>Data Warehouses</a:t>
                      </a:r>
                      <a:endParaRPr lang="en-GB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</a:rPr>
                        <a:t>Data Marts</a:t>
                      </a:r>
                      <a:endParaRPr lang="en-GB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Scope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Corporate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Line of Business</a:t>
                      </a:r>
                      <a:r>
                        <a:rPr lang="en-GB" sz="2400" baseline="0" dirty="0" smtClean="0"/>
                        <a:t> (LOB)</a:t>
                      </a:r>
                      <a:endParaRPr lang="en-GB" sz="2400" dirty="0"/>
                    </a:p>
                  </a:txBody>
                  <a:tcPr/>
                </a:tc>
              </a:tr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Subject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Multiple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Single</a:t>
                      </a:r>
                      <a:endParaRPr lang="en-GB" sz="2400" dirty="0"/>
                    </a:p>
                  </a:txBody>
                  <a:tcPr/>
                </a:tc>
              </a:tr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Data Sources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Many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Few</a:t>
                      </a:r>
                      <a:endParaRPr lang="en-GB" sz="2400" dirty="0"/>
                    </a:p>
                  </a:txBody>
                  <a:tcPr/>
                </a:tc>
              </a:tr>
              <a:tr h="643102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Size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100 GB-TB+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&lt; 100</a:t>
                      </a:r>
                      <a:r>
                        <a:rPr lang="en-GB" sz="2400" baseline="0" dirty="0" smtClean="0"/>
                        <a:t> GB</a:t>
                      </a:r>
                      <a:endParaRPr lang="en-GB" sz="2400" dirty="0"/>
                    </a:p>
                  </a:txBody>
                  <a:tcPr/>
                </a:tc>
              </a:tr>
              <a:tr h="1157583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Implementation time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Months to years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Months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9228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Dependent and </a:t>
            </a:r>
            <a:r>
              <a:rPr lang="en-GB" dirty="0" err="1" smtClean="0"/>
              <a:t>intependent</a:t>
            </a:r>
            <a:r>
              <a:rPr lang="en-GB" dirty="0" smtClean="0"/>
              <a:t> data marts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Dependent data marts</a:t>
            </a:r>
          </a:p>
          <a:p>
            <a:pPr lvl="1"/>
            <a:r>
              <a:rPr lang="en-GB" dirty="0" smtClean="0"/>
              <a:t>Draws data from a data warehouse</a:t>
            </a:r>
          </a:p>
          <a:p>
            <a:pPr lvl="1"/>
            <a:r>
              <a:rPr lang="en-GB" dirty="0" smtClean="0"/>
              <a:t>Data is already clean</a:t>
            </a:r>
          </a:p>
          <a:p>
            <a:pPr lvl="1"/>
            <a:r>
              <a:rPr lang="en-GB" dirty="0" smtClean="0"/>
              <a:t>ETL process is simple</a:t>
            </a:r>
          </a:p>
          <a:p>
            <a:pPr lvl="1"/>
            <a:r>
              <a:rPr lang="en-GB" dirty="0" smtClean="0"/>
              <a:t>Used where control, analysis, performance and low telecoms costs are important</a:t>
            </a:r>
          </a:p>
          <a:p>
            <a:endParaRPr lang="en-GB" dirty="0" smtClean="0"/>
          </a:p>
          <a:p>
            <a:r>
              <a:rPr lang="en-GB" dirty="0" smtClean="0"/>
              <a:t>Independent data marts</a:t>
            </a:r>
          </a:p>
          <a:p>
            <a:pPr lvl="1"/>
            <a:r>
              <a:rPr lang="en-GB" dirty="0" smtClean="0"/>
              <a:t>Draws data from operational or external systems</a:t>
            </a:r>
          </a:p>
          <a:p>
            <a:pPr lvl="1"/>
            <a:r>
              <a:rPr lang="en-GB" dirty="0" smtClean="0"/>
              <a:t>Data needs to go through a more complex ETL system to clean it (although as the structure is generally simpler, so is the ETL system)</a:t>
            </a:r>
          </a:p>
          <a:p>
            <a:pPr lvl="1"/>
            <a:r>
              <a:rPr lang="en-GB" dirty="0" smtClean="0"/>
              <a:t>Used where a rapid build time is important</a:t>
            </a:r>
          </a:p>
          <a:p>
            <a:pPr lvl="1"/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88042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Implementing a data mart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 basic steps</a:t>
            </a:r>
          </a:p>
          <a:p>
            <a:pPr lvl="1"/>
            <a:r>
              <a:rPr lang="en-GB" sz="2400" dirty="0" smtClean="0"/>
              <a:t>Designing</a:t>
            </a:r>
          </a:p>
          <a:p>
            <a:pPr lvl="1"/>
            <a:r>
              <a:rPr lang="en-GB" sz="2400" dirty="0" smtClean="0"/>
              <a:t>Constructing</a:t>
            </a:r>
          </a:p>
          <a:p>
            <a:pPr lvl="1"/>
            <a:r>
              <a:rPr lang="en-GB" sz="2400" dirty="0" smtClean="0"/>
              <a:t>Populating</a:t>
            </a:r>
          </a:p>
          <a:p>
            <a:pPr lvl="1"/>
            <a:r>
              <a:rPr lang="en-GB" sz="2400" dirty="0" smtClean="0"/>
              <a:t>Accessing</a:t>
            </a:r>
          </a:p>
          <a:p>
            <a:pPr lvl="1"/>
            <a:r>
              <a:rPr lang="en-GB" sz="2400" dirty="0" smtClean="0"/>
              <a:t>Maintaining</a:t>
            </a:r>
          </a:p>
          <a:p>
            <a:endParaRPr lang="en-GB" dirty="0"/>
          </a:p>
          <a:p>
            <a:r>
              <a:rPr lang="en-GB" dirty="0" smtClean="0"/>
              <a:t>So pretty much like any other software/database development project </a:t>
            </a:r>
            <a:r>
              <a:rPr lang="en-GB" dirty="0" smtClean="0">
                <a:sym typeface="Wingdings"/>
              </a:rPr>
              <a:t></a:t>
            </a:r>
            <a:endParaRPr lang="en-GB" dirty="0" smtClean="0"/>
          </a:p>
          <a:p>
            <a:pPr lvl="1"/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78613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857892"/>
          </a:xfrm>
        </p:spPr>
        <p:txBody>
          <a:bodyPr>
            <a:normAutofit/>
          </a:bodyPr>
          <a:lstStyle/>
          <a:p>
            <a:r>
              <a:rPr lang="en-GB" dirty="0" smtClean="0"/>
              <a:t>Define the scope of the project</a:t>
            </a:r>
          </a:p>
          <a:p>
            <a:pPr lvl="1"/>
            <a:r>
              <a:rPr lang="en-GB" dirty="0" smtClean="0"/>
              <a:t>Set the right expectations</a:t>
            </a:r>
          </a:p>
          <a:p>
            <a:pPr lvl="1"/>
            <a:r>
              <a:rPr lang="en-GB" dirty="0" smtClean="0"/>
              <a:t>Prioritise incremental development</a:t>
            </a:r>
          </a:p>
          <a:p>
            <a:pPr lvl="1"/>
            <a:r>
              <a:rPr lang="en-GB" dirty="0" smtClean="0"/>
              <a:t>Highlight risks and issues</a:t>
            </a:r>
          </a:p>
          <a:p>
            <a:pPr lvl="1"/>
            <a:r>
              <a:rPr lang="en-GB" dirty="0" smtClean="0"/>
              <a:t>Estimate costs</a:t>
            </a:r>
          </a:p>
          <a:p>
            <a:r>
              <a:rPr lang="en-GB" dirty="0" smtClean="0"/>
              <a:t>Define the requirements of the project</a:t>
            </a:r>
          </a:p>
          <a:p>
            <a:pPr lvl="1"/>
            <a:r>
              <a:rPr lang="en-GB" dirty="0" smtClean="0"/>
              <a:t>Identify the business requirements</a:t>
            </a:r>
          </a:p>
          <a:p>
            <a:pPr lvl="1"/>
            <a:r>
              <a:rPr lang="en-GB" dirty="0" smtClean="0"/>
              <a:t>Identify the technical requirements</a:t>
            </a:r>
          </a:p>
          <a:p>
            <a:r>
              <a:rPr lang="en-GB" dirty="0" smtClean="0"/>
              <a:t>Data mart design</a:t>
            </a:r>
          </a:p>
          <a:p>
            <a:pPr lvl="1"/>
            <a:r>
              <a:rPr lang="en-GB" dirty="0" smtClean="0"/>
              <a:t>Create a logical design</a:t>
            </a:r>
          </a:p>
          <a:p>
            <a:pPr lvl="1"/>
            <a:r>
              <a:rPr lang="en-GB" dirty="0" smtClean="0"/>
              <a:t>Create a wish list of data</a:t>
            </a:r>
          </a:p>
          <a:p>
            <a:pPr lvl="1"/>
            <a:r>
              <a:rPr lang="en-GB" dirty="0" smtClean="0"/>
              <a:t>Identify sources</a:t>
            </a:r>
          </a:p>
          <a:p>
            <a:pPr lvl="1"/>
            <a:r>
              <a:rPr lang="en-GB" dirty="0" smtClean="0"/>
              <a:t>Classify data for the schema</a:t>
            </a:r>
          </a:p>
          <a:p>
            <a:pPr lvl="1"/>
            <a:r>
              <a:rPr lang="en-GB" dirty="0" smtClean="0"/>
              <a:t>Design the star schema</a:t>
            </a:r>
          </a:p>
          <a:p>
            <a:pPr lvl="1"/>
            <a:r>
              <a:rPr lang="en-GB" dirty="0" smtClean="0"/>
              <a:t>Identify metadata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34011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the physical database and storage structures</a:t>
            </a:r>
          </a:p>
          <a:p>
            <a:r>
              <a:rPr lang="en-GB" dirty="0" smtClean="0"/>
              <a:t>Create the schema objects such as tables and indices defined in the design step</a:t>
            </a:r>
          </a:p>
          <a:p>
            <a:r>
              <a:rPr lang="en-GB" dirty="0" smtClean="0"/>
              <a:t>Determine how to set up the tables</a:t>
            </a:r>
          </a:p>
          <a:p>
            <a:r>
              <a:rPr lang="en-GB" dirty="0" smtClean="0"/>
              <a:t>Create the necessary user interfaces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llow for the display of raw and aggregate data</a:t>
            </a:r>
          </a:p>
          <a:p>
            <a:pPr lvl="1"/>
            <a:r>
              <a:rPr lang="en-GB" dirty="0" smtClean="0"/>
              <a:t>Allow the user to select reports and the data to go into them</a:t>
            </a:r>
          </a:p>
          <a:p>
            <a:pPr lvl="1"/>
            <a:r>
              <a:rPr lang="en-GB" dirty="0" smtClean="0"/>
              <a:t>This may be done using a commercial BI tool or can be built from scratch by the development team – Excel is still popular</a:t>
            </a:r>
          </a:p>
          <a:p>
            <a:pPr lvl="1"/>
            <a:r>
              <a:rPr lang="en-GB" dirty="0" smtClean="0"/>
              <a:t>Business users will be closely involved with the interface design</a:t>
            </a:r>
          </a:p>
          <a:p>
            <a:pPr lvl="1"/>
            <a:r>
              <a:rPr lang="en-GB" dirty="0" smtClean="0"/>
              <a:t>Usability is important!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09327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Population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Map data structures to target data structures</a:t>
            </a:r>
          </a:p>
          <a:p>
            <a:r>
              <a:rPr lang="en-GB" dirty="0" smtClean="0"/>
              <a:t>Extract the data</a:t>
            </a:r>
          </a:p>
          <a:p>
            <a:r>
              <a:rPr lang="en-GB" dirty="0" smtClean="0"/>
              <a:t>Clean and transform the data</a:t>
            </a:r>
          </a:p>
          <a:p>
            <a:r>
              <a:rPr lang="en-GB" dirty="0" smtClean="0"/>
              <a:t>Load the data into the data mart</a:t>
            </a:r>
          </a:p>
          <a:p>
            <a:r>
              <a:rPr lang="en-GB" dirty="0" smtClean="0"/>
              <a:t>Create and store the metadata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86854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Accessing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 up an intermediate for the front-end tool to use</a:t>
            </a:r>
          </a:p>
          <a:p>
            <a:pPr lvl="1"/>
            <a:r>
              <a:rPr lang="en-GB" dirty="0" smtClean="0"/>
              <a:t>This </a:t>
            </a:r>
            <a:r>
              <a:rPr lang="en-GB" i="1" dirty="0" err="1" smtClean="0"/>
              <a:t>metalayer</a:t>
            </a:r>
            <a:r>
              <a:rPr lang="en-GB" dirty="0"/>
              <a:t> </a:t>
            </a:r>
            <a:r>
              <a:rPr lang="en-GB" dirty="0" smtClean="0"/>
              <a:t>translates database structures and object names into business terms</a:t>
            </a:r>
          </a:p>
          <a:p>
            <a:r>
              <a:rPr lang="en-GB" dirty="0" smtClean="0"/>
              <a:t>Maintain and manage the business interfaces</a:t>
            </a:r>
          </a:p>
          <a:p>
            <a:r>
              <a:rPr lang="en-GB" dirty="0" smtClean="0"/>
              <a:t>Set up and manage database structures that help queries submitted through the front-end tool execute quickly and efficiently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95896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Maintenance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 secure access to the data</a:t>
            </a:r>
          </a:p>
          <a:p>
            <a:r>
              <a:rPr lang="en-GB" dirty="0" smtClean="0"/>
              <a:t>Manage the growth of the data</a:t>
            </a:r>
          </a:p>
          <a:p>
            <a:r>
              <a:rPr lang="en-GB" dirty="0" smtClean="0"/>
              <a:t>Optimising the system for better performance</a:t>
            </a:r>
          </a:p>
          <a:p>
            <a:r>
              <a:rPr lang="en-GB" dirty="0" smtClean="0"/>
              <a:t>Endure the availability of data even with system failures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93794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Aggregate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business reports are based upon aggregate data</a:t>
            </a:r>
          </a:p>
          <a:p>
            <a:pPr lvl="1"/>
            <a:r>
              <a:rPr lang="en-GB" dirty="0" smtClean="0"/>
              <a:t>Monthly sales, highest selling products, average production rates…</a:t>
            </a:r>
          </a:p>
          <a:p>
            <a:r>
              <a:rPr lang="en-GB" dirty="0" smtClean="0"/>
              <a:t>These may be calculated either in the data warehouse (if this is the source system) or in the data mart itself</a:t>
            </a:r>
          </a:p>
          <a:p>
            <a:r>
              <a:rPr lang="en-GB" dirty="0" smtClean="0"/>
              <a:t>What sort of aggregate data is collected/calculated depends on the organisational requirements</a:t>
            </a:r>
          </a:p>
          <a:p>
            <a:r>
              <a:rPr lang="en-GB" dirty="0" smtClean="0"/>
              <a:t>Aggregate data may be used to generate graphics such as pie charts and similar </a:t>
            </a:r>
            <a:r>
              <a:rPr lang="en-GB" smtClean="0"/>
              <a:t>business graphics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9598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Introduction to OLAP</a:t>
            </a:r>
          </a:p>
          <a:p>
            <a:endParaRPr lang="en-GB" dirty="0" smtClean="0"/>
          </a:p>
          <a:p>
            <a:r>
              <a:rPr lang="en-GB" dirty="0" smtClean="0"/>
              <a:t>Homework: In your groups, complete your data mart design and interface designs for the data mart you have been working on. </a:t>
            </a:r>
            <a:r>
              <a:rPr lang="en-GB" dirty="0" smtClean="0"/>
              <a:t>Create a </a:t>
            </a:r>
            <a:r>
              <a:rPr lang="en-GB" dirty="0" err="1" smtClean="0"/>
              <a:t>Powerpoint</a:t>
            </a:r>
            <a:r>
              <a:rPr lang="en-GB" dirty="0" smtClean="0"/>
              <a:t> presentation showing your group’s work. The group will give this presentation at the start of next week’s session.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3575</TotalTime>
  <Words>638</Words>
  <Application>Microsoft Macintosh PowerPoint</Application>
  <PresentationFormat>On-screen Show (4:3)</PresentationFormat>
  <Paragraphs>129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NikLecture1</vt:lpstr>
      <vt:lpstr>Data Warehousing for Business Intelligence</vt:lpstr>
      <vt:lpstr>Besic concepts</vt:lpstr>
      <vt:lpstr>Data marts v. data warehouses</vt:lpstr>
      <vt:lpstr>Dependent and intependent data marts</vt:lpstr>
      <vt:lpstr>Implementing a data mart</vt:lpstr>
      <vt:lpstr>Design</vt:lpstr>
      <vt:lpstr>Construction</vt:lpstr>
      <vt:lpstr>Population</vt:lpstr>
      <vt:lpstr>Accessing</vt:lpstr>
      <vt:lpstr>Maintenance</vt:lpstr>
      <vt:lpstr>Aggregate data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Dr Nik Whitehead</cp:lastModifiedBy>
  <cp:revision>248</cp:revision>
  <dcterms:created xsi:type="dcterms:W3CDTF">2011-09-13T10:27:46Z</dcterms:created>
  <dcterms:modified xsi:type="dcterms:W3CDTF">2012-07-11T15:10:39Z</dcterms:modified>
</cp:coreProperties>
</file>