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7" r:id="rId2"/>
    <p:sldId id="256"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BA3CDD-2F80-AF93-83B2-DBA202F46AAA}" v="138" dt="2026-03-26T21:03:53.8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253" autoAdjust="0"/>
  </p:normalViewPr>
  <p:slideViewPr>
    <p:cSldViewPr snapToGrid="0">
      <p:cViewPr varScale="1">
        <p:scale>
          <a:sx n="62" d="100"/>
          <a:sy n="62" d="100"/>
        </p:scale>
        <p:origin x="105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ti Bangoura (2120469)" userId="S::2120469@student.uwtsd.ac.uk::9ac5d43f-51e2-4e7f-827a-290612284b1e" providerId="AD" clId="Web-{BCBA3CDD-2F80-AF93-83B2-DBA202F46AAA}"/>
    <pc:docChg chg="modSld">
      <pc:chgData name="Tati Bangoura (2120469)" userId="S::2120469@student.uwtsd.ac.uk::9ac5d43f-51e2-4e7f-827a-290612284b1e" providerId="AD" clId="Web-{BCBA3CDD-2F80-AF93-83B2-DBA202F46AAA}" dt="2026-03-26T21:03:53.821" v="137" actId="14100"/>
      <pc:docMkLst>
        <pc:docMk/>
      </pc:docMkLst>
      <pc:sldChg chg="delSp modSp">
        <pc:chgData name="Tati Bangoura (2120469)" userId="S::2120469@student.uwtsd.ac.uk::9ac5d43f-51e2-4e7f-827a-290612284b1e" providerId="AD" clId="Web-{BCBA3CDD-2F80-AF93-83B2-DBA202F46AAA}" dt="2026-03-26T21:03:53.821" v="137" actId="14100"/>
        <pc:sldMkLst>
          <pc:docMk/>
          <pc:sldMk cId="574470509" sldId="257"/>
        </pc:sldMkLst>
        <pc:spChg chg="mod">
          <ac:chgData name="Tati Bangoura (2120469)" userId="S::2120469@student.uwtsd.ac.uk::9ac5d43f-51e2-4e7f-827a-290612284b1e" providerId="AD" clId="Web-{BCBA3CDD-2F80-AF93-83B2-DBA202F46AAA}" dt="2026-03-26T21:03:32.961" v="135" actId="14100"/>
          <ac:spMkLst>
            <pc:docMk/>
            <pc:sldMk cId="574470509" sldId="257"/>
            <ac:spMk id="2" creationId="{DB72B44F-1078-2F99-3B7E-EB120D8B8372}"/>
          </ac:spMkLst>
        </pc:spChg>
        <pc:spChg chg="mod">
          <ac:chgData name="Tati Bangoura (2120469)" userId="S::2120469@student.uwtsd.ac.uk::9ac5d43f-51e2-4e7f-827a-290612284b1e" providerId="AD" clId="Web-{BCBA3CDD-2F80-AF93-83B2-DBA202F46AAA}" dt="2026-03-26T21:03:53.821" v="137" actId="14100"/>
          <ac:spMkLst>
            <pc:docMk/>
            <pc:sldMk cId="574470509" sldId="257"/>
            <ac:spMk id="3" creationId="{5EA8E1BD-E6B0-5AD5-F128-247B58631407}"/>
          </ac:spMkLst>
        </pc:spChg>
        <pc:picChg chg="mod">
          <ac:chgData name="Tati Bangoura (2120469)" userId="S::2120469@student.uwtsd.ac.uk::9ac5d43f-51e2-4e7f-827a-290612284b1e" providerId="AD" clId="Web-{BCBA3CDD-2F80-AF93-83B2-DBA202F46AAA}" dt="2026-03-26T21:03:06.758" v="133" actId="1076"/>
          <ac:picMkLst>
            <pc:docMk/>
            <pc:sldMk cId="574470509" sldId="257"/>
            <ac:picMk id="5" creationId="{F3C057A6-27B5-48BD-3DA8-7619446EFB7D}"/>
          </ac:picMkLst>
        </pc:picChg>
        <pc:picChg chg="del">
          <ac:chgData name="Tati Bangoura (2120469)" userId="S::2120469@student.uwtsd.ac.uk::9ac5d43f-51e2-4e7f-827a-290612284b1e" providerId="AD" clId="Web-{BCBA3CDD-2F80-AF93-83B2-DBA202F46AAA}" dt="2026-03-26T20:54:30.664" v="0"/>
          <ac:picMkLst>
            <pc:docMk/>
            <pc:sldMk cId="574470509" sldId="257"/>
            <ac:picMk id="6" creationId="{6874E505-8561-CD8D-A56A-D21C4BC7B11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99F4F5-3A01-4971-8AA3-41289F18C8D1}" type="datetimeFigureOut">
              <a:rPr lang="en-US" smtClean="0"/>
              <a:t>3/26/2026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F02643-A5CA-431A-826A-5DCEFA81B89F}" type="slidenum">
              <a:rPr lang="en-US" smtClean="0"/>
              <a:t>‹#›</a:t>
            </a:fld>
            <a:endParaRPr lang="en-US"/>
          </a:p>
        </p:txBody>
      </p:sp>
    </p:spTree>
    <p:extLst>
      <p:ext uri="{BB962C8B-B14F-4D97-AF65-F5344CB8AC3E}">
        <p14:creationId xmlns:p14="http://schemas.microsoft.com/office/powerpoint/2010/main" val="3759023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overnment/publications/data-saves-lives-reshaping-health-and-social-care-with-data/data-saves-lives-reshaping-health-and-social-care-with-data"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Davidson, L., Rowe, M., DiLeo, P., Bellamy, C. and Delphin-</a:t>
            </a:r>
            <a:r>
              <a:rPr lang="en-US" sz="800" kern="100" dirty="0" err="1">
                <a:effectLst/>
                <a:latin typeface="Arial" panose="020B0604020202020204" pitchFamily="34" charset="0"/>
                <a:ea typeface="Calibri" panose="020F0502020204030204" pitchFamily="34" charset="0"/>
                <a:cs typeface="Arial" panose="020B0604020202020204" pitchFamily="34" charset="0"/>
              </a:rPr>
              <a:t>Rittmon</a:t>
            </a:r>
            <a:r>
              <a:rPr lang="en-US" sz="800" kern="100" dirty="0">
                <a:effectLst/>
                <a:latin typeface="Arial" panose="020B0604020202020204" pitchFamily="34" charset="0"/>
                <a:ea typeface="Calibri" panose="020F0502020204030204" pitchFamily="34" charset="0"/>
                <a:cs typeface="Arial" panose="020B0604020202020204" pitchFamily="34" charset="0"/>
              </a:rPr>
              <a:t>, M., 2021. Recovery-oriented systems of care: a perspective on the past, present, and future. </a:t>
            </a:r>
            <a:r>
              <a:rPr lang="en-US" sz="800" i="1" kern="100" dirty="0">
                <a:effectLst/>
                <a:latin typeface="Arial" panose="020B0604020202020204" pitchFamily="34" charset="0"/>
                <a:ea typeface="Calibri" panose="020F0502020204030204" pitchFamily="34" charset="0"/>
                <a:cs typeface="Arial" panose="020B0604020202020204" pitchFamily="34" charset="0"/>
              </a:rPr>
              <a:t>Alcohol Research: Current Reviews</a:t>
            </a:r>
            <a:r>
              <a:rPr lang="en-US" sz="800" kern="100" dirty="0">
                <a:effectLst/>
                <a:latin typeface="Arial" panose="020B0604020202020204" pitchFamily="34" charset="0"/>
                <a:ea typeface="Calibri" panose="020F0502020204030204" pitchFamily="34" charset="0"/>
                <a:cs typeface="Arial" panose="020B0604020202020204" pitchFamily="34" charset="0"/>
              </a:rPr>
              <a:t>, </a:t>
            </a:r>
            <a:r>
              <a:rPr lang="en-US" sz="800" i="1" kern="100" dirty="0">
                <a:effectLst/>
                <a:latin typeface="Arial" panose="020B0604020202020204" pitchFamily="34" charset="0"/>
                <a:ea typeface="Calibri" panose="020F0502020204030204" pitchFamily="34" charset="0"/>
                <a:cs typeface="Arial" panose="020B0604020202020204" pitchFamily="34" charset="0"/>
              </a:rPr>
              <a:t>41</a:t>
            </a:r>
            <a:r>
              <a:rPr lang="en-US" sz="800" kern="100" dirty="0">
                <a:effectLst/>
                <a:latin typeface="Arial" panose="020B0604020202020204" pitchFamily="34" charset="0"/>
                <a:ea typeface="Calibri" panose="020F0502020204030204" pitchFamily="34" charset="0"/>
                <a:cs typeface="Arial" panose="020B0604020202020204" pitchFamily="34" charset="0"/>
              </a:rPr>
              <a:t>(1), p.09.</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Department of Health and Social Care (2022). </a:t>
            </a:r>
            <a:r>
              <a:rPr lang="en-US" sz="800" i="1" kern="100" dirty="0">
                <a:effectLst/>
                <a:latin typeface="Arial" panose="020B0604020202020204" pitchFamily="34" charset="0"/>
                <a:ea typeface="Calibri" panose="020F0502020204030204" pitchFamily="34" charset="0"/>
                <a:cs typeface="Arial" panose="020B0604020202020204" pitchFamily="34" charset="0"/>
              </a:rPr>
              <a:t>Data saves lives: reshaping health and social care with data</a:t>
            </a:r>
            <a:r>
              <a:rPr lang="en-US" sz="800" kern="100" dirty="0">
                <a:effectLst/>
                <a:latin typeface="Arial" panose="020B0604020202020204" pitchFamily="34" charset="0"/>
                <a:ea typeface="Calibri" panose="020F0502020204030204" pitchFamily="34" charset="0"/>
                <a:cs typeface="Arial" panose="020B0604020202020204" pitchFamily="34" charset="0"/>
              </a:rPr>
              <a:t>. [online] GOV.UK. Available at: </a:t>
            </a:r>
            <a:r>
              <a:rPr lang="en-US" sz="8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https://www.gov.uk/government/publications/data-saves-lives-reshaping-health-and-social-care-with-data/data-saves-lives-reshaping-health-and-social-care-with-data</a:t>
            </a:r>
            <a:r>
              <a:rPr lang="en-US" sz="800" kern="100" dirty="0">
                <a:effectLst/>
                <a:latin typeface="Arial" panose="020B0604020202020204" pitchFamily="34" charset="0"/>
                <a:ea typeface="Calibri" panose="020F0502020204030204" pitchFamily="34" charset="0"/>
                <a:cs typeface="Arial" panose="020B0604020202020204" pitchFamily="34" charset="0"/>
              </a:rPr>
              <a:t>.</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Henderson, L., Bain, H., Allan, E. and Kennedy, C., 2021. Integrated health and social care in the community: A critical integrative review of the experiences and well</a:t>
            </a:r>
            <a:r>
              <a:rPr lang="en-US" sz="800" kern="100" dirty="0">
                <a:effectLst/>
                <a:latin typeface="Cambria Math" panose="02040503050406030204" pitchFamily="18" charset="0"/>
                <a:ea typeface="Calibri" panose="020F0502020204030204" pitchFamily="34" charset="0"/>
                <a:cs typeface="Cambria Math" panose="02040503050406030204" pitchFamily="18" charset="0"/>
              </a:rPr>
              <a:t>‐</a:t>
            </a:r>
            <a:r>
              <a:rPr lang="en-US" sz="800" kern="100" dirty="0">
                <a:effectLst/>
                <a:latin typeface="Arial" panose="020B0604020202020204" pitchFamily="34" charset="0"/>
                <a:ea typeface="Calibri" panose="020F0502020204030204" pitchFamily="34" charset="0"/>
                <a:cs typeface="Arial" panose="020B0604020202020204" pitchFamily="34" charset="0"/>
              </a:rPr>
              <a:t>being needs of service users and their families. </a:t>
            </a:r>
            <a:r>
              <a:rPr lang="en-US" sz="800" i="1" kern="100" dirty="0">
                <a:effectLst/>
                <a:latin typeface="Arial" panose="020B0604020202020204" pitchFamily="34" charset="0"/>
                <a:ea typeface="Calibri" panose="020F0502020204030204" pitchFamily="34" charset="0"/>
                <a:cs typeface="Arial" panose="020B0604020202020204" pitchFamily="34" charset="0"/>
              </a:rPr>
              <a:t>Health &amp; social care in the community</a:t>
            </a:r>
            <a:r>
              <a:rPr lang="en-US" sz="800" kern="100" dirty="0">
                <a:effectLst/>
                <a:latin typeface="Arial" panose="020B0604020202020204" pitchFamily="34" charset="0"/>
                <a:ea typeface="Calibri" panose="020F0502020204030204" pitchFamily="34" charset="0"/>
                <a:cs typeface="Arial" panose="020B0604020202020204" pitchFamily="34" charset="0"/>
              </a:rPr>
              <a:t>, </a:t>
            </a:r>
            <a:r>
              <a:rPr lang="en-US" sz="800" i="1" kern="100" dirty="0">
                <a:effectLst/>
                <a:latin typeface="Arial" panose="020B0604020202020204" pitchFamily="34" charset="0"/>
                <a:ea typeface="Calibri" panose="020F0502020204030204" pitchFamily="34" charset="0"/>
                <a:cs typeface="Arial" panose="020B0604020202020204" pitchFamily="34" charset="0"/>
              </a:rPr>
              <a:t>29</a:t>
            </a:r>
            <a:r>
              <a:rPr lang="en-US" sz="800" kern="100" dirty="0">
                <a:effectLst/>
                <a:latin typeface="Arial" panose="020B0604020202020204" pitchFamily="34" charset="0"/>
                <a:ea typeface="Calibri" panose="020F0502020204030204" pitchFamily="34" charset="0"/>
                <a:cs typeface="Arial" panose="020B0604020202020204" pitchFamily="34" charset="0"/>
              </a:rPr>
              <a:t>(4), pp.1145-1168.</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Leamy, M. </a:t>
            </a:r>
            <a:r>
              <a:rPr lang="en-US" sz="800" i="1" kern="100" dirty="0">
                <a:effectLst/>
                <a:latin typeface="Arial" panose="020B0604020202020204" pitchFamily="34" charset="0"/>
                <a:ea typeface="Calibri" panose="020F0502020204030204" pitchFamily="34" charset="0"/>
                <a:cs typeface="Arial" panose="020B0604020202020204" pitchFamily="34" charset="0"/>
              </a:rPr>
              <a:t>et al.</a:t>
            </a:r>
            <a:r>
              <a:rPr lang="en-US" sz="800" kern="100" dirty="0">
                <a:effectLst/>
                <a:latin typeface="Arial" panose="020B0604020202020204" pitchFamily="34" charset="0"/>
                <a:ea typeface="Calibri" panose="020F0502020204030204" pitchFamily="34" charset="0"/>
                <a:cs typeface="Arial" panose="020B0604020202020204" pitchFamily="34" charset="0"/>
              </a:rPr>
              <a:t> (2011) 'Conceptual framework for personal recovery in mental health: systematic review and narrative synthesis,' </a:t>
            </a:r>
            <a:r>
              <a:rPr lang="en-US" sz="800" i="1" kern="100" dirty="0">
                <a:effectLst/>
                <a:latin typeface="Arial" panose="020B0604020202020204" pitchFamily="34" charset="0"/>
                <a:ea typeface="Calibri" panose="020F0502020204030204" pitchFamily="34" charset="0"/>
                <a:cs typeface="Arial" panose="020B0604020202020204" pitchFamily="34" charset="0"/>
              </a:rPr>
              <a:t>The British Journal of Psychiatry</a:t>
            </a:r>
            <a:r>
              <a:rPr lang="en-US" sz="800" kern="100" dirty="0">
                <a:effectLst/>
                <a:latin typeface="Arial" panose="020B0604020202020204" pitchFamily="34" charset="0"/>
                <a:ea typeface="Calibri" panose="020F0502020204030204" pitchFamily="34" charset="0"/>
                <a:cs typeface="Arial" panose="020B0604020202020204" pitchFamily="34" charset="0"/>
              </a:rPr>
              <a:t>, 199(6), pp. 445–452. https://doi.org/10.1192/bjp.bp.110.083733.</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McLeod, S. (2024) 'Thematic Analysis: A step by step guide,' </a:t>
            </a:r>
            <a:r>
              <a:rPr lang="en-US" sz="800" i="1" kern="100" dirty="0">
                <a:effectLst/>
                <a:latin typeface="Arial" panose="020B0604020202020204" pitchFamily="34" charset="0"/>
                <a:ea typeface="Calibri" panose="020F0502020204030204" pitchFamily="34" charset="0"/>
                <a:cs typeface="Arial" panose="020B0604020202020204" pitchFamily="34" charset="0"/>
              </a:rPr>
              <a:t>ResearchGate</a:t>
            </a:r>
            <a:r>
              <a:rPr lang="en-US" sz="800" kern="100" dirty="0">
                <a:effectLst/>
                <a:latin typeface="Arial" panose="020B0604020202020204" pitchFamily="34" charset="0"/>
                <a:ea typeface="Calibri" panose="020F0502020204030204" pitchFamily="34" charset="0"/>
                <a:cs typeface="Arial" panose="020B0604020202020204" pitchFamily="34" charset="0"/>
              </a:rPr>
              <a:t> [Preprint]. https://doi.org/10.13140/RG.2.2.13084.71048.</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NHS England (2024). </a:t>
            </a:r>
            <a:r>
              <a:rPr lang="en-US" sz="800" i="1" kern="100" dirty="0">
                <a:effectLst/>
                <a:latin typeface="Arial" panose="020B0604020202020204" pitchFamily="34" charset="0"/>
                <a:ea typeface="Calibri" panose="020F0502020204030204" pitchFamily="34" charset="0"/>
                <a:cs typeface="Arial" panose="020B0604020202020204" pitchFamily="34" charset="0"/>
              </a:rPr>
              <a:t>NHS England Community Mental Health Services</a:t>
            </a:r>
            <a:r>
              <a:rPr lang="en-US" sz="800" kern="100" dirty="0">
                <a:effectLst/>
                <a:latin typeface="Arial" panose="020B0604020202020204" pitchFamily="34" charset="0"/>
                <a:ea typeface="Calibri" panose="020F0502020204030204" pitchFamily="34" charset="0"/>
                <a:cs typeface="Arial" panose="020B0604020202020204" pitchFamily="34" charset="0"/>
              </a:rPr>
              <a:t>. [online] England.nhs.uk. Available at: https://www.england.nhs.uk/mental-health/adults/cmhs/.</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Norton, M.J. and Cuskelly, K., 2021. Family recovery interventions with families of mental health service users: A systematic review of the literature. </a:t>
            </a:r>
            <a:r>
              <a:rPr lang="en-US" sz="8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US" sz="800" kern="100" dirty="0">
                <a:effectLst/>
                <a:latin typeface="Arial" panose="020B0604020202020204" pitchFamily="34" charset="0"/>
                <a:ea typeface="Calibri" panose="020F0502020204030204" pitchFamily="34" charset="0"/>
                <a:cs typeface="Arial" panose="020B0604020202020204" pitchFamily="34" charset="0"/>
              </a:rPr>
              <a:t>, </a:t>
            </a:r>
            <a:r>
              <a:rPr lang="en-US" sz="800" i="1" kern="100" dirty="0">
                <a:effectLst/>
                <a:latin typeface="Arial" panose="020B0604020202020204" pitchFamily="34" charset="0"/>
                <a:ea typeface="Calibri" panose="020F0502020204030204" pitchFamily="34" charset="0"/>
                <a:cs typeface="Arial" panose="020B0604020202020204" pitchFamily="34" charset="0"/>
              </a:rPr>
              <a:t>18</a:t>
            </a:r>
            <a:r>
              <a:rPr lang="en-US" sz="800" kern="100" dirty="0">
                <a:effectLst/>
                <a:latin typeface="Arial" panose="020B0604020202020204" pitchFamily="34" charset="0"/>
                <a:ea typeface="Calibri" panose="020F0502020204030204" pitchFamily="34" charset="0"/>
                <a:cs typeface="Arial" panose="020B0604020202020204" pitchFamily="34" charset="0"/>
              </a:rPr>
              <a:t>(15), p.7858.</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Page, M.J. </a:t>
            </a:r>
            <a:r>
              <a:rPr lang="en-US" sz="800" i="1" kern="100" dirty="0">
                <a:effectLst/>
                <a:latin typeface="Arial" panose="020B0604020202020204" pitchFamily="34" charset="0"/>
                <a:ea typeface="Calibri" panose="020F0502020204030204" pitchFamily="34" charset="0"/>
                <a:cs typeface="Arial" panose="020B0604020202020204" pitchFamily="34" charset="0"/>
              </a:rPr>
              <a:t>et al.</a:t>
            </a:r>
            <a:r>
              <a:rPr lang="en-US" sz="800" kern="100" dirty="0">
                <a:effectLst/>
                <a:latin typeface="Arial" panose="020B0604020202020204" pitchFamily="34" charset="0"/>
                <a:ea typeface="Calibri" panose="020F0502020204030204" pitchFamily="34" charset="0"/>
                <a:cs typeface="Arial" panose="020B0604020202020204" pitchFamily="34" charset="0"/>
              </a:rPr>
              <a:t> (2021) 'The PRISMA 2020 statement: an updated guideline for reporting systematic reviews,' </a:t>
            </a:r>
            <a:r>
              <a:rPr lang="en-US" sz="800" i="1" kern="100" dirty="0">
                <a:effectLst/>
                <a:latin typeface="Arial" panose="020B0604020202020204" pitchFamily="34" charset="0"/>
                <a:ea typeface="Calibri" panose="020F0502020204030204" pitchFamily="34" charset="0"/>
                <a:cs typeface="Arial" panose="020B0604020202020204" pitchFamily="34" charset="0"/>
              </a:rPr>
              <a:t>BMJ</a:t>
            </a:r>
            <a:r>
              <a:rPr lang="en-US" sz="800" kern="100" dirty="0">
                <a:effectLst/>
                <a:latin typeface="Arial" panose="020B0604020202020204" pitchFamily="34" charset="0"/>
                <a:ea typeface="Calibri" panose="020F0502020204030204" pitchFamily="34" charset="0"/>
                <a:cs typeface="Arial" panose="020B0604020202020204" pitchFamily="34" charset="0"/>
              </a:rPr>
              <a:t>, 372, p. n71. https://doi.org/10.1136/bmj.n71.</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Sohrabi, C. </a:t>
            </a:r>
            <a:r>
              <a:rPr lang="en-US" sz="800" i="1" kern="100" dirty="0">
                <a:effectLst/>
                <a:latin typeface="Arial" panose="020B0604020202020204" pitchFamily="34" charset="0"/>
                <a:ea typeface="Calibri" panose="020F0502020204030204" pitchFamily="34" charset="0"/>
                <a:cs typeface="Arial" panose="020B0604020202020204" pitchFamily="34" charset="0"/>
              </a:rPr>
              <a:t>et al.</a:t>
            </a:r>
            <a:r>
              <a:rPr lang="en-US" sz="800" kern="100" dirty="0">
                <a:effectLst/>
                <a:latin typeface="Arial" panose="020B0604020202020204" pitchFamily="34" charset="0"/>
                <a:ea typeface="Calibri" panose="020F0502020204030204" pitchFamily="34" charset="0"/>
                <a:cs typeface="Arial" panose="020B0604020202020204" pitchFamily="34" charset="0"/>
              </a:rPr>
              <a:t> (2021) 'PRISMA 2020 statement: What’s new and the importance of reporting guidelines,' </a:t>
            </a:r>
            <a:r>
              <a:rPr lang="en-US" sz="800" i="1" kern="100" dirty="0">
                <a:effectLst/>
                <a:latin typeface="Arial" panose="020B0604020202020204" pitchFamily="34" charset="0"/>
                <a:ea typeface="Calibri" panose="020F0502020204030204" pitchFamily="34" charset="0"/>
                <a:cs typeface="Arial" panose="020B0604020202020204" pitchFamily="34" charset="0"/>
              </a:rPr>
              <a:t>International Journal of Surgery</a:t>
            </a:r>
            <a:r>
              <a:rPr lang="en-US" sz="800" kern="100" dirty="0">
                <a:effectLst/>
                <a:latin typeface="Arial" panose="020B0604020202020204" pitchFamily="34" charset="0"/>
                <a:ea typeface="Calibri" panose="020F0502020204030204" pitchFamily="34" charset="0"/>
                <a:cs typeface="Arial" panose="020B0604020202020204" pitchFamily="34" charset="0"/>
              </a:rPr>
              <a:t>, 88, p. 105918. https://doi.org/10.1016/j.ijsu.2021.105918.</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Wakida, E.K., Talib, Z.M., Akena, D., Okello, E.S., </a:t>
            </a:r>
            <a:r>
              <a:rPr lang="en-US" sz="800" kern="100" dirty="0" err="1">
                <a:effectLst/>
                <a:latin typeface="Arial" panose="020B0604020202020204" pitchFamily="34" charset="0"/>
                <a:ea typeface="Calibri" panose="020F0502020204030204" pitchFamily="34" charset="0"/>
                <a:cs typeface="Arial" panose="020B0604020202020204" pitchFamily="34" charset="0"/>
              </a:rPr>
              <a:t>Kinengyere</a:t>
            </a:r>
            <a:r>
              <a:rPr lang="en-US" sz="800" kern="100" dirty="0">
                <a:effectLst/>
                <a:latin typeface="Arial" panose="020B0604020202020204" pitchFamily="34" charset="0"/>
                <a:ea typeface="Calibri" panose="020F0502020204030204" pitchFamily="34" charset="0"/>
                <a:cs typeface="Arial" panose="020B0604020202020204" pitchFamily="34" charset="0"/>
              </a:rPr>
              <a:t>, A., </a:t>
            </a:r>
            <a:r>
              <a:rPr lang="en-US" sz="800" kern="100" dirty="0" err="1">
                <a:effectLst/>
                <a:latin typeface="Arial" panose="020B0604020202020204" pitchFamily="34" charset="0"/>
                <a:ea typeface="Calibri" panose="020F0502020204030204" pitchFamily="34" charset="0"/>
                <a:cs typeface="Arial" panose="020B0604020202020204" pitchFamily="34" charset="0"/>
              </a:rPr>
              <a:t>Mindra</a:t>
            </a:r>
            <a:r>
              <a:rPr lang="en-US" sz="800" kern="100" dirty="0">
                <a:effectLst/>
                <a:latin typeface="Arial" panose="020B0604020202020204" pitchFamily="34" charset="0"/>
                <a:ea typeface="Calibri" panose="020F0502020204030204" pitchFamily="34" charset="0"/>
                <a:cs typeface="Arial" panose="020B0604020202020204" pitchFamily="34" charset="0"/>
              </a:rPr>
              <a:t>, A. and </a:t>
            </a:r>
            <a:r>
              <a:rPr lang="en-US" sz="800" kern="100" dirty="0" err="1">
                <a:effectLst/>
                <a:latin typeface="Arial" panose="020B0604020202020204" pitchFamily="34" charset="0"/>
                <a:ea typeface="Calibri" panose="020F0502020204030204" pitchFamily="34" charset="0"/>
                <a:cs typeface="Arial" panose="020B0604020202020204" pitchFamily="34" charset="0"/>
              </a:rPr>
              <a:t>Obua</a:t>
            </a:r>
            <a:r>
              <a:rPr lang="en-US" sz="800" kern="100" dirty="0">
                <a:effectLst/>
                <a:latin typeface="Arial" panose="020B0604020202020204" pitchFamily="34" charset="0"/>
                <a:ea typeface="Calibri" panose="020F0502020204030204" pitchFamily="34" charset="0"/>
                <a:cs typeface="Arial" panose="020B0604020202020204" pitchFamily="34" charset="0"/>
              </a:rPr>
              <a:t>, C., 2018. Barriers and facilitators to the integration of mental health services into primary health care: a systematic review. </a:t>
            </a:r>
            <a:r>
              <a:rPr lang="en-US" sz="800" i="1" kern="100" dirty="0">
                <a:effectLst/>
                <a:latin typeface="Arial" panose="020B0604020202020204" pitchFamily="34" charset="0"/>
                <a:ea typeface="Calibri" panose="020F0502020204030204" pitchFamily="34" charset="0"/>
                <a:cs typeface="Arial" panose="020B0604020202020204" pitchFamily="34" charset="0"/>
              </a:rPr>
              <a:t>Systematic reviews</a:t>
            </a:r>
            <a:r>
              <a:rPr lang="en-US" sz="800" kern="100" dirty="0">
                <a:effectLst/>
                <a:latin typeface="Arial" panose="020B0604020202020204" pitchFamily="34" charset="0"/>
                <a:ea typeface="Calibri" panose="020F0502020204030204" pitchFamily="34" charset="0"/>
                <a:cs typeface="Arial" panose="020B0604020202020204" pitchFamily="34" charset="0"/>
              </a:rPr>
              <a:t>, </a:t>
            </a:r>
            <a:r>
              <a:rPr lang="en-US" sz="800" i="1" kern="100" dirty="0">
                <a:effectLst/>
                <a:latin typeface="Arial" panose="020B0604020202020204" pitchFamily="34" charset="0"/>
                <a:ea typeface="Calibri" panose="020F0502020204030204" pitchFamily="34" charset="0"/>
                <a:cs typeface="Arial" panose="020B0604020202020204" pitchFamily="34" charset="0"/>
              </a:rPr>
              <a:t>7</a:t>
            </a:r>
            <a:r>
              <a:rPr lang="en-US" sz="800" kern="100" dirty="0">
                <a:effectLst/>
                <a:latin typeface="Arial" panose="020B0604020202020204" pitchFamily="34" charset="0"/>
                <a:ea typeface="Calibri" panose="020F0502020204030204" pitchFamily="34" charset="0"/>
                <a:cs typeface="Arial" panose="020B0604020202020204" pitchFamily="34" charset="0"/>
              </a:rPr>
              <a:t>(1), p.211.</a:t>
            </a:r>
            <a:endParaRPr lang="en-US" sz="800" kern="100" dirty="0">
              <a:effectLst/>
              <a:latin typeface="Calibri" panose="020F0502020204030204" pitchFamily="34" charset="0"/>
              <a:ea typeface="Calibri" panose="020F0502020204030204" pitchFamily="34" charset="0"/>
              <a:cs typeface="Arial" panose="020B0604020202020204" pitchFamily="34" charset="0"/>
            </a:endParaRPr>
          </a:p>
          <a:p>
            <a:pPr marL="457200" marR="0" indent="-457200" algn="just">
              <a:lnSpc>
                <a:spcPct val="150000"/>
              </a:lnSpc>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Yin, M., Li, Z. and Zhou, C., 2020. Experience of stigma among family members of people with severe mental illness: A qualitative systematic review. </a:t>
            </a:r>
            <a:r>
              <a:rPr lang="en-US" sz="800" i="1" kern="100" dirty="0">
                <a:effectLst/>
                <a:latin typeface="Arial" panose="020B0604020202020204" pitchFamily="34" charset="0"/>
                <a:ea typeface="Calibri" panose="020F0502020204030204" pitchFamily="34" charset="0"/>
                <a:cs typeface="Arial" panose="020B0604020202020204" pitchFamily="34" charset="0"/>
              </a:rPr>
              <a:t>International </a:t>
            </a:r>
            <a:endParaRPr lang="en-US" dirty="0"/>
          </a:p>
        </p:txBody>
      </p:sp>
      <p:sp>
        <p:nvSpPr>
          <p:cNvPr id="4" name="Slide Number Placeholder 3"/>
          <p:cNvSpPr>
            <a:spLocks noGrp="1"/>
          </p:cNvSpPr>
          <p:nvPr>
            <p:ph type="sldNum" sz="quarter" idx="5"/>
          </p:nvPr>
        </p:nvSpPr>
        <p:spPr/>
        <p:txBody>
          <a:bodyPr/>
          <a:lstStyle/>
          <a:p>
            <a:fld id="{3AF02643-A5CA-431A-826A-5DCEFA81B89F}" type="slidenum">
              <a:rPr lang="en-US" smtClean="0"/>
              <a:t>2</a:t>
            </a:fld>
            <a:endParaRPr lang="en-US"/>
          </a:p>
        </p:txBody>
      </p:sp>
    </p:spTree>
    <p:extLst>
      <p:ext uri="{BB962C8B-B14F-4D97-AF65-F5344CB8AC3E}">
        <p14:creationId xmlns:p14="http://schemas.microsoft.com/office/powerpoint/2010/main" val="4248616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7523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3089464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2060142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948667-67DA-4480-BC6E-A4C5CF3BF4B0}"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017464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948667-67DA-4480-BC6E-A4C5CF3BF4B0}" type="datetimeFigureOut">
              <a:rPr lang="en-US" smtClean="0"/>
              <a:t>3/26/2026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453519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948667-67DA-4480-BC6E-A4C5CF3BF4B0}" type="datetimeFigureOut">
              <a:rPr lang="en-US" smtClean="0"/>
              <a:t>3/26/2026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4111345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48667-67DA-4480-BC6E-A4C5CF3BF4B0}" type="datetimeFigureOut">
              <a:rPr lang="en-US" smtClean="0"/>
              <a:t>3/26/2026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89729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48667-67DA-4480-BC6E-A4C5CF3BF4B0}"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3445519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48667-67DA-4480-BC6E-A4C5CF3BF4B0}"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2685926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E948667-67DA-4480-BC6E-A4C5CF3BF4B0}" type="datetimeFigureOut">
              <a:rPr lang="en-US" smtClean="0"/>
              <a:t>3/26/2026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994403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913800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066757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3710996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05571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3077975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1508997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948667-67DA-4480-BC6E-A4C5CF3BF4B0}"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54025-7181-4F8A-ACC9-44083F6FE73B}" type="slidenum">
              <a:rPr lang="en-US" smtClean="0"/>
              <a:t>‹#›</a:t>
            </a:fld>
            <a:endParaRPr lang="en-US"/>
          </a:p>
        </p:txBody>
      </p:sp>
    </p:spTree>
    <p:extLst>
      <p:ext uri="{BB962C8B-B14F-4D97-AF65-F5344CB8AC3E}">
        <p14:creationId xmlns:p14="http://schemas.microsoft.com/office/powerpoint/2010/main" val="461419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E948667-67DA-4480-BC6E-A4C5CF3BF4B0}" type="datetimeFigureOut">
              <a:rPr lang="en-US" smtClean="0"/>
              <a:t>3/26/2026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5454025-7181-4F8A-ACC9-44083F6FE73B}" type="slidenum">
              <a:rPr lang="en-US" smtClean="0"/>
              <a:t>‹#›</a:t>
            </a:fld>
            <a:endParaRPr lang="en-US"/>
          </a:p>
        </p:txBody>
      </p:sp>
    </p:spTree>
    <p:extLst>
      <p:ext uri="{BB962C8B-B14F-4D97-AF65-F5344CB8AC3E}">
        <p14:creationId xmlns:p14="http://schemas.microsoft.com/office/powerpoint/2010/main" val="153819339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3C057A6-27B5-48BD-3DA8-7619446EFB7D}"/>
              </a:ext>
            </a:extLst>
          </p:cNvPr>
          <p:cNvPicPr>
            <a:picLocks noChangeAspect="1"/>
          </p:cNvPicPr>
          <p:nvPr/>
        </p:nvPicPr>
        <p:blipFill>
          <a:blip r:embed="rId2"/>
          <a:stretch>
            <a:fillRect/>
          </a:stretch>
        </p:blipFill>
        <p:spPr>
          <a:xfrm>
            <a:off x="-571500" y="-127000"/>
            <a:ext cx="12192000"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DB72B44F-1078-2F99-3B7E-EB120D8B8372}"/>
              </a:ext>
            </a:extLst>
          </p:cNvPr>
          <p:cNvSpPr>
            <a:spLocks noGrp="1"/>
          </p:cNvSpPr>
          <p:nvPr>
            <p:ph type="title"/>
          </p:nvPr>
        </p:nvSpPr>
        <p:spPr>
          <a:xfrm>
            <a:off x="2813049" y="1682750"/>
            <a:ext cx="7055380" cy="4832350"/>
          </a:xfrm>
          <a:solidFill>
            <a:schemeClr val="tx1">
              <a:alpha val="84000"/>
            </a:schemeClr>
          </a:solidFill>
        </p:spPr>
        <p:txBody>
          <a:bodyPr>
            <a:normAutofit fontScale="90000"/>
          </a:bodyPr>
          <a:lstStyle/>
          <a:p>
            <a:pPr algn="ctr"/>
            <a:br>
              <a:rPr lang="en-US" b="1" dirty="0">
                <a:solidFill>
                  <a:schemeClr val="bg2">
                    <a:lumMod val="50000"/>
                  </a:schemeClr>
                </a:solidFill>
              </a:rPr>
            </a:br>
            <a:r>
              <a:rPr lang="en-US" b="1" i="1" dirty="0">
                <a:solidFill>
                  <a:schemeClr val="bg2">
                    <a:lumMod val="50000"/>
                  </a:schemeClr>
                </a:solidFill>
              </a:rPr>
              <a:t>Academic Methods Poster</a:t>
            </a:r>
            <a:br>
              <a:rPr lang="en-US" b="1" i="1" dirty="0">
                <a:solidFill>
                  <a:schemeClr val="bg2">
                    <a:lumMod val="50000"/>
                  </a:schemeClr>
                </a:solidFill>
              </a:rPr>
            </a:br>
            <a:r>
              <a:rPr lang="en-US" b="1" i="1" dirty="0">
                <a:solidFill>
                  <a:schemeClr val="bg2">
                    <a:lumMod val="50000"/>
                  </a:schemeClr>
                </a:solidFill>
              </a:rPr>
              <a:t>Student Name: TATI BANGOURA </a:t>
            </a:r>
            <a:br>
              <a:rPr lang="en-US" b="1" i="1" dirty="0">
                <a:solidFill>
                  <a:schemeClr val="bg2">
                    <a:lumMod val="50000"/>
                  </a:schemeClr>
                </a:solidFill>
              </a:rPr>
            </a:br>
            <a:r>
              <a:rPr lang="en-US" b="1" i="1" dirty="0">
                <a:solidFill>
                  <a:schemeClr val="bg2">
                    <a:lumMod val="50000"/>
                  </a:schemeClr>
                </a:solidFill>
              </a:rPr>
              <a:t>Student Id:2120469</a:t>
            </a:r>
            <a:br>
              <a:rPr lang="en-US" b="1" i="1" dirty="0">
                <a:solidFill>
                  <a:schemeClr val="bg2">
                    <a:lumMod val="50000"/>
                  </a:schemeClr>
                </a:solidFill>
              </a:rPr>
            </a:br>
            <a:r>
              <a:rPr lang="en-US" b="1" i="1" dirty="0">
                <a:solidFill>
                  <a:schemeClr val="bg2">
                    <a:lumMod val="50000"/>
                  </a:schemeClr>
                </a:solidFill>
              </a:rPr>
              <a:t>PROGRAMME: BSC (HONS) HEALTH </a:t>
            </a:r>
            <a:r>
              <a:rPr lang="en-US" b="1" i="1">
                <a:solidFill>
                  <a:schemeClr val="bg2">
                    <a:lumMod val="50000"/>
                  </a:schemeClr>
                </a:solidFill>
              </a:rPr>
              <a:t>AND SOCIAL CARE</a:t>
            </a:r>
            <a:br>
              <a:rPr lang="en-US" b="1" i="1" dirty="0">
                <a:solidFill>
                  <a:schemeClr val="bg2">
                    <a:lumMod val="50000"/>
                  </a:schemeClr>
                </a:solidFill>
              </a:rPr>
            </a:br>
            <a:r>
              <a:rPr lang="en-US" b="1" i="1">
                <a:solidFill>
                  <a:schemeClr val="bg2">
                    <a:lumMod val="50000"/>
                  </a:schemeClr>
                </a:solidFill>
              </a:rPr>
              <a:t>MODULE: INDEPENDENT PROJECT</a:t>
            </a:r>
            <a:br>
              <a:rPr lang="en-US" b="1" i="1" dirty="0">
                <a:solidFill>
                  <a:schemeClr val="bg2">
                    <a:lumMod val="50000"/>
                  </a:schemeClr>
                </a:solidFill>
              </a:rPr>
            </a:br>
            <a:r>
              <a:rPr lang="en-US" b="1" i="1">
                <a:solidFill>
                  <a:schemeClr val="bg2">
                    <a:lumMod val="50000"/>
                  </a:schemeClr>
                </a:solidFill>
              </a:rPr>
              <a:t>MODULE CODE: BMHP6020</a:t>
            </a:r>
            <a:br>
              <a:rPr lang="en-US" b="1" i="1" dirty="0">
                <a:solidFill>
                  <a:schemeClr val="bg2">
                    <a:lumMod val="50000"/>
                  </a:schemeClr>
                </a:solidFill>
              </a:rPr>
            </a:br>
            <a:r>
              <a:rPr lang="en-US" b="1" i="1">
                <a:solidFill>
                  <a:schemeClr val="bg2">
                    <a:lumMod val="50000"/>
                  </a:schemeClr>
                </a:solidFill>
              </a:rPr>
              <a:t>LECTURER:JOANNE DAVIES</a:t>
            </a:r>
            <a:br>
              <a:rPr lang="en-US" b="1" i="1" dirty="0"/>
            </a:br>
            <a:r>
              <a:rPr lang="en-US" b="1" i="1" dirty="0"/>
              <a:t>  </a:t>
            </a:r>
            <a:br>
              <a:rPr lang="en-US" b="1" i="1" dirty="0">
                <a:solidFill>
                  <a:schemeClr val="bg2">
                    <a:lumMod val="50000"/>
                  </a:schemeClr>
                </a:solidFill>
              </a:rPr>
            </a:br>
            <a:br>
              <a:rPr lang="en-US" b="1" i="1" dirty="0"/>
            </a:br>
            <a:endParaRPr lang="en-US" b="1" i="1" dirty="0">
              <a:solidFill>
                <a:schemeClr val="bg2">
                  <a:lumMod val="50000"/>
                </a:schemeClr>
              </a:solidFill>
            </a:endParaRPr>
          </a:p>
        </p:txBody>
      </p:sp>
      <p:sp>
        <p:nvSpPr>
          <p:cNvPr id="3" name="Content Placeholder 2">
            <a:extLst>
              <a:ext uri="{FF2B5EF4-FFF2-40B4-BE49-F238E27FC236}">
                <a16:creationId xmlns:a16="http://schemas.microsoft.com/office/drawing/2014/main" id="{5EA8E1BD-E6B0-5AD5-F128-247B58631407}"/>
              </a:ext>
            </a:extLst>
          </p:cNvPr>
          <p:cNvSpPr>
            <a:spLocks noGrp="1"/>
          </p:cNvSpPr>
          <p:nvPr>
            <p:ph idx="1"/>
          </p:nvPr>
        </p:nvSpPr>
        <p:spPr>
          <a:xfrm>
            <a:off x="684212" y="863601"/>
            <a:ext cx="11088688" cy="673099"/>
          </a:xfrm>
          <a:solidFill>
            <a:schemeClr val="tx1">
              <a:alpha val="87000"/>
            </a:schemeClr>
          </a:solidFill>
        </p:spPr>
        <p:txBody>
          <a:bodyPr>
            <a:normAutofit fontScale="47500" lnSpcReduction="20000"/>
          </a:bodyPr>
          <a:lstStyle/>
          <a:p>
            <a:pPr algn="ctr"/>
            <a:r>
              <a:rPr lang="en-US" sz="44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The Role of Family Support in the Recovery of Mental Health Service Users in the UK</a:t>
            </a:r>
            <a:endParaRPr lang="en-US" sz="4400" kern="100" dirty="0">
              <a:solidFill>
                <a:schemeClr val="bg1">
                  <a:lumMod val="95000"/>
                  <a:lumOff val="5000"/>
                </a:schemeClr>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74470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026" name="Picture 2" descr="Mental Health Journey">
            <a:extLst>
              <a:ext uri="{FF2B5EF4-FFF2-40B4-BE49-F238E27FC236}">
                <a16:creationId xmlns:a16="http://schemas.microsoft.com/office/drawing/2014/main" id="{1F2C6A46-90C8-2756-0DAA-BD75D45DC0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9B19488-4E63-8620-BCD0-5F20537B7079}"/>
              </a:ext>
            </a:extLst>
          </p:cNvPr>
          <p:cNvSpPr txBox="1"/>
          <p:nvPr/>
        </p:nvSpPr>
        <p:spPr>
          <a:xfrm>
            <a:off x="68067" y="497466"/>
            <a:ext cx="4527030" cy="3047629"/>
          </a:xfrm>
          <a:prstGeom prst="rect">
            <a:avLst/>
          </a:prstGeom>
          <a:solidFill>
            <a:schemeClr val="tx1">
              <a:alpha val="88000"/>
            </a:schemeClr>
          </a:solidFill>
        </p:spPr>
        <p:txBody>
          <a:bodyPr wrap="square">
            <a:spAutoFit/>
          </a:bodyPr>
          <a:lstStyle/>
          <a:p>
            <a:pPr marL="0" marR="0" algn="just">
              <a:lnSpc>
                <a:spcPct val="150000"/>
              </a:lnSpc>
              <a:spcAft>
                <a:spcPts val="800"/>
              </a:spcAft>
              <a:buNone/>
            </a:pPr>
            <a:r>
              <a:rPr lang="en-US" sz="8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1. Background and Research Problem</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8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The shift in clinical approach towards the recovery model and focus on the wellbeing, social inclusion, and quality of life of the patients rather than minimization of the symptoms has imposed a change in mental health recovery in the UK. This line of thought recognises the fact that recovery is a multidimensional process, which is socially and relationally dictated. In this regard, social support is observed as one of the key factors of recovery, and the buffering theory suggests that supportive relations reduce the levels of stress and enhance the coping capacity (Bjørlykhaug et al., 2022). It revolves around the family support, particularly, by undertaking emotional, practical, and advocacy-based contributions (Cameron et al., 2023).</a:t>
            </a:r>
          </a:p>
          <a:p>
            <a:pPr algn="just">
              <a:lnSpc>
                <a:spcPct val="150000"/>
              </a:lnSpc>
              <a:spcAft>
                <a:spcPts val="800"/>
              </a:spcAft>
            </a:pPr>
            <a:r>
              <a:rPr lang="en-US" sz="8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Even though the UK policy frameworks promote family-inclusive care, both through the NHS community models and the Supporting Families programme, the results show that there is a gap between policy intentions and reality (NHS England, 2024). The involvement of the family is not frequent yet meaning that the systematic research is needed.</a:t>
            </a: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CFCFC0D1-BB2A-6373-69C2-E7A8A11DDECC}"/>
              </a:ext>
            </a:extLst>
          </p:cNvPr>
          <p:cNvSpPr txBox="1"/>
          <p:nvPr/>
        </p:nvSpPr>
        <p:spPr>
          <a:xfrm>
            <a:off x="124919" y="3848092"/>
            <a:ext cx="4302177" cy="2698816"/>
          </a:xfrm>
          <a:prstGeom prst="rect">
            <a:avLst/>
          </a:prstGeom>
          <a:solidFill>
            <a:schemeClr val="tx1">
              <a:alpha val="82000"/>
            </a:schemeClr>
          </a:solidFill>
        </p:spPr>
        <p:txBody>
          <a:bodyPr wrap="square">
            <a:spAutoFit/>
          </a:bodyPr>
          <a:lstStyle/>
          <a:p>
            <a:pPr marL="0" marR="0" algn="just">
              <a:lnSpc>
                <a:spcPct val="150000"/>
              </a:lnSpc>
              <a:spcAft>
                <a:spcPts val="800"/>
              </a:spcAft>
              <a:buNone/>
            </a:pPr>
            <a:r>
              <a:rPr lang="en-US" sz="8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2. Aim and Research Focus</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This paper seeks to address the question on how family support can facilitate the recovery process of the mental health services users in the UK. The proposed study is aimed at finding out the impact of emotional, practical, and advocacy-based support on recovery outcomes of wellbeing, treatment adherence, and relapse prevention. It also looks at these obstacles that impede effective family involvement like stigma, system constraints, and policy-practise gaps (Yin et al., 2020).</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research is guided by two key questions:</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Font typeface="+mj-lt"/>
              <a:buAutoNum type="arabicPeriod"/>
              <a:tabLst>
                <a:tab pos="457200" algn="l"/>
              </a:tabLst>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How does family support influence the recovery experiences of mental health service users in the UK?</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Font typeface="+mj-lt"/>
              <a:buAutoNum type="arabicPeriod"/>
              <a:tabLst>
                <a:tab pos="457200" algn="l"/>
              </a:tabLst>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What barriers limit effective integration of families into mental health care planning and recovery processes?</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4851F10-67C2-092D-0777-95E976EB65CF}"/>
              </a:ext>
            </a:extLst>
          </p:cNvPr>
          <p:cNvSpPr txBox="1"/>
          <p:nvPr/>
        </p:nvSpPr>
        <p:spPr>
          <a:xfrm>
            <a:off x="4716787" y="446169"/>
            <a:ext cx="3947946" cy="3150221"/>
          </a:xfrm>
          <a:prstGeom prst="rect">
            <a:avLst/>
          </a:prstGeom>
          <a:solidFill>
            <a:schemeClr val="tx1">
              <a:alpha val="85000"/>
            </a:schemeClr>
          </a:solidFill>
        </p:spPr>
        <p:txBody>
          <a:bodyPr wrap="square">
            <a:spAutoFit/>
          </a:bodyPr>
          <a:lstStyle/>
          <a:p>
            <a:pPr marL="0" marR="0" algn="just">
              <a:lnSpc>
                <a:spcPct val="150000"/>
              </a:lnSpc>
              <a:spcAft>
                <a:spcPts val="800"/>
              </a:spcAft>
              <a:buNone/>
            </a:pPr>
            <a:r>
              <a:rPr lang="en-US" sz="8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3. Methodology and Data Collection</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8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This study has a secondary qualitative research design, which is founded on systematic literature review, which enables the synthesis of the available evidence on family support and recovery without the necessity of gathering primary data (Norton and Cuskelly, 2021). It is an appropriate approach when it comes to exploring a complex social phenomenon such as mental health recovery and relational support systems.</a:t>
            </a:r>
          </a:p>
          <a:p>
            <a:pPr algn="just">
              <a:lnSpc>
                <a:spcPct val="150000"/>
              </a:lnSpc>
              <a:spcAft>
                <a:spcPts val="800"/>
              </a:spcAft>
            </a:pPr>
            <a:r>
              <a:rPr lang="en-US" sz="800" b="1" kern="100" dirty="0">
                <a:solidFill>
                  <a:schemeClr val="bg1">
                    <a:lumMod val="95000"/>
                    <a:lumOff val="5000"/>
                  </a:schemeClr>
                </a:solidFill>
                <a:latin typeface="Arial" panose="020B0604020202020204" pitchFamily="34" charset="0"/>
                <a:ea typeface="Calibri" panose="020F0502020204030204" pitchFamily="34" charset="0"/>
                <a:cs typeface="Arial" panose="020B0604020202020204" pitchFamily="34" charset="0"/>
              </a:rPr>
              <a:t>As sources of data, peer-reviewed journal articles, NHS reports, and UK government publications were referred to ensuring its relevancy and credibility (NHS England, 2024)</a:t>
            </a: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The inclusion criteria were based on UK based studies, research which is recovery oriented and those which have been published in the past decade, as well as the inclusion of seminal theoretical work (Leamy et al., 2011).</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This guided methodology makes it very reliable, transparent, and close to the objectives of the research (Page et al., 2021).</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B35A3BA-9946-5CD5-4CBB-57DC9318F97F}"/>
              </a:ext>
            </a:extLst>
          </p:cNvPr>
          <p:cNvSpPr txBox="1"/>
          <p:nvPr/>
        </p:nvSpPr>
        <p:spPr>
          <a:xfrm>
            <a:off x="4630470" y="3848092"/>
            <a:ext cx="3947946" cy="2678297"/>
          </a:xfrm>
          <a:prstGeom prst="rect">
            <a:avLst/>
          </a:prstGeom>
          <a:solidFill>
            <a:schemeClr val="tx1">
              <a:alpha val="92000"/>
            </a:schemeClr>
          </a:solidFill>
        </p:spPr>
        <p:txBody>
          <a:bodyPr wrap="square">
            <a:spAutoFit/>
          </a:bodyPr>
          <a:lstStyle/>
          <a:p>
            <a:pPr marL="0" marR="0" algn="just">
              <a:lnSpc>
                <a:spcPct val="150000"/>
              </a:lnSpc>
              <a:spcAft>
                <a:spcPts val="800"/>
              </a:spcAft>
              <a:buNone/>
            </a:pPr>
            <a:r>
              <a:rPr lang="en-US" sz="8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4. PRISMA Process and Data Analysis</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research adheres to the PRISMA 2020 to guarantee that the study is selected systematically and transparently (Page et al., 2021). About 120-150 studies were first identified and the duplicates were eliminated to bring about 100 studies. This was narrowed down to 70 studies under screening and then to 50 studies under eligibility cheques. Lastly, the total studies included in the review were 30-35 with the use of stringent inclusion criteria (Sohrabi et al., 2021).</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analysis of the data was conducted through thematic analysis, which entailed familiarisation, coding, the formation of themes, and their refinement (McLeod, 2024). Some of the key themes identified were emotional support, practical support, family advocacy and barriers to involvement which were imperatively connected to recovery frameworks.</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D5DC7F5-C4A7-8BC3-599A-DEBA72C34246}"/>
              </a:ext>
            </a:extLst>
          </p:cNvPr>
          <p:cNvSpPr txBox="1"/>
          <p:nvPr/>
        </p:nvSpPr>
        <p:spPr>
          <a:xfrm>
            <a:off x="8781791" y="977404"/>
            <a:ext cx="3293151" cy="5237972"/>
          </a:xfrm>
          <a:prstGeom prst="rect">
            <a:avLst/>
          </a:prstGeom>
          <a:solidFill>
            <a:schemeClr val="tx1">
              <a:alpha val="78000"/>
            </a:schemeClr>
          </a:solidFill>
        </p:spPr>
        <p:txBody>
          <a:bodyPr wrap="square">
            <a:spAutoFit/>
          </a:bodyPr>
          <a:lstStyle/>
          <a:p>
            <a:pPr marL="0" marR="0" algn="just">
              <a:lnSpc>
                <a:spcPct val="150000"/>
              </a:lnSpc>
              <a:spcAft>
                <a:spcPts val="800"/>
              </a:spcAft>
              <a:buNone/>
            </a:pPr>
            <a:r>
              <a:rPr lang="en-US" sz="900" b="1" i="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5. Key Findings, Implications and Conclusion</a:t>
            </a:r>
            <a:endParaRPr lang="en-US" sz="9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9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The results indicate that family support does influence the results of recovery in a significant way. Emotional and practical support enhance treatment adherence and relapse prevention, and psychological wellbeing and diminish isolation respectively (Norton and Cuskelly, 2021). Family advocacy also enhances communication, service access, and service continuity in the NHS system (Henderson et al., 2021).</a:t>
            </a:r>
            <a:endParaRPr lang="en-US" sz="9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9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But family involvement is limited by the barriers of stigma, restrictions on the system and inconsistencies in policy implementation (Wakida et al., 2018). These results underscore the importance of family support as it fits well with the model of recovery, and its success is determined by structural and organisational support (Davidson et al., 2021).</a:t>
            </a:r>
            <a:endParaRPr lang="en-US" sz="9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9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In general, the research finds that family-inclusive practises require strengthening to enhance mental health recovery in the UK, and a reflection on the research has been made on the NHS practise, policy formulation, and the future research (Department of Health and Social Care, 2022).</a:t>
            </a:r>
            <a:endParaRPr lang="en-US" sz="9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800" b="1" kern="100" dirty="0">
                <a:solidFill>
                  <a:schemeClr val="bg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t>
            </a:r>
            <a:endParaRPr lang="en-US" sz="800" b="1" kern="100" dirty="0">
              <a:solidFill>
                <a:schemeClr val="bg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4094452"/>
      </p:ext>
    </p:extLst>
  </p:cSld>
  <p:clrMapOvr>
    <a:masterClrMapping/>
  </p:clrMapOvr>
</p:sld>
</file>

<file path=ppt/theme/theme1.xml><?xml version="1.0" encoding="utf-8"?>
<a:theme xmlns:a="http://schemas.openxmlformats.org/drawingml/2006/main" name="Slic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105</TotalTime>
  <Words>1389</Words>
  <Application>Microsoft Office PowerPoint</Application>
  <PresentationFormat>Widescreen</PresentationFormat>
  <Paragraphs>34</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Slice</vt:lpstr>
      <vt:lpstr> Academic Methods Poster Student Name: TATI BANGOURA  Student Id:2120469 PROGRAMME: BSC (HONS) HEALTH AND SOCIAL CARE MODULE: INDEPENDENT PROJECT MODULE CODE: BMHP6020 LECTURER:JOANNE DAVIES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Writting</dc:creator>
  <cp:lastModifiedBy>Writting</cp:lastModifiedBy>
  <cp:revision>61</cp:revision>
  <dcterms:created xsi:type="dcterms:W3CDTF">2026-03-25T18:06:46Z</dcterms:created>
  <dcterms:modified xsi:type="dcterms:W3CDTF">2026-03-26T21:03:55Z</dcterms:modified>
</cp:coreProperties>
</file>