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8" r:id="rId3"/>
    <p:sldId id="259" r:id="rId4"/>
    <p:sldId id="260" r:id="rId5"/>
    <p:sldId id="261" r:id="rId6"/>
    <p:sldId id="257" r:id="rId7"/>
    <p:sldId id="268" r:id="rId8"/>
    <p:sldId id="263" r:id="rId9"/>
    <p:sldId id="26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79" autoAdjust="0"/>
    <p:restoredTop sz="94660"/>
  </p:normalViewPr>
  <p:slideViewPr>
    <p:cSldViewPr snapToGrid="0">
      <p:cViewPr varScale="1">
        <p:scale>
          <a:sx n="68" d="100"/>
          <a:sy n="68" d="100"/>
        </p:scale>
        <p:origin x="60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A922E7-72E4-45E5-8796-687A3BE1B8A3}" type="datetimeFigureOut">
              <a:rPr lang="en-GB" smtClean="0"/>
              <a:t>12/03/2020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7CF247-317A-4C6B-A102-33F35050BBF5}" type="slidenum">
              <a:rPr lang="en-GB" smtClean="0"/>
              <a:t>‹#›</a:t>
            </a:fld>
            <a:endParaRPr lang="en-GB"/>
          </a:p>
        </p:txBody>
      </p:sp>
    </p:spTree>
    <p:extLst>
      <p:ext uri="{BB962C8B-B14F-4D97-AF65-F5344CB8AC3E}">
        <p14:creationId xmlns:p14="http://schemas.microsoft.com/office/powerpoint/2010/main" val="42508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a:t>
            </a:r>
            <a:r>
              <a:rPr lang="en-GB" baseline="0" dirty="0"/>
              <a:t> are also the disadvantages of internal recruitment:</a:t>
            </a:r>
          </a:p>
          <a:p>
            <a:pPr marL="171450" indent="-171450">
              <a:buFont typeface="Arial" panose="020B0604020202020204" pitchFamily="34" charset="0"/>
              <a:buChar char="•"/>
            </a:pPr>
            <a:r>
              <a:rPr lang="en-GB" dirty="0"/>
              <a:t>Have to</a:t>
            </a:r>
            <a:r>
              <a:rPr lang="en-GB" baseline="0" dirty="0"/>
              <a:t> replace the person who has been promoted.</a:t>
            </a:r>
          </a:p>
          <a:p>
            <a:pPr marL="171450" indent="-171450">
              <a:buFont typeface="Arial" panose="020B0604020202020204" pitchFamily="34" charset="0"/>
              <a:buChar char="•"/>
            </a:pPr>
            <a:r>
              <a:rPr lang="en-GB" baseline="0" dirty="0"/>
              <a:t>It can cause anguish amongst the staff. Why have they been promoted instead of me?</a:t>
            </a:r>
          </a:p>
          <a:p>
            <a:pPr marL="171450" indent="-171450">
              <a:buFont typeface="Arial" panose="020B0604020202020204" pitchFamily="34" charset="0"/>
              <a:buChar char="•"/>
            </a:pPr>
            <a:r>
              <a:rPr lang="en-GB" baseline="0" dirty="0"/>
              <a:t>The person promoted may be unwilling to make strong decisions/sacrifices. </a:t>
            </a:r>
            <a:endParaRPr lang="en-GB" dirty="0"/>
          </a:p>
        </p:txBody>
      </p:sp>
      <p:sp>
        <p:nvSpPr>
          <p:cNvPr id="4" name="Slide Number Placeholder 3"/>
          <p:cNvSpPr>
            <a:spLocks noGrp="1"/>
          </p:cNvSpPr>
          <p:nvPr>
            <p:ph type="sldNum" sz="quarter" idx="10"/>
          </p:nvPr>
        </p:nvSpPr>
        <p:spPr/>
        <p:txBody>
          <a:bodyPr/>
          <a:lstStyle/>
          <a:p>
            <a:fld id="{507CF247-317A-4C6B-A102-33F35050BBF5}" type="slidenum">
              <a:rPr lang="en-GB" smtClean="0"/>
              <a:t>3</a:t>
            </a:fld>
            <a:endParaRPr lang="en-GB"/>
          </a:p>
        </p:txBody>
      </p:sp>
    </p:spTree>
    <p:extLst>
      <p:ext uri="{BB962C8B-B14F-4D97-AF65-F5344CB8AC3E}">
        <p14:creationId xmlns:p14="http://schemas.microsoft.com/office/powerpoint/2010/main" val="21248963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Notre Dame Coach Resigns After 5 Days and a Few Lies – Include how this can</a:t>
            </a:r>
            <a:r>
              <a:rPr lang="en-GB" sz="1200" b="0" i="0" kern="1200" baseline="0" dirty="0">
                <a:solidFill>
                  <a:schemeClr val="tx1"/>
                </a:solidFill>
                <a:effectLst/>
                <a:latin typeface="+mn-lt"/>
                <a:ea typeface="+mn-ea"/>
                <a:cs typeface="+mn-cs"/>
              </a:rPr>
              <a:t> be a negative for external recruitment.</a:t>
            </a: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dirty="0"/>
              <a:t>Sandra Baldwin was forced to resign from her role as</a:t>
            </a:r>
            <a:r>
              <a:rPr lang="en-GB" baseline="0" dirty="0"/>
              <a:t> the USA Olympic Committee when she lied about her educational credentials.</a:t>
            </a:r>
          </a:p>
          <a:p>
            <a:pPr marL="171450" indent="-171450">
              <a:buFont typeface="Arial" panose="020B0604020202020204" pitchFamily="34" charset="0"/>
              <a:buChar char="•"/>
            </a:pPr>
            <a:r>
              <a:rPr lang="en-GB" baseline="0" dirty="0"/>
              <a:t>Neil Taylor, who worked for the NHS lied about his educational credentials so that he could bag a £115,000 year job. </a:t>
            </a:r>
            <a:endParaRPr lang="en-GB" dirty="0"/>
          </a:p>
        </p:txBody>
      </p:sp>
      <p:sp>
        <p:nvSpPr>
          <p:cNvPr id="4" name="Slide Number Placeholder 3"/>
          <p:cNvSpPr>
            <a:spLocks noGrp="1"/>
          </p:cNvSpPr>
          <p:nvPr>
            <p:ph type="sldNum" sz="quarter" idx="10"/>
          </p:nvPr>
        </p:nvSpPr>
        <p:spPr/>
        <p:txBody>
          <a:bodyPr/>
          <a:lstStyle/>
          <a:p>
            <a:fld id="{507CF247-317A-4C6B-A102-33F35050BBF5}" type="slidenum">
              <a:rPr lang="en-GB" smtClean="0"/>
              <a:t>4</a:t>
            </a:fld>
            <a:endParaRPr lang="en-GB"/>
          </a:p>
        </p:txBody>
      </p:sp>
    </p:spTree>
    <p:extLst>
      <p:ext uri="{BB962C8B-B14F-4D97-AF65-F5344CB8AC3E}">
        <p14:creationId xmlns:p14="http://schemas.microsoft.com/office/powerpoint/2010/main" val="21485240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3/12/2020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3/12/2020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Aq6y3RO12UQ"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Recruitment AND SELECTION</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572568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t>
            </a:r>
          </a:p>
        </p:txBody>
      </p:sp>
      <p:sp>
        <p:nvSpPr>
          <p:cNvPr id="3" name="TextBox 2"/>
          <p:cNvSpPr txBox="1"/>
          <p:nvPr/>
        </p:nvSpPr>
        <p:spPr>
          <a:xfrm>
            <a:off x="1451579" y="2152996"/>
            <a:ext cx="9753977" cy="3139321"/>
          </a:xfrm>
          <a:prstGeom prst="rect">
            <a:avLst/>
          </a:prstGeom>
          <a:noFill/>
        </p:spPr>
        <p:txBody>
          <a:bodyPr wrap="square" rtlCol="0">
            <a:spAutoFit/>
          </a:bodyPr>
          <a:lstStyle/>
          <a:p>
            <a:r>
              <a:rPr lang="en-GB" sz="2000" b="1" dirty="0"/>
              <a:t>Recruitment</a:t>
            </a:r>
            <a:r>
              <a:rPr lang="en-GB" sz="2000" dirty="0"/>
              <a:t> is the process of identifying that the organisation needs to employ someone up to the point at which application forms for the post have arrived at the organisation. </a:t>
            </a:r>
          </a:p>
          <a:p>
            <a:endParaRPr lang="en-GB" sz="2000" dirty="0"/>
          </a:p>
          <a:p>
            <a:r>
              <a:rPr lang="en-GB" sz="2000" b="1" dirty="0"/>
              <a:t>Selection</a:t>
            </a:r>
            <a:r>
              <a:rPr lang="en-GB" sz="2000" dirty="0"/>
              <a:t> then consists of the processes involved in choosing from applicants a suitable candidate to fill a post.</a:t>
            </a:r>
          </a:p>
          <a:p>
            <a:endParaRPr lang="en-GB" sz="2000" dirty="0"/>
          </a:p>
          <a:p>
            <a:r>
              <a:rPr lang="en-GB" sz="2000" b="1" dirty="0"/>
              <a:t>Training</a:t>
            </a:r>
            <a:r>
              <a:rPr lang="en-GB" sz="2000" dirty="0"/>
              <a:t> consists of a range of processes involved in making sure that job holders have the right skills, knowledge and attitudes required to help the organisation to achieve its objectives. </a:t>
            </a:r>
          </a:p>
          <a:p>
            <a:endParaRPr lang="en-GB" dirty="0"/>
          </a:p>
        </p:txBody>
      </p:sp>
    </p:spTree>
    <p:extLst>
      <p:ext uri="{BB962C8B-B14F-4D97-AF65-F5344CB8AC3E}">
        <p14:creationId xmlns:p14="http://schemas.microsoft.com/office/powerpoint/2010/main" val="2708354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Internal recruitment </a:t>
            </a:r>
          </a:p>
        </p:txBody>
      </p:sp>
      <p:sp>
        <p:nvSpPr>
          <p:cNvPr id="3" name="TextBox 2"/>
          <p:cNvSpPr txBox="1"/>
          <p:nvPr/>
        </p:nvSpPr>
        <p:spPr>
          <a:xfrm>
            <a:off x="1393389" y="2236124"/>
            <a:ext cx="9603275" cy="4001095"/>
          </a:xfrm>
          <a:prstGeom prst="rect">
            <a:avLst/>
          </a:prstGeom>
          <a:noFill/>
        </p:spPr>
        <p:txBody>
          <a:bodyPr wrap="square" rtlCol="0">
            <a:spAutoFit/>
          </a:bodyPr>
          <a:lstStyle/>
          <a:p>
            <a:pPr marL="285750" lvl="0" indent="-285750">
              <a:buFont typeface="Arial" panose="020B0604020202020204" pitchFamily="34" charset="0"/>
              <a:buChar char="•"/>
            </a:pPr>
            <a:r>
              <a:rPr lang="en-GB" sz="2000" dirty="0"/>
              <a:t>Considerable savings can be made. Individuals with inside knowledge of how a business operates will need shorter periods of training and time for 'fitting in'.</a:t>
            </a:r>
          </a:p>
          <a:p>
            <a:pPr marL="285750" lvl="0" indent="-285750">
              <a:buFont typeface="Arial" panose="020B0604020202020204" pitchFamily="34" charset="0"/>
              <a:buChar char="•"/>
            </a:pPr>
            <a:r>
              <a:rPr lang="en-GB" sz="2000" dirty="0"/>
              <a:t> The organisation is unlikely to be greatly 'disrupted' by someone who is used to working with others in the organisation.</a:t>
            </a:r>
          </a:p>
          <a:p>
            <a:pPr marL="285750" lvl="0" indent="-285750">
              <a:buFont typeface="Arial" panose="020B0604020202020204" pitchFamily="34" charset="0"/>
              <a:buChar char="•"/>
            </a:pPr>
            <a:r>
              <a:rPr lang="en-GB" sz="2000" dirty="0"/>
              <a:t>Internal promotion acts as an incentive to all staff to work harder within the organisation.</a:t>
            </a:r>
          </a:p>
          <a:p>
            <a:pPr marL="285750" lvl="0" indent="-285750">
              <a:buFont typeface="Arial" panose="020B0604020202020204" pitchFamily="34" charset="0"/>
              <a:buChar char="•"/>
            </a:pPr>
            <a:r>
              <a:rPr lang="en-GB" sz="2000" dirty="0"/>
              <a:t>From the firm's point of view, the strengths and weaknesses of an insider will have been assessed.</a:t>
            </a:r>
          </a:p>
          <a:p>
            <a:pPr marL="285750" lvl="0" indent="-285750">
              <a:buFont typeface="Arial" panose="020B0604020202020204" pitchFamily="34" charset="0"/>
              <a:buChar char="•"/>
            </a:pPr>
            <a:r>
              <a:rPr lang="en-GB" sz="2000" dirty="0"/>
              <a:t>There is always a risk attached to employing an outsider who may only be a success 'on paper'.</a:t>
            </a:r>
          </a:p>
          <a:p>
            <a:pPr lvl="0"/>
            <a:endParaRPr lang="en-GB" dirty="0"/>
          </a:p>
          <a:p>
            <a:pPr lvl="0"/>
            <a:endParaRPr lang="en-GB" dirty="0"/>
          </a:p>
          <a:p>
            <a:pPr lvl="0"/>
            <a:endParaRPr lang="en-GB" dirty="0"/>
          </a:p>
        </p:txBody>
      </p:sp>
    </p:spTree>
    <p:extLst>
      <p:ext uri="{BB962C8B-B14F-4D97-AF65-F5344CB8AC3E}">
        <p14:creationId xmlns:p14="http://schemas.microsoft.com/office/powerpoint/2010/main" val="929885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External recruitment </a:t>
            </a:r>
          </a:p>
        </p:txBody>
      </p:sp>
      <p:sp>
        <p:nvSpPr>
          <p:cNvPr id="3" name="TextBox 2"/>
          <p:cNvSpPr txBox="1"/>
          <p:nvPr/>
        </p:nvSpPr>
        <p:spPr>
          <a:xfrm>
            <a:off x="1451579" y="2194560"/>
            <a:ext cx="9603275" cy="1323439"/>
          </a:xfrm>
          <a:prstGeom prst="rect">
            <a:avLst/>
          </a:prstGeom>
          <a:noFill/>
        </p:spPr>
        <p:txBody>
          <a:bodyPr wrap="square" rtlCol="0">
            <a:spAutoFit/>
          </a:bodyPr>
          <a:lstStyle/>
          <a:p>
            <a:r>
              <a:rPr lang="en-GB" sz="2000" dirty="0"/>
              <a:t>External recruitment makes it possible to draw upon a wider range of talent and provides the opportunity to bring new experience and ideas in to the business. Disadvantages are that it is costlier and the company may end up with someone who proves to be less effective in practice than they did on paper and in the interview situation.</a:t>
            </a:r>
          </a:p>
        </p:txBody>
      </p:sp>
      <p:sp>
        <p:nvSpPr>
          <p:cNvPr id="4" name="Rectangle 3"/>
          <p:cNvSpPr/>
          <p:nvPr/>
        </p:nvSpPr>
        <p:spPr>
          <a:xfrm>
            <a:off x="0" y="5714493"/>
            <a:ext cx="4769832" cy="369332"/>
          </a:xfrm>
          <a:prstGeom prst="rect">
            <a:avLst/>
          </a:prstGeom>
        </p:spPr>
        <p:txBody>
          <a:bodyPr wrap="none">
            <a:spAutoFit/>
          </a:bodyPr>
          <a:lstStyle/>
          <a:p>
            <a:r>
              <a:rPr lang="en-GB" dirty="0"/>
              <a:t>https://www.youtube.com/watch?v=qshna68ErFU</a:t>
            </a:r>
          </a:p>
        </p:txBody>
      </p:sp>
    </p:spTree>
    <p:extLst>
      <p:ext uri="{BB962C8B-B14F-4D97-AF65-F5344CB8AC3E}">
        <p14:creationId xmlns:p14="http://schemas.microsoft.com/office/powerpoint/2010/main" val="1821050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4070807" y="1906811"/>
            <a:ext cx="4002160" cy="1591733"/>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ln w="0"/>
                <a:effectLst>
                  <a:outerShdw blurRad="38100" dist="19050" dir="2700000" algn="tl" rotWithShape="0">
                    <a:schemeClr val="dk1">
                      <a:alpha val="40000"/>
                    </a:schemeClr>
                  </a:outerShdw>
                </a:effectLst>
              </a:rPr>
              <a:t>WHAT IS GOOD RECRUITMENT AND SELECTION?</a:t>
            </a:r>
            <a:endParaRPr lang="en-US" dirty="0">
              <a:ln w="0"/>
              <a:solidFill>
                <a:schemeClr val="tx1"/>
              </a:solidFill>
              <a:effectLst>
                <a:outerShdw blurRad="38100" dist="19050" dir="2700000" algn="tl" rotWithShape="0">
                  <a:schemeClr val="dk1">
                    <a:alpha val="40000"/>
                  </a:schemeClr>
                </a:outerShdw>
              </a:effectLst>
            </a:endParaRPr>
          </a:p>
        </p:txBody>
      </p:sp>
      <p:sp>
        <p:nvSpPr>
          <p:cNvPr id="5" name="TextBox 4"/>
          <p:cNvSpPr txBox="1"/>
          <p:nvPr/>
        </p:nvSpPr>
        <p:spPr>
          <a:xfrm>
            <a:off x="1202268" y="1199212"/>
            <a:ext cx="2108200" cy="369332"/>
          </a:xfrm>
          <a:prstGeom prst="rect">
            <a:avLst/>
          </a:prstGeom>
          <a:noFill/>
        </p:spPr>
        <p:txBody>
          <a:bodyPr wrap="square" rtlCol="0">
            <a:spAutoFit/>
          </a:bodyPr>
          <a:lstStyle/>
          <a:p>
            <a:r>
              <a:rPr lang="en-GB" dirty="0"/>
              <a:t>Decide Beforehand </a:t>
            </a:r>
          </a:p>
        </p:txBody>
      </p:sp>
      <p:sp>
        <p:nvSpPr>
          <p:cNvPr id="6" name="TextBox 5"/>
          <p:cNvSpPr txBox="1"/>
          <p:nvPr/>
        </p:nvSpPr>
        <p:spPr>
          <a:xfrm>
            <a:off x="4373033" y="636369"/>
            <a:ext cx="2387600" cy="381000"/>
          </a:xfrm>
          <a:prstGeom prst="rect">
            <a:avLst/>
          </a:prstGeom>
          <a:noFill/>
        </p:spPr>
        <p:txBody>
          <a:bodyPr wrap="square" rtlCol="0">
            <a:spAutoFit/>
          </a:bodyPr>
          <a:lstStyle/>
          <a:p>
            <a:r>
              <a:rPr lang="en-GB" dirty="0"/>
              <a:t>Market Strategies </a:t>
            </a:r>
          </a:p>
        </p:txBody>
      </p:sp>
      <p:sp>
        <p:nvSpPr>
          <p:cNvPr id="7" name="TextBox 6"/>
          <p:cNvSpPr txBox="1"/>
          <p:nvPr/>
        </p:nvSpPr>
        <p:spPr>
          <a:xfrm>
            <a:off x="7044267" y="769225"/>
            <a:ext cx="2057400" cy="369332"/>
          </a:xfrm>
          <a:prstGeom prst="rect">
            <a:avLst/>
          </a:prstGeom>
          <a:noFill/>
        </p:spPr>
        <p:txBody>
          <a:bodyPr wrap="square" rtlCol="0">
            <a:spAutoFit/>
          </a:bodyPr>
          <a:lstStyle/>
          <a:p>
            <a:r>
              <a:rPr lang="en-GB" dirty="0"/>
              <a:t>Use Software </a:t>
            </a:r>
          </a:p>
        </p:txBody>
      </p:sp>
      <p:sp>
        <p:nvSpPr>
          <p:cNvPr id="8" name="TextBox 7"/>
          <p:cNvSpPr txBox="1"/>
          <p:nvPr/>
        </p:nvSpPr>
        <p:spPr>
          <a:xfrm>
            <a:off x="9262531" y="1383878"/>
            <a:ext cx="2108199" cy="646331"/>
          </a:xfrm>
          <a:prstGeom prst="rect">
            <a:avLst/>
          </a:prstGeom>
          <a:noFill/>
        </p:spPr>
        <p:txBody>
          <a:bodyPr wrap="square" rtlCol="0">
            <a:spAutoFit/>
          </a:bodyPr>
          <a:lstStyle/>
          <a:p>
            <a:pPr algn="ctr"/>
            <a:r>
              <a:rPr lang="en-GB" dirty="0"/>
              <a:t>Suitable Assessment Strategy</a:t>
            </a:r>
          </a:p>
        </p:txBody>
      </p:sp>
      <p:sp>
        <p:nvSpPr>
          <p:cNvPr id="9" name="TextBox 8"/>
          <p:cNvSpPr txBox="1"/>
          <p:nvPr/>
        </p:nvSpPr>
        <p:spPr>
          <a:xfrm>
            <a:off x="9262531" y="2560134"/>
            <a:ext cx="2709333" cy="369332"/>
          </a:xfrm>
          <a:prstGeom prst="rect">
            <a:avLst/>
          </a:prstGeom>
          <a:noFill/>
        </p:spPr>
        <p:txBody>
          <a:bodyPr wrap="square" rtlCol="0">
            <a:spAutoFit/>
          </a:bodyPr>
          <a:lstStyle/>
          <a:p>
            <a:r>
              <a:rPr lang="en-GB" dirty="0"/>
              <a:t>Interview</a:t>
            </a:r>
          </a:p>
        </p:txBody>
      </p:sp>
      <p:sp>
        <p:nvSpPr>
          <p:cNvPr id="10" name="TextBox 9"/>
          <p:cNvSpPr txBox="1"/>
          <p:nvPr/>
        </p:nvSpPr>
        <p:spPr>
          <a:xfrm>
            <a:off x="9609667" y="3527651"/>
            <a:ext cx="2582333" cy="646331"/>
          </a:xfrm>
          <a:prstGeom prst="rect">
            <a:avLst/>
          </a:prstGeom>
          <a:noFill/>
        </p:spPr>
        <p:txBody>
          <a:bodyPr wrap="square" rtlCol="0">
            <a:spAutoFit/>
          </a:bodyPr>
          <a:lstStyle/>
          <a:p>
            <a:pPr algn="ctr"/>
            <a:r>
              <a:rPr lang="en-GB" dirty="0"/>
              <a:t>Senior Management Feedback</a:t>
            </a:r>
          </a:p>
        </p:txBody>
      </p:sp>
      <p:sp>
        <p:nvSpPr>
          <p:cNvPr id="11" name="TextBox 10"/>
          <p:cNvSpPr txBox="1"/>
          <p:nvPr/>
        </p:nvSpPr>
        <p:spPr>
          <a:xfrm>
            <a:off x="7558144" y="4099676"/>
            <a:ext cx="1930400" cy="369332"/>
          </a:xfrm>
          <a:prstGeom prst="rect">
            <a:avLst/>
          </a:prstGeom>
          <a:noFill/>
        </p:spPr>
        <p:txBody>
          <a:bodyPr wrap="square" rtlCol="0">
            <a:spAutoFit/>
          </a:bodyPr>
          <a:lstStyle/>
          <a:p>
            <a:r>
              <a:rPr lang="en-GB" dirty="0"/>
              <a:t>Reference Report</a:t>
            </a:r>
          </a:p>
        </p:txBody>
      </p:sp>
      <p:sp>
        <p:nvSpPr>
          <p:cNvPr id="12" name="TextBox 11"/>
          <p:cNvSpPr txBox="1"/>
          <p:nvPr/>
        </p:nvSpPr>
        <p:spPr>
          <a:xfrm>
            <a:off x="4770966" y="4284342"/>
            <a:ext cx="1989667" cy="646331"/>
          </a:xfrm>
          <a:prstGeom prst="rect">
            <a:avLst/>
          </a:prstGeom>
          <a:noFill/>
        </p:spPr>
        <p:txBody>
          <a:bodyPr wrap="square" rtlCol="0">
            <a:spAutoFit/>
          </a:bodyPr>
          <a:lstStyle/>
          <a:p>
            <a:pPr algn="ctr"/>
            <a:r>
              <a:rPr lang="en-GB" dirty="0"/>
              <a:t>Hiring Known People </a:t>
            </a:r>
          </a:p>
        </p:txBody>
      </p:sp>
      <p:sp>
        <p:nvSpPr>
          <p:cNvPr id="13" name="TextBox 12"/>
          <p:cNvSpPr txBox="1"/>
          <p:nvPr/>
        </p:nvSpPr>
        <p:spPr>
          <a:xfrm>
            <a:off x="1808920" y="4173982"/>
            <a:ext cx="2040466" cy="369332"/>
          </a:xfrm>
          <a:prstGeom prst="rect">
            <a:avLst/>
          </a:prstGeom>
          <a:noFill/>
        </p:spPr>
        <p:txBody>
          <a:bodyPr wrap="square" rtlCol="0">
            <a:spAutoFit/>
          </a:bodyPr>
          <a:lstStyle/>
          <a:p>
            <a:r>
              <a:rPr lang="en-GB" dirty="0"/>
              <a:t>Internal Selection</a:t>
            </a:r>
          </a:p>
        </p:txBody>
      </p:sp>
      <p:sp>
        <p:nvSpPr>
          <p:cNvPr id="14" name="TextBox 13"/>
          <p:cNvSpPr txBox="1"/>
          <p:nvPr/>
        </p:nvSpPr>
        <p:spPr>
          <a:xfrm>
            <a:off x="527509" y="3313878"/>
            <a:ext cx="2353734" cy="369332"/>
          </a:xfrm>
          <a:prstGeom prst="rect">
            <a:avLst/>
          </a:prstGeom>
          <a:noFill/>
        </p:spPr>
        <p:txBody>
          <a:bodyPr wrap="square" rtlCol="0">
            <a:spAutoFit/>
          </a:bodyPr>
          <a:lstStyle/>
          <a:p>
            <a:r>
              <a:rPr lang="en-GB" dirty="0"/>
              <a:t>Making the Decision</a:t>
            </a:r>
          </a:p>
        </p:txBody>
      </p:sp>
      <p:sp>
        <p:nvSpPr>
          <p:cNvPr id="15" name="TextBox 14"/>
          <p:cNvSpPr txBox="1"/>
          <p:nvPr/>
        </p:nvSpPr>
        <p:spPr>
          <a:xfrm>
            <a:off x="358176" y="2190802"/>
            <a:ext cx="2523067" cy="369332"/>
          </a:xfrm>
          <a:prstGeom prst="rect">
            <a:avLst/>
          </a:prstGeom>
          <a:noFill/>
        </p:spPr>
        <p:txBody>
          <a:bodyPr wrap="square" rtlCol="0">
            <a:spAutoFit/>
          </a:bodyPr>
          <a:lstStyle/>
          <a:p>
            <a:r>
              <a:rPr lang="en-GB" dirty="0"/>
              <a:t>Keeping up with Clients </a:t>
            </a:r>
          </a:p>
        </p:txBody>
      </p:sp>
      <p:sp>
        <p:nvSpPr>
          <p:cNvPr id="17" name="Rectangle 16"/>
          <p:cNvSpPr/>
          <p:nvPr/>
        </p:nvSpPr>
        <p:spPr>
          <a:xfrm>
            <a:off x="123199" y="5605526"/>
            <a:ext cx="5273751" cy="369332"/>
          </a:xfrm>
          <a:prstGeom prst="rect">
            <a:avLst/>
          </a:prstGeom>
        </p:spPr>
        <p:txBody>
          <a:bodyPr wrap="none">
            <a:spAutoFit/>
          </a:bodyPr>
          <a:lstStyle/>
          <a:p>
            <a:r>
              <a:rPr lang="en-GB" dirty="0">
                <a:hlinkClick r:id="rId2"/>
              </a:rPr>
              <a:t>https://www.youtube.com/watch?v=Aq6y3RO12UQ</a:t>
            </a:r>
            <a:r>
              <a:rPr lang="en-GB" dirty="0"/>
              <a:t> </a:t>
            </a:r>
          </a:p>
        </p:txBody>
      </p:sp>
    </p:spTree>
    <p:extLst>
      <p:ext uri="{BB962C8B-B14F-4D97-AF65-F5344CB8AC3E}">
        <p14:creationId xmlns:p14="http://schemas.microsoft.com/office/powerpoint/2010/main" val="1295142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P spid="13" grpId="0"/>
      <p:bldP spid="14" grpId="0"/>
      <p:bldP spid="15" grpId="0"/>
      <p:bldP spid="1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9892" y="762955"/>
            <a:ext cx="9603275" cy="1049235"/>
          </a:xfrm>
        </p:spPr>
        <p:txBody>
          <a:bodyPr/>
          <a:lstStyle/>
          <a:p>
            <a:r>
              <a:rPr lang="en-GB" dirty="0"/>
              <a:t>Hilton hotel recruitment and selection process </a:t>
            </a:r>
          </a:p>
        </p:txBody>
      </p:sp>
      <p:sp>
        <p:nvSpPr>
          <p:cNvPr id="3" name="Rectangle 2"/>
          <p:cNvSpPr/>
          <p:nvPr/>
        </p:nvSpPr>
        <p:spPr>
          <a:xfrm>
            <a:off x="1018779" y="2136371"/>
            <a:ext cx="10485497" cy="3333348"/>
          </a:xfrm>
          <a:prstGeom prst="rect">
            <a:avLst/>
          </a:prstGeom>
        </p:spPr>
        <p:txBody>
          <a:bodyPr wrap="square">
            <a:spAutoFit/>
          </a:bodyPr>
          <a:lstStyle/>
          <a:p>
            <a:pPr marL="342900" lvl="0" indent="-342900">
              <a:lnSpc>
                <a:spcPct val="107000"/>
              </a:lnSpc>
              <a:spcAft>
                <a:spcPts val="0"/>
              </a:spcAft>
              <a:buFont typeface="+mj-lt"/>
              <a:buAutoNum type="arabicParenR"/>
            </a:pPr>
            <a:r>
              <a:rPr lang="en-GB" b="1" dirty="0">
                <a:ea typeface="Calibri" panose="020F0502020204030204" pitchFamily="34" charset="0"/>
                <a:cs typeface="Times New Roman" panose="02020603050405020304" pitchFamily="18" charset="0"/>
              </a:rPr>
              <a:t>Preliminary Interview </a:t>
            </a:r>
            <a:r>
              <a:rPr lang="en-GB" dirty="0">
                <a:ea typeface="Calibri" panose="020F0502020204030204" pitchFamily="34" charset="0"/>
                <a:cs typeface="Times New Roman" panose="02020603050405020304" pitchFamily="18" charset="0"/>
              </a:rPr>
              <a:t>– This is to judge the unqualified candidates and eliminate them.</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arenR"/>
            </a:pPr>
            <a:r>
              <a:rPr lang="en-GB" b="1" dirty="0">
                <a:ea typeface="Calibri" panose="020F0502020204030204" pitchFamily="34" charset="0"/>
                <a:cs typeface="Times New Roman" panose="02020603050405020304" pitchFamily="18" charset="0"/>
              </a:rPr>
              <a:t>Selection Tests </a:t>
            </a:r>
            <a:r>
              <a:rPr lang="en-GB" dirty="0">
                <a:ea typeface="Calibri" panose="020F0502020204030204" pitchFamily="34" charset="0"/>
                <a:cs typeface="Times New Roman" panose="02020603050405020304" pitchFamily="18" charset="0"/>
              </a:rPr>
              <a:t>– For those who were successful at the preliminary interview are invited for the selection test, where they examine ability, knowledge and personality. This is to show if they are able to perform a task.</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arenR"/>
            </a:pPr>
            <a:r>
              <a:rPr lang="en-GB" b="1" dirty="0">
                <a:ea typeface="Calibri" panose="020F0502020204030204" pitchFamily="34" charset="0"/>
                <a:cs typeface="Times New Roman" panose="02020603050405020304" pitchFamily="18" charset="0"/>
              </a:rPr>
              <a:t>Reference and Background check </a:t>
            </a:r>
            <a:r>
              <a:rPr lang="en-GB" dirty="0">
                <a:ea typeface="Calibri" panose="020F0502020204030204" pitchFamily="34" charset="0"/>
                <a:cs typeface="Times New Roman" panose="02020603050405020304" pitchFamily="18" charset="0"/>
              </a:rPr>
              <a:t>– This is just a formality so that the Hilton hotel don’t recruit the wrong candidate.</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arenR"/>
            </a:pPr>
            <a:r>
              <a:rPr lang="en-GB" b="1" dirty="0">
                <a:ea typeface="Calibri" panose="020F0502020204030204" pitchFamily="34" charset="0"/>
                <a:cs typeface="Times New Roman" panose="02020603050405020304" pitchFamily="18" charset="0"/>
              </a:rPr>
              <a:t>Selection Decision </a:t>
            </a:r>
            <a:r>
              <a:rPr lang="en-GB" dirty="0">
                <a:ea typeface="Calibri" panose="020F0502020204030204" pitchFamily="34" charset="0"/>
                <a:cs typeface="Times New Roman" panose="02020603050405020304" pitchFamily="18" charset="0"/>
              </a:rPr>
              <a:t>– This is the final decision to select the applicant after they passed the preliminary interview and all tests.</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arenR"/>
            </a:pPr>
            <a:r>
              <a:rPr lang="en-GB" b="1" dirty="0">
                <a:ea typeface="Calibri" panose="020F0502020204030204" pitchFamily="34" charset="0"/>
                <a:cs typeface="Times New Roman" panose="02020603050405020304" pitchFamily="18" charset="0"/>
              </a:rPr>
              <a:t>Physical Examination </a:t>
            </a:r>
            <a:r>
              <a:rPr lang="en-GB" dirty="0">
                <a:ea typeface="Calibri" panose="020F0502020204030204" pitchFamily="34" charset="0"/>
                <a:cs typeface="Times New Roman" panose="02020603050405020304" pitchFamily="18" charset="0"/>
              </a:rPr>
              <a:t>– A physical examination is required so that they are physically fit to undergo the job.</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arenR"/>
            </a:pPr>
            <a:r>
              <a:rPr lang="en-GB" b="1" dirty="0">
                <a:ea typeface="Calibri" panose="020F0502020204030204" pitchFamily="34" charset="0"/>
                <a:cs typeface="Times New Roman" panose="02020603050405020304" pitchFamily="18" charset="0"/>
              </a:rPr>
              <a:t>Job Offer </a:t>
            </a:r>
            <a:r>
              <a:rPr lang="en-GB" dirty="0">
                <a:ea typeface="Calibri" panose="020F0502020204030204" pitchFamily="34" charset="0"/>
                <a:cs typeface="Times New Roman" panose="02020603050405020304" pitchFamily="18" charset="0"/>
              </a:rPr>
              <a:t>– If the candidate passes all the relevant tests, they are given a letter of appointment. </a:t>
            </a:r>
            <a:endParaRPr lang="en-GB" sz="16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48366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61608-F03C-4732-820B-D58F908113EB}"/>
              </a:ext>
            </a:extLst>
          </p:cNvPr>
          <p:cNvSpPr>
            <a:spLocks noGrp="1"/>
          </p:cNvSpPr>
          <p:nvPr>
            <p:ph type="title"/>
          </p:nvPr>
        </p:nvSpPr>
        <p:spPr/>
        <p:txBody>
          <a:bodyPr/>
          <a:lstStyle/>
          <a:p>
            <a:r>
              <a:rPr lang="en-GB" dirty="0" err="1"/>
              <a:t>Easyjet</a:t>
            </a:r>
            <a:r>
              <a:rPr lang="en-GB" dirty="0"/>
              <a:t> recruitment and selection</a:t>
            </a:r>
          </a:p>
        </p:txBody>
      </p:sp>
      <p:sp>
        <p:nvSpPr>
          <p:cNvPr id="3" name="Content Placeholder 2">
            <a:extLst>
              <a:ext uri="{FF2B5EF4-FFF2-40B4-BE49-F238E27FC236}">
                <a16:creationId xmlns:a16="http://schemas.microsoft.com/office/drawing/2014/main" id="{45C57F4C-FC8F-4802-A46D-B79B4E7998B3}"/>
              </a:ext>
            </a:extLst>
          </p:cNvPr>
          <p:cNvSpPr>
            <a:spLocks noGrp="1"/>
          </p:cNvSpPr>
          <p:nvPr>
            <p:ph idx="1"/>
          </p:nvPr>
        </p:nvSpPr>
        <p:spPr/>
        <p:txBody>
          <a:bodyPr>
            <a:normAutofit/>
          </a:bodyPr>
          <a:lstStyle/>
          <a:p>
            <a:r>
              <a:rPr lang="en-GB" b="1" dirty="0"/>
              <a:t>Step 1 – The Application Form: </a:t>
            </a:r>
            <a:r>
              <a:rPr lang="en-GB" dirty="0"/>
              <a:t>A list of all the qualifications and requirements that the airline is looking for.</a:t>
            </a:r>
          </a:p>
          <a:p>
            <a:r>
              <a:rPr lang="en-GB" b="1" dirty="0"/>
              <a:t>Step 2 – The Online Tests: </a:t>
            </a:r>
            <a:r>
              <a:rPr lang="en-GB" dirty="0"/>
              <a:t>Online verbal reasoning test</a:t>
            </a:r>
          </a:p>
          <a:p>
            <a:r>
              <a:rPr lang="en-GB" b="1" dirty="0"/>
              <a:t>Step 3 – Next Steps </a:t>
            </a:r>
            <a:endParaRPr lang="en-GB" dirty="0"/>
          </a:p>
          <a:p>
            <a:r>
              <a:rPr lang="en-GB" b="1" dirty="0"/>
              <a:t>Step 4 – The Assessment Day:</a:t>
            </a:r>
            <a:r>
              <a:rPr lang="en-GB" dirty="0"/>
              <a:t> Registration and 2-4 group exercises </a:t>
            </a:r>
          </a:p>
          <a:p>
            <a:r>
              <a:rPr lang="en-GB" b="1" dirty="0"/>
              <a:t>Step 5 – The Interview:</a:t>
            </a:r>
            <a:r>
              <a:rPr lang="en-GB" dirty="0"/>
              <a:t> The final interview will last around 30-40 minutes and contains questions to assess your suitability for the role</a:t>
            </a:r>
          </a:p>
        </p:txBody>
      </p:sp>
    </p:spTree>
    <p:extLst>
      <p:ext uri="{BB962C8B-B14F-4D97-AF65-F5344CB8AC3E}">
        <p14:creationId xmlns:p14="http://schemas.microsoft.com/office/powerpoint/2010/main" val="3466833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Bad recruitment and selection strategies</a:t>
            </a:r>
          </a:p>
        </p:txBody>
      </p:sp>
      <p:sp>
        <p:nvSpPr>
          <p:cNvPr id="4" name="Content Placeholder 3">
            <a:extLst>
              <a:ext uri="{FF2B5EF4-FFF2-40B4-BE49-F238E27FC236}">
                <a16:creationId xmlns:a16="http://schemas.microsoft.com/office/drawing/2014/main" id="{F8EA641C-17FA-4D8A-B888-663820F15E71}"/>
              </a:ext>
            </a:extLst>
          </p:cNvPr>
          <p:cNvSpPr>
            <a:spLocks noGrp="1"/>
          </p:cNvSpPr>
          <p:nvPr>
            <p:ph idx="1"/>
          </p:nvPr>
        </p:nvSpPr>
        <p:spPr/>
        <p:txBody>
          <a:bodyPr/>
          <a:lstStyle/>
          <a:p>
            <a:r>
              <a:rPr lang="en-GB" dirty="0"/>
              <a:t>Not Setting Measurable Objectives</a:t>
            </a:r>
          </a:p>
          <a:p>
            <a:r>
              <a:rPr lang="en-GB" dirty="0"/>
              <a:t>Not Defining Your Target Audience</a:t>
            </a:r>
          </a:p>
          <a:p>
            <a:r>
              <a:rPr lang="en-GB" dirty="0"/>
              <a:t>Negative Company Brand </a:t>
            </a:r>
          </a:p>
          <a:p>
            <a:r>
              <a:rPr lang="en-GB" dirty="0"/>
              <a:t>Bad Interview Processes</a:t>
            </a:r>
          </a:p>
          <a:p>
            <a:r>
              <a:rPr lang="en-GB" dirty="0"/>
              <a:t>Lack of Social Media </a:t>
            </a:r>
          </a:p>
          <a:p>
            <a:r>
              <a:rPr lang="en-GB" dirty="0"/>
              <a:t>Bias</a:t>
            </a:r>
          </a:p>
          <a:p>
            <a:r>
              <a:rPr lang="en-GB" dirty="0"/>
              <a:t>Ineffective Onboarding </a:t>
            </a:r>
          </a:p>
          <a:p>
            <a:endParaRPr lang="en-GB" dirty="0"/>
          </a:p>
        </p:txBody>
      </p:sp>
    </p:spTree>
    <p:extLst>
      <p:ext uri="{BB962C8B-B14F-4D97-AF65-F5344CB8AC3E}">
        <p14:creationId xmlns:p14="http://schemas.microsoft.com/office/powerpoint/2010/main" val="197489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Virgin blue – age discrimination </a:t>
            </a:r>
          </a:p>
        </p:txBody>
      </p:sp>
      <p:sp>
        <p:nvSpPr>
          <p:cNvPr id="5" name="Rectangle 4"/>
          <p:cNvSpPr/>
          <p:nvPr/>
        </p:nvSpPr>
        <p:spPr>
          <a:xfrm>
            <a:off x="617346" y="2268416"/>
            <a:ext cx="11271739" cy="2397579"/>
          </a:xfrm>
          <a:prstGeom prst="rect">
            <a:avLst/>
          </a:prstGeom>
        </p:spPr>
        <p:txBody>
          <a:bodyPr wrap="square">
            <a:spAutoFit/>
          </a:bodyPr>
          <a:lstStyle/>
          <a:p>
            <a:pPr marL="342900" lvl="0" indent="-342900">
              <a:lnSpc>
                <a:spcPct val="107000"/>
              </a:lnSpc>
              <a:spcAft>
                <a:spcPts val="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The low-cost carrier Virgin Blue were complained by eight Ansett flight attendants, aged 36 and 56, who had applied for positions at Virgin Blue but had been declined. </a:t>
            </a:r>
          </a:p>
          <a:p>
            <a:pPr marL="342900" lvl="0" indent="-342900">
              <a:lnSpc>
                <a:spcPct val="107000"/>
              </a:lnSpc>
              <a:spcAft>
                <a:spcPts val="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The complaint alleged that they had been discriminated against by Virgin Blue because of the fact that they were appeared to be over the age of 35. </a:t>
            </a:r>
          </a:p>
          <a:p>
            <a:pPr marL="342900" lvl="0" indent="-342900">
              <a:lnSpc>
                <a:spcPct val="107000"/>
              </a:lnSpc>
              <a:spcAft>
                <a:spcPts val="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Although Virgin Blue made aware that there was no age-limit imposed on applicants; Virgin Blue had used a subjective process which prevented older applicants from being successful.</a:t>
            </a:r>
          </a:p>
          <a:p>
            <a:pPr marL="342900" lvl="0" indent="-342900">
              <a:lnSpc>
                <a:spcPct val="107000"/>
              </a:lnSpc>
              <a:spcAft>
                <a:spcPts val="80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Out of 750 applicants accepted, only one was over the age of 36.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239514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417</TotalTime>
  <Words>790</Words>
  <Application>Microsoft Office PowerPoint</Application>
  <PresentationFormat>Widescreen</PresentationFormat>
  <Paragraphs>65</Paragraphs>
  <Slides>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Gill Sans MT</vt:lpstr>
      <vt:lpstr>Symbol</vt:lpstr>
      <vt:lpstr>Times New Roman</vt:lpstr>
      <vt:lpstr>Gallery</vt:lpstr>
      <vt:lpstr>Recruitment AND SELECTION</vt:lpstr>
      <vt:lpstr>Introduction </vt:lpstr>
      <vt:lpstr>Internal recruitment </vt:lpstr>
      <vt:lpstr>External recruitment </vt:lpstr>
      <vt:lpstr>PowerPoint Presentation</vt:lpstr>
      <vt:lpstr>Hilton hotel recruitment and selection process </vt:lpstr>
      <vt:lpstr>Easyjet recruitment and selection</vt:lpstr>
      <vt:lpstr>Bad recruitment and selection strategies</vt:lpstr>
      <vt:lpstr>Virgin blue – age discrimination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Recruitment AND SELECTION</dc:title>
  <dc:creator>Scott James (P146328)</dc:creator>
  <cp:lastModifiedBy>Marie Pitson</cp:lastModifiedBy>
  <cp:revision>26</cp:revision>
  <dcterms:created xsi:type="dcterms:W3CDTF">2019-02-12T10:09:04Z</dcterms:created>
  <dcterms:modified xsi:type="dcterms:W3CDTF">2020-03-12T10:01:09Z</dcterms:modified>
</cp:coreProperties>
</file>