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5"/>
  </p:notesMasterIdLst>
  <p:sldIdLst>
    <p:sldId id="256" r:id="rId2"/>
    <p:sldId id="266" r:id="rId3"/>
    <p:sldId id="257" r:id="rId4"/>
    <p:sldId id="258" r:id="rId5"/>
    <p:sldId id="259" r:id="rId6"/>
    <p:sldId id="260" r:id="rId7"/>
    <p:sldId id="267" r:id="rId8"/>
    <p:sldId id="268" r:id="rId9"/>
    <p:sldId id="261" r:id="rId10"/>
    <p:sldId id="262" r:id="rId11"/>
    <p:sldId id="263"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81768" autoAdjust="0"/>
  </p:normalViewPr>
  <p:slideViewPr>
    <p:cSldViewPr snapToGrid="0">
      <p:cViewPr varScale="1">
        <p:scale>
          <a:sx n="70" d="100"/>
          <a:sy n="70" d="100"/>
        </p:scale>
        <p:origin x="1166"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tendra Singh" userId="ba32901e750c4191" providerId="LiveId" clId="{8A2BD52F-8471-4AB8-B6A6-5D4023E0442A}"/>
    <pc:docChg chg="modSld">
      <pc:chgData name="Yatendra Singh" userId="ba32901e750c4191" providerId="LiveId" clId="{8A2BD52F-8471-4AB8-B6A6-5D4023E0442A}" dt="2022-03-12T08:49:10.211" v="4" actId="1076"/>
      <pc:docMkLst>
        <pc:docMk/>
      </pc:docMkLst>
      <pc:sldChg chg="modSp mod">
        <pc:chgData name="Yatendra Singh" userId="ba32901e750c4191" providerId="LiveId" clId="{8A2BD52F-8471-4AB8-B6A6-5D4023E0442A}" dt="2022-03-12T08:49:10.211" v="4" actId="1076"/>
        <pc:sldMkLst>
          <pc:docMk/>
          <pc:sldMk cId="1056715987" sldId="268"/>
        </pc:sldMkLst>
        <pc:graphicFrameChg chg="mod modGraphic">
          <ac:chgData name="Yatendra Singh" userId="ba32901e750c4191" providerId="LiveId" clId="{8A2BD52F-8471-4AB8-B6A6-5D4023E0442A}" dt="2022-03-12T08:49:10.211" v="4" actId="1076"/>
          <ac:graphicFrameMkLst>
            <pc:docMk/>
            <pc:sldMk cId="1056715987" sldId="268"/>
            <ac:graphicFrameMk id="5" creationId="{E3D43D1D-6F65-4A2E-8435-B272CC52B2E2}"/>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D16450-6BCD-4B36-A5EC-A4FB4780D542}"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US"/>
        </a:p>
      </dgm:t>
    </dgm:pt>
    <dgm:pt modelId="{B49074A9-F057-40C6-BBF4-CA2CC8BBBDFD}">
      <dgm:prSet phldrT="[Text]"/>
      <dgm:spPr/>
      <dgm:t>
        <a:bodyPr/>
        <a:lstStyle/>
        <a:p>
          <a:r>
            <a:rPr lang="en-US"/>
            <a:t>Hiring appropriate talent. </a:t>
          </a:r>
        </a:p>
      </dgm:t>
    </dgm:pt>
    <dgm:pt modelId="{FA5D948F-15BA-4A86-86BF-99094F4B4710}" type="parTrans" cxnId="{F695ABAD-22D3-4601-B6F1-DEF3CB4407B6}">
      <dgm:prSet/>
      <dgm:spPr/>
      <dgm:t>
        <a:bodyPr/>
        <a:lstStyle/>
        <a:p>
          <a:endParaRPr lang="en-US"/>
        </a:p>
      </dgm:t>
    </dgm:pt>
    <dgm:pt modelId="{DBCA4E3D-120B-43FC-A65E-BF957F7B88F0}" type="sibTrans" cxnId="{F695ABAD-22D3-4601-B6F1-DEF3CB4407B6}">
      <dgm:prSet/>
      <dgm:spPr/>
      <dgm:t>
        <a:bodyPr/>
        <a:lstStyle/>
        <a:p>
          <a:endParaRPr lang="en-US"/>
        </a:p>
      </dgm:t>
    </dgm:pt>
    <dgm:pt modelId="{7056DE84-3A87-4853-AB90-DFE48D7FEE16}">
      <dgm:prSet/>
      <dgm:spPr/>
      <dgm:t>
        <a:bodyPr/>
        <a:lstStyle/>
        <a:p>
          <a:r>
            <a:rPr lang="en-US"/>
            <a:t>Implementation of new technologies. </a:t>
          </a:r>
          <a:endParaRPr lang="en-US" dirty="0"/>
        </a:p>
      </dgm:t>
    </dgm:pt>
    <dgm:pt modelId="{A180E256-F420-412B-B1A7-E8311A97BFB3}" type="parTrans" cxnId="{A5E35ADD-A68D-4A66-A034-ABB3E6182281}">
      <dgm:prSet/>
      <dgm:spPr/>
      <dgm:t>
        <a:bodyPr/>
        <a:lstStyle/>
        <a:p>
          <a:endParaRPr lang="en-US"/>
        </a:p>
      </dgm:t>
    </dgm:pt>
    <dgm:pt modelId="{3D44D18A-5FBD-4AA2-B777-2391AD6335BB}" type="sibTrans" cxnId="{A5E35ADD-A68D-4A66-A034-ABB3E6182281}">
      <dgm:prSet/>
      <dgm:spPr/>
      <dgm:t>
        <a:bodyPr/>
        <a:lstStyle/>
        <a:p>
          <a:endParaRPr lang="en-US"/>
        </a:p>
      </dgm:t>
    </dgm:pt>
    <dgm:pt modelId="{9382589A-7639-4B79-9FC3-8FDD40FE586F}">
      <dgm:prSet/>
      <dgm:spPr/>
      <dgm:t>
        <a:bodyPr/>
        <a:lstStyle/>
        <a:p>
          <a:r>
            <a:rPr lang="en-US"/>
            <a:t>Raising funds. </a:t>
          </a:r>
          <a:endParaRPr lang="en-US" dirty="0"/>
        </a:p>
      </dgm:t>
    </dgm:pt>
    <dgm:pt modelId="{283CB93D-2B1A-4A04-8A97-DC3895A3CF24}" type="parTrans" cxnId="{4624A310-DEC4-4CE3-8DB2-02CE285DFBD2}">
      <dgm:prSet/>
      <dgm:spPr/>
      <dgm:t>
        <a:bodyPr/>
        <a:lstStyle/>
        <a:p>
          <a:endParaRPr lang="en-US"/>
        </a:p>
      </dgm:t>
    </dgm:pt>
    <dgm:pt modelId="{4E01F70C-6E19-48EB-A30F-49E89314A882}" type="sibTrans" cxnId="{4624A310-DEC4-4CE3-8DB2-02CE285DFBD2}">
      <dgm:prSet/>
      <dgm:spPr/>
      <dgm:t>
        <a:bodyPr/>
        <a:lstStyle/>
        <a:p>
          <a:endParaRPr lang="en-US"/>
        </a:p>
      </dgm:t>
    </dgm:pt>
    <dgm:pt modelId="{0BC683D2-6A1E-4E8B-85AB-5B3FC46C263C}" type="pres">
      <dgm:prSet presAssocID="{5DD16450-6BCD-4B36-A5EC-A4FB4780D542}" presName="Name0" presStyleCnt="0">
        <dgm:presLayoutVars>
          <dgm:chMax val="7"/>
          <dgm:chPref val="7"/>
          <dgm:dir/>
        </dgm:presLayoutVars>
      </dgm:prSet>
      <dgm:spPr/>
    </dgm:pt>
    <dgm:pt modelId="{E596CFFD-A261-469F-A0ED-08D0FF9F988B}" type="pres">
      <dgm:prSet presAssocID="{5DD16450-6BCD-4B36-A5EC-A4FB4780D542}" presName="Name1" presStyleCnt="0"/>
      <dgm:spPr/>
    </dgm:pt>
    <dgm:pt modelId="{4BD6B91B-D846-4F21-9D52-FCD80D59D93B}" type="pres">
      <dgm:prSet presAssocID="{5DD16450-6BCD-4B36-A5EC-A4FB4780D542}" presName="cycle" presStyleCnt="0"/>
      <dgm:spPr/>
    </dgm:pt>
    <dgm:pt modelId="{108E52EF-6A87-4C50-BBA5-80147A9C5B83}" type="pres">
      <dgm:prSet presAssocID="{5DD16450-6BCD-4B36-A5EC-A4FB4780D542}" presName="srcNode" presStyleLbl="node1" presStyleIdx="0" presStyleCnt="3"/>
      <dgm:spPr/>
    </dgm:pt>
    <dgm:pt modelId="{FB30E254-3673-4F58-B139-CC457AC5BDF7}" type="pres">
      <dgm:prSet presAssocID="{5DD16450-6BCD-4B36-A5EC-A4FB4780D542}" presName="conn" presStyleLbl="parChTrans1D2" presStyleIdx="0" presStyleCnt="1"/>
      <dgm:spPr/>
    </dgm:pt>
    <dgm:pt modelId="{B8103A25-16AE-4A3B-9A01-962506B313BC}" type="pres">
      <dgm:prSet presAssocID="{5DD16450-6BCD-4B36-A5EC-A4FB4780D542}" presName="extraNode" presStyleLbl="node1" presStyleIdx="0" presStyleCnt="3"/>
      <dgm:spPr/>
    </dgm:pt>
    <dgm:pt modelId="{81BF9BDE-9236-4D4A-A3D7-700E99EE4643}" type="pres">
      <dgm:prSet presAssocID="{5DD16450-6BCD-4B36-A5EC-A4FB4780D542}" presName="dstNode" presStyleLbl="node1" presStyleIdx="0" presStyleCnt="3"/>
      <dgm:spPr/>
    </dgm:pt>
    <dgm:pt modelId="{A0D5FA19-A19A-4500-861A-86131550D2E9}" type="pres">
      <dgm:prSet presAssocID="{B49074A9-F057-40C6-BBF4-CA2CC8BBBDFD}" presName="text_1" presStyleLbl="node1" presStyleIdx="0" presStyleCnt="3">
        <dgm:presLayoutVars>
          <dgm:bulletEnabled val="1"/>
        </dgm:presLayoutVars>
      </dgm:prSet>
      <dgm:spPr/>
    </dgm:pt>
    <dgm:pt modelId="{3583D355-016F-4CCC-9925-88858157C385}" type="pres">
      <dgm:prSet presAssocID="{B49074A9-F057-40C6-BBF4-CA2CC8BBBDFD}" presName="accent_1" presStyleCnt="0"/>
      <dgm:spPr/>
    </dgm:pt>
    <dgm:pt modelId="{70A89583-F14C-47E3-B8E5-E08BC2253E98}" type="pres">
      <dgm:prSet presAssocID="{B49074A9-F057-40C6-BBF4-CA2CC8BBBDFD}" presName="accentRepeatNode" presStyleLbl="solidFgAcc1" presStyleIdx="0" presStyleCnt="3"/>
      <dgm:spPr/>
    </dgm:pt>
    <dgm:pt modelId="{01F9FD5F-85D6-4397-8083-BB6E21D2FBE0}" type="pres">
      <dgm:prSet presAssocID="{7056DE84-3A87-4853-AB90-DFE48D7FEE16}" presName="text_2" presStyleLbl="node1" presStyleIdx="1" presStyleCnt="3">
        <dgm:presLayoutVars>
          <dgm:bulletEnabled val="1"/>
        </dgm:presLayoutVars>
      </dgm:prSet>
      <dgm:spPr/>
    </dgm:pt>
    <dgm:pt modelId="{F6376860-A760-41EC-90E6-82CDD3867A36}" type="pres">
      <dgm:prSet presAssocID="{7056DE84-3A87-4853-AB90-DFE48D7FEE16}" presName="accent_2" presStyleCnt="0"/>
      <dgm:spPr/>
    </dgm:pt>
    <dgm:pt modelId="{3293852F-1736-4990-B55D-099C8AF1B0C0}" type="pres">
      <dgm:prSet presAssocID="{7056DE84-3A87-4853-AB90-DFE48D7FEE16}" presName="accentRepeatNode" presStyleLbl="solidFgAcc1" presStyleIdx="1" presStyleCnt="3"/>
      <dgm:spPr/>
    </dgm:pt>
    <dgm:pt modelId="{2ECF0352-4AB8-406D-ABA9-1BB7EF19B9E6}" type="pres">
      <dgm:prSet presAssocID="{9382589A-7639-4B79-9FC3-8FDD40FE586F}" presName="text_3" presStyleLbl="node1" presStyleIdx="2" presStyleCnt="3">
        <dgm:presLayoutVars>
          <dgm:bulletEnabled val="1"/>
        </dgm:presLayoutVars>
      </dgm:prSet>
      <dgm:spPr/>
    </dgm:pt>
    <dgm:pt modelId="{8D5EF5DB-21DE-4C66-B358-EF88D752803A}" type="pres">
      <dgm:prSet presAssocID="{9382589A-7639-4B79-9FC3-8FDD40FE586F}" presName="accent_3" presStyleCnt="0"/>
      <dgm:spPr/>
    </dgm:pt>
    <dgm:pt modelId="{90AD398A-69EF-4487-9F96-37C1651B4217}" type="pres">
      <dgm:prSet presAssocID="{9382589A-7639-4B79-9FC3-8FDD40FE586F}" presName="accentRepeatNode" presStyleLbl="solidFgAcc1" presStyleIdx="2" presStyleCnt="3"/>
      <dgm:spPr/>
    </dgm:pt>
  </dgm:ptLst>
  <dgm:cxnLst>
    <dgm:cxn modelId="{4624A310-DEC4-4CE3-8DB2-02CE285DFBD2}" srcId="{5DD16450-6BCD-4B36-A5EC-A4FB4780D542}" destId="{9382589A-7639-4B79-9FC3-8FDD40FE586F}" srcOrd="2" destOrd="0" parTransId="{283CB93D-2B1A-4A04-8A97-DC3895A3CF24}" sibTransId="{4E01F70C-6E19-48EB-A30F-49E89314A882}"/>
    <dgm:cxn modelId="{9D40DA19-7802-4A08-90B3-E5946E9A4C22}" type="presOf" srcId="{B49074A9-F057-40C6-BBF4-CA2CC8BBBDFD}" destId="{A0D5FA19-A19A-4500-861A-86131550D2E9}" srcOrd="0" destOrd="0" presId="urn:microsoft.com/office/officeart/2008/layout/VerticalCurvedList"/>
    <dgm:cxn modelId="{188CDE2E-1082-4331-914E-2791B362AF52}" type="presOf" srcId="{9382589A-7639-4B79-9FC3-8FDD40FE586F}" destId="{2ECF0352-4AB8-406D-ABA9-1BB7EF19B9E6}" srcOrd="0" destOrd="0" presId="urn:microsoft.com/office/officeart/2008/layout/VerticalCurvedList"/>
    <dgm:cxn modelId="{F40D394A-67F5-45B4-92B3-293E7DF1CEF1}" type="presOf" srcId="{DBCA4E3D-120B-43FC-A65E-BF957F7B88F0}" destId="{FB30E254-3673-4F58-B139-CC457AC5BDF7}" srcOrd="0" destOrd="0" presId="urn:microsoft.com/office/officeart/2008/layout/VerticalCurvedList"/>
    <dgm:cxn modelId="{BC491862-F1EE-4EE9-A0E4-790ED0DD46B7}" type="presOf" srcId="{7056DE84-3A87-4853-AB90-DFE48D7FEE16}" destId="{01F9FD5F-85D6-4397-8083-BB6E21D2FBE0}" srcOrd="0" destOrd="0" presId="urn:microsoft.com/office/officeart/2008/layout/VerticalCurvedList"/>
    <dgm:cxn modelId="{E538026C-A5E9-4FE7-91BF-5133E1823BDB}" type="presOf" srcId="{5DD16450-6BCD-4B36-A5EC-A4FB4780D542}" destId="{0BC683D2-6A1E-4E8B-85AB-5B3FC46C263C}" srcOrd="0" destOrd="0" presId="urn:microsoft.com/office/officeart/2008/layout/VerticalCurvedList"/>
    <dgm:cxn modelId="{F695ABAD-22D3-4601-B6F1-DEF3CB4407B6}" srcId="{5DD16450-6BCD-4B36-A5EC-A4FB4780D542}" destId="{B49074A9-F057-40C6-BBF4-CA2CC8BBBDFD}" srcOrd="0" destOrd="0" parTransId="{FA5D948F-15BA-4A86-86BF-99094F4B4710}" sibTransId="{DBCA4E3D-120B-43FC-A65E-BF957F7B88F0}"/>
    <dgm:cxn modelId="{A5E35ADD-A68D-4A66-A034-ABB3E6182281}" srcId="{5DD16450-6BCD-4B36-A5EC-A4FB4780D542}" destId="{7056DE84-3A87-4853-AB90-DFE48D7FEE16}" srcOrd="1" destOrd="0" parTransId="{A180E256-F420-412B-B1A7-E8311A97BFB3}" sibTransId="{3D44D18A-5FBD-4AA2-B777-2391AD6335BB}"/>
    <dgm:cxn modelId="{0D1F1265-225F-4C67-BE21-1E6EAEB15A87}" type="presParOf" srcId="{0BC683D2-6A1E-4E8B-85AB-5B3FC46C263C}" destId="{E596CFFD-A261-469F-A0ED-08D0FF9F988B}" srcOrd="0" destOrd="0" presId="urn:microsoft.com/office/officeart/2008/layout/VerticalCurvedList"/>
    <dgm:cxn modelId="{775678F5-9F32-4072-A10B-298426EA32BB}" type="presParOf" srcId="{E596CFFD-A261-469F-A0ED-08D0FF9F988B}" destId="{4BD6B91B-D846-4F21-9D52-FCD80D59D93B}" srcOrd="0" destOrd="0" presId="urn:microsoft.com/office/officeart/2008/layout/VerticalCurvedList"/>
    <dgm:cxn modelId="{14727949-29B3-4D68-B540-CB456D1A6F55}" type="presParOf" srcId="{4BD6B91B-D846-4F21-9D52-FCD80D59D93B}" destId="{108E52EF-6A87-4C50-BBA5-80147A9C5B83}" srcOrd="0" destOrd="0" presId="urn:microsoft.com/office/officeart/2008/layout/VerticalCurvedList"/>
    <dgm:cxn modelId="{B688E14A-83A2-4822-8C59-DF52838AB6E3}" type="presParOf" srcId="{4BD6B91B-D846-4F21-9D52-FCD80D59D93B}" destId="{FB30E254-3673-4F58-B139-CC457AC5BDF7}" srcOrd="1" destOrd="0" presId="urn:microsoft.com/office/officeart/2008/layout/VerticalCurvedList"/>
    <dgm:cxn modelId="{0AE31462-3D67-4282-BFFB-4920AABF7D2F}" type="presParOf" srcId="{4BD6B91B-D846-4F21-9D52-FCD80D59D93B}" destId="{B8103A25-16AE-4A3B-9A01-962506B313BC}" srcOrd="2" destOrd="0" presId="urn:microsoft.com/office/officeart/2008/layout/VerticalCurvedList"/>
    <dgm:cxn modelId="{9E75E49B-71D3-4876-BC7A-08C307B9FD46}" type="presParOf" srcId="{4BD6B91B-D846-4F21-9D52-FCD80D59D93B}" destId="{81BF9BDE-9236-4D4A-A3D7-700E99EE4643}" srcOrd="3" destOrd="0" presId="urn:microsoft.com/office/officeart/2008/layout/VerticalCurvedList"/>
    <dgm:cxn modelId="{79322DA4-2984-414B-8FC8-E17D11DE4B04}" type="presParOf" srcId="{E596CFFD-A261-469F-A0ED-08D0FF9F988B}" destId="{A0D5FA19-A19A-4500-861A-86131550D2E9}" srcOrd="1" destOrd="0" presId="urn:microsoft.com/office/officeart/2008/layout/VerticalCurvedList"/>
    <dgm:cxn modelId="{6267C9F0-382E-485F-8F35-FF296857055E}" type="presParOf" srcId="{E596CFFD-A261-469F-A0ED-08D0FF9F988B}" destId="{3583D355-016F-4CCC-9925-88858157C385}" srcOrd="2" destOrd="0" presId="urn:microsoft.com/office/officeart/2008/layout/VerticalCurvedList"/>
    <dgm:cxn modelId="{B0BC0D3C-4267-4C41-8F29-72350319678A}" type="presParOf" srcId="{3583D355-016F-4CCC-9925-88858157C385}" destId="{70A89583-F14C-47E3-B8E5-E08BC2253E98}" srcOrd="0" destOrd="0" presId="urn:microsoft.com/office/officeart/2008/layout/VerticalCurvedList"/>
    <dgm:cxn modelId="{9ECDFE06-787E-4038-A67B-2360E696D1F6}" type="presParOf" srcId="{E596CFFD-A261-469F-A0ED-08D0FF9F988B}" destId="{01F9FD5F-85D6-4397-8083-BB6E21D2FBE0}" srcOrd="3" destOrd="0" presId="urn:microsoft.com/office/officeart/2008/layout/VerticalCurvedList"/>
    <dgm:cxn modelId="{EB72E00A-3926-4222-8627-7E89B2BEF56E}" type="presParOf" srcId="{E596CFFD-A261-469F-A0ED-08D0FF9F988B}" destId="{F6376860-A760-41EC-90E6-82CDD3867A36}" srcOrd="4" destOrd="0" presId="urn:microsoft.com/office/officeart/2008/layout/VerticalCurvedList"/>
    <dgm:cxn modelId="{AF58FA17-7FEB-4259-A383-E47C782923C1}" type="presParOf" srcId="{F6376860-A760-41EC-90E6-82CDD3867A36}" destId="{3293852F-1736-4990-B55D-099C8AF1B0C0}" srcOrd="0" destOrd="0" presId="urn:microsoft.com/office/officeart/2008/layout/VerticalCurvedList"/>
    <dgm:cxn modelId="{5BF30E9A-5DBD-4CEC-8494-21FD997EEDD5}" type="presParOf" srcId="{E596CFFD-A261-469F-A0ED-08D0FF9F988B}" destId="{2ECF0352-4AB8-406D-ABA9-1BB7EF19B9E6}" srcOrd="5" destOrd="0" presId="urn:microsoft.com/office/officeart/2008/layout/VerticalCurvedList"/>
    <dgm:cxn modelId="{FC36C9AE-B561-4774-8F72-B7C7A02724DC}" type="presParOf" srcId="{E596CFFD-A261-469F-A0ED-08D0FF9F988B}" destId="{8D5EF5DB-21DE-4C66-B358-EF88D752803A}" srcOrd="6" destOrd="0" presId="urn:microsoft.com/office/officeart/2008/layout/VerticalCurvedList"/>
    <dgm:cxn modelId="{F4C66F2B-F9C5-4B49-A0DE-F2A23817BD41}" type="presParOf" srcId="{8D5EF5DB-21DE-4C66-B358-EF88D752803A}" destId="{90AD398A-69EF-4487-9F96-37C1651B4217}"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30E254-3673-4F58-B139-CC457AC5BDF7}">
      <dsp:nvSpPr>
        <dsp:cNvPr id="0" name=""/>
        <dsp:cNvSpPr/>
      </dsp:nvSpPr>
      <dsp:spPr>
        <a:xfrm>
          <a:off x="-3899257" y="-598737"/>
          <a:ext cx="4647113" cy="4647113"/>
        </a:xfrm>
        <a:prstGeom prst="blockArc">
          <a:avLst>
            <a:gd name="adj1" fmla="val 18900000"/>
            <a:gd name="adj2" fmla="val 2700000"/>
            <a:gd name="adj3" fmla="val 465"/>
          </a:avLst>
        </a:pr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0D5FA19-A19A-4500-861A-86131550D2E9}">
      <dsp:nvSpPr>
        <dsp:cNvPr id="0" name=""/>
        <dsp:cNvSpPr/>
      </dsp:nvSpPr>
      <dsp:spPr>
        <a:xfrm>
          <a:off x="480931" y="344963"/>
          <a:ext cx="9077960" cy="689927"/>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7630" tIns="93980" rIns="93980" bIns="93980" numCol="1" spcCol="1270" anchor="ctr" anchorCtr="0">
          <a:noAutofit/>
        </a:bodyPr>
        <a:lstStyle/>
        <a:p>
          <a:pPr marL="0" lvl="0" indent="0" algn="l" defTabSz="1644650">
            <a:lnSpc>
              <a:spcPct val="90000"/>
            </a:lnSpc>
            <a:spcBef>
              <a:spcPct val="0"/>
            </a:spcBef>
            <a:spcAft>
              <a:spcPct val="35000"/>
            </a:spcAft>
            <a:buNone/>
          </a:pPr>
          <a:r>
            <a:rPr lang="en-US" sz="3700" kern="1200"/>
            <a:t>Hiring appropriate talent. </a:t>
          </a:r>
        </a:p>
      </dsp:txBody>
      <dsp:txXfrm>
        <a:off x="480931" y="344963"/>
        <a:ext cx="9077960" cy="689927"/>
      </dsp:txXfrm>
    </dsp:sp>
    <dsp:sp modelId="{70A89583-F14C-47E3-B8E5-E08BC2253E98}">
      <dsp:nvSpPr>
        <dsp:cNvPr id="0" name=""/>
        <dsp:cNvSpPr/>
      </dsp:nvSpPr>
      <dsp:spPr>
        <a:xfrm>
          <a:off x="49726" y="258722"/>
          <a:ext cx="862409" cy="862409"/>
        </a:xfrm>
        <a:prstGeom prst="ellipse">
          <a:avLst/>
        </a:prstGeom>
        <a:solidFill>
          <a:schemeClr val="lt1">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F9FD5F-85D6-4397-8083-BB6E21D2FBE0}">
      <dsp:nvSpPr>
        <dsp:cNvPr id="0" name=""/>
        <dsp:cNvSpPr/>
      </dsp:nvSpPr>
      <dsp:spPr>
        <a:xfrm>
          <a:off x="731720" y="1379855"/>
          <a:ext cx="8827171" cy="689927"/>
        </a:xfrm>
        <a:prstGeom prst="rect">
          <a:avLst/>
        </a:prstGeom>
        <a:solidFill>
          <a:schemeClr val="accent4">
            <a:hueOff val="-1092657"/>
            <a:satOff val="-1313"/>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7630" tIns="93980" rIns="93980" bIns="93980" numCol="1" spcCol="1270" anchor="ctr" anchorCtr="0">
          <a:noAutofit/>
        </a:bodyPr>
        <a:lstStyle/>
        <a:p>
          <a:pPr marL="0" lvl="0" indent="0" algn="l" defTabSz="1644650">
            <a:lnSpc>
              <a:spcPct val="90000"/>
            </a:lnSpc>
            <a:spcBef>
              <a:spcPct val="0"/>
            </a:spcBef>
            <a:spcAft>
              <a:spcPct val="35000"/>
            </a:spcAft>
            <a:buNone/>
          </a:pPr>
          <a:r>
            <a:rPr lang="en-US" sz="3700" kern="1200"/>
            <a:t>Implementation of new technologies. </a:t>
          </a:r>
          <a:endParaRPr lang="en-US" sz="3700" kern="1200" dirty="0"/>
        </a:p>
      </dsp:txBody>
      <dsp:txXfrm>
        <a:off x="731720" y="1379855"/>
        <a:ext cx="8827171" cy="689927"/>
      </dsp:txXfrm>
    </dsp:sp>
    <dsp:sp modelId="{3293852F-1736-4990-B55D-099C8AF1B0C0}">
      <dsp:nvSpPr>
        <dsp:cNvPr id="0" name=""/>
        <dsp:cNvSpPr/>
      </dsp:nvSpPr>
      <dsp:spPr>
        <a:xfrm>
          <a:off x="300515" y="1293614"/>
          <a:ext cx="862409" cy="862409"/>
        </a:xfrm>
        <a:prstGeom prst="ellipse">
          <a:avLst/>
        </a:prstGeom>
        <a:solidFill>
          <a:schemeClr val="lt1">
            <a:hueOff val="0"/>
            <a:satOff val="0"/>
            <a:lumOff val="0"/>
            <a:alphaOff val="0"/>
          </a:schemeClr>
        </a:solidFill>
        <a:ln w="15875" cap="flat" cmpd="sng" algn="ctr">
          <a:solidFill>
            <a:schemeClr val="accent4">
              <a:hueOff val="-1092657"/>
              <a:satOff val="-1313"/>
              <a:lumOff val="-1569"/>
              <a:alphaOff val="0"/>
            </a:schemeClr>
          </a:solidFill>
          <a:prstDash val="solid"/>
        </a:ln>
        <a:effectLst/>
      </dsp:spPr>
      <dsp:style>
        <a:lnRef idx="2">
          <a:scrgbClr r="0" g="0" b="0"/>
        </a:lnRef>
        <a:fillRef idx="1">
          <a:scrgbClr r="0" g="0" b="0"/>
        </a:fillRef>
        <a:effectRef idx="0">
          <a:scrgbClr r="0" g="0" b="0"/>
        </a:effectRef>
        <a:fontRef idx="minor"/>
      </dsp:style>
    </dsp:sp>
    <dsp:sp modelId="{2ECF0352-4AB8-406D-ABA9-1BB7EF19B9E6}">
      <dsp:nvSpPr>
        <dsp:cNvPr id="0" name=""/>
        <dsp:cNvSpPr/>
      </dsp:nvSpPr>
      <dsp:spPr>
        <a:xfrm>
          <a:off x="480931" y="2414746"/>
          <a:ext cx="9077960" cy="689927"/>
        </a:xfrm>
        <a:prstGeom prst="rect">
          <a:avLst/>
        </a:prstGeom>
        <a:solidFill>
          <a:schemeClr val="accent4">
            <a:hueOff val="-2185313"/>
            <a:satOff val="-2625"/>
            <a:lumOff val="-313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7630" tIns="93980" rIns="93980" bIns="93980" numCol="1" spcCol="1270" anchor="ctr" anchorCtr="0">
          <a:noAutofit/>
        </a:bodyPr>
        <a:lstStyle/>
        <a:p>
          <a:pPr marL="0" lvl="0" indent="0" algn="l" defTabSz="1644650">
            <a:lnSpc>
              <a:spcPct val="90000"/>
            </a:lnSpc>
            <a:spcBef>
              <a:spcPct val="0"/>
            </a:spcBef>
            <a:spcAft>
              <a:spcPct val="35000"/>
            </a:spcAft>
            <a:buNone/>
          </a:pPr>
          <a:r>
            <a:rPr lang="en-US" sz="3700" kern="1200"/>
            <a:t>Raising funds. </a:t>
          </a:r>
          <a:endParaRPr lang="en-US" sz="3700" kern="1200" dirty="0"/>
        </a:p>
      </dsp:txBody>
      <dsp:txXfrm>
        <a:off x="480931" y="2414746"/>
        <a:ext cx="9077960" cy="689927"/>
      </dsp:txXfrm>
    </dsp:sp>
    <dsp:sp modelId="{90AD398A-69EF-4487-9F96-37C1651B4217}">
      <dsp:nvSpPr>
        <dsp:cNvPr id="0" name=""/>
        <dsp:cNvSpPr/>
      </dsp:nvSpPr>
      <dsp:spPr>
        <a:xfrm>
          <a:off x="49726" y="2328505"/>
          <a:ext cx="862409" cy="862409"/>
        </a:xfrm>
        <a:prstGeom prst="ellipse">
          <a:avLst/>
        </a:prstGeom>
        <a:solidFill>
          <a:schemeClr val="lt1">
            <a:hueOff val="0"/>
            <a:satOff val="0"/>
            <a:lumOff val="0"/>
            <a:alphaOff val="0"/>
          </a:schemeClr>
        </a:solidFill>
        <a:ln w="15875" cap="flat" cmpd="sng" algn="ctr">
          <a:solidFill>
            <a:schemeClr val="accent4">
              <a:hueOff val="-2185313"/>
              <a:satOff val="-2625"/>
              <a:lumOff val="-3138"/>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6A4522-E144-43E6-AC2B-57F45EAA52EE}" type="datetimeFigureOut">
              <a:rPr lang="en-US" smtClean="0"/>
              <a:t>3/12/22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ADDE89-CE2B-4930-BE03-FFD8FAE21141}" type="slidenum">
              <a:rPr lang="en-US" smtClean="0"/>
              <a:t>‹#›</a:t>
            </a:fld>
            <a:endParaRPr lang="en-US"/>
          </a:p>
        </p:txBody>
      </p:sp>
    </p:spTree>
    <p:extLst>
      <p:ext uri="{BB962C8B-B14F-4D97-AF65-F5344CB8AC3E}">
        <p14:creationId xmlns:p14="http://schemas.microsoft.com/office/powerpoint/2010/main" val="917654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i="0" dirty="0">
              <a:latin typeface="+mn-lt"/>
            </a:endParaRPr>
          </a:p>
        </p:txBody>
      </p:sp>
      <p:sp>
        <p:nvSpPr>
          <p:cNvPr id="4" name="Slide Number Placeholder 3"/>
          <p:cNvSpPr>
            <a:spLocks noGrp="1"/>
          </p:cNvSpPr>
          <p:nvPr>
            <p:ph type="sldNum" sz="quarter" idx="10"/>
          </p:nvPr>
        </p:nvSpPr>
        <p:spPr/>
        <p:txBody>
          <a:bodyPr/>
          <a:lstStyle/>
          <a:p>
            <a:fld id="{D6ADDE89-CE2B-4930-BE03-FFD8FAE21141}" type="slidenum">
              <a:rPr lang="en-US" smtClean="0"/>
              <a:t>1</a:t>
            </a:fld>
            <a:endParaRPr lang="en-US"/>
          </a:p>
        </p:txBody>
      </p:sp>
    </p:spTree>
    <p:extLst>
      <p:ext uri="{BB962C8B-B14F-4D97-AF65-F5344CB8AC3E}">
        <p14:creationId xmlns:p14="http://schemas.microsoft.com/office/powerpoint/2010/main" val="1936260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slide of the PPT</a:t>
            </a:r>
            <a:r>
              <a:rPr lang="en-US" baseline="0" dirty="0"/>
              <a:t> will include the </a:t>
            </a:r>
            <a:r>
              <a:rPr lang="en-GB" sz="1200" i="0" kern="1200" dirty="0">
                <a:solidFill>
                  <a:schemeClr val="tx1"/>
                </a:solidFill>
                <a:effectLst/>
                <a:latin typeface="+mn-lt"/>
                <a:ea typeface="+mn-ea"/>
                <a:cs typeface="+mn-cs"/>
              </a:rPr>
              <a:t>research</a:t>
            </a:r>
            <a:r>
              <a:rPr lang="en-GB" sz="1200" i="0" kern="1200" baseline="0" dirty="0">
                <a:solidFill>
                  <a:schemeClr val="tx1"/>
                </a:solidFill>
                <a:effectLst/>
                <a:latin typeface="+mn-lt"/>
                <a:ea typeface="+mn-ea"/>
                <a:cs typeface="+mn-cs"/>
              </a:rPr>
              <a:t> </a:t>
            </a:r>
            <a:r>
              <a:rPr lang="en-GB" sz="1200" i="0" kern="1200" dirty="0">
                <a:solidFill>
                  <a:schemeClr val="tx1"/>
                </a:solidFill>
                <a:effectLst/>
                <a:latin typeface="+mn-lt"/>
                <a:ea typeface="+mn-ea"/>
                <a:cs typeface="+mn-cs"/>
              </a:rPr>
              <a:t>informed conversation</a:t>
            </a:r>
            <a:r>
              <a:rPr lang="en-GB" sz="1200" i="0" kern="1200" baseline="0" dirty="0">
                <a:solidFill>
                  <a:schemeClr val="tx1"/>
                </a:solidFill>
                <a:effectLst/>
                <a:latin typeface="+mn-lt"/>
                <a:ea typeface="+mn-ea"/>
                <a:cs typeface="+mn-cs"/>
              </a:rPr>
              <a:t> on the compound issues of the </a:t>
            </a:r>
            <a:r>
              <a:rPr lang="en-GB" sz="1200" kern="1200" dirty="0">
                <a:solidFill>
                  <a:schemeClr val="tx1"/>
                </a:solidFill>
                <a:effectLst/>
                <a:latin typeface="+mn-lt"/>
                <a:ea typeface="+mn-ea"/>
                <a:cs typeface="+mn-cs"/>
              </a:rPr>
              <a:t>employees</a:t>
            </a:r>
            <a:r>
              <a:rPr lang="en-GB" sz="1200" kern="1200" baseline="0" dirty="0">
                <a:solidFill>
                  <a:schemeClr val="tx1"/>
                </a:solidFill>
                <a:effectLst/>
                <a:latin typeface="+mn-lt"/>
                <a:ea typeface="+mn-ea"/>
                <a:cs typeface="+mn-cs"/>
              </a:rPr>
              <a:t> along with the </a:t>
            </a:r>
            <a:r>
              <a:rPr lang="en-GB" sz="1200" kern="1200" dirty="0">
                <a:solidFill>
                  <a:schemeClr val="tx1"/>
                </a:solidFill>
                <a:effectLst/>
                <a:latin typeface="+mn-lt"/>
                <a:ea typeface="+mn-ea"/>
                <a:cs typeface="+mn-cs"/>
              </a:rPr>
              <a:t>Mid Cheshire Hospitals NHS Foundation Trust organisations. The PPT’s slide will give the PESTLE analysis of the trust along with the </a:t>
            </a:r>
            <a:r>
              <a:rPr lang="en-GB" dirty="0"/>
              <a:t>Cause and effect analysis of complex problem. Further, the slide</a:t>
            </a:r>
            <a:r>
              <a:rPr lang="en-GB" baseline="0" dirty="0"/>
              <a:t> will show an </a:t>
            </a:r>
            <a:r>
              <a:rPr lang="en-GB" dirty="0"/>
              <a:t>evaluation of alternate way out to absenteeism. The slides will talk about the ways</a:t>
            </a:r>
            <a:r>
              <a:rPr lang="en-GB" baseline="0" dirty="0"/>
              <a:t> </a:t>
            </a:r>
            <a:r>
              <a:rPr lang="en-GB" sz="1200" kern="1200" dirty="0">
                <a:solidFill>
                  <a:schemeClr val="tx1"/>
                </a:solidFill>
                <a:effectLst/>
                <a:latin typeface="+mn-lt"/>
                <a:ea typeface="+mn-ea"/>
                <a:cs typeface="+mn-cs"/>
              </a:rPr>
              <a:t>to reduce absenteeism</a:t>
            </a:r>
            <a:r>
              <a:rPr lang="en-GB" sz="1200" kern="1200" baseline="0" dirty="0">
                <a:solidFill>
                  <a:schemeClr val="tx1"/>
                </a:solidFill>
                <a:effectLst/>
                <a:latin typeface="+mn-lt"/>
                <a:ea typeface="+mn-ea"/>
                <a:cs typeface="+mn-cs"/>
              </a:rPr>
              <a:t> in the </a:t>
            </a:r>
            <a:r>
              <a:rPr lang="en-GB" sz="1200" kern="1200" dirty="0">
                <a:solidFill>
                  <a:schemeClr val="tx1"/>
                </a:solidFill>
                <a:effectLst/>
                <a:latin typeface="+mn-lt"/>
                <a:ea typeface="+mn-ea"/>
                <a:cs typeface="+mn-cs"/>
              </a:rPr>
              <a:t>Mid Cheshire Hospitals NHS Foundation Trust .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r>
              <a:rPr lang="en-GB" sz="1200" i="0" kern="1200" baseline="0" dirty="0">
                <a:solidFill>
                  <a:schemeClr val="tx1"/>
                </a:solidFill>
                <a:effectLst/>
                <a:latin typeface="+mn-lt"/>
                <a:ea typeface="+mn-ea"/>
                <a:cs typeface="+mn-cs"/>
              </a:rPr>
              <a:t> </a:t>
            </a:r>
            <a:r>
              <a:rPr lang="en-GB" sz="1200" i="0" kern="1200" dirty="0">
                <a:solidFill>
                  <a:schemeClr val="tx1"/>
                </a:solidFill>
                <a:effectLst/>
                <a:latin typeface="+mn-lt"/>
                <a:ea typeface="+mn-ea"/>
                <a:cs typeface="+mn-cs"/>
              </a:rPr>
              <a:t> </a:t>
            </a:r>
            <a:endParaRPr lang="en-US" i="0" dirty="0">
              <a:latin typeface="+mn-lt"/>
            </a:endParaRPr>
          </a:p>
          <a:p>
            <a:endParaRPr lang="en-US" dirty="0"/>
          </a:p>
        </p:txBody>
      </p:sp>
      <p:sp>
        <p:nvSpPr>
          <p:cNvPr id="4" name="Slide Number Placeholder 3"/>
          <p:cNvSpPr>
            <a:spLocks noGrp="1"/>
          </p:cNvSpPr>
          <p:nvPr>
            <p:ph type="sldNum" sz="quarter" idx="5"/>
          </p:nvPr>
        </p:nvSpPr>
        <p:spPr/>
        <p:txBody>
          <a:bodyPr/>
          <a:lstStyle/>
          <a:p>
            <a:fld id="{D6ADDE89-CE2B-4930-BE03-FFD8FAE21141}" type="slidenum">
              <a:rPr lang="en-US" smtClean="0"/>
              <a:t>2</a:t>
            </a:fld>
            <a:endParaRPr lang="en-US"/>
          </a:p>
        </p:txBody>
      </p:sp>
    </p:spTree>
    <p:extLst>
      <p:ext uri="{BB962C8B-B14F-4D97-AF65-F5344CB8AC3E}">
        <p14:creationId xmlns:p14="http://schemas.microsoft.com/office/powerpoint/2010/main" val="7838223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nature of the complex problem is absenteeism inside the </a:t>
            </a:r>
            <a:r>
              <a:rPr lang="en-GB" sz="1200" kern="1200" dirty="0">
                <a:solidFill>
                  <a:schemeClr val="tx1"/>
                </a:solidFill>
                <a:effectLst/>
                <a:latin typeface="+mn-lt"/>
                <a:ea typeface="+mn-ea"/>
                <a:cs typeface="+mn-cs"/>
              </a:rPr>
              <a:t>Mid Cheshire Hospitals NHS Foundation Trust.</a:t>
            </a:r>
            <a:r>
              <a:rPr lang="en-GB" sz="1200" kern="1200" baseline="0" dirty="0">
                <a:solidFill>
                  <a:schemeClr val="tx1"/>
                </a:solidFill>
                <a:effectLst/>
                <a:latin typeface="+mn-lt"/>
                <a:ea typeface="+mn-ea"/>
                <a:cs typeface="+mn-cs"/>
              </a:rPr>
              <a:t> An organization is facing the problems with the services they provide to there customers or patients. </a:t>
            </a:r>
            <a:r>
              <a:rPr lang="en-GB" sz="1200" kern="1200" dirty="0">
                <a:solidFill>
                  <a:schemeClr val="tx1"/>
                </a:solidFill>
                <a:effectLst/>
                <a:latin typeface="+mn-lt"/>
                <a:ea typeface="+mn-ea"/>
                <a:cs typeface="+mn-cs"/>
              </a:rPr>
              <a:t>Absenteeism was costing Mid Cheshire Hospitals NHS Foundation Trust extra than £1 million per annum per proportion point (BBC, 2020).</a:t>
            </a:r>
            <a:endParaRPr lang="en-US" dirty="0"/>
          </a:p>
        </p:txBody>
      </p:sp>
      <p:sp>
        <p:nvSpPr>
          <p:cNvPr id="4" name="Slide Number Placeholder 3"/>
          <p:cNvSpPr>
            <a:spLocks noGrp="1"/>
          </p:cNvSpPr>
          <p:nvPr>
            <p:ph type="sldNum" sz="quarter" idx="10"/>
          </p:nvPr>
        </p:nvSpPr>
        <p:spPr/>
        <p:txBody>
          <a:bodyPr/>
          <a:lstStyle/>
          <a:p>
            <a:fld id="{D6ADDE89-CE2B-4930-BE03-FFD8FAE21141}" type="slidenum">
              <a:rPr lang="en-US" smtClean="0"/>
              <a:t>3</a:t>
            </a:fld>
            <a:endParaRPr lang="en-US"/>
          </a:p>
        </p:txBody>
      </p:sp>
    </p:spTree>
    <p:extLst>
      <p:ext uri="{BB962C8B-B14F-4D97-AF65-F5344CB8AC3E}">
        <p14:creationId xmlns:p14="http://schemas.microsoft.com/office/powerpoint/2010/main" val="3279555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Absence was costing the Trust more than £1 million each year per percentage point. </a:t>
            </a:r>
            <a:r>
              <a:rPr lang="en-US" sz="1200" kern="1200" dirty="0">
                <a:solidFill>
                  <a:schemeClr val="tx1"/>
                </a:solidFill>
                <a:effectLst/>
                <a:latin typeface="+mn-lt"/>
                <a:ea typeface="+mn-ea"/>
                <a:cs typeface="+mn-cs"/>
              </a:rPr>
              <a:t>The strategy will put on to all staffs in the Trust, counting associates of the Management Team as well as Medical staff in order to reduce or mend the impact of the absenteeism inside the organization.</a:t>
            </a:r>
            <a:r>
              <a:rPr lang="en-GB" sz="1200" kern="1200" baseline="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D6ADDE89-CE2B-4930-BE03-FFD8FAE21141}" type="slidenum">
              <a:rPr lang="en-US" smtClean="0"/>
              <a:t>4</a:t>
            </a:fld>
            <a:endParaRPr lang="en-US"/>
          </a:p>
        </p:txBody>
      </p:sp>
    </p:spTree>
    <p:extLst>
      <p:ext uri="{BB962C8B-B14F-4D97-AF65-F5344CB8AC3E}">
        <p14:creationId xmlns:p14="http://schemas.microsoft.com/office/powerpoint/2010/main" val="3166934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It is a concept in the principles of marketing. It is a tool which is used by the trust for tracking the environment in which they are operating in the planning for launching a new service, project or product, etc. PESTLE is an acronym for Political, Economic, Social, Technological, Legal, and Environmental analysis. It ahs undertake various modifications for implementing the framework by market research (Pestle Analysis, 2022). </a:t>
            </a:r>
          </a:p>
        </p:txBody>
      </p:sp>
      <p:sp>
        <p:nvSpPr>
          <p:cNvPr id="4" name="Slide Number Placeholder 3"/>
          <p:cNvSpPr>
            <a:spLocks noGrp="1"/>
          </p:cNvSpPr>
          <p:nvPr>
            <p:ph type="sldNum" sz="quarter" idx="5"/>
          </p:nvPr>
        </p:nvSpPr>
        <p:spPr/>
        <p:txBody>
          <a:bodyPr/>
          <a:lstStyle/>
          <a:p>
            <a:fld id="{D6ADDE89-CE2B-4930-BE03-FFD8FAE21141}" type="slidenum">
              <a:rPr lang="en-US" smtClean="0"/>
              <a:t>5</a:t>
            </a:fld>
            <a:endParaRPr lang="en-US"/>
          </a:p>
        </p:txBody>
      </p:sp>
    </p:spTree>
    <p:extLst>
      <p:ext uri="{BB962C8B-B14F-4D97-AF65-F5344CB8AC3E}">
        <p14:creationId xmlns:p14="http://schemas.microsoft.com/office/powerpoint/2010/main" val="2008500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Political factors which affect the working of the trust is uncertainties as every organization has its uncertainties and opportunities. In this trust, staffing is considered as the major issue for it as it has a huge numbers of professionals. Economical factors involve economic downturn and austerity measures as they are facing financial problems. Austerity measures have indirectly affected the finance condition of this trust. The social factors which are involved in this trust are expectations of patient as well as population regarding factors. Technological factors involve the enhancement of healthcare as it is developed with new technologies as well as patients gets the higher standard services. Legal factors involve litigation at all the circumstances which include the amount of expenses incurred by the trust (Pestle Analysis, 2020). </a:t>
            </a:r>
          </a:p>
        </p:txBody>
      </p:sp>
      <p:sp>
        <p:nvSpPr>
          <p:cNvPr id="4" name="Slide Number Placeholder 3"/>
          <p:cNvSpPr>
            <a:spLocks noGrp="1"/>
          </p:cNvSpPr>
          <p:nvPr>
            <p:ph type="sldNum" sz="quarter" idx="5"/>
          </p:nvPr>
        </p:nvSpPr>
        <p:spPr/>
        <p:txBody>
          <a:bodyPr/>
          <a:lstStyle/>
          <a:p>
            <a:fld id="{D6ADDE89-CE2B-4930-BE03-FFD8FAE21141}" type="slidenum">
              <a:rPr lang="en-US" smtClean="0"/>
              <a:t>6</a:t>
            </a:fld>
            <a:endParaRPr lang="en-US"/>
          </a:p>
        </p:txBody>
      </p:sp>
    </p:spTree>
    <p:extLst>
      <p:ext uri="{BB962C8B-B14F-4D97-AF65-F5344CB8AC3E}">
        <p14:creationId xmlns:p14="http://schemas.microsoft.com/office/powerpoint/2010/main" val="18301783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This visualization tool is used for identifying the causes for absenteeism of staff in </a:t>
            </a:r>
            <a:r>
              <a:rPr lang="en-GB" sz="1200" kern="1200" dirty="0">
                <a:solidFill>
                  <a:schemeClr val="tx1"/>
                </a:solidFill>
                <a:effectLst/>
                <a:latin typeface="+mn-lt"/>
                <a:ea typeface="+mn-ea"/>
                <a:cs typeface="+mn-cs"/>
              </a:rPr>
              <a:t>Mid Cheshire Hospitals NHS Foundation Trust organisations. The causes identified in the decision-making and problem-solving of human resource are: financial issues, recruitment of individuals, training of employees, communication, etc. </a:t>
            </a:r>
            <a:endParaRPr lang="en-IN" dirty="0"/>
          </a:p>
        </p:txBody>
      </p:sp>
      <p:sp>
        <p:nvSpPr>
          <p:cNvPr id="4" name="Slide Number Placeholder 3"/>
          <p:cNvSpPr>
            <a:spLocks noGrp="1"/>
          </p:cNvSpPr>
          <p:nvPr>
            <p:ph type="sldNum" sz="quarter" idx="5"/>
          </p:nvPr>
        </p:nvSpPr>
        <p:spPr/>
        <p:txBody>
          <a:bodyPr/>
          <a:lstStyle/>
          <a:p>
            <a:fld id="{D6ADDE89-CE2B-4930-BE03-FFD8FAE21141}" type="slidenum">
              <a:rPr lang="en-US" smtClean="0"/>
              <a:t>7</a:t>
            </a:fld>
            <a:endParaRPr lang="en-US"/>
          </a:p>
        </p:txBody>
      </p:sp>
    </p:spTree>
    <p:extLst>
      <p:ext uri="{BB962C8B-B14F-4D97-AF65-F5344CB8AC3E}">
        <p14:creationId xmlns:p14="http://schemas.microsoft.com/office/powerpoint/2010/main" val="35881186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PMI (Plus, Minus, and Interesting) analysis is a tool which helps in critical thinking, and decision-making for the trust. It will help in quick decision-making by evaluating all the benefits </a:t>
            </a:r>
            <a:r>
              <a:rPr lang="en-IN"/>
              <a:t>and drawbacks. </a:t>
            </a:r>
            <a:endParaRPr lang="en-IN" dirty="0"/>
          </a:p>
        </p:txBody>
      </p:sp>
      <p:sp>
        <p:nvSpPr>
          <p:cNvPr id="4" name="Slide Number Placeholder 3"/>
          <p:cNvSpPr>
            <a:spLocks noGrp="1"/>
          </p:cNvSpPr>
          <p:nvPr>
            <p:ph type="sldNum" sz="quarter" idx="5"/>
          </p:nvPr>
        </p:nvSpPr>
        <p:spPr/>
        <p:txBody>
          <a:bodyPr/>
          <a:lstStyle/>
          <a:p>
            <a:fld id="{D6ADDE89-CE2B-4930-BE03-FFD8FAE21141}" type="slidenum">
              <a:rPr lang="en-US" smtClean="0"/>
              <a:t>8</a:t>
            </a:fld>
            <a:endParaRPr lang="en-US"/>
          </a:p>
        </p:txBody>
      </p:sp>
    </p:spTree>
    <p:extLst>
      <p:ext uri="{BB962C8B-B14F-4D97-AF65-F5344CB8AC3E}">
        <p14:creationId xmlns:p14="http://schemas.microsoft.com/office/powerpoint/2010/main" val="17891587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In an organization, funds plays an essential role in the implementation of an organization. Deficiency in the funds can lead to many financial problems. Mismanagement in the staff can lead to various problems regarding management as it is essential to manage the staff so that their operations are separated from each other as well as better communication is provided. </a:t>
            </a:r>
            <a:r>
              <a:rPr lang="en-GB" dirty="0"/>
              <a:t>MCHT - </a:t>
            </a:r>
            <a:r>
              <a:rPr lang="en-US" dirty="0"/>
              <a:t>The </a:t>
            </a:r>
            <a:r>
              <a:rPr lang="en-GB" dirty="0"/>
              <a:t>Mid Cheshire Hospitals NHS Foundation Trust is required to adapt the new technologies for implementing the operations. The issues such as health and safety measures must be implemented at the organization so that safety of patients is maintained at the trust. Recruitment plays an essential factor as the new talent is recruited by the human resource as per the skills which are required at the organization (Quality Improvement, 2022). </a:t>
            </a:r>
          </a:p>
          <a:p>
            <a:endParaRPr lang="en-IN" dirty="0"/>
          </a:p>
        </p:txBody>
      </p:sp>
      <p:sp>
        <p:nvSpPr>
          <p:cNvPr id="4" name="Slide Number Placeholder 3"/>
          <p:cNvSpPr>
            <a:spLocks noGrp="1"/>
          </p:cNvSpPr>
          <p:nvPr>
            <p:ph type="sldNum" sz="quarter" idx="5"/>
          </p:nvPr>
        </p:nvSpPr>
        <p:spPr/>
        <p:txBody>
          <a:bodyPr/>
          <a:lstStyle/>
          <a:p>
            <a:fld id="{D6ADDE89-CE2B-4930-BE03-FFD8FAE21141}" type="slidenum">
              <a:rPr lang="en-US" smtClean="0"/>
              <a:t>9</a:t>
            </a:fld>
            <a:endParaRPr lang="en-US"/>
          </a:p>
        </p:txBody>
      </p:sp>
    </p:spTree>
    <p:extLst>
      <p:ext uri="{BB962C8B-B14F-4D97-AF65-F5344CB8AC3E}">
        <p14:creationId xmlns:p14="http://schemas.microsoft.com/office/powerpoint/2010/main" val="16333043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Lack of funds will result in the deficiency to purchase the equipments, implementing new technologies, and providing best services to the patients. As mismanagement is happening in the organization, the staff is leaving their position from the trust. As the trust has not adapted the digital technologies, the staff has faced various implications by implementing the traditional methods. The human resources has not recruited the individuals which are required in the organization according to their skills (Quality Improvement, 2022). </a:t>
            </a:r>
          </a:p>
        </p:txBody>
      </p:sp>
      <p:sp>
        <p:nvSpPr>
          <p:cNvPr id="4" name="Slide Number Placeholder 3"/>
          <p:cNvSpPr>
            <a:spLocks noGrp="1"/>
          </p:cNvSpPr>
          <p:nvPr>
            <p:ph type="sldNum" sz="quarter" idx="5"/>
          </p:nvPr>
        </p:nvSpPr>
        <p:spPr/>
        <p:txBody>
          <a:bodyPr/>
          <a:lstStyle/>
          <a:p>
            <a:fld id="{D6ADDE89-CE2B-4930-BE03-FFD8FAE21141}" type="slidenum">
              <a:rPr lang="en-US" smtClean="0"/>
              <a:t>10</a:t>
            </a:fld>
            <a:endParaRPr lang="en-US"/>
          </a:p>
        </p:txBody>
      </p:sp>
    </p:spTree>
    <p:extLst>
      <p:ext uri="{BB962C8B-B14F-4D97-AF65-F5344CB8AC3E}">
        <p14:creationId xmlns:p14="http://schemas.microsoft.com/office/powerpoint/2010/main" val="13582458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It has increased the retention of employees as well as reduce the stress of patients and staff. The trust must provide mental and physical well-being of the staff for promoting a productive manpower. The trust must provide a program for awarding the staff for their good work and this can be done by identifying and analysing their performance (Lopez, 2019). </a:t>
            </a:r>
          </a:p>
        </p:txBody>
      </p:sp>
      <p:sp>
        <p:nvSpPr>
          <p:cNvPr id="4" name="Slide Number Placeholder 3"/>
          <p:cNvSpPr>
            <a:spLocks noGrp="1"/>
          </p:cNvSpPr>
          <p:nvPr>
            <p:ph type="sldNum" sz="quarter" idx="5"/>
          </p:nvPr>
        </p:nvSpPr>
        <p:spPr/>
        <p:txBody>
          <a:bodyPr/>
          <a:lstStyle/>
          <a:p>
            <a:fld id="{D6ADDE89-CE2B-4930-BE03-FFD8FAE21141}" type="slidenum">
              <a:rPr lang="en-US" smtClean="0"/>
              <a:t>11</a:t>
            </a:fld>
            <a:endParaRPr lang="en-US"/>
          </a:p>
        </p:txBody>
      </p:sp>
    </p:spTree>
    <p:extLst>
      <p:ext uri="{BB962C8B-B14F-4D97-AF65-F5344CB8AC3E}">
        <p14:creationId xmlns:p14="http://schemas.microsoft.com/office/powerpoint/2010/main" val="33528043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This presentation has concluded the impacts of difficult problems on </a:t>
            </a:r>
            <a:r>
              <a:rPr lang="en-GB" dirty="0"/>
              <a:t>MCHT which is an acronym for Mid Cheshire Hospitals NHS Foundation Trust and these impacts are identified by conducting a PESTLE analysis on the trust and by performing a cause and effect analysis. It also provides an analysis for selecting the best suitable solutions. </a:t>
            </a:r>
          </a:p>
          <a:p>
            <a:endParaRPr lang="en-IN" dirty="0"/>
          </a:p>
        </p:txBody>
      </p:sp>
      <p:sp>
        <p:nvSpPr>
          <p:cNvPr id="4" name="Slide Number Placeholder 3"/>
          <p:cNvSpPr>
            <a:spLocks noGrp="1"/>
          </p:cNvSpPr>
          <p:nvPr>
            <p:ph type="sldNum" sz="quarter" idx="5"/>
          </p:nvPr>
        </p:nvSpPr>
        <p:spPr/>
        <p:txBody>
          <a:bodyPr/>
          <a:lstStyle/>
          <a:p>
            <a:fld id="{D6ADDE89-CE2B-4930-BE03-FFD8FAE21141}" type="slidenum">
              <a:rPr lang="en-US" smtClean="0"/>
              <a:t>12</a:t>
            </a:fld>
            <a:endParaRPr lang="en-US"/>
          </a:p>
        </p:txBody>
      </p:sp>
    </p:spTree>
    <p:extLst>
      <p:ext uri="{BB962C8B-B14F-4D97-AF65-F5344CB8AC3E}">
        <p14:creationId xmlns:p14="http://schemas.microsoft.com/office/powerpoint/2010/main" val="2904811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94CB5D2-93D7-492A-99BE-C82D8242D589}" type="datetimeFigureOut">
              <a:rPr lang="en-US" smtClean="0"/>
              <a:t>3/12/22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49F875A3-0E72-464D-A4D4-4677495F3D6F}"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249942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4CB5D2-93D7-492A-99BE-C82D8242D589}" type="datetimeFigureOut">
              <a:rPr lang="en-US" smtClean="0"/>
              <a:t>3/12/22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F875A3-0E72-464D-A4D4-4677495F3D6F}"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667992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94CB5D2-93D7-492A-99BE-C82D8242D589}" type="datetimeFigureOut">
              <a:rPr lang="en-US" smtClean="0"/>
              <a:t>3/12/22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F875A3-0E72-464D-A4D4-4677495F3D6F}"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46322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94CB5D2-93D7-492A-99BE-C82D8242D589}" type="datetimeFigureOut">
              <a:rPr lang="en-US" smtClean="0"/>
              <a:t>3/12/22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F875A3-0E72-464D-A4D4-4677495F3D6F}"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09807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4CB5D2-93D7-492A-99BE-C82D8242D589}" type="datetimeFigureOut">
              <a:rPr lang="en-US" smtClean="0"/>
              <a:t>3/12/22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9F875A3-0E72-464D-A4D4-4677495F3D6F}"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32896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94CB5D2-93D7-492A-99BE-C82D8242D589}" type="datetimeFigureOut">
              <a:rPr lang="en-US" smtClean="0"/>
              <a:t>3/12/22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9F875A3-0E72-464D-A4D4-4677495F3D6F}"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29418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4CB5D2-93D7-492A-99BE-C82D8242D589}" type="datetimeFigureOut">
              <a:rPr lang="en-US" smtClean="0"/>
              <a:t>3/12/22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9F875A3-0E72-464D-A4D4-4677495F3D6F}" type="slidenum">
              <a:rPr lang="en-US" smtClean="0"/>
              <a:t>‹#›</a:t>
            </a:fld>
            <a:endParaRPr lang="en-US"/>
          </a:p>
        </p:txBody>
      </p:sp>
    </p:spTree>
    <p:extLst>
      <p:ext uri="{BB962C8B-B14F-4D97-AF65-F5344CB8AC3E}">
        <p14:creationId xmlns:p14="http://schemas.microsoft.com/office/powerpoint/2010/main" val="2629483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4CB5D2-93D7-492A-99BE-C82D8242D589}" type="datetimeFigureOut">
              <a:rPr lang="en-US" smtClean="0"/>
              <a:t>3/12/22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F875A3-0E72-464D-A4D4-4677495F3D6F}"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22100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94CB5D2-93D7-492A-99BE-C82D8242D589}" type="datetimeFigureOut">
              <a:rPr lang="en-US" smtClean="0"/>
              <a:t>3/12/22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49F875A3-0E72-464D-A4D4-4677495F3D6F}"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20305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4CB5D2-93D7-492A-99BE-C82D8242D589}" type="datetimeFigureOut">
              <a:rPr lang="en-US" smtClean="0"/>
              <a:t>3/12/22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F875A3-0E72-464D-A4D4-4677495F3D6F}"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75667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4CB5D2-93D7-492A-99BE-C82D8242D589}" type="datetimeFigureOut">
              <a:rPr lang="en-US" smtClean="0"/>
              <a:t>3/12/22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F875A3-0E72-464D-A4D4-4677495F3D6F}"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6080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94CB5D2-93D7-492A-99BE-C82D8242D589}" type="datetimeFigureOut">
              <a:rPr lang="en-US" smtClean="0"/>
              <a:t>3/12/22</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9F875A3-0E72-464D-A4D4-4677495F3D6F}"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6273696"/>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tmp"/><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qi.elft.nhs.uk/resource/cause-and-effect-diagram-fish-bone/" TargetMode="External"/><Relationship Id="rId2" Type="http://schemas.openxmlformats.org/officeDocument/2006/relationships/hyperlink" Target="https://pestleanalysis.com/what-is-pestle-analysis/" TargetMode="External"/><Relationship Id="rId1" Type="http://schemas.openxmlformats.org/officeDocument/2006/relationships/slideLayout" Target="../slideLayouts/slideLayout2.xml"/><Relationship Id="rId5" Type="http://schemas.openxmlformats.org/officeDocument/2006/relationships/hyperlink" Target="https://www.bbc.com/news/health-50290033" TargetMode="External"/><Relationship Id="rId4" Type="http://schemas.openxmlformats.org/officeDocument/2006/relationships/hyperlink" Target="https://kiwihr.com/blog/absenteei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ow to Lower Absenteeism by 41% with Employee Engagement"/>
          <p:cNvSpPr>
            <a:spLocks noGrp="1" noChangeAspect="1" noChangeArrowheads="1"/>
          </p:cNvSpPr>
          <p:nvPr>
            <p:ph type="ctrTitle"/>
          </p:nvPr>
        </p:nvSpPr>
        <p:spPr bwMode="auto">
          <a:xfrm>
            <a:off x="2385583" y="306786"/>
            <a:ext cx="8144134" cy="98920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fontScale="90000"/>
          </a:bodyPr>
          <a:lstStyle/>
          <a:p>
            <a:pPr algn="ctr"/>
            <a:r>
              <a:rPr lang="en-US" b="1" i="0" cap="all" dirty="0">
                <a:solidFill>
                  <a:srgbClr val="578EBE"/>
                </a:solidFill>
                <a:effectLst/>
                <a:latin typeface="Nunito" pitchFamily="2" charset="0"/>
              </a:rPr>
              <a:t>BMSW 4004 PROBLEM SOLVING AND DECISION MAKING</a:t>
            </a:r>
            <a:endParaRPr lang="en-US" dirty="0"/>
          </a:p>
        </p:txBody>
      </p:sp>
      <p:sp>
        <p:nvSpPr>
          <p:cNvPr id="3" name="Subtitle 2"/>
          <p:cNvSpPr>
            <a:spLocks noGrp="1"/>
          </p:cNvSpPr>
          <p:nvPr>
            <p:ph type="subTitle" idx="1"/>
          </p:nvPr>
        </p:nvSpPr>
        <p:spPr>
          <a:xfrm>
            <a:off x="744583" y="3980359"/>
            <a:ext cx="10071463" cy="989205"/>
          </a:xfrm>
        </p:spPr>
        <p:txBody>
          <a:bodyPr>
            <a:normAutofit/>
          </a:bodyPr>
          <a:lstStyle/>
          <a:p>
            <a:r>
              <a:rPr lang="en-US" dirty="0"/>
              <a:t>Student name</a:t>
            </a:r>
            <a:r>
              <a:rPr lang="ro-RO" dirty="0"/>
              <a:t> : Elena Lavinia Tane</a:t>
            </a:r>
            <a:endParaRPr lang="en-US" dirty="0"/>
          </a:p>
          <a:p>
            <a:r>
              <a:rPr lang="en-US" dirty="0"/>
              <a:t>Student id</a:t>
            </a:r>
            <a:r>
              <a:rPr lang="ro-RO" dirty="0"/>
              <a:t> : </a:t>
            </a:r>
            <a:r>
              <a:rPr lang="ro-RO" b="0" i="0" u="none" strike="noStrike" dirty="0">
                <a:solidFill>
                  <a:srgbClr val="1B1B1B"/>
                </a:solidFill>
                <a:effectLst/>
                <a:latin typeface="Segoe UI Webfont"/>
              </a:rPr>
              <a:t>2109706</a:t>
            </a:r>
            <a:endParaRPr lang="en-US" dirty="0"/>
          </a:p>
        </p:txBody>
      </p:sp>
    </p:spTree>
    <p:extLst>
      <p:ext uri="{BB962C8B-B14F-4D97-AF65-F5344CB8AC3E}">
        <p14:creationId xmlns:p14="http://schemas.microsoft.com/office/powerpoint/2010/main" val="555209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A9BD4-C210-45C0-B667-CDA21E68117B}"/>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4D000FD3-E05C-4E35-8F4F-C254968B66DC}"/>
              </a:ext>
            </a:extLst>
          </p:cNvPr>
          <p:cNvSpPr>
            <a:spLocks noGrp="1"/>
          </p:cNvSpPr>
          <p:nvPr>
            <p:ph idx="1"/>
          </p:nvPr>
        </p:nvSpPr>
        <p:spPr>
          <a:xfrm>
            <a:off x="1451579" y="2015732"/>
            <a:ext cx="5565447" cy="3450613"/>
          </a:xfrm>
        </p:spPr>
        <p:txBody>
          <a:bodyPr/>
          <a:lstStyle/>
          <a:p>
            <a:r>
              <a:rPr lang="en-US" dirty="0"/>
              <a:t>The slides of the PPT will include </a:t>
            </a:r>
          </a:p>
          <a:p>
            <a:pPr marL="285750" indent="-285750">
              <a:buFont typeface="Arial" panose="020B0604020202020204" pitchFamily="34" charset="0"/>
              <a:buChar char="•"/>
            </a:pPr>
            <a:r>
              <a:rPr lang="en-US" dirty="0"/>
              <a:t>Nature and impacts of </a:t>
            </a:r>
            <a:r>
              <a:rPr lang="en-GB" dirty="0"/>
              <a:t>complex problem on group</a:t>
            </a:r>
          </a:p>
          <a:p>
            <a:pPr marL="285750" indent="-285750">
              <a:buFont typeface="Arial" panose="020B0604020202020204" pitchFamily="34" charset="0"/>
              <a:buChar char="•"/>
            </a:pPr>
            <a:r>
              <a:rPr lang="en-US" dirty="0"/>
              <a:t>Pestle analysis </a:t>
            </a:r>
          </a:p>
          <a:p>
            <a:pPr marL="285750" indent="-285750">
              <a:buFont typeface="Arial" panose="020B0604020202020204" pitchFamily="34" charset="0"/>
              <a:buChar char="•"/>
            </a:pPr>
            <a:r>
              <a:rPr lang="en-GB" dirty="0"/>
              <a:t>Cause and effect analysis of complex problem</a:t>
            </a:r>
          </a:p>
          <a:p>
            <a:pPr marL="285750" indent="-285750">
              <a:buFont typeface="Arial" panose="020B0604020202020204" pitchFamily="34" charset="0"/>
              <a:buChar char="•"/>
            </a:pPr>
            <a:r>
              <a:rPr lang="en-GB" dirty="0"/>
              <a:t>evaluation of alternate way out to absenteeism  </a:t>
            </a: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US" dirty="0"/>
          </a:p>
        </p:txBody>
      </p:sp>
      <p:pic>
        <p:nvPicPr>
          <p:cNvPr id="4" name="Picture 6" descr="How to Lower Absenteeism by 41% with Employee Engagement">
            <a:extLst>
              <a:ext uri="{FF2B5EF4-FFF2-40B4-BE49-F238E27FC236}">
                <a16:creationId xmlns:a16="http://schemas.microsoft.com/office/drawing/2014/main" id="{9F107D13-7485-4F84-A370-DF3F3DCEA16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17026" y="2015732"/>
            <a:ext cx="4206239" cy="3111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1141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Nature of compound </a:t>
            </a:r>
            <a:r>
              <a:rPr lang="en-GB" dirty="0"/>
              <a:t>problem on group</a:t>
            </a:r>
            <a:br>
              <a:rPr lang="en-GB" dirty="0"/>
            </a:br>
            <a:r>
              <a:rPr lang="en-US" dirty="0"/>
              <a:t> </a:t>
            </a:r>
          </a:p>
        </p:txBody>
      </p:sp>
      <p:sp>
        <p:nvSpPr>
          <p:cNvPr id="3" name="Content Placeholder 2"/>
          <p:cNvSpPr>
            <a:spLocks noGrp="1"/>
          </p:cNvSpPr>
          <p:nvPr>
            <p:ph idx="1"/>
          </p:nvPr>
        </p:nvSpPr>
        <p:spPr/>
        <p:txBody>
          <a:bodyPr/>
          <a:lstStyle/>
          <a:p>
            <a:pPr marL="0" indent="0">
              <a:buNone/>
            </a:pPr>
            <a:r>
              <a:rPr lang="en-GB" dirty="0"/>
              <a:t>MCHT - </a:t>
            </a:r>
            <a:r>
              <a:rPr lang="en-US" dirty="0"/>
              <a:t>The </a:t>
            </a:r>
            <a:r>
              <a:rPr lang="en-GB" dirty="0"/>
              <a:t>Mid Cheshire Hospitals NHS Foundation Trust </a:t>
            </a:r>
          </a:p>
          <a:p>
            <a:r>
              <a:rPr lang="en-US" dirty="0"/>
              <a:t>The problem is absenteeism in </a:t>
            </a:r>
            <a:r>
              <a:rPr lang="en-GB" dirty="0"/>
              <a:t>MCHT</a:t>
            </a:r>
          </a:p>
          <a:p>
            <a:r>
              <a:rPr lang="en-GB" dirty="0"/>
              <a:t>Organization has had an issue with absenteeism</a:t>
            </a:r>
          </a:p>
          <a:p>
            <a:r>
              <a:rPr lang="en-GB" dirty="0"/>
              <a:t>Absenteeism leading toward the bad class of services </a:t>
            </a:r>
          </a:p>
          <a:p>
            <a:endParaRPr lang="en-US" dirty="0"/>
          </a:p>
        </p:txBody>
      </p:sp>
      <p:pic>
        <p:nvPicPr>
          <p:cNvPr id="2054" name="Picture 6" descr="Working at Mid Cheshire Hospitals NHS Foundation Trust: Employee Reviews |  Indeed.co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6373" y="2015732"/>
            <a:ext cx="4137209" cy="36429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1703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impacts of </a:t>
            </a:r>
            <a:r>
              <a:rPr lang="en-GB" dirty="0"/>
              <a:t>complex problem on group </a:t>
            </a:r>
            <a:endParaRPr lang="en-US" dirty="0"/>
          </a:p>
        </p:txBody>
      </p:sp>
      <p:sp>
        <p:nvSpPr>
          <p:cNvPr id="3" name="Content Placeholder 2"/>
          <p:cNvSpPr>
            <a:spLocks noGrp="1"/>
          </p:cNvSpPr>
          <p:nvPr>
            <p:ph idx="1"/>
          </p:nvPr>
        </p:nvSpPr>
        <p:spPr/>
        <p:txBody>
          <a:bodyPr/>
          <a:lstStyle/>
          <a:p>
            <a:pPr marL="0" indent="0">
              <a:buNone/>
            </a:pPr>
            <a:r>
              <a:rPr lang="en-GB" dirty="0"/>
              <a:t>MCHT - </a:t>
            </a:r>
            <a:r>
              <a:rPr lang="en-US" dirty="0"/>
              <a:t>The </a:t>
            </a:r>
            <a:r>
              <a:rPr lang="en-GB" dirty="0"/>
              <a:t>Mid Cheshire Hospitals NHS Foundation Trust </a:t>
            </a:r>
          </a:p>
          <a:p>
            <a:r>
              <a:rPr lang="en-US" dirty="0"/>
              <a:t>Absenteeism can disturb distinct productivity</a:t>
            </a:r>
          </a:p>
          <a:p>
            <a:r>
              <a:rPr lang="en-GB" dirty="0"/>
              <a:t>Non-appearance costing over £1 million yearly </a:t>
            </a:r>
          </a:p>
          <a:p>
            <a:pPr marL="0" indent="0">
              <a:buNone/>
            </a:pPr>
            <a:r>
              <a:rPr lang="en-GB" dirty="0"/>
              <a:t>    each </a:t>
            </a:r>
          </a:p>
          <a:p>
            <a:pPr marL="0" indent="0">
              <a:buNone/>
            </a:pPr>
            <a:r>
              <a:rPr lang="en-GB" dirty="0"/>
              <a:t>   percentage point</a:t>
            </a:r>
            <a:endParaRPr lang="en-US" dirty="0"/>
          </a:p>
          <a:p>
            <a:r>
              <a:rPr lang="en-US" dirty="0"/>
              <a:t>Poor services of the trust </a:t>
            </a:r>
          </a:p>
        </p:txBody>
      </p:sp>
      <p:pic>
        <p:nvPicPr>
          <p:cNvPr id="3074" name="Picture 2" descr="Workplace Absenteeism - Causes | World Manag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7130" y="2477194"/>
            <a:ext cx="5366325" cy="33749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106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 analysis </a:t>
            </a:r>
            <a:br>
              <a:rPr lang="en-US" dirty="0"/>
            </a:br>
            <a:endParaRPr lang="en-US" dirty="0"/>
          </a:p>
        </p:txBody>
      </p:sp>
      <p:sp>
        <p:nvSpPr>
          <p:cNvPr id="3" name="Content Placeholder 2"/>
          <p:cNvSpPr>
            <a:spLocks noGrp="1"/>
          </p:cNvSpPr>
          <p:nvPr>
            <p:ph idx="1"/>
          </p:nvPr>
        </p:nvSpPr>
        <p:spPr/>
        <p:txBody>
          <a:bodyPr/>
          <a:lstStyle/>
          <a:p>
            <a:r>
              <a:rPr lang="en-US" dirty="0"/>
              <a:t>It is used with the help of marketing principles. </a:t>
            </a:r>
          </a:p>
          <a:p>
            <a:r>
              <a:rPr lang="en-US" dirty="0"/>
              <a:t>A tool used for environmental tracking. </a:t>
            </a:r>
          </a:p>
          <a:p>
            <a:r>
              <a:rPr lang="en-US" dirty="0"/>
              <a:t>Involves various factors.</a:t>
            </a:r>
          </a:p>
        </p:txBody>
      </p:sp>
      <p:pic>
        <p:nvPicPr>
          <p:cNvPr id="4100" name="Picture 4" descr="What is PESTLE Analysis? An Important Business Analysis Too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7757" y="2067703"/>
            <a:ext cx="4773312" cy="3346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2857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 analysis</a:t>
            </a:r>
          </a:p>
        </p:txBody>
      </p:sp>
      <p:graphicFrame>
        <p:nvGraphicFramePr>
          <p:cNvPr id="4" name="Content Placeholder 3">
            <a:extLst>
              <a:ext uri="{FF2B5EF4-FFF2-40B4-BE49-F238E27FC236}">
                <a16:creationId xmlns:a16="http://schemas.microsoft.com/office/drawing/2014/main" id="{4008691A-14E1-48C6-BF5B-127914EA7CC0}"/>
              </a:ext>
            </a:extLst>
          </p:cNvPr>
          <p:cNvGraphicFramePr>
            <a:graphicFrameLocks noGrp="1"/>
          </p:cNvGraphicFramePr>
          <p:nvPr>
            <p:ph idx="1"/>
            <p:extLst>
              <p:ext uri="{D42A27DB-BD31-4B8C-83A1-F6EECF244321}">
                <p14:modId xmlns:p14="http://schemas.microsoft.com/office/powerpoint/2010/main" val="4240067685"/>
              </p:ext>
            </p:extLst>
          </p:nvPr>
        </p:nvGraphicFramePr>
        <p:xfrm>
          <a:off x="616226" y="1329136"/>
          <a:ext cx="11032436" cy="4650904"/>
        </p:xfrm>
        <a:graphic>
          <a:graphicData uri="http://schemas.openxmlformats.org/drawingml/2006/table">
            <a:tbl>
              <a:tblPr firstRow="1" bandRow="1">
                <a:tableStyleId>{69C7853C-536D-4A76-A0AE-DD22124D55A5}</a:tableStyleId>
              </a:tblPr>
              <a:tblGrid>
                <a:gridCol w="1838740">
                  <a:extLst>
                    <a:ext uri="{9D8B030D-6E8A-4147-A177-3AD203B41FA5}">
                      <a16:colId xmlns:a16="http://schemas.microsoft.com/office/drawing/2014/main" val="4259068946"/>
                    </a:ext>
                  </a:extLst>
                </a:gridCol>
                <a:gridCol w="1838740">
                  <a:extLst>
                    <a:ext uri="{9D8B030D-6E8A-4147-A177-3AD203B41FA5}">
                      <a16:colId xmlns:a16="http://schemas.microsoft.com/office/drawing/2014/main" val="3199724644"/>
                    </a:ext>
                  </a:extLst>
                </a:gridCol>
                <a:gridCol w="1451468">
                  <a:extLst>
                    <a:ext uri="{9D8B030D-6E8A-4147-A177-3AD203B41FA5}">
                      <a16:colId xmlns:a16="http://schemas.microsoft.com/office/drawing/2014/main" val="1279189842"/>
                    </a:ext>
                  </a:extLst>
                </a:gridCol>
                <a:gridCol w="2226010">
                  <a:extLst>
                    <a:ext uri="{9D8B030D-6E8A-4147-A177-3AD203B41FA5}">
                      <a16:colId xmlns:a16="http://schemas.microsoft.com/office/drawing/2014/main" val="1605137535"/>
                    </a:ext>
                  </a:extLst>
                </a:gridCol>
                <a:gridCol w="1373982">
                  <a:extLst>
                    <a:ext uri="{9D8B030D-6E8A-4147-A177-3AD203B41FA5}">
                      <a16:colId xmlns:a16="http://schemas.microsoft.com/office/drawing/2014/main" val="2478257435"/>
                    </a:ext>
                  </a:extLst>
                </a:gridCol>
                <a:gridCol w="2303496">
                  <a:extLst>
                    <a:ext uri="{9D8B030D-6E8A-4147-A177-3AD203B41FA5}">
                      <a16:colId xmlns:a16="http://schemas.microsoft.com/office/drawing/2014/main" val="1664113972"/>
                    </a:ext>
                  </a:extLst>
                </a:gridCol>
              </a:tblGrid>
              <a:tr h="718984">
                <a:tc>
                  <a:txBody>
                    <a:bodyPr/>
                    <a:lstStyle/>
                    <a:p>
                      <a:r>
                        <a:rPr lang="en-IN" dirty="0"/>
                        <a:t>P</a:t>
                      </a:r>
                    </a:p>
                    <a:p>
                      <a:r>
                        <a:rPr lang="en-IN" dirty="0"/>
                        <a:t>(Political)</a:t>
                      </a:r>
                    </a:p>
                  </a:txBody>
                  <a:tcPr/>
                </a:tc>
                <a:tc>
                  <a:txBody>
                    <a:bodyPr/>
                    <a:lstStyle/>
                    <a:p>
                      <a:r>
                        <a:rPr lang="en-IN" dirty="0"/>
                        <a:t>E</a:t>
                      </a:r>
                    </a:p>
                    <a:p>
                      <a:r>
                        <a:rPr lang="en-IN" dirty="0"/>
                        <a:t>(Economical)</a:t>
                      </a:r>
                    </a:p>
                  </a:txBody>
                  <a:tcPr/>
                </a:tc>
                <a:tc>
                  <a:txBody>
                    <a:bodyPr/>
                    <a:lstStyle/>
                    <a:p>
                      <a:r>
                        <a:rPr lang="en-IN" dirty="0"/>
                        <a:t>S</a:t>
                      </a:r>
                    </a:p>
                    <a:p>
                      <a:r>
                        <a:rPr lang="en-IN" dirty="0"/>
                        <a:t>(Social)</a:t>
                      </a:r>
                    </a:p>
                  </a:txBody>
                  <a:tcPr/>
                </a:tc>
                <a:tc>
                  <a:txBody>
                    <a:bodyPr/>
                    <a:lstStyle/>
                    <a:p>
                      <a:r>
                        <a:rPr lang="en-IN" dirty="0"/>
                        <a:t>T</a:t>
                      </a:r>
                    </a:p>
                    <a:p>
                      <a:r>
                        <a:rPr lang="en-IN" dirty="0"/>
                        <a:t>(Technological)</a:t>
                      </a:r>
                    </a:p>
                  </a:txBody>
                  <a:tcPr/>
                </a:tc>
                <a:tc>
                  <a:txBody>
                    <a:bodyPr/>
                    <a:lstStyle/>
                    <a:p>
                      <a:r>
                        <a:rPr lang="en-IN" dirty="0"/>
                        <a:t>L</a:t>
                      </a:r>
                    </a:p>
                    <a:p>
                      <a:r>
                        <a:rPr lang="en-IN" dirty="0"/>
                        <a:t>(Legal)</a:t>
                      </a:r>
                    </a:p>
                  </a:txBody>
                  <a:tcPr/>
                </a:tc>
                <a:tc>
                  <a:txBody>
                    <a:bodyPr/>
                    <a:lstStyle/>
                    <a:p>
                      <a:r>
                        <a:rPr lang="en-IN" dirty="0"/>
                        <a:t>E</a:t>
                      </a:r>
                    </a:p>
                    <a:p>
                      <a:r>
                        <a:rPr lang="en-IN" dirty="0"/>
                        <a:t>(Environmental)</a:t>
                      </a:r>
                    </a:p>
                  </a:txBody>
                  <a:tcPr/>
                </a:tc>
                <a:extLst>
                  <a:ext uri="{0D108BD9-81ED-4DB2-BD59-A6C34878D82A}">
                    <a16:rowId xmlns:a16="http://schemas.microsoft.com/office/drawing/2014/main" val="3736317347"/>
                  </a:ext>
                </a:extLst>
              </a:tr>
              <a:tr h="37387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Uncertainties  has become a political factor in the </a:t>
                      </a:r>
                      <a:r>
                        <a:rPr lang="en-GB" dirty="0"/>
                        <a:t>Mid Cheshire Hospitals NHS Foundation Trust </a:t>
                      </a:r>
                    </a:p>
                    <a:p>
                      <a:r>
                        <a:rPr lang="en-IN" dirty="0"/>
                        <a:t>Staffing is a major issue along with a huge number of professional in their medical field. </a:t>
                      </a:r>
                    </a:p>
                  </a:txBody>
                  <a:tcPr/>
                </a:tc>
                <a:tc>
                  <a:txBody>
                    <a:bodyPr/>
                    <a:lstStyle/>
                    <a:p>
                      <a:r>
                        <a:rPr lang="en-IN" dirty="0"/>
                        <a:t>The economical factors involve the austerity measures and downturn economically. It also faces the financial troubles which makes it difficult for the trust for providing quality to care about its patients. </a:t>
                      </a:r>
                    </a:p>
                  </a:txBody>
                  <a:tcPr/>
                </a:tc>
                <a:tc>
                  <a:txBody>
                    <a:bodyPr/>
                    <a:lstStyle/>
                    <a:p>
                      <a:r>
                        <a:rPr lang="en-IN" dirty="0"/>
                        <a:t>Some of the elements in social factor involves expectations of the patients, and aging population. </a:t>
                      </a:r>
                    </a:p>
                  </a:txBody>
                  <a:tcPr/>
                </a:tc>
                <a:tc>
                  <a:txBody>
                    <a:bodyPr/>
                    <a:lstStyle/>
                    <a:p>
                      <a:r>
                        <a:rPr lang="en-IN" dirty="0"/>
                        <a:t>This factor involves the necessary elements which are enhanced healthcare of the trust as well as better use of technologies. </a:t>
                      </a:r>
                    </a:p>
                  </a:txBody>
                  <a:tcPr/>
                </a:tc>
                <a:tc>
                  <a:txBody>
                    <a:bodyPr/>
                    <a:lstStyle/>
                    <a:p>
                      <a:r>
                        <a:rPr lang="en-IN" dirty="0"/>
                        <a:t>Legal factor which affects the trust is Litigation at every sort of circumstances.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There are no such environmental factors which affects the decision-making of </a:t>
                      </a:r>
                      <a:r>
                        <a:rPr lang="en-GB" dirty="0"/>
                        <a:t>MCHT. </a:t>
                      </a:r>
                    </a:p>
                    <a:p>
                      <a:endParaRPr lang="en-IN" dirty="0"/>
                    </a:p>
                  </a:txBody>
                  <a:tcPr/>
                </a:tc>
                <a:extLst>
                  <a:ext uri="{0D108BD9-81ED-4DB2-BD59-A6C34878D82A}">
                    <a16:rowId xmlns:a16="http://schemas.microsoft.com/office/drawing/2014/main" val="273712803"/>
                  </a:ext>
                </a:extLst>
              </a:tr>
            </a:tbl>
          </a:graphicData>
        </a:graphic>
      </p:graphicFrame>
    </p:spTree>
    <p:extLst>
      <p:ext uri="{BB962C8B-B14F-4D97-AF65-F5344CB8AC3E}">
        <p14:creationId xmlns:p14="http://schemas.microsoft.com/office/powerpoint/2010/main" val="2325294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864B9-637B-44B2-A13F-CC972C06530D}"/>
              </a:ext>
            </a:extLst>
          </p:cNvPr>
          <p:cNvSpPr>
            <a:spLocks noGrp="1"/>
          </p:cNvSpPr>
          <p:nvPr>
            <p:ph type="title"/>
          </p:nvPr>
        </p:nvSpPr>
        <p:spPr/>
        <p:txBody>
          <a:bodyPr/>
          <a:lstStyle/>
          <a:p>
            <a:pPr algn="ctr"/>
            <a:r>
              <a:rPr lang="en-IN" b="1" dirty="0"/>
              <a:t>FISHBONE diagram</a:t>
            </a:r>
          </a:p>
        </p:txBody>
      </p:sp>
      <p:sp>
        <p:nvSpPr>
          <p:cNvPr id="6" name="Content Placeholder 5">
            <a:extLst>
              <a:ext uri="{FF2B5EF4-FFF2-40B4-BE49-F238E27FC236}">
                <a16:creationId xmlns:a16="http://schemas.microsoft.com/office/drawing/2014/main" id="{8375E2D0-2798-418F-8DCB-C1720D92EEF4}"/>
              </a:ext>
            </a:extLst>
          </p:cNvPr>
          <p:cNvSpPr>
            <a:spLocks noGrp="1"/>
          </p:cNvSpPr>
          <p:nvPr>
            <p:ph sz="half" idx="1"/>
          </p:nvPr>
        </p:nvSpPr>
        <p:spPr/>
        <p:txBody>
          <a:bodyPr/>
          <a:lstStyle/>
          <a:p>
            <a:pPr algn="just"/>
            <a:r>
              <a:rPr lang="en-US" sz="1800" dirty="0">
                <a:solidFill>
                  <a:srgbClr val="000000"/>
                </a:solidFill>
              </a:rPr>
              <a:t>It is a </a:t>
            </a:r>
            <a:r>
              <a:rPr lang="en-US" sz="1800" dirty="0">
                <a:solidFill>
                  <a:srgbClr val="000000"/>
                </a:solidFill>
                <a:effectLst/>
              </a:rPr>
              <a:t>visualization tool for recognizing the issues in problem-solving and decision-making in human resources.</a:t>
            </a:r>
            <a:endParaRPr lang="en-US" dirty="0">
              <a:solidFill>
                <a:srgbClr val="242424"/>
              </a:solidFill>
              <a:effectLst/>
            </a:endParaRPr>
          </a:p>
          <a:p>
            <a:pPr algn="just"/>
            <a:r>
              <a:rPr lang="en-US" sz="1800" i="0" dirty="0">
                <a:solidFill>
                  <a:srgbClr val="000000"/>
                </a:solidFill>
                <a:effectLst/>
              </a:rPr>
              <a:t>Issues are categorized into Machine, Method, Environment, and People. </a:t>
            </a:r>
            <a:endParaRPr lang="en-US" i="0" dirty="0">
              <a:solidFill>
                <a:srgbClr val="242424"/>
              </a:solidFill>
              <a:effectLst/>
            </a:endParaRPr>
          </a:p>
        </p:txBody>
      </p:sp>
      <p:pic>
        <p:nvPicPr>
          <p:cNvPr id="7" name="Content Placeholder 6">
            <a:extLst>
              <a:ext uri="{FF2B5EF4-FFF2-40B4-BE49-F238E27FC236}">
                <a16:creationId xmlns:a16="http://schemas.microsoft.com/office/drawing/2014/main" id="{80E32BBE-F1FD-4687-80BF-138B6C8C8BB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20249" y="2524540"/>
            <a:ext cx="5676953" cy="2782956"/>
          </a:xfrm>
        </p:spPr>
      </p:pic>
    </p:spTree>
    <p:extLst>
      <p:ext uri="{BB962C8B-B14F-4D97-AF65-F5344CB8AC3E}">
        <p14:creationId xmlns:p14="http://schemas.microsoft.com/office/powerpoint/2010/main" val="2438707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0D0BD-02B2-4986-8A09-6F19D5374135}"/>
              </a:ext>
            </a:extLst>
          </p:cNvPr>
          <p:cNvSpPr>
            <a:spLocks noGrp="1"/>
          </p:cNvSpPr>
          <p:nvPr>
            <p:ph type="title"/>
          </p:nvPr>
        </p:nvSpPr>
        <p:spPr/>
        <p:txBody>
          <a:bodyPr/>
          <a:lstStyle/>
          <a:p>
            <a:r>
              <a:rPr lang="en-IN" dirty="0"/>
              <a:t>PMI analysis</a:t>
            </a:r>
          </a:p>
        </p:txBody>
      </p:sp>
      <p:graphicFrame>
        <p:nvGraphicFramePr>
          <p:cNvPr id="5" name="Content Placeholder 4">
            <a:extLst>
              <a:ext uri="{FF2B5EF4-FFF2-40B4-BE49-F238E27FC236}">
                <a16:creationId xmlns:a16="http://schemas.microsoft.com/office/drawing/2014/main" id="{E3D43D1D-6F65-4A2E-8435-B272CC52B2E2}"/>
              </a:ext>
            </a:extLst>
          </p:cNvPr>
          <p:cNvGraphicFramePr>
            <a:graphicFrameLocks noGrp="1"/>
          </p:cNvGraphicFramePr>
          <p:nvPr>
            <p:ph sz="half" idx="1"/>
            <p:extLst>
              <p:ext uri="{D42A27DB-BD31-4B8C-83A1-F6EECF244321}">
                <p14:modId xmlns:p14="http://schemas.microsoft.com/office/powerpoint/2010/main" val="1607584202"/>
              </p:ext>
            </p:extLst>
          </p:nvPr>
        </p:nvGraphicFramePr>
        <p:xfrm>
          <a:off x="5523911" y="1955761"/>
          <a:ext cx="5593268" cy="3749040"/>
        </p:xfrm>
        <a:graphic>
          <a:graphicData uri="http://schemas.openxmlformats.org/drawingml/2006/table">
            <a:tbl>
              <a:tblPr firstRow="1" bandRow="1">
                <a:tableStyleId>{5C22544A-7EE6-4342-B048-85BDC9FD1C3A}</a:tableStyleId>
              </a:tblPr>
              <a:tblGrid>
                <a:gridCol w="1946554">
                  <a:extLst>
                    <a:ext uri="{9D8B030D-6E8A-4147-A177-3AD203B41FA5}">
                      <a16:colId xmlns:a16="http://schemas.microsoft.com/office/drawing/2014/main" val="2389794331"/>
                    </a:ext>
                  </a:extLst>
                </a:gridCol>
                <a:gridCol w="1709057">
                  <a:extLst>
                    <a:ext uri="{9D8B030D-6E8A-4147-A177-3AD203B41FA5}">
                      <a16:colId xmlns:a16="http://schemas.microsoft.com/office/drawing/2014/main" val="3003775469"/>
                    </a:ext>
                  </a:extLst>
                </a:gridCol>
                <a:gridCol w="1937657">
                  <a:extLst>
                    <a:ext uri="{9D8B030D-6E8A-4147-A177-3AD203B41FA5}">
                      <a16:colId xmlns:a16="http://schemas.microsoft.com/office/drawing/2014/main" val="3943868971"/>
                    </a:ext>
                  </a:extLst>
                </a:gridCol>
              </a:tblGrid>
              <a:tr h="224786">
                <a:tc>
                  <a:txBody>
                    <a:bodyPr/>
                    <a:lstStyle/>
                    <a:p>
                      <a:pPr marL="0" indent="0">
                        <a:buFont typeface="Arial" panose="020B0604020202020204" pitchFamily="34" charset="0"/>
                        <a:buNone/>
                      </a:pPr>
                      <a:r>
                        <a:rPr lang="en-IN" dirty="0"/>
                        <a:t>Plus</a:t>
                      </a:r>
                    </a:p>
                  </a:txBody>
                  <a:tcPr/>
                </a:tc>
                <a:tc>
                  <a:txBody>
                    <a:bodyPr/>
                    <a:lstStyle/>
                    <a:p>
                      <a:pPr marL="0" indent="0">
                        <a:buFont typeface="Arial" panose="020B0604020202020204" pitchFamily="34" charset="0"/>
                        <a:buNone/>
                      </a:pPr>
                      <a:r>
                        <a:rPr lang="en-IN" dirty="0"/>
                        <a:t>Minus</a:t>
                      </a:r>
                    </a:p>
                  </a:txBody>
                  <a:tcPr/>
                </a:tc>
                <a:tc>
                  <a:txBody>
                    <a:bodyPr/>
                    <a:lstStyle/>
                    <a:p>
                      <a:pPr marL="0" indent="0">
                        <a:buFont typeface="Arial" panose="020B0604020202020204" pitchFamily="34" charset="0"/>
                        <a:buNone/>
                      </a:pPr>
                      <a:r>
                        <a:rPr lang="en-IN" dirty="0"/>
                        <a:t>Interesting</a:t>
                      </a:r>
                    </a:p>
                  </a:txBody>
                  <a:tcPr/>
                </a:tc>
                <a:extLst>
                  <a:ext uri="{0D108BD9-81ED-4DB2-BD59-A6C34878D82A}">
                    <a16:rowId xmlns:a16="http://schemas.microsoft.com/office/drawing/2014/main" val="1357805220"/>
                  </a:ext>
                </a:extLst>
              </a:tr>
              <a:tr h="2827760">
                <a:tc>
                  <a:txBody>
                    <a:bodyPr/>
                    <a:lstStyle/>
                    <a:p>
                      <a:pPr marL="285750" indent="-285750">
                        <a:buFont typeface="Arial" panose="020B0604020202020204" pitchFamily="34" charset="0"/>
                        <a:buChar char="•"/>
                      </a:pPr>
                      <a:r>
                        <a:rPr lang="en-IN" dirty="0"/>
                        <a:t>Ethical Behaviour</a:t>
                      </a:r>
                    </a:p>
                    <a:p>
                      <a:pPr marL="285750" indent="-285750">
                        <a:buFont typeface="Arial" panose="020B0604020202020204" pitchFamily="34" charset="0"/>
                        <a:buChar char="•"/>
                      </a:pPr>
                      <a:r>
                        <a:rPr lang="en-IN" dirty="0"/>
                        <a:t>Hiring of employees</a:t>
                      </a:r>
                    </a:p>
                    <a:p>
                      <a:pPr marL="285750" indent="-285750">
                        <a:buFont typeface="Arial" panose="020B0604020202020204" pitchFamily="34" charset="0"/>
                        <a:buChar char="•"/>
                      </a:pPr>
                      <a:r>
                        <a:rPr lang="en-IN" dirty="0"/>
                        <a:t>Proper Management of staff</a:t>
                      </a:r>
                    </a:p>
                    <a:p>
                      <a:pPr marL="285750" indent="-285750">
                        <a:buFont typeface="Arial" panose="020B0604020202020204" pitchFamily="34" charset="0"/>
                        <a:buChar char="•"/>
                      </a:pPr>
                      <a:r>
                        <a:rPr lang="en-IN" dirty="0"/>
                        <a:t>Reduced absenteeism of staff. </a:t>
                      </a:r>
                    </a:p>
                    <a:p>
                      <a:pPr marL="285750" indent="-285750">
                        <a:buFont typeface="Arial" panose="020B0604020202020204" pitchFamily="34" charset="0"/>
                        <a:buChar char="•"/>
                      </a:pPr>
                      <a:endParaRPr lang="en-IN" dirty="0"/>
                    </a:p>
                  </a:txBody>
                  <a:tcPr/>
                </a:tc>
                <a:tc>
                  <a:txBody>
                    <a:bodyPr/>
                    <a:lstStyle/>
                    <a:p>
                      <a:pPr marL="285750" indent="-285750">
                        <a:buFont typeface="Arial" panose="020B0604020202020204" pitchFamily="34" charset="0"/>
                        <a:buChar char="•"/>
                      </a:pPr>
                      <a:r>
                        <a:rPr lang="en-IN" dirty="0"/>
                        <a:t>Issues regarding finance</a:t>
                      </a:r>
                    </a:p>
                    <a:p>
                      <a:pPr marL="285750" indent="-285750">
                        <a:buFont typeface="Arial" panose="020B0604020202020204" pitchFamily="34" charset="0"/>
                        <a:buChar char="•"/>
                      </a:pPr>
                      <a:r>
                        <a:rPr lang="en-IN" dirty="0"/>
                        <a:t>Execution of new technologies.</a:t>
                      </a:r>
                    </a:p>
                    <a:p>
                      <a:pPr marL="285750" indent="-285750">
                        <a:buFont typeface="Arial" panose="020B0604020202020204" pitchFamily="34" charset="0"/>
                        <a:buChar char="•"/>
                      </a:pPr>
                      <a:endParaRPr lang="en-IN" dirty="0"/>
                    </a:p>
                    <a:p>
                      <a:pPr marL="285750" indent="-285750">
                        <a:buFont typeface="Arial" panose="020B0604020202020204" pitchFamily="34" charset="0"/>
                        <a:buChar char="•"/>
                      </a:pPr>
                      <a:endParaRPr lang="en-IN" dirty="0"/>
                    </a:p>
                  </a:txBody>
                  <a:tcPr/>
                </a:tc>
                <a:tc>
                  <a:txBody>
                    <a:bodyPr/>
                    <a:lstStyle/>
                    <a:p>
                      <a:pPr marL="285750" indent="-285750">
                        <a:buFont typeface="Arial" panose="020B0604020202020204" pitchFamily="34" charset="0"/>
                        <a:buChar char="•"/>
                      </a:pPr>
                      <a:r>
                        <a:rPr lang="en-IN" dirty="0"/>
                        <a:t>Performing operations digitally</a:t>
                      </a:r>
                    </a:p>
                    <a:p>
                      <a:pPr marL="285750" indent="-285750">
                        <a:buFont typeface="Arial" panose="020B0604020202020204" pitchFamily="34" charset="0"/>
                        <a:buChar char="•"/>
                      </a:pPr>
                      <a:r>
                        <a:rPr lang="en-IN" dirty="0"/>
                        <a:t>Providing flexibility to their staff.</a:t>
                      </a:r>
                    </a:p>
                    <a:p>
                      <a:pPr marL="285750" indent="-285750">
                        <a:buFont typeface="Arial" panose="020B0604020202020204" pitchFamily="34" charset="0"/>
                        <a:buChar char="•"/>
                      </a:pPr>
                      <a:r>
                        <a:rPr lang="en-IN" dirty="0"/>
                        <a:t>Providing solutions regarding the safety and health issues of patients. </a:t>
                      </a:r>
                    </a:p>
                  </a:txBody>
                  <a:tcPr/>
                </a:tc>
                <a:extLst>
                  <a:ext uri="{0D108BD9-81ED-4DB2-BD59-A6C34878D82A}">
                    <a16:rowId xmlns:a16="http://schemas.microsoft.com/office/drawing/2014/main" val="3249183133"/>
                  </a:ext>
                </a:extLst>
              </a:tr>
            </a:tbl>
          </a:graphicData>
        </a:graphic>
      </p:graphicFrame>
      <p:sp>
        <p:nvSpPr>
          <p:cNvPr id="4" name="Content Placeholder 3">
            <a:extLst>
              <a:ext uri="{FF2B5EF4-FFF2-40B4-BE49-F238E27FC236}">
                <a16:creationId xmlns:a16="http://schemas.microsoft.com/office/drawing/2014/main" id="{3662D1AE-AFF5-417B-B92E-8EE7CB1DADAC}"/>
              </a:ext>
            </a:extLst>
          </p:cNvPr>
          <p:cNvSpPr>
            <a:spLocks noGrp="1"/>
          </p:cNvSpPr>
          <p:nvPr>
            <p:ph sz="half" idx="2"/>
          </p:nvPr>
        </p:nvSpPr>
        <p:spPr>
          <a:xfrm>
            <a:off x="1074821" y="2123355"/>
            <a:ext cx="5128047" cy="3812223"/>
          </a:xfrm>
        </p:spPr>
        <p:txBody>
          <a:bodyPr/>
          <a:lstStyle/>
          <a:p>
            <a:r>
              <a:rPr lang="en-IN" dirty="0"/>
              <a:t>PMI is an acronym for Plus, Minus, and Interesting</a:t>
            </a:r>
          </a:p>
          <a:p>
            <a:r>
              <a:rPr lang="en-IN" dirty="0"/>
              <a:t>Improved decision-making</a:t>
            </a:r>
          </a:p>
        </p:txBody>
      </p:sp>
    </p:spTree>
    <p:extLst>
      <p:ext uri="{BB962C8B-B14F-4D97-AF65-F5344CB8AC3E}">
        <p14:creationId xmlns:p14="http://schemas.microsoft.com/office/powerpoint/2010/main" val="1056715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Cause and Effect Analysis</a:t>
            </a:r>
          </a:p>
        </p:txBody>
      </p:sp>
      <p:sp>
        <p:nvSpPr>
          <p:cNvPr id="3" name="Content Placeholder 2"/>
          <p:cNvSpPr>
            <a:spLocks noGrp="1"/>
          </p:cNvSpPr>
          <p:nvPr>
            <p:ph idx="1"/>
          </p:nvPr>
        </p:nvSpPr>
        <p:spPr/>
        <p:txBody>
          <a:bodyPr/>
          <a:lstStyle/>
          <a:p>
            <a:r>
              <a:rPr lang="en-US" dirty="0"/>
              <a:t>Lack of funds</a:t>
            </a:r>
          </a:p>
          <a:p>
            <a:r>
              <a:rPr lang="en-US" dirty="0"/>
              <a:t>Mismanagement</a:t>
            </a:r>
          </a:p>
          <a:p>
            <a:r>
              <a:rPr lang="en-US" dirty="0"/>
              <a:t>Not digital adaptation</a:t>
            </a:r>
          </a:p>
          <a:p>
            <a:r>
              <a:rPr lang="en-US" dirty="0"/>
              <a:t>Safety and health issues</a:t>
            </a:r>
          </a:p>
          <a:p>
            <a:r>
              <a:rPr lang="en-US" dirty="0"/>
              <a:t>Recruitment</a:t>
            </a:r>
          </a:p>
          <a:p>
            <a:endParaRPr lang="en-US" dirty="0"/>
          </a:p>
          <a:p>
            <a:endParaRPr lang="en-US" dirty="0"/>
          </a:p>
        </p:txBody>
      </p:sp>
      <p:pic>
        <p:nvPicPr>
          <p:cNvPr id="5" name="Picture 4">
            <a:extLst>
              <a:ext uri="{FF2B5EF4-FFF2-40B4-BE49-F238E27FC236}">
                <a16:creationId xmlns:a16="http://schemas.microsoft.com/office/drawing/2014/main" id="{A8E06F6F-C683-4D89-9308-797C63F85F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6560" y="2076261"/>
            <a:ext cx="5323862" cy="3390084"/>
          </a:xfrm>
          <a:prstGeom prst="rect">
            <a:avLst/>
          </a:prstGeom>
        </p:spPr>
      </p:pic>
    </p:spTree>
    <p:extLst>
      <p:ext uri="{BB962C8B-B14F-4D97-AF65-F5344CB8AC3E}">
        <p14:creationId xmlns:p14="http://schemas.microsoft.com/office/powerpoint/2010/main" val="619512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Cause and effect Analysis</a:t>
            </a:r>
          </a:p>
        </p:txBody>
      </p:sp>
      <p:graphicFrame>
        <p:nvGraphicFramePr>
          <p:cNvPr id="4" name="Content Placeholder 3">
            <a:extLst>
              <a:ext uri="{FF2B5EF4-FFF2-40B4-BE49-F238E27FC236}">
                <a16:creationId xmlns:a16="http://schemas.microsoft.com/office/drawing/2014/main" id="{1EF4AEBE-7F79-4254-87B6-67A41D28352C}"/>
              </a:ext>
            </a:extLst>
          </p:cNvPr>
          <p:cNvGraphicFramePr>
            <a:graphicFrameLocks noGrp="1"/>
          </p:cNvGraphicFramePr>
          <p:nvPr>
            <p:ph idx="1"/>
            <p:extLst>
              <p:ext uri="{D42A27DB-BD31-4B8C-83A1-F6EECF244321}">
                <p14:modId xmlns:p14="http://schemas.microsoft.com/office/powerpoint/2010/main" val="1737478216"/>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8664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Evaluation of alternative solutions to absenteeism</a:t>
            </a:r>
          </a:p>
        </p:txBody>
      </p:sp>
      <p:sp>
        <p:nvSpPr>
          <p:cNvPr id="3" name="Content Placeholder 2"/>
          <p:cNvSpPr>
            <a:spLocks noGrp="1"/>
          </p:cNvSpPr>
          <p:nvPr>
            <p:ph idx="1"/>
          </p:nvPr>
        </p:nvSpPr>
        <p:spPr/>
        <p:txBody>
          <a:bodyPr/>
          <a:lstStyle/>
          <a:p>
            <a:r>
              <a:rPr lang="en-US" dirty="0"/>
              <a:t>Flexible schedule implementation. </a:t>
            </a:r>
          </a:p>
          <a:p>
            <a:r>
              <a:rPr lang="en-US" dirty="0"/>
              <a:t>Workplace improvement.</a:t>
            </a:r>
          </a:p>
          <a:p>
            <a:r>
              <a:rPr lang="en-US" dirty="0"/>
              <a:t>Rewards and recognition for employees. </a:t>
            </a:r>
          </a:p>
        </p:txBody>
      </p:sp>
      <p:pic>
        <p:nvPicPr>
          <p:cNvPr id="5" name="Picture 4">
            <a:extLst>
              <a:ext uri="{FF2B5EF4-FFF2-40B4-BE49-F238E27FC236}">
                <a16:creationId xmlns:a16="http://schemas.microsoft.com/office/drawing/2014/main" id="{3DB4BAAB-6F63-4E57-B9D7-576702EF85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22137" y="2138277"/>
            <a:ext cx="4932717" cy="2865969"/>
          </a:xfrm>
          <a:prstGeom prst="rect">
            <a:avLst/>
          </a:prstGeom>
        </p:spPr>
      </p:pic>
    </p:spTree>
    <p:extLst>
      <p:ext uri="{BB962C8B-B14F-4D97-AF65-F5344CB8AC3E}">
        <p14:creationId xmlns:p14="http://schemas.microsoft.com/office/powerpoint/2010/main" val="3429375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lstStyle/>
          <a:p>
            <a:r>
              <a:rPr lang="en-US" dirty="0"/>
              <a:t>Effects of complex problems. </a:t>
            </a:r>
          </a:p>
          <a:p>
            <a:r>
              <a:rPr lang="en-US" dirty="0"/>
              <a:t>Conducting a PESTLE analysis.</a:t>
            </a:r>
          </a:p>
          <a:p>
            <a:r>
              <a:rPr lang="en-US" dirty="0"/>
              <a:t>Providing various alternative solutions. </a:t>
            </a:r>
          </a:p>
          <a:p>
            <a:endParaRPr lang="en-US" dirty="0"/>
          </a:p>
        </p:txBody>
      </p:sp>
      <p:pic>
        <p:nvPicPr>
          <p:cNvPr id="5" name="Picture 4">
            <a:extLst>
              <a:ext uri="{FF2B5EF4-FFF2-40B4-BE49-F238E27FC236}">
                <a16:creationId xmlns:a16="http://schemas.microsoft.com/office/drawing/2014/main" id="{1982B4E8-054C-47D0-8797-32A490BA5E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87661" y="2142945"/>
            <a:ext cx="4652760" cy="3323399"/>
          </a:xfrm>
          <a:prstGeom prst="rect">
            <a:avLst/>
          </a:prstGeom>
        </p:spPr>
      </p:pic>
    </p:spTree>
    <p:extLst>
      <p:ext uri="{BB962C8B-B14F-4D97-AF65-F5344CB8AC3E}">
        <p14:creationId xmlns:p14="http://schemas.microsoft.com/office/powerpoint/2010/main" val="15974415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1451579" y="2015732"/>
            <a:ext cx="9603275" cy="4037749"/>
          </a:xfrm>
        </p:spPr>
        <p:txBody>
          <a:bodyPr>
            <a:normAutofit lnSpcReduction="10000"/>
          </a:bodyPr>
          <a:lstStyle/>
          <a:p>
            <a:r>
              <a:rPr lang="en-US" dirty="0"/>
              <a:t>Pestle Analysis. 2022. </a:t>
            </a:r>
            <a:r>
              <a:rPr lang="en-US" i="1" dirty="0"/>
              <a:t>What is PESTLE Analysis? An Important Business Analysis Tool</a:t>
            </a:r>
            <a:r>
              <a:rPr lang="en-US" dirty="0"/>
              <a:t>. [online],  Available at: </a:t>
            </a:r>
            <a:r>
              <a:rPr lang="en-US" dirty="0">
                <a:hlinkClick r:id="rId2"/>
              </a:rPr>
              <a:t>https://pestleanalysis.com/what-is-pestle-analysis/</a:t>
            </a:r>
            <a:r>
              <a:rPr lang="en-US" dirty="0"/>
              <a:t>. [Accessed: 19 February 2022].</a:t>
            </a:r>
          </a:p>
          <a:p>
            <a:r>
              <a:rPr lang="en-US" dirty="0"/>
              <a:t>Quality Improvement. 2022. Cause and Effect Diagram (Fish Bone). .[online],  Available at: </a:t>
            </a:r>
            <a:r>
              <a:rPr lang="en-US" dirty="0">
                <a:hlinkClick r:id="rId3"/>
              </a:rPr>
              <a:t>https://qi.elft.nhs.uk/resource/cause-and-effect-diagram-fish-bone/</a:t>
            </a:r>
            <a:r>
              <a:rPr lang="en-US" dirty="0"/>
              <a:t>. Accessed: 19 February 2022]. </a:t>
            </a:r>
          </a:p>
          <a:p>
            <a:r>
              <a:rPr lang="en-US" dirty="0"/>
              <a:t> Lopez, J. 2019. </a:t>
            </a:r>
            <a:r>
              <a:rPr lang="en-US" i="1" dirty="0"/>
              <a:t>Absenteeism: how to tackle this workplace threat</a:t>
            </a:r>
            <a:r>
              <a:rPr lang="en-US" dirty="0"/>
              <a:t>. [online],  Available at: </a:t>
            </a:r>
            <a:r>
              <a:rPr lang="en-US" dirty="0">
                <a:hlinkClick r:id="rId4"/>
              </a:rPr>
              <a:t>https://kiwihr.com/blog/absenteeism</a:t>
            </a:r>
            <a:r>
              <a:rPr lang="en-US" dirty="0"/>
              <a:t>. [Accessed: 19 February 2022].</a:t>
            </a:r>
          </a:p>
          <a:p>
            <a:r>
              <a:rPr lang="en-US" dirty="0"/>
              <a:t>BBC. 2020. </a:t>
            </a:r>
            <a:r>
              <a:rPr lang="en-US" i="1" dirty="0"/>
              <a:t>11 charts on the problems facing the NHS</a:t>
            </a:r>
            <a:r>
              <a:rPr lang="en-US" dirty="0"/>
              <a:t>. [online],  Available at: </a:t>
            </a:r>
            <a:r>
              <a:rPr lang="en-US" dirty="0">
                <a:hlinkClick r:id="rId5"/>
              </a:rPr>
              <a:t>https://www.bbc.com/news/health-50290033</a:t>
            </a:r>
            <a:r>
              <a:rPr lang="en-US" dirty="0"/>
              <a:t>. [Accessed: 19 February 2022].</a:t>
            </a:r>
          </a:p>
          <a:p>
            <a:endParaRPr lang="en-US" dirty="0"/>
          </a:p>
        </p:txBody>
      </p:sp>
    </p:spTree>
    <p:extLst>
      <p:ext uri="{BB962C8B-B14F-4D97-AF65-F5344CB8AC3E}">
        <p14:creationId xmlns:p14="http://schemas.microsoft.com/office/powerpoint/2010/main" val="105368612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465</TotalTime>
  <Words>1477</Words>
  <Application>Microsoft Office PowerPoint</Application>
  <PresentationFormat>Ecran lat</PresentationFormat>
  <Paragraphs>112</Paragraphs>
  <Slides>13</Slides>
  <Notes>12</Notes>
  <HiddenSlides>0</HiddenSlides>
  <MMClips>0</MMClips>
  <ScaleCrop>false</ScaleCrop>
  <HeadingPairs>
    <vt:vector size="4" baseType="variant">
      <vt:variant>
        <vt:lpstr>Temă</vt:lpstr>
      </vt:variant>
      <vt:variant>
        <vt:i4>1</vt:i4>
      </vt:variant>
      <vt:variant>
        <vt:lpstr>Titluri diapozitive</vt:lpstr>
      </vt:variant>
      <vt:variant>
        <vt:i4>13</vt:i4>
      </vt:variant>
    </vt:vector>
  </HeadingPairs>
  <TitlesOfParts>
    <vt:vector size="14" baseType="lpstr">
      <vt:lpstr>Gallery</vt:lpstr>
      <vt:lpstr>BMSW 4004 PROBLEM SOLVING AND DECISION MAKING</vt:lpstr>
      <vt:lpstr>Introduction </vt:lpstr>
      <vt:lpstr>Nature of compound problem on group  </vt:lpstr>
      <vt:lpstr>impacts of complex problem on group </vt:lpstr>
      <vt:lpstr>Pestle analysis  </vt:lpstr>
      <vt:lpstr>Pestle analysis</vt:lpstr>
      <vt:lpstr>FISHBONE diagram</vt:lpstr>
      <vt:lpstr>PMI analysis</vt:lpstr>
      <vt:lpstr>Cause and Effect Analysis</vt:lpstr>
      <vt:lpstr>Cause and effect Analysis</vt:lpstr>
      <vt:lpstr>Evaluation of alternative solutions to absenteeism</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cp:lastModifiedBy>Elena Tane (2109706)</cp:lastModifiedBy>
  <cp:revision>63</cp:revision>
  <dcterms:created xsi:type="dcterms:W3CDTF">2022-02-18T09:30:23Z</dcterms:created>
  <dcterms:modified xsi:type="dcterms:W3CDTF">2022-03-12T11:21:47Z</dcterms:modified>
</cp:coreProperties>
</file>