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62D1079-6469-4D66-963F-2D29B8781981}">
  <a:tblStyle styleId="{562D1079-6469-4D66-963F-2D29B8781981}"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 styleId="{2C835A68-EB7A-4CD9-9159-DE16CAD02BFC}" styleName="Table_1">
    <a:wholeTbl>
      <a:tcTxStyle b="off" i="off">
        <a:font>
          <a:latin typeface="Calibri"/>
          <a:ea typeface="Calibri"/>
          <a:cs typeface="Calibri"/>
        </a:font>
        <a:schemeClr val="dk1"/>
      </a:tcTxStyle>
      <a:tcStyle>
        <a:tcBdr>
          <a:left>
            <a:ln w="9525" cap="flat" cmpd="sng">
              <a:solidFill>
                <a:srgbClr val="000000">
                  <a:alpha val="0"/>
                </a:srgbClr>
              </a:solidFill>
              <a:prstDash val="solid"/>
              <a:round/>
              <a:headEnd type="none" w="sm" len="sm"/>
              <a:tailEnd type="none" w="sm" len="sm"/>
            </a:ln>
          </a:left>
          <a:right>
            <a:ln w="9525" cap="flat" cmpd="sng">
              <a:solidFill>
                <a:srgbClr val="000000">
                  <a:alpha val="0"/>
                </a:srgbClr>
              </a:solidFill>
              <a:prstDash val="solid"/>
              <a:round/>
              <a:headEnd type="none" w="sm" len="sm"/>
              <a:tailEnd type="none" w="sm" len="sm"/>
            </a:ln>
          </a:right>
          <a:top>
            <a:ln w="9525" cap="flat" cmpd="sng">
              <a:solidFill>
                <a:srgbClr val="000000">
                  <a:alpha val="0"/>
                </a:srgbClr>
              </a:solidFill>
              <a:prstDash val="solid"/>
              <a:round/>
              <a:headEnd type="none" w="sm" len="sm"/>
              <a:tailEnd type="none" w="sm" len="sm"/>
            </a:ln>
          </a:top>
          <a:bottom>
            <a:ln w="9525" cap="flat" cmpd="sng">
              <a:solidFill>
                <a:srgbClr val="000000">
                  <a:alpha val="0"/>
                </a:srgbClr>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E9EFF7"/>
          </a:solidFill>
        </a:fill>
      </a:tcStyle>
    </a:wholeTbl>
    <a:band1H>
      <a:tcTxStyle/>
      <a:tcStyle>
        <a:tcBdr/>
        <a:fill>
          <a:solidFill>
            <a:srgbClr val="D0DEEF"/>
          </a:solidFill>
        </a:fill>
      </a:tcStyle>
    </a:band1H>
    <a:band2H>
      <a:tcTxStyle/>
      <a:tcStyle>
        <a:tcBdr/>
      </a:tcStyle>
    </a:band2H>
    <a:band1V>
      <a:tcTxStyle/>
      <a:tcStyle>
        <a:tcBdr/>
        <a:fill>
          <a:solidFill>
            <a:srgbClr val="D0DEEF"/>
          </a:solidFill>
        </a:fill>
      </a:tcStyle>
    </a:band1V>
    <a:band2V>
      <a:tcTxStyle/>
      <a:tcStyle>
        <a:tcBdr/>
      </a:tcStyle>
    </a:band2V>
    <a:lastCol>
      <a:tcTxStyle b="on" i="off"/>
      <a:tcStyle>
        <a:tcBdr/>
      </a:tcStyle>
    </a:lastCol>
    <a:firstCol>
      <a:tcTxStyle b="on" i="off"/>
      <a:tcStyle>
        <a:tcBdr/>
      </a:tcStyle>
    </a:firstCol>
    <a:lastRow>
      <a:tcTxStyle b="on" i="off"/>
      <a:tcStyle>
        <a:tcBdr>
          <a:top>
            <a:ln w="50800" cap="flat" cmpd="sng">
              <a:solidFill>
                <a:schemeClr val="dk1"/>
              </a:solidFill>
              <a:prstDash val="solid"/>
              <a:round/>
              <a:headEnd type="none" w="sm" len="sm"/>
              <a:tailEnd type="none" w="sm" len="sm"/>
            </a:ln>
          </a:top>
        </a:tcBdr>
        <a:fill>
          <a:solidFill>
            <a:srgbClr val="E9EFF7"/>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fill>
          <a:solidFill>
            <a:schemeClr val="accent6"/>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4" name="Google Shape;94;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a:t>Comparison of the cultural differences and challenges when a multinational gets into a joint venture with a local company from a different culture. </a:t>
            </a:r>
            <a:endParaRPr/>
          </a:p>
          <a:p>
            <a:pPr marL="0" lvl="0" indent="0" algn="l" rtl="0">
              <a:spcBef>
                <a:spcPts val="0"/>
              </a:spcBef>
              <a:spcAft>
                <a:spcPts val="0"/>
              </a:spcAft>
              <a:buNone/>
            </a:pPr>
            <a:r>
              <a:rPr lang="en-GB" sz="1200"/>
              <a:t>Exploring the cultural theories that dictate adaptability.</a:t>
            </a:r>
            <a:endParaRPr sz="1200"/>
          </a:p>
          <a:p>
            <a:pPr marL="0" lvl="0" indent="0" algn="l" rtl="0">
              <a:spcBef>
                <a:spcPts val="0"/>
              </a:spcBef>
              <a:spcAft>
                <a:spcPts val="0"/>
              </a:spcAft>
              <a:buNone/>
            </a:pPr>
            <a:endParaRPr/>
          </a:p>
        </p:txBody>
      </p:sp>
      <p:sp>
        <p:nvSpPr>
          <p:cNvPr id="95" name="Google Shape;95;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1" name="Google Shape;101;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Greggs is a British bakery founded in 1939 and headquartered in Newcastle upon Tyne, UK. The company specialises in bakes, sausage rolls, doughnuts and vanilla slices. The company employs about 21,500 people as of 2023 (Greggs, 2023). It operates almost exclusively in the UK with only two branches in Belgium although it is planning an expansion into Europe (Greggs, 2023). This paper explores the possibility of Greggs expanding into China- one of the largest and fastest growing economies of the world. The expansion would have Greggs get into a joint venture with a local bakery or a grocery retail chain. The management teams of the two parent companies would constant interaction and communication to agree on varied issues on not only technical business issues such as resource allocation, hiring, operations and finances, but they also need to understand and accommodate each other’s cultures.</a:t>
            </a:r>
            <a:endParaRPr/>
          </a:p>
          <a:p>
            <a:pPr marL="0" lvl="0" indent="0" algn="l" rtl="0">
              <a:spcBef>
                <a:spcPts val="0"/>
              </a:spcBef>
              <a:spcAft>
                <a:spcPts val="0"/>
              </a:spcAft>
              <a:buNone/>
            </a:pPr>
            <a:endParaRPr sz="1200"/>
          </a:p>
          <a:p>
            <a:pPr marL="0" lvl="0" indent="0" algn="l" rtl="0">
              <a:spcBef>
                <a:spcPts val="0"/>
              </a:spcBef>
              <a:spcAft>
                <a:spcPts val="0"/>
              </a:spcAft>
              <a:buNone/>
            </a:pPr>
            <a:endParaRPr/>
          </a:p>
        </p:txBody>
      </p:sp>
      <p:sp>
        <p:nvSpPr>
          <p:cNvPr id="102" name="Google Shape;102;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a:solidFill>
                  <a:schemeClr val="dk1"/>
                </a:solidFill>
                <a:latin typeface="Calibri"/>
                <a:ea typeface="Calibri"/>
                <a:cs typeface="Calibri"/>
                <a:sym typeface="Calibri"/>
              </a:rPr>
              <a:t>There are many differences between China and UK in terms of culture, political systems, economic status, language, religion, and even education systems. On the cultural aspect, each country has a dominant language (English in UK, Mandarin in China), religion (Christianity in UK, Buddhism/Confucianism/Taoism in China), food culture, etiquette and social order (Killion, 2006). Regarding the setting up of a business through a joint venture in China, the main cultural difference is that the UK has a more individualistic culture that emphasises highly on personal choices and freedoms, individual rights and one’s independence (Killion, 2006). Chinese culture places emphasis on collectivism, pursuance of social cohesion and chasing collectivist ideals. </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Differences in the dominant language of British and Chinese people would pose a significant challenge to the Greggs’ joint venture. The dominant language in China is Mandarin. Out of 1.4 billion people, only 6% or approximately 82 million Chinese people speak English and even then, it is not the proper conversational English (Simpson, 2022). On the other hand, only about 4% of people living in Britain (almost all of them native Chinese) speak mandarin (English 100, 2022). These huge disparities in the number of people who can speak the other culture’s language would undermine how Greggs British or English-speaking team communicates with their Chinese counterparts. </a:t>
            </a:r>
            <a:endParaRPr/>
          </a:p>
          <a:p>
            <a:pPr marL="0" lvl="0" indent="0" algn="l" rtl="0">
              <a:spcBef>
                <a:spcPts val="0"/>
              </a:spcBef>
              <a:spcAft>
                <a:spcPts val="0"/>
              </a:spcAft>
              <a:buNone/>
            </a:pPr>
            <a:r>
              <a:rPr lang="en-GB" sz="1200">
                <a:solidFill>
                  <a:schemeClr val="dk1"/>
                </a:solidFill>
                <a:latin typeface="Calibri"/>
                <a:ea typeface="Calibri"/>
                <a:cs typeface="Calibri"/>
                <a:sym typeface="Calibri"/>
              </a:rPr>
              <a:t>Greggs’ management and British employees are likely to experience a cultural challenge adapting to the Chinese rules or norms on business etiquette. Chinese culture places a huge emphasis on hierarchy and relationships, gifting, proper greetings, personal connections (guanxi). Decision making processes and negotiation strategies differ culturally between the British and the Chinese. Whereas the British culture advocates for straightforward and direct approach to making decisions and negotiating, the Chinese prefer to be indirect, to develop and use personal relationships, and to build consensus (Smith &amp; Riley, 2011; Fan, 2016). It would be a challenge for the British managers to adapt to the pace and strategies that the Chinese employ in business. </a:t>
            </a:r>
            <a:endParaRPr/>
          </a:p>
          <a:p>
            <a:pPr marL="0" lvl="0" indent="0" algn="l" rtl="0">
              <a:spcBef>
                <a:spcPts val="0"/>
              </a:spcBef>
              <a:spcAft>
                <a:spcPts val="0"/>
              </a:spcAft>
              <a:buNone/>
            </a:pPr>
            <a:endParaRPr/>
          </a:p>
        </p:txBody>
      </p:sp>
      <p:sp>
        <p:nvSpPr>
          <p:cNvPr id="110" name="Google Shape;110;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6" name="Google Shape;116;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en-GB"/>
              <a:t>Success factors </a:t>
            </a:r>
            <a:endParaRPr/>
          </a:p>
          <a:p>
            <a:pPr marL="0" lvl="0" indent="0" algn="l" rtl="0">
              <a:spcBef>
                <a:spcPts val="0"/>
              </a:spcBef>
              <a:spcAft>
                <a:spcPts val="0"/>
              </a:spcAft>
              <a:buClr>
                <a:schemeClr val="dk1"/>
              </a:buClr>
              <a:buSzPts val="1100"/>
              <a:buFont typeface="Arial"/>
              <a:buNone/>
            </a:pPr>
            <a:r>
              <a:rPr lang="en-GB"/>
              <a:t>The success factors or joint ventures include synergy or having the two companies achieve more together as their strengths complement each other. Although there could be significant challenges in the initial days, Greggs can adapt and thrive in China. According to the Communications Adaptability theory, foreigners can overcome their anxiety and fear when in a new culture and instead adapt progressively over time (Kim, 2001). For instance, the two can combine market knowledge, technical and technological expertise, connect distribution networks, and market jointly, building on their existing customer bases.</a:t>
            </a:r>
            <a:endParaRPr/>
          </a:p>
          <a:p>
            <a:pPr marL="0" lvl="0" indent="0" algn="l" rtl="0">
              <a:spcBef>
                <a:spcPts val="0"/>
              </a:spcBef>
              <a:spcAft>
                <a:spcPts val="0"/>
              </a:spcAft>
              <a:buClr>
                <a:schemeClr val="dk1"/>
              </a:buClr>
              <a:buSzPts val="1100"/>
              <a:buFont typeface="Arial"/>
              <a:buNone/>
            </a:pPr>
            <a:r>
              <a:rPr lang="en-GB"/>
              <a:t>Developing shared goals and visions can propel the joint venture to succeed faster (Nippa &amp; Beechler, 2013). Developing trust and proper communication can help resolve conflicts quicker and more sustainably (Sha &amp; Lin, 2019). The success of a bicultural joint venture depends on how well each culture respects the norms, practices, and values of the other culture. A bicultural joint venture between Greggs and a Chinese grocery retailer bakery can benefit from the best leadership and management.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
        <p:nvSpPr>
          <p:cNvPr id="117" name="Google Shape;117;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4" name="Google Shape;124;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en-GB"/>
              <a:t>Failure factors </a:t>
            </a:r>
            <a:endParaRPr/>
          </a:p>
          <a:p>
            <a:pPr marL="0" lvl="0" indent="0" algn="l" rtl="0">
              <a:spcBef>
                <a:spcPts val="0"/>
              </a:spcBef>
              <a:spcAft>
                <a:spcPts val="0"/>
              </a:spcAft>
              <a:buClr>
                <a:schemeClr val="dk1"/>
              </a:buClr>
              <a:buSzPts val="1100"/>
              <a:buFont typeface="Arial"/>
              <a:buNone/>
            </a:pPr>
            <a:r>
              <a:rPr lang="en-GB"/>
              <a:t>Cultural clashes can significantly undermine the success of any bicultural joint venture. Lack of transparency, trust, and honesty can be a significant failure factor for joint ventures. The partners can develop suspicion and propagate negative stereotyping, undermining proper collaboration (Demirbag, 2000). Mistrust is a source of failure for many joint ventures. </a:t>
            </a:r>
            <a:endParaRPr/>
          </a:p>
          <a:p>
            <a:pPr marL="0" lvl="0" indent="0" algn="l" rtl="0">
              <a:spcBef>
                <a:spcPts val="0"/>
              </a:spcBef>
              <a:spcAft>
                <a:spcPts val="0"/>
              </a:spcAft>
              <a:buClr>
                <a:schemeClr val="dk1"/>
              </a:buClr>
              <a:buSzPts val="1100"/>
              <a:buFont typeface="Arial"/>
              <a:buNone/>
            </a:pPr>
            <a:r>
              <a:rPr lang="en-GB"/>
              <a:t>The Chinese and British people have varied culinary preferences and tastes. If Greggs insists on selling the same products it does in Britain to the Chinese market, it may face massive rejection. Failure by Greggs to understand variations in consumer behaviours between British and Chinese consumers would translate to failure of the joint venture. The Chinese have a rich food culture in its various regions. People from varied areas adhere to varied cultural and religious dietary restrictions (vegetarian and halal). </a:t>
            </a:r>
            <a:endParaRPr/>
          </a:p>
          <a:p>
            <a:pPr marL="0" lvl="0" indent="0" algn="l" rtl="0">
              <a:spcBef>
                <a:spcPts val="0"/>
              </a:spcBef>
              <a:spcAft>
                <a:spcPts val="0"/>
              </a:spcAft>
              <a:buClr>
                <a:schemeClr val="dk1"/>
              </a:buClr>
              <a:buSzPts val="1100"/>
              <a:buFont typeface="Arial"/>
              <a:buNone/>
            </a:pPr>
            <a:r>
              <a:rPr lang="en-GB"/>
              <a:t>Another area for improvement would be understanding the Chinese regulatory and legal compliance requirements regarding employee food safety, labelling, and intellectual property rights. Further, if Greggs failed to adhere to business etiquette and relationship strategies in accordance with Chinese culture, they would face massive failures with the joint venture.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
        <p:nvSpPr>
          <p:cNvPr id="125" name="Google Shape;125;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2" name="Google Shape;132;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a:t>Chinese are sensitive to business etiquette. They hold business communication in high regard. As much as one has to show respect to others, they have to ”save face”, be bold and retain one’s honour and pride for one to get it back. They value greetings but one has to use the proper titles and ranks of the person they are addressing. </a:t>
            </a:r>
            <a:endParaRPr/>
          </a:p>
          <a:p>
            <a:pPr marL="0" lvl="0" indent="0" algn="l" rtl="0">
              <a:spcBef>
                <a:spcPts val="0"/>
              </a:spcBef>
              <a:spcAft>
                <a:spcPts val="0"/>
              </a:spcAft>
              <a:buNone/>
            </a:pPr>
            <a:r>
              <a:rPr lang="en-GB" sz="1200"/>
              <a:t>Chinese culture-hierarchy and relationships. They value coming together and appreciating each other, giving gifts, socialising outside work, exchanging business cards, and punctuality when attending meetings. </a:t>
            </a:r>
            <a:endParaRPr/>
          </a:p>
          <a:p>
            <a:pPr marL="0" lvl="0" indent="0" algn="l" rtl="0">
              <a:spcBef>
                <a:spcPts val="0"/>
              </a:spcBef>
              <a:spcAft>
                <a:spcPts val="0"/>
              </a:spcAft>
              <a:buNone/>
            </a:pPr>
            <a:r>
              <a:rPr lang="en-GB"/>
              <a:t>B</a:t>
            </a:r>
            <a:r>
              <a:rPr lang="en-GB" sz="1200"/>
              <a:t>ritish culture - straightforward and direct approach to making decisions and negotiating. Although  British culture values respect and the need to develop relationships, they also advocate for personal space and privacy and therefore it can be difficult to develop as close relationships as the Chinese may have. </a:t>
            </a:r>
            <a:endParaRPr/>
          </a:p>
          <a:p>
            <a:pPr marL="0" lvl="0" indent="0" algn="l" rtl="0">
              <a:spcBef>
                <a:spcPts val="0"/>
              </a:spcBef>
              <a:spcAft>
                <a:spcPts val="0"/>
              </a:spcAft>
              <a:buNone/>
            </a:pPr>
            <a:endParaRPr/>
          </a:p>
        </p:txBody>
      </p:sp>
      <p:sp>
        <p:nvSpPr>
          <p:cNvPr id="133" name="Google Shape;133;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0" name="Google Shape;140;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a:p>
            <a:pPr marL="0" marR="0" lvl="0" indent="0" algn="l" rtl="0">
              <a:lnSpc>
                <a:spcPct val="100000"/>
              </a:lnSpc>
              <a:spcBef>
                <a:spcPts val="0"/>
              </a:spcBef>
              <a:spcAft>
                <a:spcPts val="0"/>
              </a:spcAft>
              <a:buClr>
                <a:schemeClr val="dk1"/>
              </a:buClr>
              <a:buSzPts val="1200"/>
              <a:buFont typeface="Calibri"/>
              <a:buNone/>
            </a:pPr>
            <a:r>
              <a:rPr lang="en-GB" sz="1200"/>
              <a:t>Chinese-indirect, develop and use personal relationships, and to build consensus (Smith &amp; Riley, 2011). Instead of getting straight agreements or disagreements, the Chinese culture advocates for high levels of tolerance, consensus and harmony. </a:t>
            </a:r>
            <a:endParaRPr/>
          </a:p>
          <a:p>
            <a:pPr marL="0" lvl="0" indent="0" algn="l" rtl="0">
              <a:spcBef>
                <a:spcPts val="0"/>
              </a:spcBef>
              <a:spcAft>
                <a:spcPts val="0"/>
              </a:spcAft>
              <a:buNone/>
            </a:pPr>
            <a:r>
              <a:rPr lang="en-GB" sz="1200"/>
              <a:t>Chinese culture-long-term relations(Fan, 2016). </a:t>
            </a:r>
            <a:endParaRPr/>
          </a:p>
          <a:p>
            <a:pPr marL="0" lvl="0" indent="0" algn="l" rtl="0">
              <a:spcBef>
                <a:spcPts val="0"/>
              </a:spcBef>
              <a:spcAft>
                <a:spcPts val="0"/>
              </a:spcAft>
              <a:buNone/>
            </a:pPr>
            <a:r>
              <a:rPr lang="en-GB" sz="1200"/>
              <a:t>Chinese -“face” or one’s dignity, social standing and respect(Killion, 2006). </a:t>
            </a:r>
            <a:endParaRPr/>
          </a:p>
          <a:p>
            <a:pPr marL="0" lvl="0" indent="0" algn="l" rtl="0">
              <a:spcBef>
                <a:spcPts val="0"/>
              </a:spcBef>
              <a:spcAft>
                <a:spcPts val="0"/>
              </a:spcAft>
              <a:buNone/>
            </a:pPr>
            <a:r>
              <a:rPr lang="en-GB" sz="1200"/>
              <a:t>British culture -respect and accommodation, encourages people to express their opinions without fear. </a:t>
            </a:r>
            <a:endParaRPr/>
          </a:p>
          <a:p>
            <a:pPr marL="0" lvl="0" indent="0" algn="l" rtl="0">
              <a:spcBef>
                <a:spcPts val="0"/>
              </a:spcBef>
              <a:spcAft>
                <a:spcPts val="0"/>
              </a:spcAft>
              <a:buNone/>
            </a:pPr>
            <a:endParaRPr/>
          </a:p>
        </p:txBody>
      </p:sp>
      <p:sp>
        <p:nvSpPr>
          <p:cNvPr id="141" name="Google Shape;141;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7" name="Google Shape;147;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en-GB"/>
              <a:t>Geert Hofstede, a Dutch social psychologist, identified six dimensions along which cultural dimensions could be evaluated. These are power distance, individualism vs collectivism, uncertainty avoidance, indulgence vs restraint, long-term vs short-term orientation, and masculinity vs. femininity (Cohn &amp; Russell, 2015). These six dimensions can guide Greggs's management in establishing itself in China through a joint venture. </a:t>
            </a:r>
            <a:endParaRPr/>
          </a:p>
          <a:p>
            <a:pPr marL="0" lvl="0" indent="0" algn="l" rtl="0">
              <a:spcBef>
                <a:spcPts val="0"/>
              </a:spcBef>
              <a:spcAft>
                <a:spcPts val="0"/>
              </a:spcAft>
              <a:buNone/>
            </a:pPr>
            <a:endParaRPr/>
          </a:p>
        </p:txBody>
      </p:sp>
      <p:sp>
        <p:nvSpPr>
          <p:cNvPr id="148" name="Google Shape;148;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4" name="Google Shape;154;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en-GB"/>
              <a:t>Regarding power distance, the UK is a low power distance country because it prefers to be more practical and has less pronounced hierarchical structures (Luger, 2009). Greggs has a largely decentralised management structure in Britain, and it could partner with a Chinese company that prefers a more hierarchical structure hence the need to adjust accordingly. </a:t>
            </a:r>
            <a:endParaRPr/>
          </a:p>
          <a:p>
            <a:pPr marL="0" lvl="0" indent="0" algn="l" rtl="0">
              <a:spcBef>
                <a:spcPts val="0"/>
              </a:spcBef>
              <a:spcAft>
                <a:spcPts val="0"/>
              </a:spcAft>
              <a:buClr>
                <a:schemeClr val="dk1"/>
              </a:buClr>
              <a:buSzPts val="1100"/>
              <a:buFont typeface="Arial"/>
              <a:buNone/>
            </a:pPr>
            <a:r>
              <a:rPr lang="en-GB"/>
              <a:t>Regarding individualism vs collectivism, the UK prefers its people to enjoy more personal freedoms and rights compared to China. Greggs British employees working in China may demand more freedom and independence. Chinese people tend to consider more collectivism, mass thinking, and acting than the UK. Regarding feminism vs masculinity, the UK. has a good balance between masculinity and femininity, but China is highly masculine and emphasises competition, ambition, and assertiveness. British staff at the bakeries and other areas could view their male Chinese managers and colleagues as overly pushy, aggressive, and unfairly competitive. </a:t>
            </a:r>
            <a:endParaRPr/>
          </a:p>
          <a:p>
            <a:pPr marL="0" lvl="0" indent="0" algn="l" rtl="0">
              <a:spcBef>
                <a:spcPts val="0"/>
              </a:spcBef>
              <a:spcAft>
                <a:spcPts val="0"/>
              </a:spcAft>
              <a:buClr>
                <a:schemeClr val="dk1"/>
              </a:buClr>
              <a:buSzPts val="1100"/>
              <a:buFont typeface="Arial"/>
              <a:buNone/>
            </a:pPr>
            <a:r>
              <a:rPr lang="en-GB"/>
              <a:t>Regarding uncertainty avoidance, the UK culture tolerates a low uncertainty avoidance because there is high tolerance to risk and change. Still, China has a low tolerance because it prefers order, structure, and rules. The UK culture emphasises enjoyment, personal satisfaction, and indulgence, but China urges its people to be more restrained, control their impulses, and be self-disciplined (Nippa &amp; Beechler, 2013). Regarding short-term and long-term orientation, the UK aligns more with short-term goals and gratification. Chinese culture is more towards restraint. The Chinese culture urges its people to be less individualistic and instead become more self-disciplined, more restrained, and more in control of their impulses.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
        <p:nvSpPr>
          <p:cNvPr id="155" name="Google Shape;155;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0" name="Google Shape;160;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en-GB"/>
              <a:t>Greggs needs to do the following to succeed in its joint venture with the Chinese company in its operations in China. First, they need to understand the culture of foods- the culinary tastes and preferences of people in the regions they want to dominate with the joint venture. Greggs would have to develop more vegan, vegetarian, and halal food options to suit varied dietary requirements dictated by religion and culture. They need to source several ingredients from local markets, include local flavours, and follow specific traditional Chinese backing techniques to appease the local consumers.</a:t>
            </a:r>
            <a:endParaRPr/>
          </a:p>
          <a:p>
            <a:pPr marL="0" lvl="0" indent="0" algn="l" rtl="0">
              <a:spcBef>
                <a:spcPts val="0"/>
              </a:spcBef>
              <a:spcAft>
                <a:spcPts val="0"/>
              </a:spcAft>
              <a:buClr>
                <a:schemeClr val="dk1"/>
              </a:buClr>
              <a:buSzPts val="1100"/>
              <a:buFont typeface="Arial"/>
              <a:buNone/>
            </a:pPr>
            <a:r>
              <a:rPr lang="en-GB"/>
              <a:t>They also need to adapt well to the Chinese culture of prioritising collectivism instead of individualism. Greggs British managers and employees to be deployed to China must view the organisation's bigger picture and see themselves succeeding as a team with the rest of the Chinese stakeholders, such as suppliers, distributors, and partners, rather than as individuals or as a single entity. </a:t>
            </a:r>
            <a:endParaRPr/>
          </a:p>
          <a:p>
            <a:pPr marL="0" lvl="0" indent="0" algn="l" rtl="0">
              <a:spcBef>
                <a:spcPts val="0"/>
              </a:spcBef>
              <a:spcAft>
                <a:spcPts val="0"/>
              </a:spcAft>
              <a:buNone/>
            </a:pPr>
            <a:endParaRPr/>
          </a:p>
        </p:txBody>
      </p:sp>
      <p:sp>
        <p:nvSpPr>
          <p:cNvPr id="161" name="Google Shape;161;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7" name="Google Shape;167;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100"/>
              <a:buFont typeface="Arial"/>
              <a:buNone/>
            </a:pPr>
            <a:r>
              <a:rPr lang="en-GB"/>
              <a:t>It would also help the British team learn Mandarin for better communication with the locals. They must also adapt to the culture of recognising hierarchy, masculinity, and order. It would also help the British to adapt their systems to consultative and long-term decision-making processes. In addition, they need to learn the place of personal connections and relationships with relevant business partners and collaborators for the business to thrive.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
        <p:nvSpPr>
          <p:cNvPr id="168" name="Google Shape;168;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4" name="Google Shape;174;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0" name="Google Shape;180;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2"/>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2"/>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4"/>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4"/>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5"/>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5"/>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0"/>
          <p:cNvSpPr>
            <a:spLocks noGrp="1"/>
          </p:cNvSpPr>
          <p:nvPr>
            <p:ph type="pic" idx="2"/>
          </p:nvPr>
        </p:nvSpPr>
        <p:spPr>
          <a:xfrm>
            <a:off x="5183188" y="987425"/>
            <a:ext cx="6172200" cy="4873625"/>
          </a:xfrm>
          <a:prstGeom prst="rect">
            <a:avLst/>
          </a:prstGeom>
          <a:noFill/>
          <a:ln>
            <a:noFill/>
          </a:ln>
        </p:spPr>
      </p:sp>
      <p:sp>
        <p:nvSpPr>
          <p:cNvPr id="68" name="Google Shape;68;p1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1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pic>
        <p:nvPicPr>
          <p:cNvPr id="88" name="Google Shape;88;p13"/>
          <p:cNvPicPr preferRelativeResize="0"/>
          <p:nvPr/>
        </p:nvPicPr>
        <p:blipFill rotWithShape="1">
          <a:blip r:embed="rId3">
            <a:alphaModFix amt="18000"/>
          </a:blip>
          <a:srcRect/>
          <a:stretch/>
        </p:blipFill>
        <p:spPr>
          <a:xfrm>
            <a:off x="6639339" y="1856360"/>
            <a:ext cx="5359191" cy="4524562"/>
          </a:xfrm>
          <a:prstGeom prst="rect">
            <a:avLst/>
          </a:prstGeom>
          <a:noFill/>
          <a:ln>
            <a:noFill/>
          </a:ln>
        </p:spPr>
      </p:pic>
      <p:pic>
        <p:nvPicPr>
          <p:cNvPr id="89" name="Google Shape;89;p13"/>
          <p:cNvPicPr preferRelativeResize="0"/>
          <p:nvPr/>
        </p:nvPicPr>
        <p:blipFill rotWithShape="1">
          <a:blip r:embed="rId4">
            <a:alphaModFix amt="14000"/>
          </a:blip>
          <a:srcRect/>
          <a:stretch/>
        </p:blipFill>
        <p:spPr>
          <a:xfrm>
            <a:off x="-2" y="0"/>
            <a:ext cx="6639341" cy="6858000"/>
          </a:xfrm>
          <a:prstGeom prst="rect">
            <a:avLst/>
          </a:prstGeom>
          <a:noFill/>
          <a:ln>
            <a:noFill/>
          </a:ln>
        </p:spPr>
      </p:pic>
      <p:sp>
        <p:nvSpPr>
          <p:cNvPr id="90" name="Google Shape;90;p13"/>
          <p:cNvSpPr txBox="1"/>
          <p:nvPr/>
        </p:nvSpPr>
        <p:spPr>
          <a:xfrm>
            <a:off x="52563" y="1379282"/>
            <a:ext cx="11787810" cy="280076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endParaRPr sz="4000" b="1" i="0" u="none" strike="noStrike" cap="none" dirty="0">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endParaRPr sz="4000" b="1" i="0" u="none" strike="noStrike" cap="none" dirty="0">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GB" sz="4800" b="1" i="0" u="none" strike="noStrike" cap="none" dirty="0">
                <a:solidFill>
                  <a:schemeClr val="dk1"/>
                </a:solidFill>
                <a:latin typeface="Times New Roman"/>
                <a:ea typeface="Times New Roman"/>
                <a:cs typeface="Times New Roman"/>
                <a:sym typeface="Times New Roman"/>
              </a:rPr>
              <a:t>Exploring the possibility of Greggs Joint venture in China </a:t>
            </a:r>
            <a:endParaRPr dirty="0"/>
          </a:p>
        </p:txBody>
      </p:sp>
      <p:sp>
        <p:nvSpPr>
          <p:cNvPr id="91" name="Google Shape;91;p13"/>
          <p:cNvSpPr txBox="1"/>
          <p:nvPr/>
        </p:nvSpPr>
        <p:spPr>
          <a:xfrm>
            <a:off x="714335" y="4441217"/>
            <a:ext cx="8351756" cy="283150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200" b="0" i="0" u="none" strike="noStrike" cap="none" dirty="0">
                <a:solidFill>
                  <a:schemeClr val="dk1"/>
                </a:solidFill>
                <a:latin typeface="Calibri"/>
                <a:ea typeface="Calibri"/>
                <a:cs typeface="Calibri"/>
                <a:sym typeface="Calibri"/>
              </a:rPr>
              <a:t>Name : Stefan Petrov Zlate</a:t>
            </a:r>
            <a:r>
              <a:rPr lang="en-GB" sz="3200" dirty="0">
                <a:solidFill>
                  <a:schemeClr val="dk1"/>
                </a:solidFill>
                <a:latin typeface="Calibri"/>
                <a:ea typeface="Calibri"/>
                <a:cs typeface="Calibri"/>
                <a:sym typeface="Calibri"/>
              </a:rPr>
              <a:t>v  (</a:t>
            </a:r>
            <a:r>
              <a:rPr lang="en-GB" sz="3200" dirty="0">
                <a:solidFill>
                  <a:schemeClr val="tx1"/>
                </a:solidFill>
                <a:latin typeface="Source Sans Pro" panose="020F0502020204030204" pitchFamily="34" charset="0"/>
              </a:rPr>
              <a:t>2029265)</a:t>
            </a:r>
            <a:br>
              <a:rPr lang="en-GB" sz="3200" dirty="0">
                <a:solidFill>
                  <a:schemeClr val="tx1"/>
                </a:solidFill>
                <a:latin typeface="Source Sans Pro" panose="020F0502020204030204" pitchFamily="34" charset="0"/>
              </a:rPr>
            </a:br>
            <a:r>
              <a:rPr lang="en-GB" sz="3200" dirty="0">
                <a:solidFill>
                  <a:schemeClr val="tx1"/>
                </a:solidFill>
                <a:latin typeface="Source Sans Pro" panose="020F0502020204030204" pitchFamily="34" charset="0"/>
              </a:rPr>
              <a:t>University of Wales / Trinity Saint David </a:t>
            </a:r>
            <a:br>
              <a:rPr lang="en-GB" sz="3200" dirty="0">
                <a:solidFill>
                  <a:schemeClr val="tx1"/>
                </a:solidFill>
                <a:latin typeface="Source Sans Pro" panose="020F0502020204030204" pitchFamily="34" charset="0"/>
              </a:rPr>
            </a:br>
            <a:r>
              <a:rPr lang="en-GB" sz="3200" dirty="0">
                <a:solidFill>
                  <a:schemeClr val="tx1"/>
                </a:solidFill>
                <a:latin typeface="Source Sans Pro" panose="020F0502020204030204" pitchFamily="34" charset="0"/>
              </a:rPr>
              <a:t>BA Business Management</a:t>
            </a:r>
            <a:br>
              <a:rPr lang="en-GB" sz="3200" dirty="0">
                <a:solidFill>
                  <a:schemeClr val="dk1"/>
                </a:solidFill>
                <a:latin typeface="Calibri"/>
                <a:ea typeface="Calibri"/>
                <a:cs typeface="Calibri"/>
                <a:sym typeface="Calibri"/>
              </a:rPr>
            </a:br>
            <a:r>
              <a:rPr lang="en-GB" sz="3200" dirty="0">
                <a:solidFill>
                  <a:schemeClr val="dk1"/>
                </a:solidFill>
                <a:latin typeface="Calibri"/>
                <a:cs typeface="Calibri"/>
                <a:sym typeface="Calibri"/>
              </a:rPr>
              <a:t>Module : International Business Communications</a:t>
            </a:r>
            <a:br>
              <a:rPr lang="en-GB" sz="3200" dirty="0">
                <a:solidFill>
                  <a:schemeClr val="dk1"/>
                </a:solidFill>
                <a:latin typeface="Calibri"/>
                <a:cs typeface="Calibri"/>
                <a:sym typeface="Calibri"/>
              </a:rPr>
            </a:br>
            <a:endParaRPr sz="3200" dirty="0">
              <a:solidFill>
                <a:schemeClr val="dk1"/>
              </a:solidFill>
              <a:latin typeface="Calibri"/>
              <a:ea typeface="Calibri"/>
              <a:cs typeface="Calibri"/>
              <a:sym typeface="Calibri"/>
            </a:endParaRPr>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4"/>
          <p:cNvSpPr txBox="1">
            <a:spLocks noGrp="1"/>
          </p:cNvSpPr>
          <p:nvPr>
            <p:ph type="title"/>
          </p:nvPr>
        </p:nvSpPr>
        <p:spPr>
          <a:xfrm>
            <a:off x="-1" y="365125"/>
            <a:ext cx="12192001" cy="1325563"/>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4800"/>
              <a:buFont typeface="Calibri"/>
              <a:buNone/>
            </a:pPr>
            <a:r>
              <a:rPr lang="en-GB" sz="4800" b="1"/>
              <a:t>Main content / Agenda of the presentation </a:t>
            </a:r>
            <a:endParaRPr/>
          </a:p>
        </p:txBody>
      </p:sp>
      <p:sp>
        <p:nvSpPr>
          <p:cNvPr id="98" name="Google Shape;98;p14"/>
          <p:cNvSpPr txBox="1">
            <a:spLocks noGrp="1"/>
          </p:cNvSpPr>
          <p:nvPr>
            <p:ph type="body" idx="1"/>
          </p:nvPr>
        </p:nvSpPr>
        <p:spPr>
          <a:xfrm>
            <a:off x="361121" y="1690688"/>
            <a:ext cx="11466444" cy="5028164"/>
          </a:xfrm>
          <a:prstGeom prst="rect">
            <a:avLst/>
          </a:prstGeom>
          <a:noFill/>
          <a:ln>
            <a:noFill/>
          </a:ln>
        </p:spPr>
        <p:txBody>
          <a:bodyPr spcFirstLastPara="1" wrap="square" lIns="91425" tIns="45700" rIns="91425" bIns="45700" anchor="t" anchorCtr="0">
            <a:normAutofit/>
          </a:bodyPr>
          <a:lstStyle/>
          <a:p>
            <a:pPr marL="228600" lvl="0" indent="-254000" algn="l" rtl="0">
              <a:lnSpc>
                <a:spcPct val="90000"/>
              </a:lnSpc>
              <a:spcBef>
                <a:spcPts val="0"/>
              </a:spcBef>
              <a:spcAft>
                <a:spcPts val="0"/>
              </a:spcAft>
              <a:buClr>
                <a:schemeClr val="dk1"/>
              </a:buClr>
              <a:buSzPts val="4000"/>
              <a:buChar char="•"/>
            </a:pPr>
            <a:r>
              <a:rPr lang="en-GB" sz="4000"/>
              <a:t>Comparison of the cultural differences and challenges when a multinational gets into a joint venture with a local company from a different culture. </a:t>
            </a:r>
            <a:endParaRPr/>
          </a:p>
          <a:p>
            <a:pPr marL="228600" lvl="0" indent="-254000" algn="l" rtl="0">
              <a:lnSpc>
                <a:spcPct val="90000"/>
              </a:lnSpc>
              <a:spcBef>
                <a:spcPts val="1000"/>
              </a:spcBef>
              <a:spcAft>
                <a:spcPts val="0"/>
              </a:spcAft>
              <a:buClr>
                <a:schemeClr val="dk1"/>
              </a:buClr>
              <a:buSzPts val="4000"/>
              <a:buChar char="•"/>
            </a:pPr>
            <a:r>
              <a:rPr lang="en-GB" sz="4000"/>
              <a:t>Exploring the cultural theories that dictate adaptability.</a:t>
            </a:r>
            <a:endParaRPr sz="40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15"/>
          <p:cNvSpPr txBox="1">
            <a:spLocks noGrp="1"/>
          </p:cNvSpPr>
          <p:nvPr>
            <p:ph type="title"/>
          </p:nvPr>
        </p:nvSpPr>
        <p:spPr>
          <a:xfrm>
            <a:off x="221973" y="146465"/>
            <a:ext cx="11679645" cy="1105866"/>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b="1"/>
              <a:t>Introduction - Greggs Plc </a:t>
            </a:r>
            <a:endParaRPr/>
          </a:p>
        </p:txBody>
      </p:sp>
      <p:sp>
        <p:nvSpPr>
          <p:cNvPr id="105" name="Google Shape;105;p15"/>
          <p:cNvSpPr txBox="1">
            <a:spLocks noGrp="1"/>
          </p:cNvSpPr>
          <p:nvPr>
            <p:ph type="body" idx="1"/>
          </p:nvPr>
        </p:nvSpPr>
        <p:spPr>
          <a:xfrm>
            <a:off x="221974" y="1252330"/>
            <a:ext cx="6397487" cy="5605669"/>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3200"/>
              <a:buChar char="•"/>
            </a:pPr>
            <a:r>
              <a:rPr lang="en-GB" sz="3200"/>
              <a:t>British bakery founded in 1939.</a:t>
            </a:r>
            <a:endParaRPr/>
          </a:p>
          <a:p>
            <a:pPr marL="228600" lvl="0" indent="-228600" algn="l" rtl="0">
              <a:lnSpc>
                <a:spcPct val="90000"/>
              </a:lnSpc>
              <a:spcBef>
                <a:spcPts val="1000"/>
              </a:spcBef>
              <a:spcAft>
                <a:spcPts val="0"/>
              </a:spcAft>
              <a:buClr>
                <a:schemeClr val="dk1"/>
              </a:buClr>
              <a:buSzPts val="3200"/>
              <a:buChar char="•"/>
            </a:pPr>
            <a:r>
              <a:rPr lang="en-GB" sz="3200"/>
              <a:t>Specialises in bakes, sausage rolls, doughnuts and vanilla slices. </a:t>
            </a:r>
            <a:endParaRPr/>
          </a:p>
          <a:p>
            <a:pPr marL="228600" lvl="0" indent="-228600" algn="l" rtl="0">
              <a:lnSpc>
                <a:spcPct val="90000"/>
              </a:lnSpc>
              <a:spcBef>
                <a:spcPts val="1000"/>
              </a:spcBef>
              <a:spcAft>
                <a:spcPts val="0"/>
              </a:spcAft>
              <a:buClr>
                <a:schemeClr val="dk1"/>
              </a:buClr>
              <a:buSzPts val="3200"/>
              <a:buChar char="•"/>
            </a:pPr>
            <a:r>
              <a:rPr lang="en-GB" sz="3200"/>
              <a:t>Employs about 21,500 people (Greggs, 2023). </a:t>
            </a:r>
            <a:endParaRPr/>
          </a:p>
          <a:p>
            <a:pPr marL="228600" lvl="0" indent="-228600" algn="l" rtl="0">
              <a:lnSpc>
                <a:spcPct val="90000"/>
              </a:lnSpc>
              <a:spcBef>
                <a:spcPts val="1000"/>
              </a:spcBef>
              <a:spcAft>
                <a:spcPts val="0"/>
              </a:spcAft>
              <a:buClr>
                <a:schemeClr val="dk1"/>
              </a:buClr>
              <a:buSzPts val="3200"/>
              <a:buChar char="•"/>
            </a:pPr>
            <a:r>
              <a:rPr lang="en-GB" sz="3200"/>
              <a:t>Operates in the UK with only two branches outside – in Belgium.</a:t>
            </a:r>
            <a:endParaRPr/>
          </a:p>
          <a:p>
            <a:pPr marL="228600" lvl="0" indent="-228600" algn="l" rtl="0">
              <a:lnSpc>
                <a:spcPct val="90000"/>
              </a:lnSpc>
              <a:spcBef>
                <a:spcPts val="1000"/>
              </a:spcBef>
              <a:spcAft>
                <a:spcPts val="0"/>
              </a:spcAft>
              <a:buClr>
                <a:schemeClr val="dk1"/>
              </a:buClr>
              <a:buSzPts val="3200"/>
              <a:buChar char="•"/>
            </a:pPr>
            <a:r>
              <a:rPr lang="en-GB" sz="3200"/>
              <a:t>Given cultural differences between UK and China can Greggs expanding into China through a joint venture? </a:t>
            </a:r>
            <a:endParaRPr/>
          </a:p>
        </p:txBody>
      </p:sp>
      <p:pic>
        <p:nvPicPr>
          <p:cNvPr id="106" name="Google Shape;106;p15"/>
          <p:cNvPicPr preferRelativeResize="0"/>
          <p:nvPr/>
        </p:nvPicPr>
        <p:blipFill rotWithShape="1">
          <a:blip r:embed="rId3">
            <a:alphaModFix/>
          </a:blip>
          <a:srcRect t="18261"/>
          <a:stretch/>
        </p:blipFill>
        <p:spPr>
          <a:xfrm>
            <a:off x="6619461" y="1252329"/>
            <a:ext cx="5282157" cy="560567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16"/>
          <p:cNvSpPr txBox="1">
            <a:spLocks noGrp="1"/>
          </p:cNvSpPr>
          <p:nvPr>
            <p:ph type="title"/>
          </p:nvPr>
        </p:nvSpPr>
        <p:spPr>
          <a:xfrm>
            <a:off x="939114" y="333633"/>
            <a:ext cx="10058400" cy="790831"/>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t>Cultural differences between UK and China </a:t>
            </a:r>
            <a:endParaRPr/>
          </a:p>
        </p:txBody>
      </p:sp>
      <p:graphicFrame>
        <p:nvGraphicFramePr>
          <p:cNvPr id="113" name="Google Shape;113;p16"/>
          <p:cNvGraphicFramePr/>
          <p:nvPr/>
        </p:nvGraphicFramePr>
        <p:xfrm>
          <a:off x="515551" y="1281626"/>
          <a:ext cx="10905550" cy="5016850"/>
        </p:xfrm>
        <a:graphic>
          <a:graphicData uri="http://schemas.openxmlformats.org/drawingml/2006/table">
            <a:tbl>
              <a:tblPr firstRow="1" bandRow="1">
                <a:noFill/>
                <a:tableStyleId>{562D1079-6469-4D66-963F-2D29B8781981}</a:tableStyleId>
              </a:tblPr>
              <a:tblGrid>
                <a:gridCol w="5452775">
                  <a:extLst>
                    <a:ext uri="{9D8B030D-6E8A-4147-A177-3AD203B41FA5}">
                      <a16:colId xmlns:a16="http://schemas.microsoft.com/office/drawing/2014/main" val="20000"/>
                    </a:ext>
                  </a:extLst>
                </a:gridCol>
                <a:gridCol w="5452775">
                  <a:extLst>
                    <a:ext uri="{9D8B030D-6E8A-4147-A177-3AD203B41FA5}">
                      <a16:colId xmlns:a16="http://schemas.microsoft.com/office/drawing/2014/main" val="20001"/>
                    </a:ext>
                  </a:extLst>
                </a:gridCol>
              </a:tblGrid>
              <a:tr h="878825">
                <a:tc>
                  <a:txBody>
                    <a:bodyPr/>
                    <a:lstStyle/>
                    <a:p>
                      <a:pPr marL="0" marR="0" lvl="0" indent="0" algn="ctr" rtl="0">
                        <a:spcBef>
                          <a:spcPts val="0"/>
                        </a:spcBef>
                        <a:spcAft>
                          <a:spcPts val="0"/>
                        </a:spcAft>
                        <a:buNone/>
                      </a:pPr>
                      <a:r>
                        <a:rPr lang="en-GB" sz="3600" b="1" u="none" strike="noStrike" cap="none"/>
                        <a:t> Chinese </a:t>
                      </a:r>
                      <a:endParaRPr/>
                    </a:p>
                  </a:txBody>
                  <a:tcPr marL="91450" marR="91450" marT="45725" marB="45725"/>
                </a:tc>
                <a:tc>
                  <a:txBody>
                    <a:bodyPr/>
                    <a:lstStyle/>
                    <a:p>
                      <a:pPr marL="0" marR="0" lvl="0" indent="0" algn="ctr" rtl="0">
                        <a:spcBef>
                          <a:spcPts val="0"/>
                        </a:spcBef>
                        <a:spcAft>
                          <a:spcPts val="0"/>
                        </a:spcAft>
                        <a:buNone/>
                      </a:pPr>
                      <a:r>
                        <a:rPr lang="en-GB" sz="3600" b="1" u="none" strike="noStrike" cap="none"/>
                        <a:t>British </a:t>
                      </a:r>
                      <a:endParaRPr/>
                    </a:p>
                  </a:txBody>
                  <a:tcPr marL="91450" marR="91450" marT="45725" marB="45725"/>
                </a:tc>
                <a:extLst>
                  <a:ext uri="{0D108BD9-81ED-4DB2-BD59-A6C34878D82A}">
                    <a16:rowId xmlns:a16="http://schemas.microsoft.com/office/drawing/2014/main" val="10000"/>
                  </a:ext>
                </a:extLst>
              </a:tr>
              <a:tr h="706500">
                <a:tc>
                  <a:txBody>
                    <a:bodyPr/>
                    <a:lstStyle/>
                    <a:p>
                      <a:pPr marL="0" marR="0" lvl="0" indent="0" algn="l" rtl="0">
                        <a:spcBef>
                          <a:spcPts val="0"/>
                        </a:spcBef>
                        <a:spcAft>
                          <a:spcPts val="0"/>
                        </a:spcAft>
                        <a:buNone/>
                      </a:pPr>
                      <a:r>
                        <a:rPr lang="en-GB" sz="1800" u="none" strike="noStrike" cap="none"/>
                        <a:t>Mandarin language </a:t>
                      </a:r>
                      <a:endParaRPr sz="1800"/>
                    </a:p>
                  </a:txBody>
                  <a:tcPr marL="91450" marR="91450" marT="45725" marB="45725"/>
                </a:tc>
                <a:tc>
                  <a:txBody>
                    <a:bodyPr/>
                    <a:lstStyle/>
                    <a:p>
                      <a:pPr marL="0" marR="0" lvl="0" indent="0" algn="l" rtl="0">
                        <a:spcBef>
                          <a:spcPts val="0"/>
                        </a:spcBef>
                        <a:spcAft>
                          <a:spcPts val="0"/>
                        </a:spcAft>
                        <a:buNone/>
                      </a:pPr>
                      <a:r>
                        <a:rPr lang="en-GB" sz="1800"/>
                        <a:t>English</a:t>
                      </a:r>
                      <a:endParaRPr sz="1800"/>
                    </a:p>
                  </a:txBody>
                  <a:tcPr marL="91450" marR="91450" marT="45725" marB="45725"/>
                </a:tc>
                <a:extLst>
                  <a:ext uri="{0D108BD9-81ED-4DB2-BD59-A6C34878D82A}">
                    <a16:rowId xmlns:a16="http://schemas.microsoft.com/office/drawing/2014/main" val="10001"/>
                  </a:ext>
                </a:extLst>
              </a:tr>
              <a:tr h="706500">
                <a:tc>
                  <a:txBody>
                    <a:bodyPr/>
                    <a:lstStyle/>
                    <a:p>
                      <a:pPr marL="0" marR="0" lvl="0" indent="0" algn="l" rtl="0">
                        <a:spcBef>
                          <a:spcPts val="0"/>
                        </a:spcBef>
                        <a:spcAft>
                          <a:spcPts val="0"/>
                        </a:spcAft>
                        <a:buNone/>
                      </a:pPr>
                      <a:r>
                        <a:rPr lang="en-GB" sz="1800">
                          <a:solidFill>
                            <a:schemeClr val="dk1"/>
                          </a:solidFill>
                          <a:latin typeface="Calibri"/>
                          <a:ea typeface="Calibri"/>
                          <a:cs typeface="Calibri"/>
                          <a:sym typeface="Calibri"/>
                        </a:rPr>
                        <a:t>Buddhism/Confucianism/Taoism </a:t>
                      </a:r>
                      <a:endParaRPr sz="1800"/>
                    </a:p>
                  </a:txBody>
                  <a:tcPr marL="91450" marR="91450" marT="45725" marB="45725"/>
                </a:tc>
                <a:tc>
                  <a:txBody>
                    <a:bodyPr/>
                    <a:lstStyle/>
                    <a:p>
                      <a:pPr marL="0" marR="0" lvl="0" indent="0" algn="l" rtl="0">
                        <a:spcBef>
                          <a:spcPts val="0"/>
                        </a:spcBef>
                        <a:spcAft>
                          <a:spcPts val="0"/>
                        </a:spcAft>
                        <a:buNone/>
                      </a:pPr>
                      <a:r>
                        <a:rPr lang="en-GB" sz="1800">
                          <a:solidFill>
                            <a:schemeClr val="dk1"/>
                          </a:solidFill>
                          <a:latin typeface="Calibri"/>
                          <a:ea typeface="Calibri"/>
                          <a:cs typeface="Calibri"/>
                          <a:sym typeface="Calibri"/>
                        </a:rPr>
                        <a:t>Christianity</a:t>
                      </a:r>
                      <a:endParaRPr sz="1800"/>
                    </a:p>
                  </a:txBody>
                  <a:tcPr marL="91450" marR="91450" marT="45725" marB="45725"/>
                </a:tc>
                <a:extLst>
                  <a:ext uri="{0D108BD9-81ED-4DB2-BD59-A6C34878D82A}">
                    <a16:rowId xmlns:a16="http://schemas.microsoft.com/office/drawing/2014/main" val="10002"/>
                  </a:ext>
                </a:extLst>
              </a:tr>
              <a:tr h="403700">
                <a:tc>
                  <a:txBody>
                    <a:bodyPr/>
                    <a:lstStyle/>
                    <a:p>
                      <a:pPr marL="0" marR="0" lvl="0" indent="0" algn="l" rtl="0">
                        <a:spcBef>
                          <a:spcPts val="0"/>
                        </a:spcBef>
                        <a:spcAft>
                          <a:spcPts val="0"/>
                        </a:spcAft>
                        <a:buNone/>
                      </a:pPr>
                      <a:r>
                        <a:rPr lang="en-GB" sz="1800">
                          <a:solidFill>
                            <a:schemeClr val="dk1"/>
                          </a:solidFill>
                          <a:latin typeface="Calibri"/>
                          <a:ea typeface="Calibri"/>
                          <a:cs typeface="Calibri"/>
                          <a:sym typeface="Calibri"/>
                        </a:rPr>
                        <a:t>Collectivist culture </a:t>
                      </a:r>
                      <a:endParaRPr sz="1800"/>
                    </a:p>
                  </a:txBody>
                  <a:tcPr marL="91450" marR="91450" marT="45725" marB="45725"/>
                </a:tc>
                <a:tc>
                  <a:txBody>
                    <a:bodyPr/>
                    <a:lstStyle/>
                    <a:p>
                      <a:pPr marL="0" marR="0" lvl="0" indent="0" algn="l" rtl="0">
                        <a:spcBef>
                          <a:spcPts val="0"/>
                        </a:spcBef>
                        <a:spcAft>
                          <a:spcPts val="0"/>
                        </a:spcAft>
                        <a:buNone/>
                      </a:pPr>
                      <a:r>
                        <a:rPr lang="en-GB" sz="1800">
                          <a:solidFill>
                            <a:schemeClr val="dk1"/>
                          </a:solidFill>
                          <a:latin typeface="Calibri"/>
                          <a:ea typeface="Calibri"/>
                          <a:cs typeface="Calibri"/>
                          <a:sym typeface="Calibri"/>
                        </a:rPr>
                        <a:t>Individualistic culture </a:t>
                      </a:r>
                      <a:endParaRPr sz="1800"/>
                    </a:p>
                  </a:txBody>
                  <a:tcPr marL="91450" marR="91450" marT="45725" marB="45725"/>
                </a:tc>
                <a:extLst>
                  <a:ext uri="{0D108BD9-81ED-4DB2-BD59-A6C34878D82A}">
                    <a16:rowId xmlns:a16="http://schemas.microsoft.com/office/drawing/2014/main" val="10003"/>
                  </a:ext>
                </a:extLst>
              </a:tr>
              <a:tr h="1009275">
                <a:tc>
                  <a:txBody>
                    <a:bodyPr/>
                    <a:lstStyle/>
                    <a:p>
                      <a:pPr marL="0" marR="0" lvl="0" indent="0" algn="l" rtl="0">
                        <a:spcBef>
                          <a:spcPts val="0"/>
                        </a:spcBef>
                        <a:spcAft>
                          <a:spcPts val="0"/>
                        </a:spcAft>
                        <a:buNone/>
                      </a:pPr>
                      <a:r>
                        <a:rPr lang="en-GB" sz="1800">
                          <a:solidFill>
                            <a:schemeClr val="dk1"/>
                          </a:solidFill>
                          <a:latin typeface="Calibri"/>
                          <a:ea typeface="Calibri"/>
                          <a:cs typeface="Calibri"/>
                          <a:sym typeface="Calibri"/>
                        </a:rPr>
                        <a:t>High regard for hierarchy, relationships, gifting, proper greetings, personal connections </a:t>
                      </a:r>
                      <a:endParaRPr sz="1800"/>
                    </a:p>
                  </a:txBody>
                  <a:tcPr marL="91450" marR="91450" marT="45725" marB="45725"/>
                </a:tc>
                <a:tc>
                  <a:txBody>
                    <a:bodyPr/>
                    <a:lstStyle/>
                    <a:p>
                      <a:pPr marL="0" marR="0" lvl="0" indent="0" algn="l" rtl="0">
                        <a:spcBef>
                          <a:spcPts val="0"/>
                        </a:spcBef>
                        <a:spcAft>
                          <a:spcPts val="0"/>
                        </a:spcAft>
                        <a:buNone/>
                      </a:pPr>
                      <a:r>
                        <a:rPr lang="en-GB" sz="1800">
                          <a:solidFill>
                            <a:schemeClr val="dk1"/>
                          </a:solidFill>
                          <a:latin typeface="Calibri"/>
                          <a:ea typeface="Calibri"/>
                          <a:cs typeface="Calibri"/>
                          <a:sym typeface="Calibri"/>
                        </a:rPr>
                        <a:t>straightforward and direct approach to making decisions and negotiating</a:t>
                      </a:r>
                      <a:endParaRPr sz="1800"/>
                    </a:p>
                  </a:txBody>
                  <a:tcPr marL="91450" marR="91450" marT="45725" marB="45725"/>
                </a:tc>
                <a:extLst>
                  <a:ext uri="{0D108BD9-81ED-4DB2-BD59-A6C34878D82A}">
                    <a16:rowId xmlns:a16="http://schemas.microsoft.com/office/drawing/2014/main" val="10004"/>
                  </a:ext>
                </a:extLst>
              </a:tr>
              <a:tr h="1312050">
                <a:tc>
                  <a:txBody>
                    <a:bodyPr/>
                    <a:lstStyle/>
                    <a:p>
                      <a:pPr marL="0" marR="0" lvl="0" indent="0" algn="l" rtl="0">
                        <a:spcBef>
                          <a:spcPts val="0"/>
                        </a:spcBef>
                        <a:spcAft>
                          <a:spcPts val="0"/>
                        </a:spcAft>
                        <a:buNone/>
                      </a:pPr>
                      <a:r>
                        <a:rPr lang="en-GB" sz="1800"/>
                        <a:t>UK has a more individualistic culture that emphasises highly on personal choices and freedoms, individual rights and one’s independence</a:t>
                      </a:r>
                      <a:endParaRPr sz="1800"/>
                    </a:p>
                  </a:txBody>
                  <a:tcPr marL="91450" marR="91450" marT="45725" marB="45725"/>
                </a:tc>
                <a:tc>
                  <a:txBody>
                    <a:bodyPr/>
                    <a:lstStyle/>
                    <a:p>
                      <a:pPr marL="0" marR="0" lvl="0" indent="0" algn="l" rtl="0">
                        <a:spcBef>
                          <a:spcPts val="0"/>
                        </a:spcBef>
                        <a:spcAft>
                          <a:spcPts val="0"/>
                        </a:spcAft>
                        <a:buNone/>
                      </a:pPr>
                      <a:r>
                        <a:rPr lang="en-GB" sz="1800"/>
                        <a:t>Chinese culture places emphasis on collectivism, pursuance of social cohesion and chasing collectivist rather than individual goals</a:t>
                      </a:r>
                      <a:endParaRPr sz="1800"/>
                    </a:p>
                  </a:txBody>
                  <a:tcPr marL="91450" marR="91450" marT="45725" marB="45725"/>
                </a:tc>
                <a:extLst>
                  <a:ext uri="{0D108BD9-81ED-4DB2-BD59-A6C34878D82A}">
                    <a16:rowId xmlns:a16="http://schemas.microsoft.com/office/drawing/2014/main" val="10005"/>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17"/>
          <p:cNvSpPr txBox="1">
            <a:spLocks noGrp="1"/>
          </p:cNvSpPr>
          <p:nvPr>
            <p:ph type="title"/>
          </p:nvPr>
        </p:nvSpPr>
        <p:spPr>
          <a:xfrm>
            <a:off x="893806" y="321318"/>
            <a:ext cx="10058400" cy="729006"/>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b="1"/>
              <a:t>Success factors of joint ventures </a:t>
            </a:r>
            <a:endParaRPr b="1"/>
          </a:p>
        </p:txBody>
      </p:sp>
      <p:sp>
        <p:nvSpPr>
          <p:cNvPr id="120" name="Google Shape;120;p17"/>
          <p:cNvSpPr txBox="1">
            <a:spLocks noGrp="1"/>
          </p:cNvSpPr>
          <p:nvPr>
            <p:ph type="body" idx="1"/>
          </p:nvPr>
        </p:nvSpPr>
        <p:spPr>
          <a:xfrm>
            <a:off x="486032" y="1050324"/>
            <a:ext cx="5557581" cy="5412260"/>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chemeClr val="dk1"/>
              </a:buClr>
              <a:buSzPts val="3200"/>
              <a:buChar char="•"/>
            </a:pPr>
            <a:r>
              <a:rPr lang="en-GB" sz="3200"/>
              <a:t>Complementing each others’ strengths</a:t>
            </a:r>
            <a:endParaRPr/>
          </a:p>
          <a:p>
            <a:pPr marL="228600" lvl="0" indent="-228600" algn="l" rtl="0">
              <a:lnSpc>
                <a:spcPct val="90000"/>
              </a:lnSpc>
              <a:spcBef>
                <a:spcPts val="1000"/>
              </a:spcBef>
              <a:spcAft>
                <a:spcPts val="0"/>
              </a:spcAft>
              <a:buClr>
                <a:schemeClr val="dk1"/>
              </a:buClr>
              <a:buSzPts val="3200"/>
              <a:buChar char="•"/>
            </a:pPr>
            <a:r>
              <a:rPr lang="en-GB" sz="3200"/>
              <a:t>Common goals and visions (Nippa &amp; Beechler, 2013). </a:t>
            </a:r>
            <a:endParaRPr/>
          </a:p>
          <a:p>
            <a:pPr marL="228600" lvl="0" indent="-228600" algn="l" rtl="0">
              <a:lnSpc>
                <a:spcPct val="90000"/>
              </a:lnSpc>
              <a:spcBef>
                <a:spcPts val="1000"/>
              </a:spcBef>
              <a:spcAft>
                <a:spcPts val="0"/>
              </a:spcAft>
              <a:buClr>
                <a:schemeClr val="dk1"/>
              </a:buClr>
              <a:buSzPts val="3200"/>
              <a:buChar char="•"/>
            </a:pPr>
            <a:r>
              <a:rPr lang="en-GB" sz="3200"/>
              <a:t>Trust and proper communication.</a:t>
            </a:r>
            <a:endParaRPr/>
          </a:p>
          <a:p>
            <a:pPr marL="228600" lvl="0" indent="-228600" algn="l" rtl="0">
              <a:lnSpc>
                <a:spcPct val="90000"/>
              </a:lnSpc>
              <a:spcBef>
                <a:spcPts val="1000"/>
              </a:spcBef>
              <a:spcAft>
                <a:spcPts val="0"/>
              </a:spcAft>
              <a:buClr>
                <a:schemeClr val="dk1"/>
              </a:buClr>
              <a:buSzPts val="3200"/>
              <a:buChar char="•"/>
            </a:pPr>
            <a:r>
              <a:rPr lang="en-GB" sz="3200"/>
              <a:t>Speedy cultural adaptations (Sha &amp; Lin, 2019).</a:t>
            </a:r>
            <a:endParaRPr/>
          </a:p>
          <a:p>
            <a:pPr marL="228600" lvl="0" indent="-228600" algn="l" rtl="0">
              <a:lnSpc>
                <a:spcPct val="90000"/>
              </a:lnSpc>
              <a:spcBef>
                <a:spcPts val="1000"/>
              </a:spcBef>
              <a:spcAft>
                <a:spcPts val="0"/>
              </a:spcAft>
              <a:buClr>
                <a:schemeClr val="dk1"/>
              </a:buClr>
              <a:buSzPts val="3200"/>
              <a:buChar char="•"/>
            </a:pPr>
            <a:r>
              <a:rPr lang="en-GB" sz="3200"/>
              <a:t>Respects for each others norms, practices and values</a:t>
            </a:r>
            <a:endParaRPr/>
          </a:p>
        </p:txBody>
      </p:sp>
      <p:pic>
        <p:nvPicPr>
          <p:cNvPr id="121" name="Google Shape;121;p17"/>
          <p:cNvPicPr preferRelativeResize="0"/>
          <p:nvPr/>
        </p:nvPicPr>
        <p:blipFill rotWithShape="1">
          <a:blip r:embed="rId3">
            <a:alphaModFix/>
          </a:blip>
          <a:srcRect/>
          <a:stretch/>
        </p:blipFill>
        <p:spPr>
          <a:xfrm>
            <a:off x="5672668" y="1779330"/>
            <a:ext cx="6172574" cy="3471863"/>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18"/>
          <p:cNvSpPr txBox="1">
            <a:spLocks noGrp="1"/>
          </p:cNvSpPr>
          <p:nvPr>
            <p:ph type="title"/>
          </p:nvPr>
        </p:nvSpPr>
        <p:spPr>
          <a:xfrm>
            <a:off x="906162" y="271891"/>
            <a:ext cx="10058400" cy="13716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b="1"/>
              <a:t>Failure factors of joint ventures</a:t>
            </a:r>
            <a:endParaRPr b="1"/>
          </a:p>
        </p:txBody>
      </p:sp>
      <p:sp>
        <p:nvSpPr>
          <p:cNvPr id="128" name="Google Shape;128;p18"/>
          <p:cNvSpPr txBox="1">
            <a:spLocks noGrp="1"/>
          </p:cNvSpPr>
          <p:nvPr>
            <p:ph type="body" idx="1"/>
          </p:nvPr>
        </p:nvSpPr>
        <p:spPr>
          <a:xfrm>
            <a:off x="332860" y="1214823"/>
            <a:ext cx="6282253" cy="4928801"/>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chemeClr val="dk1"/>
              </a:buClr>
              <a:buSzPts val="2800"/>
              <a:buChar char="•"/>
            </a:pPr>
            <a:r>
              <a:rPr lang="en-GB" sz="2800"/>
              <a:t>Cultural clash</a:t>
            </a:r>
            <a:endParaRPr/>
          </a:p>
          <a:p>
            <a:pPr marL="228600" lvl="0" indent="-228600" algn="l" rtl="0">
              <a:lnSpc>
                <a:spcPct val="90000"/>
              </a:lnSpc>
              <a:spcBef>
                <a:spcPts val="1000"/>
              </a:spcBef>
              <a:spcAft>
                <a:spcPts val="0"/>
              </a:spcAft>
              <a:buClr>
                <a:schemeClr val="dk1"/>
              </a:buClr>
              <a:buSzPts val="2800"/>
              <a:buChar char="•"/>
            </a:pPr>
            <a:r>
              <a:rPr lang="en-GB" sz="2800"/>
              <a:t>Lack of transparency, trust and honesty</a:t>
            </a:r>
            <a:endParaRPr/>
          </a:p>
          <a:p>
            <a:pPr marL="228600" lvl="0" indent="-228600" algn="l" rtl="0">
              <a:lnSpc>
                <a:spcPct val="90000"/>
              </a:lnSpc>
              <a:spcBef>
                <a:spcPts val="1000"/>
              </a:spcBef>
              <a:spcAft>
                <a:spcPts val="0"/>
              </a:spcAft>
              <a:buClr>
                <a:schemeClr val="dk1"/>
              </a:buClr>
              <a:buSzPts val="2800"/>
              <a:buChar char="•"/>
            </a:pPr>
            <a:r>
              <a:rPr lang="en-GB"/>
              <a:t>Chinese and British people have varied culinary preferences and tastes</a:t>
            </a:r>
            <a:r>
              <a:rPr lang="en-GB" sz="2800"/>
              <a:t> </a:t>
            </a:r>
            <a:endParaRPr/>
          </a:p>
          <a:p>
            <a:pPr marL="228600" lvl="0" indent="-228600" algn="l" rtl="0">
              <a:lnSpc>
                <a:spcPct val="90000"/>
              </a:lnSpc>
              <a:spcBef>
                <a:spcPts val="1000"/>
              </a:spcBef>
              <a:spcAft>
                <a:spcPts val="0"/>
              </a:spcAft>
              <a:buClr>
                <a:schemeClr val="dk1"/>
              </a:buClr>
              <a:buSzPts val="2800"/>
              <a:buChar char="•"/>
            </a:pPr>
            <a:r>
              <a:rPr lang="en-GB"/>
              <a:t>Failure by Greggs to understand variations in consumer behaviors between British and Chinese.</a:t>
            </a:r>
            <a:endParaRPr/>
          </a:p>
          <a:p>
            <a:pPr marL="228600" lvl="0" indent="-228600" algn="l" rtl="0">
              <a:lnSpc>
                <a:spcPct val="90000"/>
              </a:lnSpc>
              <a:spcBef>
                <a:spcPts val="1000"/>
              </a:spcBef>
              <a:spcAft>
                <a:spcPts val="0"/>
              </a:spcAft>
              <a:buClr>
                <a:schemeClr val="dk1"/>
              </a:buClr>
              <a:buSzPts val="2800"/>
              <a:buChar char="•"/>
            </a:pPr>
            <a:r>
              <a:rPr lang="en-GB"/>
              <a:t>Failure to understand the Chinese regulatory and legal compliance requirements </a:t>
            </a:r>
            <a:endParaRPr/>
          </a:p>
          <a:p>
            <a:pPr marL="228600" lvl="0" indent="-50800" algn="l" rtl="0">
              <a:lnSpc>
                <a:spcPct val="90000"/>
              </a:lnSpc>
              <a:spcBef>
                <a:spcPts val="1000"/>
              </a:spcBef>
              <a:spcAft>
                <a:spcPts val="0"/>
              </a:spcAft>
              <a:buClr>
                <a:schemeClr val="dk1"/>
              </a:buClr>
              <a:buSzPts val="2800"/>
              <a:buNone/>
            </a:pPr>
            <a:endParaRPr sz="2800"/>
          </a:p>
          <a:p>
            <a:pPr marL="228600" lvl="0" indent="-50800" algn="l" rtl="0">
              <a:lnSpc>
                <a:spcPct val="90000"/>
              </a:lnSpc>
              <a:spcBef>
                <a:spcPts val="1000"/>
              </a:spcBef>
              <a:spcAft>
                <a:spcPts val="0"/>
              </a:spcAft>
              <a:buClr>
                <a:schemeClr val="dk1"/>
              </a:buClr>
              <a:buSzPts val="2800"/>
              <a:buNone/>
            </a:pPr>
            <a:endParaRPr sz="2800"/>
          </a:p>
        </p:txBody>
      </p:sp>
      <p:pic>
        <p:nvPicPr>
          <p:cNvPr id="129" name="Google Shape;129;p18"/>
          <p:cNvPicPr preferRelativeResize="0"/>
          <p:nvPr/>
        </p:nvPicPr>
        <p:blipFill rotWithShape="1">
          <a:blip r:embed="rId3">
            <a:alphaModFix/>
          </a:blip>
          <a:srcRect/>
          <a:stretch/>
        </p:blipFill>
        <p:spPr>
          <a:xfrm>
            <a:off x="6615113" y="1643491"/>
            <a:ext cx="5195376" cy="416341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19"/>
          <p:cNvSpPr txBox="1">
            <a:spLocks noGrp="1"/>
          </p:cNvSpPr>
          <p:nvPr>
            <p:ph type="title"/>
          </p:nvPr>
        </p:nvSpPr>
        <p:spPr>
          <a:xfrm>
            <a:off x="370703" y="308920"/>
            <a:ext cx="11553567" cy="119860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600"/>
              <a:buFont typeface="Calibri"/>
              <a:buNone/>
            </a:pPr>
            <a:r>
              <a:rPr lang="en-GB" sz="3600" b="1"/>
              <a:t>Cultural sensitivity in China / The differences from the UK </a:t>
            </a:r>
            <a:endParaRPr sz="3600" b="1"/>
          </a:p>
        </p:txBody>
      </p:sp>
      <p:sp>
        <p:nvSpPr>
          <p:cNvPr id="136" name="Google Shape;136;p19"/>
          <p:cNvSpPr txBox="1">
            <a:spLocks noGrp="1"/>
          </p:cNvSpPr>
          <p:nvPr>
            <p:ph type="body" idx="1"/>
          </p:nvPr>
        </p:nvSpPr>
        <p:spPr>
          <a:xfrm>
            <a:off x="493111" y="1507524"/>
            <a:ext cx="4778977" cy="4707539"/>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200"/>
              <a:buChar char="•"/>
            </a:pPr>
            <a:r>
              <a:rPr lang="en-GB" sz="2200"/>
              <a:t>Chinese are sensitive to business etiquette. </a:t>
            </a:r>
            <a:endParaRPr/>
          </a:p>
          <a:p>
            <a:pPr marL="228600" lvl="0" indent="-228600" algn="l" rtl="0">
              <a:lnSpc>
                <a:spcPct val="90000"/>
              </a:lnSpc>
              <a:spcBef>
                <a:spcPts val="1000"/>
              </a:spcBef>
              <a:spcAft>
                <a:spcPts val="0"/>
              </a:spcAft>
              <a:buClr>
                <a:schemeClr val="dk1"/>
              </a:buClr>
              <a:buSzPts val="2200"/>
              <a:buChar char="•"/>
            </a:pPr>
            <a:r>
              <a:rPr lang="en-GB" sz="2200"/>
              <a:t>Chinese culture-hierarchy and relationships. </a:t>
            </a:r>
            <a:endParaRPr/>
          </a:p>
          <a:p>
            <a:pPr marL="228600" lvl="0" indent="-228600" algn="l" rtl="0">
              <a:lnSpc>
                <a:spcPct val="90000"/>
              </a:lnSpc>
              <a:spcBef>
                <a:spcPts val="1000"/>
              </a:spcBef>
              <a:spcAft>
                <a:spcPts val="0"/>
              </a:spcAft>
              <a:buClr>
                <a:schemeClr val="dk1"/>
              </a:buClr>
              <a:buSzPts val="2200"/>
              <a:buChar char="•"/>
            </a:pPr>
            <a:r>
              <a:rPr lang="en-GB" sz="2200"/>
              <a:t>British culture - straightforward and direct approach to making decisions and negotiating.</a:t>
            </a:r>
            <a:endParaRPr/>
          </a:p>
          <a:p>
            <a:pPr marL="228600" lvl="0" indent="-228600" algn="l" rtl="0">
              <a:lnSpc>
                <a:spcPct val="90000"/>
              </a:lnSpc>
              <a:spcBef>
                <a:spcPts val="1000"/>
              </a:spcBef>
              <a:spcAft>
                <a:spcPts val="0"/>
              </a:spcAft>
              <a:buClr>
                <a:schemeClr val="dk1"/>
              </a:buClr>
              <a:buSzPts val="2200"/>
              <a:buChar char="•"/>
            </a:pPr>
            <a:r>
              <a:rPr lang="en-GB" sz="2200"/>
              <a:t>Chinese-indirect, develop and use personal relationships, and to build consensus (Smith &amp; Riley, 2011). </a:t>
            </a:r>
            <a:endParaRPr/>
          </a:p>
          <a:p>
            <a:pPr marL="228600" lvl="0" indent="-50800" algn="l" rtl="0">
              <a:lnSpc>
                <a:spcPct val="90000"/>
              </a:lnSpc>
              <a:spcBef>
                <a:spcPts val="1000"/>
              </a:spcBef>
              <a:spcAft>
                <a:spcPts val="0"/>
              </a:spcAft>
              <a:buClr>
                <a:schemeClr val="dk1"/>
              </a:buClr>
              <a:buSzPts val="2800"/>
              <a:buNone/>
            </a:pPr>
            <a:endParaRPr/>
          </a:p>
        </p:txBody>
      </p:sp>
      <p:pic>
        <p:nvPicPr>
          <p:cNvPr id="137" name="Google Shape;137;p19"/>
          <p:cNvPicPr preferRelativeResize="0"/>
          <p:nvPr/>
        </p:nvPicPr>
        <p:blipFill rotWithShape="1">
          <a:blip r:embed="rId3">
            <a:alphaModFix/>
          </a:blip>
          <a:srcRect/>
          <a:stretch/>
        </p:blipFill>
        <p:spPr>
          <a:xfrm>
            <a:off x="5469012" y="1607537"/>
            <a:ext cx="6455258" cy="427891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0"/>
          <p:cNvSpPr txBox="1">
            <a:spLocks noGrp="1"/>
          </p:cNvSpPr>
          <p:nvPr>
            <p:ph type="body" idx="1"/>
          </p:nvPr>
        </p:nvSpPr>
        <p:spPr>
          <a:xfrm>
            <a:off x="815546" y="457200"/>
            <a:ext cx="5256642" cy="606716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3600"/>
              <a:buChar char="•"/>
            </a:pPr>
            <a:r>
              <a:rPr lang="en-GB" sz="3600"/>
              <a:t>Chinese culture-long-term relations(Fan, 2016). </a:t>
            </a:r>
            <a:endParaRPr/>
          </a:p>
          <a:p>
            <a:pPr marL="228600" lvl="0" indent="-228600" algn="l" rtl="0">
              <a:lnSpc>
                <a:spcPct val="90000"/>
              </a:lnSpc>
              <a:spcBef>
                <a:spcPts val="1000"/>
              </a:spcBef>
              <a:spcAft>
                <a:spcPts val="0"/>
              </a:spcAft>
              <a:buClr>
                <a:schemeClr val="dk1"/>
              </a:buClr>
              <a:buSzPts val="3600"/>
              <a:buChar char="•"/>
            </a:pPr>
            <a:r>
              <a:rPr lang="en-GB" sz="3600"/>
              <a:t>Chinese -“face” or one’s dignity, social standing and respect(Killion, 2006). </a:t>
            </a:r>
            <a:endParaRPr/>
          </a:p>
          <a:p>
            <a:pPr marL="228600" lvl="0" indent="-228600" algn="l" rtl="0">
              <a:lnSpc>
                <a:spcPct val="90000"/>
              </a:lnSpc>
              <a:spcBef>
                <a:spcPts val="1000"/>
              </a:spcBef>
              <a:spcAft>
                <a:spcPts val="0"/>
              </a:spcAft>
              <a:buClr>
                <a:schemeClr val="dk1"/>
              </a:buClr>
              <a:buSzPts val="3600"/>
              <a:buChar char="•"/>
            </a:pPr>
            <a:r>
              <a:rPr lang="en-GB" sz="3600"/>
              <a:t>British culture -respect and accommodation, encourages people to express their opinions without fear. </a:t>
            </a:r>
            <a:endParaRPr/>
          </a:p>
          <a:p>
            <a:pPr marL="228600" lvl="0" indent="-50800" algn="l" rtl="0">
              <a:lnSpc>
                <a:spcPct val="90000"/>
              </a:lnSpc>
              <a:spcBef>
                <a:spcPts val="1000"/>
              </a:spcBef>
              <a:spcAft>
                <a:spcPts val="0"/>
              </a:spcAft>
              <a:buClr>
                <a:schemeClr val="dk1"/>
              </a:buClr>
              <a:buSzPts val="2800"/>
              <a:buNone/>
            </a:pPr>
            <a:endParaRPr/>
          </a:p>
        </p:txBody>
      </p:sp>
      <p:pic>
        <p:nvPicPr>
          <p:cNvPr id="144" name="Google Shape;144;p20"/>
          <p:cNvPicPr preferRelativeResize="0"/>
          <p:nvPr/>
        </p:nvPicPr>
        <p:blipFill rotWithShape="1">
          <a:blip r:embed="rId3">
            <a:alphaModFix/>
          </a:blip>
          <a:srcRect/>
          <a:stretch/>
        </p:blipFill>
        <p:spPr>
          <a:xfrm>
            <a:off x="6072188" y="1069052"/>
            <a:ext cx="5675313" cy="450307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21"/>
          <p:cNvSpPr txBox="1">
            <a:spLocks noGrp="1"/>
          </p:cNvSpPr>
          <p:nvPr>
            <p:ph type="title"/>
          </p:nvPr>
        </p:nvSpPr>
        <p:spPr>
          <a:xfrm>
            <a:off x="424248" y="346033"/>
            <a:ext cx="11438237" cy="1082718"/>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b="1"/>
              <a:t>Hofstede cultural Dimensions: UK and China </a:t>
            </a:r>
            <a:endParaRPr b="1"/>
          </a:p>
        </p:txBody>
      </p:sp>
      <p:pic>
        <p:nvPicPr>
          <p:cNvPr id="151" name="Google Shape;151;p21"/>
          <p:cNvPicPr preferRelativeResize="0"/>
          <p:nvPr/>
        </p:nvPicPr>
        <p:blipFill rotWithShape="1">
          <a:blip r:embed="rId3">
            <a:alphaModFix/>
          </a:blip>
          <a:srcRect l="22943" r="22557"/>
          <a:stretch/>
        </p:blipFill>
        <p:spPr>
          <a:xfrm>
            <a:off x="2337859" y="1428751"/>
            <a:ext cx="7110941" cy="508838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graphicFrame>
        <p:nvGraphicFramePr>
          <p:cNvPr id="157" name="Google Shape;157;p22"/>
          <p:cNvGraphicFramePr/>
          <p:nvPr>
            <p:extLst>
              <p:ext uri="{D42A27DB-BD31-4B8C-83A1-F6EECF244321}">
                <p14:modId xmlns:p14="http://schemas.microsoft.com/office/powerpoint/2010/main" val="1488148522"/>
              </p:ext>
            </p:extLst>
          </p:nvPr>
        </p:nvGraphicFramePr>
        <p:xfrm>
          <a:off x="388033" y="770547"/>
          <a:ext cx="10320075" cy="5756850"/>
        </p:xfrm>
        <a:graphic>
          <a:graphicData uri="http://schemas.openxmlformats.org/drawingml/2006/table">
            <a:tbl>
              <a:tblPr firstRow="1" bandRow="1">
                <a:noFill/>
                <a:tableStyleId>{2C835A68-EB7A-4CD9-9159-DE16CAD02BFC}</a:tableStyleId>
              </a:tblPr>
              <a:tblGrid>
                <a:gridCol w="2879025">
                  <a:extLst>
                    <a:ext uri="{9D8B030D-6E8A-4147-A177-3AD203B41FA5}">
                      <a16:colId xmlns:a16="http://schemas.microsoft.com/office/drawing/2014/main" val="20000"/>
                    </a:ext>
                  </a:extLst>
                </a:gridCol>
                <a:gridCol w="3720525">
                  <a:extLst>
                    <a:ext uri="{9D8B030D-6E8A-4147-A177-3AD203B41FA5}">
                      <a16:colId xmlns:a16="http://schemas.microsoft.com/office/drawing/2014/main" val="20001"/>
                    </a:ext>
                  </a:extLst>
                </a:gridCol>
                <a:gridCol w="3720525">
                  <a:extLst>
                    <a:ext uri="{9D8B030D-6E8A-4147-A177-3AD203B41FA5}">
                      <a16:colId xmlns:a16="http://schemas.microsoft.com/office/drawing/2014/main" val="20002"/>
                    </a:ext>
                  </a:extLst>
                </a:gridCol>
              </a:tblGrid>
              <a:tr h="745125">
                <a:tc>
                  <a:txBody>
                    <a:bodyPr/>
                    <a:lstStyle/>
                    <a:p>
                      <a:pPr marL="0" marR="0" lvl="0" indent="0" algn="l" rtl="0">
                        <a:spcBef>
                          <a:spcPts val="0"/>
                        </a:spcBef>
                        <a:spcAft>
                          <a:spcPts val="0"/>
                        </a:spcAft>
                        <a:buNone/>
                      </a:pPr>
                      <a:endParaRPr sz="1800"/>
                    </a:p>
                  </a:txBody>
                  <a:tcPr marL="91450" marR="91450" marT="45725" marB="45725"/>
                </a:tc>
                <a:tc>
                  <a:txBody>
                    <a:bodyPr/>
                    <a:lstStyle/>
                    <a:p>
                      <a:pPr marL="0" marR="0" lvl="0" indent="0" algn="ctr" rtl="0">
                        <a:spcBef>
                          <a:spcPts val="0"/>
                        </a:spcBef>
                        <a:spcAft>
                          <a:spcPts val="0"/>
                        </a:spcAft>
                        <a:buNone/>
                      </a:pPr>
                      <a:r>
                        <a:rPr lang="en-GB" sz="2800" b="1">
                          <a:solidFill>
                            <a:schemeClr val="lt1"/>
                          </a:solidFill>
                          <a:latin typeface="Calibri"/>
                          <a:ea typeface="Calibri"/>
                          <a:cs typeface="Calibri"/>
                          <a:sym typeface="Calibri"/>
                        </a:rPr>
                        <a:t>China </a:t>
                      </a:r>
                      <a:endParaRPr/>
                    </a:p>
                  </a:txBody>
                  <a:tcPr marL="91450" marR="91450" marT="45725" marB="45725"/>
                </a:tc>
                <a:tc>
                  <a:txBody>
                    <a:bodyPr/>
                    <a:lstStyle/>
                    <a:p>
                      <a:pPr marL="0" marR="0" lvl="0" indent="0" algn="ctr" rtl="0">
                        <a:spcBef>
                          <a:spcPts val="0"/>
                        </a:spcBef>
                        <a:spcAft>
                          <a:spcPts val="0"/>
                        </a:spcAft>
                        <a:buNone/>
                      </a:pPr>
                      <a:r>
                        <a:rPr lang="en-GB" sz="2800" b="1" dirty="0">
                          <a:solidFill>
                            <a:schemeClr val="lt1"/>
                          </a:solidFill>
                          <a:latin typeface="Calibri"/>
                          <a:ea typeface="Calibri"/>
                          <a:cs typeface="Calibri"/>
                          <a:sym typeface="Calibri"/>
                        </a:rPr>
                        <a:t>UK</a:t>
                      </a:r>
                      <a:endParaRPr sz="2800" b="1" dirty="0">
                        <a:solidFill>
                          <a:schemeClr val="lt1"/>
                        </a:solidFill>
                        <a:latin typeface="Calibri"/>
                        <a:ea typeface="Calibri"/>
                        <a:cs typeface="Calibri"/>
                        <a:sym typeface="Calibri"/>
                      </a:endParaRPr>
                    </a:p>
                  </a:txBody>
                  <a:tcPr marL="91450" marR="91450" marT="45725" marB="45725"/>
                </a:tc>
                <a:extLst>
                  <a:ext uri="{0D108BD9-81ED-4DB2-BD59-A6C34878D82A}">
                    <a16:rowId xmlns:a16="http://schemas.microsoft.com/office/drawing/2014/main" val="10000"/>
                  </a:ext>
                </a:extLst>
              </a:tr>
              <a:tr h="745125">
                <a:tc>
                  <a:txBody>
                    <a:bodyPr/>
                    <a:lstStyle/>
                    <a:p>
                      <a:pPr marL="0" marR="0" lvl="0" indent="0" algn="ctr" rtl="0">
                        <a:spcBef>
                          <a:spcPts val="0"/>
                        </a:spcBef>
                        <a:spcAft>
                          <a:spcPts val="0"/>
                        </a:spcAft>
                        <a:buNone/>
                      </a:pPr>
                      <a:r>
                        <a:rPr lang="en-GB" sz="1800"/>
                        <a:t>Power Distance </a:t>
                      </a:r>
                      <a:endParaRPr/>
                    </a:p>
                  </a:txBody>
                  <a:tcPr marL="91450" marR="91450" marT="45725" marB="45725"/>
                </a:tc>
                <a:tc>
                  <a:txBody>
                    <a:bodyPr/>
                    <a:lstStyle/>
                    <a:p>
                      <a:pPr marL="0" marR="0" lvl="0" indent="0" algn="ctr" rtl="0">
                        <a:spcBef>
                          <a:spcPts val="0"/>
                        </a:spcBef>
                        <a:spcAft>
                          <a:spcPts val="0"/>
                        </a:spcAft>
                        <a:buNone/>
                      </a:pPr>
                      <a:r>
                        <a:rPr lang="en-GB" sz="1800"/>
                        <a:t>High power distance </a:t>
                      </a:r>
                      <a:endParaRPr/>
                    </a:p>
                  </a:txBody>
                  <a:tcPr marL="91450" marR="91450" marT="45725" marB="45725"/>
                </a:tc>
                <a:tc>
                  <a:txBody>
                    <a:bodyPr/>
                    <a:lstStyle/>
                    <a:p>
                      <a:pPr marL="0" marR="0" lvl="0" indent="0" algn="ctr" rtl="0">
                        <a:spcBef>
                          <a:spcPts val="0"/>
                        </a:spcBef>
                        <a:spcAft>
                          <a:spcPts val="0"/>
                        </a:spcAft>
                        <a:buNone/>
                      </a:pPr>
                      <a:r>
                        <a:rPr lang="en-GB" sz="1800"/>
                        <a:t>Low Power distance </a:t>
                      </a:r>
                      <a:endParaRPr/>
                    </a:p>
                  </a:txBody>
                  <a:tcPr marL="91450" marR="91450" marT="45725" marB="45725"/>
                </a:tc>
                <a:extLst>
                  <a:ext uri="{0D108BD9-81ED-4DB2-BD59-A6C34878D82A}">
                    <a16:rowId xmlns:a16="http://schemas.microsoft.com/office/drawing/2014/main" val="10001"/>
                  </a:ext>
                </a:extLst>
              </a:tr>
              <a:tr h="745125">
                <a:tc>
                  <a:txBody>
                    <a:bodyPr/>
                    <a:lstStyle/>
                    <a:p>
                      <a:pPr marL="0" marR="0" lvl="0" indent="0" algn="ctr" rtl="0">
                        <a:spcBef>
                          <a:spcPts val="0"/>
                        </a:spcBef>
                        <a:spcAft>
                          <a:spcPts val="0"/>
                        </a:spcAft>
                        <a:buNone/>
                      </a:pPr>
                      <a:r>
                        <a:rPr lang="en-GB" sz="1800"/>
                        <a:t>Individualism vs Collectivism</a:t>
                      </a:r>
                      <a:endParaRPr/>
                    </a:p>
                  </a:txBody>
                  <a:tcPr marL="91450" marR="91450" marT="45725" marB="45725"/>
                </a:tc>
                <a:tc>
                  <a:txBody>
                    <a:bodyPr/>
                    <a:lstStyle/>
                    <a:p>
                      <a:pPr marL="0" marR="0" lvl="0" indent="0" algn="ctr" rtl="0">
                        <a:spcBef>
                          <a:spcPts val="0"/>
                        </a:spcBef>
                        <a:spcAft>
                          <a:spcPts val="0"/>
                        </a:spcAft>
                        <a:buNone/>
                      </a:pPr>
                      <a:r>
                        <a:rPr lang="en-GB" sz="1800"/>
                        <a:t>Collectivist </a:t>
                      </a:r>
                      <a:endParaRPr/>
                    </a:p>
                  </a:txBody>
                  <a:tcPr marL="91450" marR="91450" marT="45725" marB="45725"/>
                </a:tc>
                <a:tc>
                  <a:txBody>
                    <a:bodyPr/>
                    <a:lstStyle/>
                    <a:p>
                      <a:pPr marL="0" marR="0" lvl="0" indent="0" algn="ctr" rtl="0">
                        <a:spcBef>
                          <a:spcPts val="0"/>
                        </a:spcBef>
                        <a:spcAft>
                          <a:spcPts val="0"/>
                        </a:spcAft>
                        <a:buNone/>
                      </a:pPr>
                      <a:r>
                        <a:rPr lang="en-GB" sz="1800"/>
                        <a:t>Individualsitic</a:t>
                      </a:r>
                      <a:endParaRPr sz="1800"/>
                    </a:p>
                  </a:txBody>
                  <a:tcPr marL="91450" marR="91450" marT="45725" marB="45725"/>
                </a:tc>
                <a:extLst>
                  <a:ext uri="{0D108BD9-81ED-4DB2-BD59-A6C34878D82A}">
                    <a16:rowId xmlns:a16="http://schemas.microsoft.com/office/drawing/2014/main" val="10002"/>
                  </a:ext>
                </a:extLst>
              </a:tr>
              <a:tr h="1286100">
                <a:tc>
                  <a:txBody>
                    <a:bodyPr/>
                    <a:lstStyle/>
                    <a:p>
                      <a:pPr marL="0" marR="0" lvl="0" indent="0" algn="ctr" rtl="0">
                        <a:spcBef>
                          <a:spcPts val="0"/>
                        </a:spcBef>
                        <a:spcAft>
                          <a:spcPts val="0"/>
                        </a:spcAft>
                        <a:buNone/>
                      </a:pPr>
                      <a:r>
                        <a:rPr lang="en-GB" sz="1800"/>
                        <a:t>Masculinity vs femininity</a:t>
                      </a:r>
                      <a:endParaRPr/>
                    </a:p>
                  </a:txBody>
                  <a:tcPr marL="91450" marR="91450" marT="45725" marB="45725"/>
                </a:tc>
                <a:tc>
                  <a:txBody>
                    <a:bodyPr/>
                    <a:lstStyle/>
                    <a:p>
                      <a:pPr marL="0" marR="0" lvl="0" indent="0" algn="ctr" rtl="0">
                        <a:spcBef>
                          <a:spcPts val="0"/>
                        </a:spcBef>
                        <a:spcAft>
                          <a:spcPts val="0"/>
                        </a:spcAft>
                        <a:buNone/>
                      </a:pPr>
                      <a:r>
                        <a:rPr lang="en-GB" sz="1800"/>
                        <a:t>Masculine </a:t>
                      </a:r>
                      <a:endParaRPr/>
                    </a:p>
                  </a:txBody>
                  <a:tcPr marL="91450" marR="91450" marT="45725" marB="45725"/>
                </a:tc>
                <a:tc>
                  <a:txBody>
                    <a:bodyPr/>
                    <a:lstStyle/>
                    <a:p>
                      <a:pPr marL="0" marR="0" lvl="0" indent="0" algn="ctr" rtl="0">
                        <a:spcBef>
                          <a:spcPts val="0"/>
                        </a:spcBef>
                        <a:spcAft>
                          <a:spcPts val="0"/>
                        </a:spcAft>
                        <a:buNone/>
                      </a:pPr>
                      <a:r>
                        <a:rPr lang="en-GB" sz="1800"/>
                        <a:t>Balance between masculinity and femininity </a:t>
                      </a:r>
                      <a:endParaRPr/>
                    </a:p>
                  </a:txBody>
                  <a:tcPr marL="91450" marR="91450" marT="45725" marB="45725"/>
                </a:tc>
                <a:extLst>
                  <a:ext uri="{0D108BD9-81ED-4DB2-BD59-A6C34878D82A}">
                    <a16:rowId xmlns:a16="http://schemas.microsoft.com/office/drawing/2014/main" val="10003"/>
                  </a:ext>
                </a:extLst>
              </a:tr>
              <a:tr h="745125">
                <a:tc>
                  <a:txBody>
                    <a:bodyPr/>
                    <a:lstStyle/>
                    <a:p>
                      <a:pPr marL="0" marR="0" lvl="0" indent="0" algn="ctr" rtl="0">
                        <a:spcBef>
                          <a:spcPts val="0"/>
                        </a:spcBef>
                        <a:spcAft>
                          <a:spcPts val="0"/>
                        </a:spcAft>
                        <a:buNone/>
                      </a:pPr>
                      <a:r>
                        <a:rPr lang="en-GB" sz="1800"/>
                        <a:t>Uncertainty avoidance </a:t>
                      </a:r>
                      <a:endParaRPr/>
                    </a:p>
                  </a:txBody>
                  <a:tcPr marL="91450" marR="91450" marT="45725" marB="45725"/>
                </a:tc>
                <a:tc>
                  <a:txBody>
                    <a:bodyPr/>
                    <a:lstStyle/>
                    <a:p>
                      <a:pPr marL="0" marR="0" lvl="0" indent="0" algn="ctr" rtl="0">
                        <a:spcBef>
                          <a:spcPts val="0"/>
                        </a:spcBef>
                        <a:spcAft>
                          <a:spcPts val="0"/>
                        </a:spcAft>
                        <a:buNone/>
                      </a:pPr>
                      <a:r>
                        <a:rPr lang="en-GB" sz="1800"/>
                        <a:t>Low</a:t>
                      </a:r>
                      <a:endParaRPr/>
                    </a:p>
                  </a:txBody>
                  <a:tcPr marL="91450" marR="91450" marT="45725" marB="45725"/>
                </a:tc>
                <a:tc>
                  <a:txBody>
                    <a:bodyPr/>
                    <a:lstStyle/>
                    <a:p>
                      <a:pPr marL="0" marR="0" lvl="0" indent="0" algn="ctr" rtl="0">
                        <a:spcBef>
                          <a:spcPts val="0"/>
                        </a:spcBef>
                        <a:spcAft>
                          <a:spcPts val="0"/>
                        </a:spcAft>
                        <a:buNone/>
                      </a:pPr>
                      <a:r>
                        <a:rPr lang="en-GB" sz="1800"/>
                        <a:t>High</a:t>
                      </a:r>
                      <a:endParaRPr/>
                    </a:p>
                  </a:txBody>
                  <a:tcPr marL="91450" marR="91450" marT="45725" marB="45725"/>
                </a:tc>
                <a:extLst>
                  <a:ext uri="{0D108BD9-81ED-4DB2-BD59-A6C34878D82A}">
                    <a16:rowId xmlns:a16="http://schemas.microsoft.com/office/drawing/2014/main" val="10004"/>
                  </a:ext>
                </a:extLst>
              </a:tr>
              <a:tr h="745125">
                <a:tc>
                  <a:txBody>
                    <a:bodyPr/>
                    <a:lstStyle/>
                    <a:p>
                      <a:pPr marL="0" marR="0" lvl="0" indent="0" algn="ctr" rtl="0">
                        <a:spcBef>
                          <a:spcPts val="0"/>
                        </a:spcBef>
                        <a:spcAft>
                          <a:spcPts val="0"/>
                        </a:spcAft>
                        <a:buNone/>
                      </a:pPr>
                      <a:r>
                        <a:rPr lang="en-GB" sz="1800"/>
                        <a:t>Long-term vs Short-term</a:t>
                      </a:r>
                      <a:endParaRPr/>
                    </a:p>
                  </a:txBody>
                  <a:tcPr marL="91450" marR="91450" marT="45725" marB="45725"/>
                </a:tc>
                <a:tc>
                  <a:txBody>
                    <a:bodyPr/>
                    <a:lstStyle/>
                    <a:p>
                      <a:pPr marL="0" marR="0" lvl="0" indent="0" algn="ctr" rtl="0">
                        <a:spcBef>
                          <a:spcPts val="0"/>
                        </a:spcBef>
                        <a:spcAft>
                          <a:spcPts val="0"/>
                        </a:spcAft>
                        <a:buNone/>
                      </a:pPr>
                      <a:r>
                        <a:rPr lang="en-GB" sz="1800"/>
                        <a:t>Short term </a:t>
                      </a:r>
                      <a:endParaRPr/>
                    </a:p>
                  </a:txBody>
                  <a:tcPr marL="91450" marR="91450" marT="45725" marB="45725"/>
                </a:tc>
                <a:tc>
                  <a:txBody>
                    <a:bodyPr/>
                    <a:lstStyle/>
                    <a:p>
                      <a:pPr marL="0" marR="0" lvl="0" indent="0" algn="ctr" rtl="0">
                        <a:spcBef>
                          <a:spcPts val="0"/>
                        </a:spcBef>
                        <a:spcAft>
                          <a:spcPts val="0"/>
                        </a:spcAft>
                        <a:buNone/>
                      </a:pPr>
                      <a:r>
                        <a:rPr lang="en-GB" sz="1800"/>
                        <a:t>Long term </a:t>
                      </a:r>
                      <a:endParaRPr/>
                    </a:p>
                  </a:txBody>
                  <a:tcPr marL="91450" marR="91450" marT="45725" marB="45725"/>
                </a:tc>
                <a:extLst>
                  <a:ext uri="{0D108BD9-81ED-4DB2-BD59-A6C34878D82A}">
                    <a16:rowId xmlns:a16="http://schemas.microsoft.com/office/drawing/2014/main" val="10005"/>
                  </a:ext>
                </a:extLst>
              </a:tr>
              <a:tr h="745125">
                <a:tc>
                  <a:txBody>
                    <a:bodyPr/>
                    <a:lstStyle/>
                    <a:p>
                      <a:pPr marL="0" marR="0" lvl="0" indent="0" algn="ctr" rtl="0">
                        <a:spcBef>
                          <a:spcPts val="0"/>
                        </a:spcBef>
                        <a:spcAft>
                          <a:spcPts val="0"/>
                        </a:spcAft>
                        <a:buNone/>
                      </a:pPr>
                      <a:r>
                        <a:rPr lang="en-GB" sz="1800"/>
                        <a:t>Restraint vs Indulgence</a:t>
                      </a:r>
                      <a:endParaRPr/>
                    </a:p>
                  </a:txBody>
                  <a:tcPr marL="91450" marR="91450" marT="45725" marB="45725"/>
                </a:tc>
                <a:tc>
                  <a:txBody>
                    <a:bodyPr/>
                    <a:lstStyle/>
                    <a:p>
                      <a:pPr marL="0" marR="0" lvl="0" indent="0" algn="ctr" rtl="0">
                        <a:spcBef>
                          <a:spcPts val="0"/>
                        </a:spcBef>
                        <a:spcAft>
                          <a:spcPts val="0"/>
                        </a:spcAft>
                        <a:buNone/>
                      </a:pPr>
                      <a:r>
                        <a:rPr lang="en-GB" sz="1800"/>
                        <a:t>Indulgent </a:t>
                      </a:r>
                      <a:endParaRPr/>
                    </a:p>
                  </a:txBody>
                  <a:tcPr marL="91450" marR="91450" marT="45725" marB="45725"/>
                </a:tc>
                <a:tc>
                  <a:txBody>
                    <a:bodyPr/>
                    <a:lstStyle/>
                    <a:p>
                      <a:pPr marL="0" marR="0" lvl="0" indent="0" algn="ctr" rtl="0">
                        <a:spcBef>
                          <a:spcPts val="0"/>
                        </a:spcBef>
                        <a:spcAft>
                          <a:spcPts val="0"/>
                        </a:spcAft>
                        <a:buNone/>
                      </a:pPr>
                      <a:r>
                        <a:rPr lang="en-GB" sz="1800" dirty="0"/>
                        <a:t>Restraint </a:t>
                      </a:r>
                      <a:endParaRPr dirty="0"/>
                    </a:p>
                  </a:txBody>
                  <a:tcPr marL="91450" marR="91450" marT="45725" marB="45725"/>
                </a:tc>
                <a:extLst>
                  <a:ext uri="{0D108BD9-81ED-4DB2-BD59-A6C34878D82A}">
                    <a16:rowId xmlns:a16="http://schemas.microsoft.com/office/drawing/2014/main" val="10006"/>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3"/>
          <p:cNvSpPr txBox="1">
            <a:spLocks noGrp="1"/>
          </p:cNvSpPr>
          <p:nvPr>
            <p:ph type="title"/>
          </p:nvPr>
        </p:nvSpPr>
        <p:spPr>
          <a:xfrm>
            <a:off x="1066800" y="432529"/>
            <a:ext cx="9510584" cy="81550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b="1"/>
              <a:t>Recommendations </a:t>
            </a:r>
            <a:endParaRPr/>
          </a:p>
        </p:txBody>
      </p:sp>
      <p:sp>
        <p:nvSpPr>
          <p:cNvPr id="164" name="Google Shape;164;p23"/>
          <p:cNvSpPr txBox="1">
            <a:spLocks noGrp="1"/>
          </p:cNvSpPr>
          <p:nvPr>
            <p:ph type="body" idx="1"/>
          </p:nvPr>
        </p:nvSpPr>
        <p:spPr>
          <a:xfrm>
            <a:off x="683740" y="1248032"/>
            <a:ext cx="10869827" cy="5029200"/>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GB"/>
              <a:t>Greggs needs to understand Chinese culture on food.</a:t>
            </a:r>
            <a:endParaRPr/>
          </a:p>
          <a:p>
            <a:pPr marL="228600" lvl="0" indent="-228600" algn="l" rtl="0">
              <a:lnSpc>
                <a:spcPct val="90000"/>
              </a:lnSpc>
              <a:spcBef>
                <a:spcPts val="1000"/>
              </a:spcBef>
              <a:spcAft>
                <a:spcPts val="0"/>
              </a:spcAft>
              <a:buClr>
                <a:schemeClr val="dk1"/>
              </a:buClr>
              <a:buSzPts val="2800"/>
              <a:buChar char="•"/>
            </a:pPr>
            <a:r>
              <a:rPr lang="en-GB"/>
              <a:t>Develop more vegan, vegetarian and halal food options to suit varied dietary requirements as dictated by religion and culture. </a:t>
            </a:r>
            <a:endParaRPr/>
          </a:p>
          <a:p>
            <a:pPr marL="228600" lvl="0" indent="-228600" algn="l" rtl="0">
              <a:lnSpc>
                <a:spcPct val="90000"/>
              </a:lnSpc>
              <a:spcBef>
                <a:spcPts val="1000"/>
              </a:spcBef>
              <a:spcAft>
                <a:spcPts val="0"/>
              </a:spcAft>
              <a:buClr>
                <a:schemeClr val="dk1"/>
              </a:buClr>
              <a:buSzPts val="2800"/>
              <a:buChar char="•"/>
            </a:pPr>
            <a:r>
              <a:rPr lang="en-GB"/>
              <a:t>Source several ingredients from local markets, include local flavours and follow certain traditional Chinese backing techniques to appease the local consumers.</a:t>
            </a:r>
            <a:endParaRPr/>
          </a:p>
          <a:p>
            <a:pPr marL="228600" lvl="0" indent="-228600" algn="l" rtl="0">
              <a:lnSpc>
                <a:spcPct val="90000"/>
              </a:lnSpc>
              <a:spcBef>
                <a:spcPts val="1000"/>
              </a:spcBef>
              <a:spcAft>
                <a:spcPts val="0"/>
              </a:spcAft>
              <a:buClr>
                <a:schemeClr val="dk1"/>
              </a:buClr>
              <a:buSzPts val="2800"/>
              <a:buChar char="•"/>
            </a:pPr>
            <a:r>
              <a:rPr lang="en-GB"/>
              <a:t>Prioritizing collectivism in place of individualism</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24"/>
          <p:cNvSpPr txBox="1">
            <a:spLocks noGrp="1"/>
          </p:cNvSpPr>
          <p:nvPr>
            <p:ph type="title"/>
          </p:nvPr>
        </p:nvSpPr>
        <p:spPr>
          <a:xfrm>
            <a:off x="1066800" y="383102"/>
            <a:ext cx="10058400" cy="1050282"/>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b="1"/>
              <a:t>Recommendations</a:t>
            </a:r>
            <a:r>
              <a:rPr lang="en-GB"/>
              <a:t> </a:t>
            </a:r>
            <a:endParaRPr/>
          </a:p>
        </p:txBody>
      </p:sp>
      <p:sp>
        <p:nvSpPr>
          <p:cNvPr id="171" name="Google Shape;171;p24"/>
          <p:cNvSpPr txBox="1">
            <a:spLocks noGrp="1"/>
          </p:cNvSpPr>
          <p:nvPr>
            <p:ph type="body" idx="1"/>
          </p:nvPr>
        </p:nvSpPr>
        <p:spPr>
          <a:xfrm>
            <a:off x="560173" y="1433384"/>
            <a:ext cx="11079892" cy="490563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GB"/>
              <a:t>Learn the Mandarin language for better communication with the locals. </a:t>
            </a:r>
            <a:endParaRPr/>
          </a:p>
          <a:p>
            <a:pPr marL="228600" lvl="0" indent="-228600" algn="l" rtl="0">
              <a:lnSpc>
                <a:spcPct val="90000"/>
              </a:lnSpc>
              <a:spcBef>
                <a:spcPts val="1000"/>
              </a:spcBef>
              <a:spcAft>
                <a:spcPts val="0"/>
              </a:spcAft>
              <a:buClr>
                <a:schemeClr val="dk1"/>
              </a:buClr>
              <a:buSzPts val="2800"/>
              <a:buChar char="•"/>
            </a:pPr>
            <a:r>
              <a:rPr lang="en-GB"/>
              <a:t>Adapt to the culture of recognizing hierarchy, masculinity and order.</a:t>
            </a:r>
            <a:endParaRPr/>
          </a:p>
          <a:p>
            <a:pPr marL="228600" lvl="0" indent="-228600" algn="l" rtl="0">
              <a:lnSpc>
                <a:spcPct val="90000"/>
              </a:lnSpc>
              <a:spcBef>
                <a:spcPts val="1000"/>
              </a:spcBef>
              <a:spcAft>
                <a:spcPts val="0"/>
              </a:spcAft>
              <a:buClr>
                <a:schemeClr val="dk1"/>
              </a:buClr>
              <a:buSzPts val="2800"/>
              <a:buChar char="•"/>
            </a:pPr>
            <a:r>
              <a:rPr lang="en-GB"/>
              <a:t>Adapt their systems to consultative and long-term decision-making processes.</a:t>
            </a:r>
            <a:endParaRPr/>
          </a:p>
          <a:p>
            <a:pPr marL="228600" lvl="0" indent="-228600" algn="l" rtl="0">
              <a:lnSpc>
                <a:spcPct val="90000"/>
              </a:lnSpc>
              <a:spcBef>
                <a:spcPts val="1000"/>
              </a:spcBef>
              <a:spcAft>
                <a:spcPts val="0"/>
              </a:spcAft>
              <a:buClr>
                <a:schemeClr val="dk1"/>
              </a:buClr>
              <a:buSzPts val="2800"/>
              <a:buChar char="•"/>
            </a:pPr>
            <a:r>
              <a:rPr lang="en-GB"/>
              <a:t>Learn the place of personal connections and relationships</a:t>
            </a:r>
            <a:endParaRPr/>
          </a:p>
          <a:p>
            <a:pPr marL="228600" lvl="0" indent="-50800" algn="l" rtl="0">
              <a:lnSpc>
                <a:spcPct val="90000"/>
              </a:lnSpc>
              <a:spcBef>
                <a:spcPts val="1000"/>
              </a:spcBef>
              <a:spcAft>
                <a:spcPts val="0"/>
              </a:spcAft>
              <a:buClr>
                <a:schemeClr val="dk1"/>
              </a:buClr>
              <a:buSzPts val="2800"/>
              <a:buNone/>
            </a:pP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25"/>
          <p:cNvSpPr txBox="1">
            <a:spLocks noGrp="1"/>
          </p:cNvSpPr>
          <p:nvPr>
            <p:ph type="title"/>
          </p:nvPr>
        </p:nvSpPr>
        <p:spPr>
          <a:xfrm>
            <a:off x="955589" y="308961"/>
            <a:ext cx="10058400" cy="803147"/>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b="1"/>
              <a:t>Conclusion</a:t>
            </a:r>
            <a:r>
              <a:rPr lang="en-GB"/>
              <a:t> </a:t>
            </a:r>
            <a:endParaRPr/>
          </a:p>
        </p:txBody>
      </p:sp>
      <p:sp>
        <p:nvSpPr>
          <p:cNvPr id="177" name="Google Shape;177;p25"/>
          <p:cNvSpPr txBox="1">
            <a:spLocks noGrp="1"/>
          </p:cNvSpPr>
          <p:nvPr>
            <p:ph type="body" idx="1"/>
          </p:nvPr>
        </p:nvSpPr>
        <p:spPr>
          <a:xfrm>
            <a:off x="955589" y="1448212"/>
            <a:ext cx="10058400" cy="3931920"/>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3600"/>
              <a:buChar char="•"/>
            </a:pPr>
            <a:r>
              <a:rPr lang="en-GB" sz="3600"/>
              <a:t>Although the British team may struggle to adapt to the local  Chinese culture, the fact that the business is to be a joint venture means that it has high chance of success because the local Chinese company can help the British team to adapt to the local culture and systems. </a:t>
            </a:r>
            <a:endParaRPr/>
          </a:p>
          <a:p>
            <a:pPr marL="228600" lvl="0" indent="-50800" algn="l" rtl="0">
              <a:lnSpc>
                <a:spcPct val="90000"/>
              </a:lnSpc>
              <a:spcBef>
                <a:spcPts val="1000"/>
              </a:spcBef>
              <a:spcAft>
                <a:spcPts val="0"/>
              </a:spcAft>
              <a:buClr>
                <a:schemeClr val="dk1"/>
              </a:buClr>
              <a:buSzPts val="2800"/>
              <a:buNone/>
            </a:pP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26"/>
          <p:cNvSpPr txBox="1">
            <a:spLocks noGrp="1"/>
          </p:cNvSpPr>
          <p:nvPr>
            <p:ph type="title"/>
          </p:nvPr>
        </p:nvSpPr>
        <p:spPr>
          <a:xfrm>
            <a:off x="374822" y="667307"/>
            <a:ext cx="10058400" cy="7413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b="1"/>
              <a:t>References </a:t>
            </a:r>
            <a:endParaRPr b="1"/>
          </a:p>
        </p:txBody>
      </p:sp>
      <p:sp>
        <p:nvSpPr>
          <p:cNvPr id="183" name="Google Shape;183;p26"/>
          <p:cNvSpPr txBox="1">
            <a:spLocks noGrp="1"/>
          </p:cNvSpPr>
          <p:nvPr>
            <p:ph type="body" idx="1"/>
          </p:nvPr>
        </p:nvSpPr>
        <p:spPr>
          <a:xfrm>
            <a:off x="185351" y="1631092"/>
            <a:ext cx="11541211" cy="4893276"/>
          </a:xfrm>
          <a:prstGeom prst="rect">
            <a:avLst/>
          </a:prstGeom>
          <a:noFill/>
          <a:ln>
            <a:noFill/>
          </a:ln>
        </p:spPr>
        <p:txBody>
          <a:bodyPr spcFirstLastPara="1" wrap="square" lIns="91425" tIns="45700" rIns="91425" bIns="45700" anchor="t" anchorCtr="0">
            <a:normAutofit fontScale="55000" lnSpcReduction="20000"/>
          </a:bodyPr>
          <a:lstStyle/>
          <a:p>
            <a:pPr marL="228600" lvl="0" indent="-228600" algn="l" rtl="0">
              <a:lnSpc>
                <a:spcPct val="90000"/>
              </a:lnSpc>
              <a:spcBef>
                <a:spcPts val="0"/>
              </a:spcBef>
              <a:spcAft>
                <a:spcPts val="0"/>
              </a:spcAft>
              <a:buClr>
                <a:schemeClr val="dk1"/>
              </a:buClr>
              <a:buSzPct val="100000"/>
              <a:buChar char="•"/>
            </a:pPr>
            <a:r>
              <a:rPr lang="en-GB"/>
              <a:t>Cohn, R. &amp; Russell, J., 2015. </a:t>
            </a:r>
            <a:r>
              <a:rPr lang="en-GB" i="1"/>
              <a:t>Hofstede's Cultural Dimensions Theory. </a:t>
            </a:r>
            <a:r>
              <a:rPr lang="en-GB"/>
              <a:t>s.l.:Books on Demand.</a:t>
            </a:r>
            <a:endParaRPr/>
          </a:p>
          <a:p>
            <a:pPr marL="228600" lvl="0" indent="-228600" algn="l" rtl="0">
              <a:lnSpc>
                <a:spcPct val="90000"/>
              </a:lnSpc>
              <a:spcBef>
                <a:spcPts val="1000"/>
              </a:spcBef>
              <a:spcAft>
                <a:spcPts val="0"/>
              </a:spcAft>
              <a:buClr>
                <a:schemeClr val="dk1"/>
              </a:buClr>
              <a:buSzPct val="100000"/>
              <a:buChar char="•"/>
            </a:pPr>
            <a:r>
              <a:rPr lang="en-GB"/>
              <a:t>Demirbag, m., 2000. Factors affecting Joint Venture success: An-empirical analysis of foreign-local partner relationships and performance in joint ventures in Turkey. </a:t>
            </a:r>
            <a:r>
              <a:rPr lang="en-GB" i="1"/>
              <a:t>International Business Review , </a:t>
            </a:r>
            <a:r>
              <a:rPr lang="en-GB"/>
              <a:t>9(1), pp. 1-35.</a:t>
            </a:r>
            <a:endParaRPr/>
          </a:p>
          <a:p>
            <a:pPr marL="228600" lvl="0" indent="-228600" algn="l" rtl="0">
              <a:lnSpc>
                <a:spcPct val="90000"/>
              </a:lnSpc>
              <a:spcBef>
                <a:spcPts val="1000"/>
              </a:spcBef>
              <a:spcAft>
                <a:spcPts val="0"/>
              </a:spcAft>
              <a:buClr>
                <a:schemeClr val="dk1"/>
              </a:buClr>
              <a:buSzPct val="100000"/>
              <a:buChar char="•"/>
            </a:pPr>
            <a:r>
              <a:rPr lang="en-GB"/>
              <a:t>English 100, 2022. </a:t>
            </a:r>
            <a:r>
              <a:rPr lang="en-GB" i="1"/>
              <a:t>What languages are spoken in the UK? Top 5 Languages Spoken in the UK!. </a:t>
            </a:r>
            <a:r>
              <a:rPr lang="en-GB"/>
              <a:t>[Online] </a:t>
            </a:r>
            <a:br>
              <a:rPr lang="en-GB"/>
            </a:br>
            <a:r>
              <a:rPr lang="en-GB"/>
              <a:t>Available at: </a:t>
            </a:r>
            <a:r>
              <a:rPr lang="en-GB" u="sng"/>
              <a:t>https://learnenglish100.com/languages-spoken-in-the-uk/</a:t>
            </a:r>
            <a:br>
              <a:rPr lang="en-GB"/>
            </a:br>
            <a:r>
              <a:rPr lang="en-GB"/>
              <a:t>[Accessed 14 July 2023].</a:t>
            </a:r>
            <a:endParaRPr/>
          </a:p>
          <a:p>
            <a:pPr marL="228600" lvl="0" indent="-228600" algn="l" rtl="0">
              <a:lnSpc>
                <a:spcPct val="90000"/>
              </a:lnSpc>
              <a:spcBef>
                <a:spcPts val="1000"/>
              </a:spcBef>
              <a:spcAft>
                <a:spcPts val="0"/>
              </a:spcAft>
              <a:buClr>
                <a:schemeClr val="dk1"/>
              </a:buClr>
              <a:buSzPct val="100000"/>
              <a:buChar char="•"/>
            </a:pPr>
            <a:r>
              <a:rPr lang="en-GB"/>
              <a:t>Fan, C. S., 2016. </a:t>
            </a:r>
            <a:r>
              <a:rPr lang="en-GB" i="1"/>
              <a:t>Culture, Institution, and Development in China: The economics of national characte. </a:t>
            </a:r>
            <a:r>
              <a:rPr lang="en-GB"/>
              <a:t>s.l.:Routledge.</a:t>
            </a:r>
            <a:endParaRPr/>
          </a:p>
          <a:p>
            <a:pPr marL="228600" lvl="0" indent="-228600" algn="l" rtl="0">
              <a:lnSpc>
                <a:spcPct val="90000"/>
              </a:lnSpc>
              <a:spcBef>
                <a:spcPts val="1000"/>
              </a:spcBef>
              <a:spcAft>
                <a:spcPts val="0"/>
              </a:spcAft>
              <a:buClr>
                <a:schemeClr val="dk1"/>
              </a:buClr>
              <a:buSzPct val="100000"/>
              <a:buChar char="•"/>
            </a:pPr>
            <a:r>
              <a:rPr lang="en-GB"/>
              <a:t>Killion, U., 2006. </a:t>
            </a:r>
            <a:r>
              <a:rPr lang="en-GB" i="1"/>
              <a:t>A Modern Chinese Journey to the West: Economic Globalization and Dualism. </a:t>
            </a:r>
            <a:r>
              <a:rPr lang="en-GB"/>
              <a:t>s.l.:Nova Publishers.</a:t>
            </a:r>
            <a:endParaRPr/>
          </a:p>
          <a:p>
            <a:pPr marL="228600" lvl="0" indent="-228600" algn="l" rtl="0">
              <a:lnSpc>
                <a:spcPct val="90000"/>
              </a:lnSpc>
              <a:spcBef>
                <a:spcPts val="1000"/>
              </a:spcBef>
              <a:spcAft>
                <a:spcPts val="0"/>
              </a:spcAft>
              <a:buClr>
                <a:schemeClr val="dk1"/>
              </a:buClr>
              <a:buSzPct val="100000"/>
              <a:buChar char="•"/>
            </a:pPr>
            <a:r>
              <a:rPr lang="en-GB"/>
              <a:t>Kim, Y. Y., 2001. </a:t>
            </a:r>
            <a:r>
              <a:rPr lang="en-GB" i="1"/>
              <a:t>Becoming Intercultural: An Integrative Theory of Communication and Cross-Cultural Adaptation. </a:t>
            </a:r>
            <a:r>
              <a:rPr lang="en-GB"/>
              <a:t>s.l.:SAGE.</a:t>
            </a:r>
            <a:endParaRPr/>
          </a:p>
          <a:p>
            <a:pPr marL="228600" lvl="0" indent="-228600" algn="l" rtl="0">
              <a:lnSpc>
                <a:spcPct val="90000"/>
              </a:lnSpc>
              <a:spcBef>
                <a:spcPts val="1000"/>
              </a:spcBef>
              <a:spcAft>
                <a:spcPts val="0"/>
              </a:spcAft>
              <a:buClr>
                <a:schemeClr val="dk1"/>
              </a:buClr>
              <a:buSzPct val="100000"/>
              <a:buChar char="•"/>
            </a:pPr>
            <a:r>
              <a:rPr lang="en-GB"/>
              <a:t>Luger, E., 2009. </a:t>
            </a:r>
            <a:r>
              <a:rPr lang="en-GB" i="1"/>
              <a:t>Hofsteede's Cultural Dimensions. </a:t>
            </a:r>
            <a:r>
              <a:rPr lang="en-GB"/>
              <a:t>s.l.:GRIN Verlag.</a:t>
            </a:r>
            <a:endParaRPr/>
          </a:p>
          <a:p>
            <a:pPr marL="228600" lvl="0" indent="-228600" algn="l" rtl="0">
              <a:lnSpc>
                <a:spcPct val="90000"/>
              </a:lnSpc>
              <a:spcBef>
                <a:spcPts val="1000"/>
              </a:spcBef>
              <a:spcAft>
                <a:spcPts val="0"/>
              </a:spcAft>
              <a:buClr>
                <a:schemeClr val="dk1"/>
              </a:buClr>
              <a:buSzPct val="100000"/>
              <a:buChar char="•"/>
            </a:pPr>
            <a:r>
              <a:rPr lang="en-GB"/>
              <a:t>Nippa, M. &amp; Beechler, S., 2013. What Do We Know About the Success and Failure of International Joint Ventures? In Search of Relevance and Holism. </a:t>
            </a:r>
            <a:r>
              <a:rPr lang="en-GB" i="1"/>
              <a:t>Advances in International Management, </a:t>
            </a:r>
            <a:r>
              <a:rPr lang="en-GB"/>
              <a:t>26(1), pp. 363-396.</a:t>
            </a:r>
            <a:endParaRPr/>
          </a:p>
          <a:p>
            <a:pPr marL="228600" lvl="0" indent="-228600" algn="l" rtl="0">
              <a:lnSpc>
                <a:spcPct val="90000"/>
              </a:lnSpc>
              <a:spcBef>
                <a:spcPts val="1000"/>
              </a:spcBef>
              <a:spcAft>
                <a:spcPts val="0"/>
              </a:spcAft>
              <a:buClr>
                <a:schemeClr val="dk1"/>
              </a:buClr>
              <a:buSzPct val="100000"/>
              <a:buChar char="•"/>
            </a:pPr>
            <a:r>
              <a:rPr lang="en-GB"/>
              <a:t>Sha, N. &amp; Lin, Y., 2019. </a:t>
            </a:r>
            <a:r>
              <a:rPr lang="en-GB" i="1"/>
              <a:t>The factors affect the survival of international joint ventures involving Chinese family business. </a:t>
            </a:r>
            <a:r>
              <a:rPr lang="en-GB"/>
              <a:t>[Online] </a:t>
            </a:r>
            <a:br>
              <a:rPr lang="en-GB"/>
            </a:br>
            <a:r>
              <a:rPr lang="en-GB"/>
              <a:t>Available at: </a:t>
            </a:r>
            <a:r>
              <a:rPr lang="en-GB" u="sng"/>
              <a:t>https://www.diva-portal.org/smash/get/diva2:1344004/FULLTEXT01.pdf</a:t>
            </a:r>
            <a:br>
              <a:rPr lang="en-GB"/>
            </a:br>
            <a:r>
              <a:rPr lang="en-GB"/>
              <a:t>[Accessed 14 July 2023].</a:t>
            </a:r>
            <a:endParaRPr/>
          </a:p>
          <a:p>
            <a:pPr marL="228600" lvl="0" indent="-228600" algn="l" rtl="0">
              <a:lnSpc>
                <a:spcPct val="90000"/>
              </a:lnSpc>
              <a:spcBef>
                <a:spcPts val="1000"/>
              </a:spcBef>
              <a:spcAft>
                <a:spcPts val="0"/>
              </a:spcAft>
              <a:buClr>
                <a:schemeClr val="dk1"/>
              </a:buClr>
              <a:buSzPct val="100000"/>
              <a:buChar char="•"/>
            </a:pPr>
            <a:r>
              <a:rPr lang="en-GB"/>
              <a:t>Simpson, S., 2022. </a:t>
            </a:r>
            <a:r>
              <a:rPr lang="en-GB" i="1"/>
              <a:t>Do People Speak English In China? Reveal The Truth. </a:t>
            </a:r>
            <a:r>
              <a:rPr lang="en-GB"/>
              <a:t>[Online] </a:t>
            </a:r>
            <a:br>
              <a:rPr lang="en-GB"/>
            </a:br>
            <a:r>
              <a:rPr lang="en-GB"/>
              <a:t>Available at: </a:t>
            </a:r>
            <a:r>
              <a:rPr lang="en-GB" u="sng"/>
              <a:t>https://higherlanguage.com/do-people-speak-english-in-china-reveal-the-truth/#:~:text=How%20Many%20People%20Speak%20English,is%206%25%20of%20the%20population.</a:t>
            </a:r>
            <a:br>
              <a:rPr lang="en-GB"/>
            </a:br>
            <a:r>
              <a:rPr lang="en-GB"/>
              <a:t>[Accessed 15 July 2023].</a:t>
            </a:r>
            <a:endParaRPr/>
          </a:p>
          <a:p>
            <a:pPr marL="228600" lvl="0" indent="-228600" algn="l" rtl="0">
              <a:lnSpc>
                <a:spcPct val="90000"/>
              </a:lnSpc>
              <a:spcBef>
                <a:spcPts val="1000"/>
              </a:spcBef>
              <a:spcAft>
                <a:spcPts val="0"/>
              </a:spcAft>
              <a:buClr>
                <a:schemeClr val="dk1"/>
              </a:buClr>
              <a:buSzPct val="100000"/>
              <a:buChar char="•"/>
            </a:pPr>
            <a:r>
              <a:rPr lang="en-GB"/>
              <a:t>Smith, P. &amp; Riley, A., 2011. </a:t>
            </a:r>
            <a:r>
              <a:rPr lang="en-GB" i="1"/>
              <a:t>Cultural Theory: An Introduction. </a:t>
            </a:r>
            <a:r>
              <a:rPr lang="en-GB"/>
              <a:t>s.l.:John Wiley &amp; Sons.</a:t>
            </a:r>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2818</Words>
  <Application>Microsoft Office PowerPoint</Application>
  <PresentationFormat>Widescreen</PresentationFormat>
  <Paragraphs>131</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Source Sans Pro</vt:lpstr>
      <vt:lpstr>Times New Roman</vt:lpstr>
      <vt:lpstr>Office Theme</vt:lpstr>
      <vt:lpstr>PowerPoint Presentation</vt:lpstr>
      <vt:lpstr>Main content / Agenda of the presentation </vt:lpstr>
      <vt:lpstr>Introduction - Greggs Plc </vt:lpstr>
      <vt:lpstr>Cultural differences between UK and China </vt:lpstr>
      <vt:lpstr>Success factors of joint ventures </vt:lpstr>
      <vt:lpstr>Failure factors of joint ventures</vt:lpstr>
      <vt:lpstr>Cultural sensitivity in China / The differences from the UK </vt:lpstr>
      <vt:lpstr>PowerPoint Presentation</vt:lpstr>
      <vt:lpstr>Hofstede cultural Dimensions: UK and China </vt:lpstr>
      <vt:lpstr>PowerPoint Presentation</vt:lpstr>
      <vt:lpstr>Recommendations </vt:lpstr>
      <vt:lpstr>Recommendations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Stefan Petrov Zlatev (2029265)</cp:lastModifiedBy>
  <cp:revision>2</cp:revision>
  <dcterms:modified xsi:type="dcterms:W3CDTF">2023-07-27T21:14:03Z</dcterms:modified>
</cp:coreProperties>
</file>