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2"/>
  </p:notesMasterIdLst>
  <p:handoutMasterIdLst>
    <p:handoutMasterId r:id="rId63"/>
  </p:handoutMasterIdLst>
  <p:sldIdLst>
    <p:sldId id="256" r:id="rId5"/>
    <p:sldId id="387" r:id="rId6"/>
    <p:sldId id="414" r:id="rId7"/>
    <p:sldId id="415" r:id="rId8"/>
    <p:sldId id="416" r:id="rId9"/>
    <p:sldId id="417" r:id="rId10"/>
    <p:sldId id="418" r:id="rId11"/>
    <p:sldId id="391" r:id="rId12"/>
    <p:sldId id="420" r:id="rId13"/>
    <p:sldId id="451" r:id="rId14"/>
    <p:sldId id="421" r:id="rId15"/>
    <p:sldId id="452" r:id="rId16"/>
    <p:sldId id="422" r:id="rId17"/>
    <p:sldId id="423" r:id="rId18"/>
    <p:sldId id="453" r:id="rId19"/>
    <p:sldId id="424" r:id="rId20"/>
    <p:sldId id="425" r:id="rId21"/>
    <p:sldId id="454" r:id="rId22"/>
    <p:sldId id="426" r:id="rId23"/>
    <p:sldId id="455" r:id="rId24"/>
    <p:sldId id="456" r:id="rId25"/>
    <p:sldId id="392" r:id="rId26"/>
    <p:sldId id="427" r:id="rId27"/>
    <p:sldId id="428" r:id="rId28"/>
    <p:sldId id="429" r:id="rId29"/>
    <p:sldId id="430" r:id="rId30"/>
    <p:sldId id="431" r:id="rId31"/>
    <p:sldId id="432" r:id="rId32"/>
    <p:sldId id="433" r:id="rId33"/>
    <p:sldId id="434" r:id="rId34"/>
    <p:sldId id="435" r:id="rId35"/>
    <p:sldId id="436" r:id="rId36"/>
    <p:sldId id="457" r:id="rId37"/>
    <p:sldId id="437" r:id="rId38"/>
    <p:sldId id="445" r:id="rId39"/>
    <p:sldId id="446" r:id="rId40"/>
    <p:sldId id="447" r:id="rId41"/>
    <p:sldId id="448" r:id="rId42"/>
    <p:sldId id="449" r:id="rId43"/>
    <p:sldId id="450" r:id="rId44"/>
    <p:sldId id="389" r:id="rId45"/>
    <p:sldId id="438" r:id="rId46"/>
    <p:sldId id="390" r:id="rId47"/>
    <p:sldId id="458" r:id="rId48"/>
    <p:sldId id="459" r:id="rId49"/>
    <p:sldId id="460" r:id="rId50"/>
    <p:sldId id="439" r:id="rId51"/>
    <p:sldId id="440" r:id="rId52"/>
    <p:sldId id="461" r:id="rId53"/>
    <p:sldId id="462" r:id="rId54"/>
    <p:sldId id="441" r:id="rId55"/>
    <p:sldId id="442" r:id="rId56"/>
    <p:sldId id="463" r:id="rId57"/>
    <p:sldId id="464" r:id="rId58"/>
    <p:sldId id="443" r:id="rId59"/>
    <p:sldId id="465" r:id="rId60"/>
    <p:sldId id="279" r:id="rId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1A7FC6-C3C3-422E-9284-77C0A2103714}" v="3" dt="2024-05-14T22:31:26.8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6" d="100"/>
          <a:sy n="106" d="100"/>
        </p:scale>
        <p:origin x="176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handoutMaster" Target="handoutMasters/handoutMaster1.xml"/><Relationship Id="rId68"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11/10/2024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B24C78-9DE9-4B1D-83D7-4D63A4DCB456}" type="datetimeFigureOut">
              <a:rPr lang="en-GB" smtClean="0"/>
              <a:t>11/10/2024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91ABF-3C91-4815-B611-A14377E66D57}" type="slidenum">
              <a:rPr lang="en-GB" smtClean="0"/>
              <a:t>‹#›</a:t>
            </a:fld>
            <a:endParaRPr lang="en-GB"/>
          </a:p>
        </p:txBody>
      </p:sp>
    </p:spTree>
    <p:extLst>
      <p:ext uri="{BB962C8B-B14F-4D97-AF65-F5344CB8AC3E}">
        <p14:creationId xmlns:p14="http://schemas.microsoft.com/office/powerpoint/2010/main" val="1529836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11/10/2024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ACCA5019 – </a:t>
            </a:r>
            <a:r>
              <a:rPr lang="en-US" sz="3000" b="1" i="1">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Business and Web Management</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2051720" y="5471646"/>
            <a:ext cx="5184576"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Presenter </a:t>
            </a:r>
            <a:r>
              <a:rPr lang="en-GB" sz="2800" b="1" i="1">
                <a:solidFill>
                  <a:srgbClr val="FFFF00"/>
                </a:solidFill>
                <a:effectLst>
                  <a:outerShdw blurRad="38100" dist="38100" dir="2700000" algn="tl">
                    <a:srgbClr val="000000">
                      <a:alpha val="43137"/>
                    </a:srgbClr>
                  </a:outerShdw>
                </a:effectLst>
              </a:rPr>
              <a:t>: Mobolanle Bello</a:t>
            </a:r>
            <a:endParaRPr lang="en-GB" sz="2800" b="1" i="1" dirty="0">
              <a:solidFill>
                <a:srgbClr val="FFFF00"/>
              </a:solidFill>
              <a:effectLst>
                <a:outerShdw blurRad="38100" dist="38100" dir="2700000" algn="tl">
                  <a:srgbClr val="000000">
                    <a:alpha val="43137"/>
                  </a:srgbClr>
                </a:outerShdw>
              </a:effectLst>
            </a:endParaRP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1384995"/>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01 : </a:t>
            </a:r>
            <a:r>
              <a:rPr lang="en-GB" sz="2800" b="1" i="1" dirty="0">
                <a:solidFill>
                  <a:srgbClr val="FFFF00"/>
                </a:solidFill>
                <a:effectLst>
                  <a:outerShdw blurRad="38100" dist="38100" dir="2700000" algn="tl">
                    <a:srgbClr val="000000">
                      <a:alpha val="43137"/>
                    </a:srgbClr>
                  </a:outerShdw>
                </a:effectLst>
              </a:rPr>
              <a:t>Organisational Culture, Role of Management, Style of Leadership &amp;  Stakeholder Relationship</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a:xfrm>
            <a:off x="251520" y="1417638"/>
            <a:ext cx="8435280" cy="4099595"/>
          </a:xfrm>
        </p:spPr>
        <p:txBody>
          <a:bodyPr>
            <a:normAutofit/>
          </a:bodyPr>
          <a:lstStyle/>
          <a:p>
            <a:pPr>
              <a:lnSpc>
                <a:spcPct val="150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Organisational Culture</a:t>
            </a:r>
          </a:p>
          <a:p>
            <a:pPr>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Leadership Styles in Business</a:t>
            </a:r>
          </a:p>
          <a:p>
            <a:pPr>
              <a:lnSpc>
                <a:spcPct val="150000"/>
              </a:lnSpc>
              <a:spcAft>
                <a:spcPts val="800"/>
              </a:spcAft>
            </a:pPr>
            <a:r>
              <a:rPr lang="en-GB" sz="1800" kern="100" dirty="0">
                <a:latin typeface="Arial" panose="020B0604020202020204" pitchFamily="34" charset="0"/>
                <a:ea typeface="Aptos" panose="020B0004020202020204" pitchFamily="34" charset="0"/>
                <a:cs typeface="Times New Roman" panose="02020603050405020304" pitchFamily="18" charset="0"/>
              </a:rPr>
              <a:t>Stakeholder Relationship</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gn="just">
              <a:buNone/>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2641419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55414"/>
            <a:ext cx="8229600" cy="1143000"/>
          </a:xfrm>
        </p:spPr>
        <p:txBody>
          <a:bodyPr>
            <a:normAutofit fontScale="90000"/>
          </a:bodyPr>
          <a:lstStyle/>
          <a:p>
            <a:r>
              <a:rPr lang="en-GB" dirty="0"/>
              <a:t>UNDERSTANDING ORGANISATIONAL CULTURE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51520" y="1100713"/>
            <a:ext cx="8229600" cy="3917032"/>
          </a:xfrm>
        </p:spPr>
        <p:txBody>
          <a:bodyPr>
            <a:normAutofit/>
          </a:bodyPr>
          <a:lstStyle/>
          <a:p>
            <a:pPr marL="0" indent="0">
              <a:lnSpc>
                <a:spcPct val="150000"/>
              </a:lnSpc>
              <a:spcBef>
                <a:spcPts val="0"/>
              </a:spcBef>
              <a:buNone/>
            </a:pPr>
            <a:r>
              <a:rPr lang="en-GB" sz="2400" dirty="0">
                <a:latin typeface="Arial" panose="020B0604020202020204" pitchFamily="34" charset="0"/>
                <a:cs typeface="Arial" panose="020B0604020202020204" pitchFamily="34" charset="0"/>
              </a:rPr>
              <a:t>Organisational culture, encompassing shared values, beliefs, and assumptions, is crucial for effective leadership and strategy implementation, with differences based on history, environment, and leadership influencing resistance.</a:t>
            </a:r>
          </a:p>
        </p:txBody>
      </p:sp>
    </p:spTree>
    <p:extLst>
      <p:ext uri="{BB962C8B-B14F-4D97-AF65-F5344CB8AC3E}">
        <p14:creationId xmlns:p14="http://schemas.microsoft.com/office/powerpoint/2010/main" val="35942392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0"/>
            <a:ext cx="8229600" cy="1143000"/>
          </a:xfrm>
        </p:spPr>
        <p:txBody>
          <a:bodyPr>
            <a:normAutofit fontScale="90000"/>
          </a:bodyPr>
          <a:lstStyle/>
          <a:p>
            <a:r>
              <a:rPr lang="en-GB" dirty="0"/>
              <a:t>Understanding Organisational Culture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87626" y="1143000"/>
            <a:ext cx="8748869" cy="3917032"/>
          </a:xfrm>
        </p:spPr>
        <p:txBody>
          <a:bodyPr>
            <a:normAutofit lnSpcReduction="10000"/>
          </a:bodyPr>
          <a:lstStyle/>
          <a:p>
            <a:pPr marL="0" indent="0">
              <a:lnSpc>
                <a:spcPct val="150000"/>
              </a:lnSpc>
              <a:spcBef>
                <a:spcPts val="0"/>
              </a:spcBef>
              <a:buNone/>
            </a:pPr>
            <a:r>
              <a:rPr lang="en-GB" sz="2000" dirty="0">
                <a:latin typeface="Arial" panose="020B0604020202020204" pitchFamily="34" charset="0"/>
                <a:cs typeface="Arial" panose="020B0604020202020204" pitchFamily="34" charset="0"/>
              </a:rPr>
              <a:t>Organisational culture refers to the unwritten rules that influence individual and group behaviour and attitudes within an organisation. </a:t>
            </a:r>
          </a:p>
          <a:p>
            <a:pPr marL="0" indent="0">
              <a:lnSpc>
                <a:spcPct val="150000"/>
              </a:lnSpc>
              <a:spcBef>
                <a:spcPts val="0"/>
              </a:spcBef>
              <a:buNone/>
            </a:pPr>
            <a:r>
              <a:rPr lang="en-GB" sz="2000" dirty="0">
                <a:latin typeface="Arial" panose="020B0604020202020204" pitchFamily="34" charset="0"/>
                <a:cs typeface="Arial" panose="020B0604020202020204" pitchFamily="34" charset="0"/>
              </a:rPr>
              <a:t>Factors influencing culture include the :</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Organisation's structure</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Work processes</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Employee attitudes</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Values</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Traditions</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Management styles. </a:t>
            </a:r>
          </a:p>
        </p:txBody>
      </p:sp>
    </p:spTree>
    <p:extLst>
      <p:ext uri="{BB962C8B-B14F-4D97-AF65-F5344CB8AC3E}">
        <p14:creationId xmlns:p14="http://schemas.microsoft.com/office/powerpoint/2010/main" val="1640573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81761" y="-243408"/>
            <a:ext cx="8229600" cy="1143000"/>
          </a:xfrm>
        </p:spPr>
        <p:txBody>
          <a:bodyPr>
            <a:normAutofit/>
          </a:bodyPr>
          <a:lstStyle/>
          <a:p>
            <a:r>
              <a:rPr lang="en-GB" dirty="0"/>
              <a:t>Organisational Culture Model</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548680"/>
            <a:ext cx="8229600" cy="5121696"/>
          </a:xfrm>
        </p:spPr>
        <p:txBody>
          <a:bodyPr>
            <a:normAutofit fontScale="55000" lnSpcReduction="20000"/>
          </a:bodyPr>
          <a:lstStyle/>
          <a:p>
            <a:pPr marL="0" indent="0">
              <a:lnSpc>
                <a:spcPct val="170000"/>
              </a:lnSpc>
              <a:spcBef>
                <a:spcPts val="0"/>
              </a:spcBef>
              <a:buNone/>
            </a:pPr>
            <a:r>
              <a:rPr lang="en-GB" sz="3600" dirty="0">
                <a:latin typeface="Arial" panose="020B0604020202020204" pitchFamily="34" charset="0"/>
                <a:cs typeface="Arial" panose="020B0604020202020204" pitchFamily="34" charset="0"/>
              </a:rPr>
              <a:t>The Organisational Culture Model is  based on empirical research and features six dimensions. </a:t>
            </a:r>
          </a:p>
          <a:p>
            <a:pPr marL="0" indent="0">
              <a:lnSpc>
                <a:spcPct val="170000"/>
              </a:lnSpc>
              <a:spcBef>
                <a:spcPts val="0"/>
              </a:spcBef>
              <a:buNone/>
            </a:pPr>
            <a:r>
              <a:rPr lang="en-GB" sz="3600" dirty="0">
                <a:latin typeface="Arial" panose="020B0604020202020204" pitchFamily="34" charset="0"/>
                <a:cs typeface="Arial" panose="020B0604020202020204" pitchFamily="34" charset="0"/>
              </a:rPr>
              <a:t>These are: </a:t>
            </a:r>
          </a:p>
          <a:p>
            <a:pPr>
              <a:lnSpc>
                <a:spcPct val="170000"/>
              </a:lnSpc>
              <a:spcBef>
                <a:spcPts val="0"/>
              </a:spcBef>
              <a:buFont typeface="Wingdings" panose="05000000000000000000" pitchFamily="2" charset="2"/>
              <a:buChar char="Ø"/>
            </a:pPr>
            <a:r>
              <a:rPr lang="en-GB" sz="3600" b="1" dirty="0">
                <a:latin typeface="Arial" panose="020B0604020202020204" pitchFamily="34" charset="0"/>
                <a:cs typeface="Arial" panose="020B0604020202020204" pitchFamily="34" charset="0"/>
              </a:rPr>
              <a:t>Means oriented vs goal oriented </a:t>
            </a:r>
            <a:r>
              <a:rPr lang="en-GB" sz="3600" dirty="0">
                <a:latin typeface="Arial" panose="020B0604020202020204" pitchFamily="34" charset="0"/>
                <a:cs typeface="Arial" panose="020B0604020202020204" pitchFamily="34" charset="0"/>
              </a:rPr>
              <a:t>- the extent to which goals (the ‘what’) or the means (the ‘how) of conducting work tasks are prioritised. This may affect attitudes to taking risks or contributing discretionary effort </a:t>
            </a:r>
          </a:p>
          <a:p>
            <a:pPr>
              <a:lnSpc>
                <a:spcPct val="170000"/>
              </a:lnSpc>
              <a:spcBef>
                <a:spcPts val="0"/>
              </a:spcBef>
              <a:buFont typeface="Wingdings" panose="05000000000000000000" pitchFamily="2" charset="2"/>
              <a:buChar char="Ø"/>
            </a:pPr>
            <a:r>
              <a:rPr lang="en-GB" sz="3600" b="1" dirty="0">
                <a:latin typeface="Arial" panose="020B0604020202020204" pitchFamily="34" charset="0"/>
                <a:cs typeface="Arial" panose="020B0604020202020204" pitchFamily="34" charset="0"/>
              </a:rPr>
              <a:t>Internally driven vs externally driven </a:t>
            </a:r>
            <a:r>
              <a:rPr lang="en-GB" sz="3600" dirty="0">
                <a:latin typeface="Arial" panose="020B0604020202020204" pitchFamily="34" charset="0"/>
                <a:cs typeface="Arial" panose="020B0604020202020204" pitchFamily="34" charset="0"/>
              </a:rPr>
              <a:t>- externally driven cultures will be more pragmatic, focusing primarily on meeting the customer’s requirements, while internally driven cultures may exhibit stronger values </a:t>
            </a:r>
          </a:p>
          <a:p>
            <a:endParaRPr lang="en-GB" dirty="0"/>
          </a:p>
        </p:txBody>
      </p:sp>
    </p:spTree>
    <p:extLst>
      <p:ext uri="{BB962C8B-B14F-4D97-AF65-F5344CB8AC3E}">
        <p14:creationId xmlns:p14="http://schemas.microsoft.com/office/powerpoint/2010/main" val="699190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51520" y="-171400"/>
            <a:ext cx="8229600" cy="1143000"/>
          </a:xfrm>
        </p:spPr>
        <p:txBody>
          <a:bodyPr>
            <a:normAutofit/>
          </a:bodyPr>
          <a:lstStyle/>
          <a:p>
            <a:r>
              <a:rPr lang="en-GB" dirty="0"/>
              <a:t>Organisational Culture Model</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51520" y="971600"/>
            <a:ext cx="8229600" cy="3917032"/>
          </a:xfrm>
        </p:spPr>
        <p:txBody>
          <a:bodyPr>
            <a:normAutofit fontScale="85000" lnSpcReduction="20000"/>
          </a:bodyPr>
          <a:lstStyle/>
          <a:p>
            <a:pPr>
              <a:lnSpc>
                <a:spcPct val="150000"/>
              </a:lnSpc>
              <a:spcBef>
                <a:spcPts val="0"/>
              </a:spcBef>
              <a:buFont typeface="Wingdings" panose="05000000000000000000" pitchFamily="2" charset="2"/>
              <a:buChar char="Ø"/>
            </a:pPr>
            <a:r>
              <a:rPr lang="en-GB" sz="2300" b="1" dirty="0" err="1">
                <a:latin typeface="Arial" panose="020B0604020202020204" pitchFamily="34" charset="0"/>
                <a:cs typeface="Arial" panose="020B0604020202020204" pitchFamily="34" charset="0"/>
              </a:rPr>
              <a:t>Easygoing</a:t>
            </a:r>
            <a:r>
              <a:rPr lang="en-GB" sz="2300" b="1" dirty="0">
                <a:latin typeface="Arial" panose="020B0604020202020204" pitchFamily="34" charset="0"/>
                <a:cs typeface="Arial" panose="020B0604020202020204" pitchFamily="34" charset="0"/>
              </a:rPr>
              <a:t> vs strict </a:t>
            </a:r>
            <a:r>
              <a:rPr lang="en-GB" sz="2300" dirty="0">
                <a:latin typeface="Arial" panose="020B0604020202020204" pitchFamily="34" charset="0"/>
                <a:cs typeface="Arial" panose="020B0604020202020204" pitchFamily="34" charset="0"/>
              </a:rPr>
              <a:t>- stricter cultures run on a high level of discipline and control, while </a:t>
            </a:r>
            <a:r>
              <a:rPr lang="en-GB" sz="2300" dirty="0" err="1">
                <a:latin typeface="Arial" panose="020B0604020202020204" pitchFamily="34" charset="0"/>
                <a:cs typeface="Arial" panose="020B0604020202020204" pitchFamily="34" charset="0"/>
              </a:rPr>
              <a:t>easygoing</a:t>
            </a:r>
            <a:r>
              <a:rPr lang="en-GB" sz="2300" dirty="0">
                <a:latin typeface="Arial" panose="020B0604020202020204" pitchFamily="34" charset="0"/>
                <a:cs typeface="Arial" panose="020B0604020202020204" pitchFamily="34" charset="0"/>
              </a:rPr>
              <a:t> cultures tend towards more improvisation </a:t>
            </a:r>
          </a:p>
          <a:p>
            <a:pPr>
              <a:lnSpc>
                <a:spcPct val="150000"/>
              </a:lnSpc>
              <a:spcBef>
                <a:spcPts val="0"/>
              </a:spcBef>
              <a:buFont typeface="Wingdings" panose="05000000000000000000" pitchFamily="2" charset="2"/>
              <a:buChar char="Ø"/>
            </a:pPr>
            <a:r>
              <a:rPr lang="en-GB" sz="2300" b="1" dirty="0">
                <a:latin typeface="Arial" panose="020B0604020202020204" pitchFamily="34" charset="0"/>
                <a:cs typeface="Arial" panose="020B0604020202020204" pitchFamily="34" charset="0"/>
              </a:rPr>
              <a:t>Local vs professional </a:t>
            </a:r>
            <a:r>
              <a:rPr lang="en-GB" sz="2300" dirty="0">
                <a:latin typeface="Arial" panose="020B0604020202020204" pitchFamily="34" charset="0"/>
                <a:cs typeface="Arial" panose="020B0604020202020204" pitchFamily="34" charset="0"/>
              </a:rPr>
              <a:t>- the extent to which people identify with their immediate colleagues and conform to the norms of this environment, or associate themselves with a wider group of people and practices based on their role </a:t>
            </a:r>
          </a:p>
          <a:p>
            <a:pPr>
              <a:lnSpc>
                <a:spcPct val="150000"/>
              </a:lnSpc>
              <a:spcBef>
                <a:spcPts val="0"/>
              </a:spcBef>
              <a:buFont typeface="Wingdings" panose="05000000000000000000" pitchFamily="2" charset="2"/>
              <a:buChar char="Ø"/>
            </a:pPr>
            <a:r>
              <a:rPr lang="en-GB" sz="2300" b="1" dirty="0">
                <a:latin typeface="Arial" panose="020B0604020202020204" pitchFamily="34" charset="0"/>
                <a:cs typeface="Arial" panose="020B0604020202020204" pitchFamily="34" charset="0"/>
              </a:rPr>
              <a:t>Open system vs closed system </a:t>
            </a:r>
            <a:r>
              <a:rPr lang="en-GB" sz="2300" dirty="0">
                <a:latin typeface="Arial" panose="020B0604020202020204" pitchFamily="34" charset="0"/>
                <a:cs typeface="Arial" panose="020B0604020202020204" pitchFamily="34" charset="0"/>
              </a:rPr>
              <a:t>– the extent to which newcomers are accepted and the differences they bring are welcomed </a:t>
            </a:r>
          </a:p>
          <a:p>
            <a:endParaRPr lang="en-GB" dirty="0"/>
          </a:p>
        </p:txBody>
      </p:sp>
    </p:spTree>
    <p:extLst>
      <p:ext uri="{BB962C8B-B14F-4D97-AF65-F5344CB8AC3E}">
        <p14:creationId xmlns:p14="http://schemas.microsoft.com/office/powerpoint/2010/main" val="3051209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539552" y="-243408"/>
            <a:ext cx="8229600" cy="1143000"/>
          </a:xfrm>
        </p:spPr>
        <p:txBody>
          <a:bodyPr>
            <a:normAutofit/>
          </a:bodyPr>
          <a:lstStyle/>
          <a:p>
            <a:r>
              <a:rPr lang="en-GB" dirty="0"/>
              <a:t>Organisational Culture Model</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79512" y="692696"/>
            <a:ext cx="8712968" cy="5112568"/>
          </a:xfrm>
        </p:spPr>
        <p:txBody>
          <a:bodyPr>
            <a:normAutofit/>
          </a:bodyPr>
          <a:lstStyle/>
          <a:p>
            <a:pPr>
              <a:lnSpc>
                <a:spcPct val="170000"/>
              </a:lnSpc>
              <a:spcBef>
                <a:spcPts val="0"/>
              </a:spcBef>
              <a:buFont typeface="Wingdings" panose="05000000000000000000" pitchFamily="2" charset="2"/>
              <a:buChar char="Ø"/>
            </a:pPr>
            <a:r>
              <a:rPr lang="en-GB" sz="2000" b="1" dirty="0">
                <a:latin typeface="Arial" panose="020B0604020202020204" pitchFamily="34" charset="0"/>
                <a:cs typeface="Arial" panose="020B0604020202020204" pitchFamily="34" charset="0"/>
              </a:rPr>
              <a:t>Employee-oriented vs work-oriented </a:t>
            </a:r>
            <a:r>
              <a:rPr lang="en-GB" sz="2000" dirty="0">
                <a:latin typeface="Arial" panose="020B0604020202020204" pitchFamily="34" charset="0"/>
                <a:cs typeface="Arial" panose="020B0604020202020204" pitchFamily="34" charset="0"/>
              </a:rPr>
              <a:t>– the extent to which the employee’s well-being is prioritised at the expense of the task, or vice versa. Charles Handy links organisational structure to organisational culture. </a:t>
            </a:r>
          </a:p>
          <a:p>
            <a:pPr>
              <a:lnSpc>
                <a:spcPct val="170000"/>
              </a:lnSpc>
              <a:spcBef>
                <a:spcPts val="0"/>
              </a:spcBef>
              <a:buFont typeface="Wingdings" panose="05000000000000000000" pitchFamily="2" charset="2"/>
              <a:buChar char="Ø"/>
            </a:pPr>
            <a:endParaRPr lang="en-GB" sz="29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91512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dirty="0"/>
              <a:t>THE CULTURAL WEB</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8591872" cy="4680520"/>
          </a:xfrm>
        </p:spPr>
        <p:txBody>
          <a:bodyPr>
            <a:normAutofit/>
          </a:bodyPr>
          <a:lstStyle/>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Gerry Johnson and Kevan Scholes developed the Cultural Web in 1992. </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It is a representation of the taken for-granted assumptions of an organisation which helps management to focus on the key factors of culture and their impact on strategic issues. </a:t>
            </a:r>
          </a:p>
          <a:p>
            <a:pPr>
              <a:lnSpc>
                <a:spcPct val="150000"/>
              </a:lnSpc>
              <a:spcBef>
                <a:spcPts val="0"/>
              </a:spcBef>
              <a:buFont typeface="Wingdings" panose="05000000000000000000" pitchFamily="2" charset="2"/>
              <a:buChar char="Ø"/>
            </a:pPr>
            <a:r>
              <a:rPr lang="en-GB" sz="2000" dirty="0">
                <a:latin typeface="Arial" panose="020B0604020202020204" pitchFamily="34" charset="0"/>
                <a:cs typeface="Arial" panose="020B0604020202020204" pitchFamily="34" charset="0"/>
              </a:rPr>
              <a:t>This can identify blockages to and facilitators of change in order to improve performance and competitive advantage.</a:t>
            </a:r>
          </a:p>
        </p:txBody>
      </p:sp>
    </p:spTree>
    <p:extLst>
      <p:ext uri="{BB962C8B-B14F-4D97-AF65-F5344CB8AC3E}">
        <p14:creationId xmlns:p14="http://schemas.microsoft.com/office/powerpoint/2010/main" val="5549663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dirty="0"/>
              <a:t>The Cultural Web</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8591872" cy="4680520"/>
          </a:xfrm>
        </p:spPr>
        <p:txBody>
          <a:bodyPr>
            <a:normAutofit fontScale="77500" lnSpcReduction="20000"/>
          </a:bodyPr>
          <a:lstStyle/>
          <a:p>
            <a:pPr marL="0" indent="0">
              <a:lnSpc>
                <a:spcPct val="160000"/>
              </a:lnSpc>
              <a:spcBef>
                <a:spcPts val="0"/>
              </a:spcBef>
              <a:buNone/>
            </a:pPr>
            <a:r>
              <a:rPr lang="en-GB" sz="2600" dirty="0">
                <a:latin typeface="Arial" panose="020B0604020202020204" pitchFamily="34" charset="0"/>
                <a:cs typeface="Arial" panose="020B0604020202020204" pitchFamily="34" charset="0"/>
              </a:rPr>
              <a:t>The Cultural Web contains six inter-related elements:</a:t>
            </a:r>
          </a:p>
          <a:p>
            <a:pPr>
              <a:lnSpc>
                <a:spcPct val="160000"/>
              </a:lnSpc>
              <a:spcBef>
                <a:spcPts val="0"/>
              </a:spcBef>
              <a:buFont typeface="Wingdings" panose="05000000000000000000" pitchFamily="2" charset="2"/>
              <a:buChar char="Ø"/>
            </a:pPr>
            <a:r>
              <a:rPr lang="en-GB" sz="2600" b="1" dirty="0">
                <a:latin typeface="Arial" panose="020B0604020202020204" pitchFamily="34" charset="0"/>
                <a:cs typeface="Arial" panose="020B0604020202020204" pitchFamily="34" charset="0"/>
              </a:rPr>
              <a:t>Stories</a:t>
            </a:r>
            <a:r>
              <a:rPr lang="en-GB" sz="2600" dirty="0">
                <a:latin typeface="Arial" panose="020B0604020202020204" pitchFamily="34" charset="0"/>
                <a:cs typeface="Arial" panose="020B0604020202020204" pitchFamily="34" charset="0"/>
              </a:rPr>
              <a:t> - the past and present events and people talked about inside and outside the company </a:t>
            </a:r>
          </a:p>
          <a:p>
            <a:pPr>
              <a:lnSpc>
                <a:spcPct val="160000"/>
              </a:lnSpc>
              <a:spcBef>
                <a:spcPts val="0"/>
              </a:spcBef>
              <a:buFont typeface="Wingdings" panose="05000000000000000000" pitchFamily="2" charset="2"/>
              <a:buChar char="Ø"/>
            </a:pPr>
            <a:r>
              <a:rPr lang="en-GB" sz="2600" b="1" dirty="0">
                <a:latin typeface="Arial" panose="020B0604020202020204" pitchFamily="34" charset="0"/>
                <a:cs typeface="Arial" panose="020B0604020202020204" pitchFamily="34" charset="0"/>
              </a:rPr>
              <a:t>Rituals and routines </a:t>
            </a:r>
            <a:r>
              <a:rPr lang="en-GB" sz="2600" dirty="0">
                <a:latin typeface="Arial" panose="020B0604020202020204" pitchFamily="34" charset="0"/>
                <a:cs typeface="Arial" panose="020B0604020202020204" pitchFamily="34" charset="0"/>
              </a:rPr>
              <a:t>- the daily behaviour and actions of people that signal acceptable behaviour </a:t>
            </a:r>
          </a:p>
          <a:p>
            <a:pPr>
              <a:lnSpc>
                <a:spcPct val="160000"/>
              </a:lnSpc>
              <a:spcBef>
                <a:spcPts val="0"/>
              </a:spcBef>
              <a:buFont typeface="Wingdings" panose="05000000000000000000" pitchFamily="2" charset="2"/>
              <a:buChar char="Ø"/>
            </a:pPr>
            <a:r>
              <a:rPr lang="en-GB" sz="2600" b="1" dirty="0">
                <a:latin typeface="Arial" panose="020B0604020202020204" pitchFamily="34" charset="0"/>
                <a:cs typeface="Arial" panose="020B0604020202020204" pitchFamily="34" charset="0"/>
              </a:rPr>
              <a:t>Symbols</a:t>
            </a:r>
            <a:r>
              <a:rPr lang="en-GB" sz="2600" dirty="0">
                <a:latin typeface="Arial" panose="020B0604020202020204" pitchFamily="34" charset="0"/>
                <a:cs typeface="Arial" panose="020B0604020202020204" pitchFamily="34" charset="0"/>
              </a:rPr>
              <a:t> - the visual representations of the company including logos, office decor and formal or informal dress codes </a:t>
            </a:r>
          </a:p>
          <a:p>
            <a:pPr>
              <a:lnSpc>
                <a:spcPct val="160000"/>
              </a:lnSpc>
              <a:spcBef>
                <a:spcPts val="0"/>
              </a:spcBef>
              <a:buFont typeface="Wingdings" panose="05000000000000000000" pitchFamily="2" charset="2"/>
              <a:buChar char="Ø"/>
            </a:pPr>
            <a:r>
              <a:rPr lang="en-GB" sz="2600" b="1" dirty="0">
                <a:latin typeface="Arial" panose="020B0604020202020204" pitchFamily="34" charset="0"/>
                <a:cs typeface="Arial" panose="020B0604020202020204" pitchFamily="34" charset="0"/>
              </a:rPr>
              <a:t>Organisational structure </a:t>
            </a:r>
            <a:r>
              <a:rPr lang="en-GB" sz="2600" dirty="0">
                <a:latin typeface="Arial" panose="020B0604020202020204" pitchFamily="34" charset="0"/>
                <a:cs typeface="Arial" panose="020B0604020202020204" pitchFamily="34" charset="0"/>
              </a:rPr>
              <a:t>- includes structures defined by the organisation chart, and the unwritten lines of power and influence that indicate whose contributions are most valued </a:t>
            </a:r>
          </a:p>
          <a:p>
            <a:endParaRPr lang="en-GB" dirty="0"/>
          </a:p>
        </p:txBody>
      </p:sp>
    </p:spTree>
    <p:extLst>
      <p:ext uri="{BB962C8B-B14F-4D97-AF65-F5344CB8AC3E}">
        <p14:creationId xmlns:p14="http://schemas.microsoft.com/office/powerpoint/2010/main" val="2357452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dirty="0"/>
              <a:t>The Cultural Web</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8591872" cy="4680520"/>
          </a:xfrm>
        </p:spPr>
        <p:txBody>
          <a:bodyPr>
            <a:normAutofit fontScale="92500" lnSpcReduction="20000"/>
          </a:bodyPr>
          <a:lstStyle/>
          <a:p>
            <a:pPr>
              <a:lnSpc>
                <a:spcPct val="150000"/>
              </a:lnSpc>
              <a:spcBef>
                <a:spcPts val="0"/>
              </a:spcBef>
              <a:buFont typeface="Wingdings" panose="05000000000000000000" pitchFamily="2" charset="2"/>
              <a:buChar char="Ø"/>
            </a:pPr>
            <a:r>
              <a:rPr lang="en-GB" sz="2600" b="1" dirty="0">
                <a:latin typeface="Arial" panose="020B0604020202020204" pitchFamily="34" charset="0"/>
                <a:cs typeface="Arial" panose="020B0604020202020204" pitchFamily="34" charset="0"/>
              </a:rPr>
              <a:t>Control systems </a:t>
            </a:r>
            <a:r>
              <a:rPr lang="en-GB" sz="2600" dirty="0">
                <a:latin typeface="Arial" panose="020B0604020202020204" pitchFamily="34" charset="0"/>
                <a:cs typeface="Arial" panose="020B0604020202020204" pitchFamily="34" charset="0"/>
              </a:rPr>
              <a:t>- the ways that the organisation is controlled including financial systems, quality systems, and rewards </a:t>
            </a:r>
          </a:p>
          <a:p>
            <a:pPr>
              <a:lnSpc>
                <a:spcPct val="150000"/>
              </a:lnSpc>
              <a:spcBef>
                <a:spcPts val="0"/>
              </a:spcBef>
              <a:buFont typeface="Wingdings" panose="05000000000000000000" pitchFamily="2" charset="2"/>
              <a:buChar char="Ø"/>
            </a:pPr>
            <a:r>
              <a:rPr lang="en-GB" sz="2600" b="1" dirty="0">
                <a:latin typeface="Arial" panose="020B0604020202020204" pitchFamily="34" charset="0"/>
                <a:cs typeface="Arial" panose="020B0604020202020204" pitchFamily="34" charset="0"/>
              </a:rPr>
              <a:t>Power structures </a:t>
            </a:r>
            <a:r>
              <a:rPr lang="en-GB" sz="2600" dirty="0">
                <a:latin typeface="Arial" panose="020B0604020202020204" pitchFamily="34" charset="0"/>
                <a:cs typeface="Arial" panose="020B0604020202020204" pitchFamily="34" charset="0"/>
              </a:rPr>
              <a:t>- Power in the company may lie, for example, with one or two executives, with a group of executives or a department, or it may be more evenly distributed in a ‘flat’ organisational structure. These people have the greatest amount of influence on decisions, operations, and strategic direction.</a:t>
            </a:r>
          </a:p>
          <a:p>
            <a:endParaRPr lang="en-GB" dirty="0"/>
          </a:p>
        </p:txBody>
      </p:sp>
    </p:spTree>
    <p:extLst>
      <p:ext uri="{BB962C8B-B14F-4D97-AF65-F5344CB8AC3E}">
        <p14:creationId xmlns:p14="http://schemas.microsoft.com/office/powerpoint/2010/main" val="22556534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169241"/>
            <a:ext cx="8686800" cy="1143000"/>
          </a:xfrm>
        </p:spPr>
        <p:txBody>
          <a:bodyPr>
            <a:normAutofit fontScale="90000"/>
          </a:bodyPr>
          <a:lstStyle/>
          <a:p>
            <a:r>
              <a:rPr lang="en-GB" dirty="0"/>
              <a:t>Action Checklist for Organisation Culture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1268760"/>
            <a:ext cx="8229600" cy="4680520"/>
          </a:xfrm>
        </p:spPr>
        <p:txBody>
          <a:bodyPr>
            <a:normAutofit fontScale="70000" lnSpcReduction="20000"/>
          </a:bodyPr>
          <a:lstStyle/>
          <a:p>
            <a:pPr marL="0" indent="0">
              <a:lnSpc>
                <a:spcPct val="170000"/>
              </a:lnSpc>
              <a:spcBef>
                <a:spcPts val="0"/>
              </a:spcBef>
              <a:buNone/>
            </a:pPr>
            <a:r>
              <a:rPr lang="en-GB" sz="2800" dirty="0">
                <a:latin typeface="Arial" panose="020B0604020202020204" pitchFamily="34" charset="0"/>
                <a:cs typeface="Arial" panose="020B0604020202020204" pitchFamily="34" charset="0"/>
              </a:rPr>
              <a:t>A broad initial impression of an organisation’s culture can be gained by: </a:t>
            </a:r>
          </a:p>
          <a:p>
            <a:pPr marL="0" indent="0">
              <a:lnSpc>
                <a:spcPct val="170000"/>
              </a:lnSpc>
              <a:spcBef>
                <a:spcPts val="0"/>
              </a:spcBef>
              <a:buNone/>
            </a:pPr>
            <a:r>
              <a:rPr lang="en-GB" sz="2800" b="1" dirty="0">
                <a:latin typeface="Arial" panose="020B0604020202020204" pitchFamily="34" charset="0"/>
                <a:cs typeface="Arial" panose="020B0604020202020204" pitchFamily="34" charset="0"/>
              </a:rPr>
              <a:t>1. Reading:</a:t>
            </a:r>
          </a:p>
          <a:p>
            <a:pPr>
              <a:lnSpc>
                <a:spcPct val="17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 the organisation’s vision, mission and value statements, as well as documents setting out the its strategy and objectives </a:t>
            </a:r>
          </a:p>
          <a:p>
            <a:pPr>
              <a:lnSpc>
                <a:spcPct val="17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publications, reports and newsletters. Reflect on what is mentioned, emphasised or omitted and how the organisation presents itself </a:t>
            </a:r>
          </a:p>
          <a:p>
            <a:pPr>
              <a:lnSpc>
                <a:spcPct val="17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the organisation’s website and intranet, including its presence, (or lack of presence) on social media platforms. </a:t>
            </a:r>
          </a:p>
          <a:p>
            <a:endParaRPr lang="en-GB" dirty="0"/>
          </a:p>
        </p:txBody>
      </p:sp>
    </p:spTree>
    <p:extLst>
      <p:ext uri="{BB962C8B-B14F-4D97-AF65-F5344CB8AC3E}">
        <p14:creationId xmlns:p14="http://schemas.microsoft.com/office/powerpoint/2010/main" val="1952659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169241"/>
            <a:ext cx="8686800" cy="1143000"/>
          </a:xfrm>
        </p:spPr>
        <p:txBody>
          <a:bodyPr>
            <a:normAutofit fontScale="90000"/>
          </a:bodyPr>
          <a:lstStyle/>
          <a:p>
            <a:r>
              <a:rPr lang="en-GB" dirty="0"/>
              <a:t>Action Checklist for Organisation Culture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1268760"/>
            <a:ext cx="8229600" cy="4680520"/>
          </a:xfrm>
        </p:spPr>
        <p:txBody>
          <a:bodyPr>
            <a:normAutofit/>
          </a:bodyPr>
          <a:lstStyle/>
          <a:p>
            <a:pPr marL="0" indent="0">
              <a:lnSpc>
                <a:spcPct val="150000"/>
              </a:lnSpc>
              <a:spcBef>
                <a:spcPts val="0"/>
              </a:spcBef>
              <a:buNone/>
            </a:pPr>
            <a:r>
              <a:rPr lang="en-GB" sz="2200" b="1" dirty="0">
                <a:latin typeface="Arial" panose="020B0604020202020204" pitchFamily="34" charset="0"/>
                <a:cs typeface="Arial" panose="020B0604020202020204" pitchFamily="34" charset="0"/>
              </a:rPr>
              <a:t>2. Reviewing the organisation’s context and environment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How might the organisation’s sector (public/ private/ not-for-profit) affect its culture?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Does the industry have particular characteristics which could affect the way that people think and behave?</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What does the organisation’s formal structure look like?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What does the whole ‘system’ look like - what kinds of processes are in place for getting things done? </a:t>
            </a:r>
          </a:p>
          <a:p>
            <a:endParaRPr lang="en-GB" dirty="0"/>
          </a:p>
        </p:txBody>
      </p:sp>
    </p:spTree>
    <p:extLst>
      <p:ext uri="{BB962C8B-B14F-4D97-AF65-F5344CB8AC3E}">
        <p14:creationId xmlns:p14="http://schemas.microsoft.com/office/powerpoint/2010/main" val="10861031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54260"/>
            <a:ext cx="8686800" cy="1143000"/>
          </a:xfrm>
        </p:spPr>
        <p:txBody>
          <a:bodyPr>
            <a:normAutofit fontScale="90000"/>
          </a:bodyPr>
          <a:lstStyle/>
          <a:p>
            <a:r>
              <a:rPr lang="en-GB" dirty="0"/>
              <a:t>Action Checklist for Organisation Culture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07504" y="1055030"/>
            <a:ext cx="9036496" cy="5398306"/>
          </a:xfrm>
        </p:spPr>
        <p:txBody>
          <a:bodyPr>
            <a:noAutofit/>
          </a:bodyPr>
          <a:lstStyle/>
          <a:p>
            <a:pPr marL="0" indent="0">
              <a:lnSpc>
                <a:spcPct val="150000"/>
              </a:lnSpc>
              <a:spcBef>
                <a:spcPts val="0"/>
              </a:spcBef>
              <a:buNone/>
            </a:pPr>
            <a:r>
              <a:rPr lang="en-GB" sz="2000" dirty="0">
                <a:latin typeface="Arial" panose="020B0604020202020204" pitchFamily="34" charset="0"/>
                <a:cs typeface="Arial" panose="020B0604020202020204" pitchFamily="34" charset="0"/>
              </a:rPr>
              <a:t>3. Talking to people who work for the organisation </a:t>
            </a:r>
          </a:p>
          <a:p>
            <a:pPr>
              <a:lnSpc>
                <a:spcPct val="150000"/>
              </a:lnSpc>
              <a:spcBef>
                <a:spcPts val="0"/>
              </a:spcBef>
              <a:buFont typeface="Wingdings" panose="05000000000000000000" pitchFamily="2" charset="2"/>
              <a:buChar char="Ø"/>
            </a:pPr>
            <a:r>
              <a:rPr lang="en-GB" sz="1600" dirty="0">
                <a:latin typeface="Arial" panose="020B0604020202020204" pitchFamily="34" charset="0"/>
                <a:cs typeface="Arial" panose="020B0604020202020204" pitchFamily="34" charset="0"/>
              </a:rPr>
              <a:t>What are their impressions of the organisation and which words would they use to describe it (e.g. professional, experienced, friendly, stable, secure)? </a:t>
            </a:r>
          </a:p>
          <a:p>
            <a:pPr>
              <a:lnSpc>
                <a:spcPct val="150000"/>
              </a:lnSpc>
              <a:spcBef>
                <a:spcPts val="0"/>
              </a:spcBef>
              <a:buFont typeface="Wingdings" panose="05000000000000000000" pitchFamily="2" charset="2"/>
              <a:buChar char="Ø"/>
            </a:pPr>
            <a:r>
              <a:rPr lang="en-GB" sz="1600" dirty="0">
                <a:latin typeface="Arial" panose="020B0604020202020204" pitchFamily="34" charset="0"/>
                <a:cs typeface="Arial" panose="020B0604020202020204" pitchFamily="34" charset="0"/>
              </a:rPr>
              <a:t>What kinds of behaviours are expected of employees, and which are actually exhibited? </a:t>
            </a:r>
          </a:p>
          <a:p>
            <a:pPr>
              <a:lnSpc>
                <a:spcPct val="150000"/>
              </a:lnSpc>
              <a:spcBef>
                <a:spcPts val="0"/>
              </a:spcBef>
              <a:buFont typeface="Wingdings" panose="05000000000000000000" pitchFamily="2" charset="2"/>
              <a:buChar char="Ø"/>
            </a:pPr>
            <a:r>
              <a:rPr lang="en-GB" sz="1600" dirty="0">
                <a:latin typeface="Arial" panose="020B0604020202020204" pitchFamily="34" charset="0"/>
                <a:cs typeface="Arial" panose="020B0604020202020204" pitchFamily="34" charset="0"/>
              </a:rPr>
              <a:t>Are the messages they get about culture consistent across all levels and units within the organisation? </a:t>
            </a:r>
          </a:p>
          <a:p>
            <a:pPr>
              <a:lnSpc>
                <a:spcPct val="150000"/>
              </a:lnSpc>
              <a:spcBef>
                <a:spcPts val="0"/>
              </a:spcBef>
              <a:buFont typeface="Wingdings" panose="05000000000000000000" pitchFamily="2" charset="2"/>
              <a:buChar char="Ø"/>
            </a:pPr>
            <a:r>
              <a:rPr lang="en-GB" sz="1600" dirty="0">
                <a:latin typeface="Arial" panose="020B0604020202020204" pitchFamily="34" charset="0"/>
                <a:cs typeface="Arial" panose="020B0604020202020204" pitchFamily="34" charset="0"/>
              </a:rPr>
              <a:t>Are vision, mission and objectives shared and owned by every employee, or only by members of dominant groups? </a:t>
            </a:r>
          </a:p>
          <a:p>
            <a:pPr>
              <a:lnSpc>
                <a:spcPct val="150000"/>
              </a:lnSpc>
              <a:spcBef>
                <a:spcPts val="0"/>
              </a:spcBef>
              <a:buFont typeface="Wingdings" panose="05000000000000000000" pitchFamily="2" charset="2"/>
              <a:buChar char="Ø"/>
            </a:pPr>
            <a:r>
              <a:rPr lang="en-GB" sz="1600" dirty="0">
                <a:latin typeface="Arial" panose="020B0604020202020204" pitchFamily="34" charset="0"/>
                <a:cs typeface="Arial" panose="020B0604020202020204" pitchFamily="34" charset="0"/>
              </a:rPr>
              <a:t>To what extent is information on financial performance shared with employees?</a:t>
            </a:r>
          </a:p>
          <a:p>
            <a:pPr>
              <a:lnSpc>
                <a:spcPct val="150000"/>
              </a:lnSpc>
              <a:spcBef>
                <a:spcPts val="0"/>
              </a:spcBef>
              <a:buFont typeface="Wingdings" panose="05000000000000000000" pitchFamily="2" charset="2"/>
              <a:buChar char="Ø"/>
            </a:pPr>
            <a:r>
              <a:rPr lang="en-GB" sz="1600" dirty="0">
                <a:latin typeface="Arial" panose="020B0604020202020204" pitchFamily="34" charset="0"/>
                <a:cs typeface="Arial" panose="020B0604020202020204" pitchFamily="34" charset="0"/>
              </a:rPr>
              <a:t>What is their view of senior management? </a:t>
            </a:r>
          </a:p>
          <a:p>
            <a:pPr>
              <a:lnSpc>
                <a:spcPct val="150000"/>
              </a:lnSpc>
              <a:spcBef>
                <a:spcPts val="0"/>
              </a:spcBef>
              <a:buFont typeface="Wingdings" panose="05000000000000000000" pitchFamily="2" charset="2"/>
              <a:buChar char="Ø"/>
            </a:pPr>
            <a:r>
              <a:rPr lang="en-GB" sz="1600" dirty="0">
                <a:latin typeface="Arial" panose="020B0604020202020204" pitchFamily="34" charset="0"/>
                <a:cs typeface="Arial" panose="020B0604020202020204" pitchFamily="34" charset="0"/>
              </a:rPr>
              <a:t>Are they happy working for the organisation</a:t>
            </a:r>
          </a:p>
        </p:txBody>
      </p:sp>
    </p:spTree>
    <p:extLst>
      <p:ext uri="{BB962C8B-B14F-4D97-AF65-F5344CB8AC3E}">
        <p14:creationId xmlns:p14="http://schemas.microsoft.com/office/powerpoint/2010/main" val="32463770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129912"/>
            <a:ext cx="8686800" cy="1143000"/>
          </a:xfrm>
        </p:spPr>
        <p:txBody>
          <a:bodyPr>
            <a:normAutofit fontScale="90000"/>
          </a:bodyPr>
          <a:lstStyle/>
          <a:p>
            <a:r>
              <a:rPr lang="en-GB" dirty="0"/>
              <a:t>Action Checklist for Organisation Culture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457200" y="1340768"/>
            <a:ext cx="8507288" cy="4680520"/>
          </a:xfrm>
        </p:spPr>
        <p:txBody>
          <a:bodyPr>
            <a:normAutofit/>
          </a:bodyPr>
          <a:lstStyle/>
          <a:p>
            <a:pPr marL="0" indent="0">
              <a:lnSpc>
                <a:spcPct val="150000"/>
              </a:lnSpc>
              <a:spcBef>
                <a:spcPts val="0"/>
              </a:spcBef>
              <a:buNone/>
            </a:pPr>
            <a:r>
              <a:rPr lang="en-GB" sz="2200" b="1" dirty="0">
                <a:latin typeface="Arial" panose="020B0604020202020204" pitchFamily="34" charset="0"/>
                <a:cs typeface="Arial" panose="020B0604020202020204" pitchFamily="34" charset="0"/>
              </a:rPr>
              <a:t>4. Making physical observations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Do the furnishings and décor make a particular statement?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How formal or informal are the offices and working environment?</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 Do people dress for work - formally or informally?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Do people dress differently depending on their position within the organisation?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How do people dress for special appointments and meetings? </a:t>
            </a:r>
          </a:p>
          <a:p>
            <a:endParaRPr lang="en-GB" dirty="0"/>
          </a:p>
        </p:txBody>
      </p:sp>
    </p:spTree>
    <p:extLst>
      <p:ext uri="{BB962C8B-B14F-4D97-AF65-F5344CB8AC3E}">
        <p14:creationId xmlns:p14="http://schemas.microsoft.com/office/powerpoint/2010/main" val="4070741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94928" y="28959"/>
            <a:ext cx="8686800" cy="1143000"/>
          </a:xfrm>
        </p:spPr>
        <p:txBody>
          <a:bodyPr>
            <a:normAutofit fontScale="90000"/>
          </a:bodyPr>
          <a:lstStyle/>
          <a:p>
            <a:r>
              <a:rPr lang="en-GB" dirty="0"/>
              <a:t>Action Checklist for Organisation Culture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51520" y="980728"/>
            <a:ext cx="8892480" cy="5209369"/>
          </a:xfrm>
        </p:spPr>
        <p:txBody>
          <a:bodyPr>
            <a:normAutofit fontScale="55000" lnSpcReduction="20000"/>
          </a:bodyPr>
          <a:lstStyle/>
          <a:p>
            <a:pPr marL="0" indent="0">
              <a:lnSpc>
                <a:spcPct val="170000"/>
              </a:lnSpc>
              <a:spcBef>
                <a:spcPts val="0"/>
              </a:spcBef>
              <a:buNone/>
            </a:pPr>
            <a:r>
              <a:rPr lang="en-GB" sz="3100" b="1" dirty="0">
                <a:latin typeface="Arial" panose="020B0604020202020204" pitchFamily="34" charset="0"/>
                <a:cs typeface="Arial" panose="020B0604020202020204" pitchFamily="34" charset="0"/>
              </a:rPr>
              <a:t>5. Assessing communication styles </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How do employees usually communicate with one another (face-to-face, phone, email)? </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How do people at different levels in the organisation address one another?</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Are new ideas communicated only from the top down, or do they also filter up from the bottom? </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How much communication takes place through informal as opposed to formal channels? </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How are organisational decisions communicated to employees? </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Is performance feedback given regularly? </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How accessible or approachable are senior managers and directors? </a:t>
            </a:r>
          </a:p>
          <a:p>
            <a:pPr>
              <a:lnSpc>
                <a:spcPct val="170000"/>
              </a:lnSpc>
              <a:spcBef>
                <a:spcPts val="0"/>
              </a:spcBef>
              <a:buFont typeface="Wingdings" panose="05000000000000000000" pitchFamily="2" charset="2"/>
              <a:buChar char="Ø"/>
            </a:pPr>
            <a:r>
              <a:rPr lang="en-GB" sz="3100" dirty="0">
                <a:latin typeface="Arial" panose="020B0604020202020204" pitchFamily="34" charset="0"/>
                <a:cs typeface="Arial" panose="020B0604020202020204" pitchFamily="34" charset="0"/>
              </a:rPr>
              <a:t>Do employees feel free to express controversial views openly? </a:t>
            </a:r>
          </a:p>
          <a:p>
            <a:endParaRPr lang="en-GB" dirty="0"/>
          </a:p>
        </p:txBody>
      </p:sp>
    </p:spTree>
    <p:extLst>
      <p:ext uri="{BB962C8B-B14F-4D97-AF65-F5344CB8AC3E}">
        <p14:creationId xmlns:p14="http://schemas.microsoft.com/office/powerpoint/2010/main" val="40060032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0"/>
            <a:ext cx="8686800" cy="1143000"/>
          </a:xfrm>
        </p:spPr>
        <p:txBody>
          <a:bodyPr>
            <a:normAutofit fontScale="90000"/>
          </a:bodyPr>
          <a:lstStyle/>
          <a:p>
            <a:r>
              <a:rPr lang="en-GB" dirty="0"/>
              <a:t>Action Checklist for Organisation Culture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1268760"/>
            <a:ext cx="8686800" cy="4680520"/>
          </a:xfrm>
        </p:spPr>
        <p:txBody>
          <a:bodyPr>
            <a:normAutofit fontScale="47500" lnSpcReduction="20000"/>
          </a:bodyPr>
          <a:lstStyle/>
          <a:p>
            <a:pPr marL="0" indent="0">
              <a:lnSpc>
                <a:spcPct val="170000"/>
              </a:lnSpc>
              <a:spcBef>
                <a:spcPts val="0"/>
              </a:spcBef>
              <a:buNone/>
            </a:pPr>
            <a:r>
              <a:rPr lang="en-GB" sz="3400" b="1" dirty="0">
                <a:latin typeface="Arial" panose="020B0604020202020204" pitchFamily="34" charset="0"/>
                <a:cs typeface="Arial" panose="020B0604020202020204" pitchFamily="34" charset="0"/>
              </a:rPr>
              <a:t>6. Looking at the nature of decision making and the impact on stakeholders</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What processes are in place for decision making at strategic and operational levels?</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How are decisions actually made? To what extent are employees consulted or involved in decision-making? To what extent are managers empowered to take decisions in their own areas responsibility? </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How are HR policies such as reward and recognition formulated and put into practice? </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What level of priority and attention is given to customer service and how are customer queries and complaints handled?</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How is the balance between customer and business benefits handled when designing products? </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How effectively are statutory regulations being applied? </a:t>
            </a:r>
          </a:p>
          <a:p>
            <a:endParaRPr lang="en-GB" dirty="0"/>
          </a:p>
        </p:txBody>
      </p:sp>
    </p:spTree>
    <p:extLst>
      <p:ext uri="{BB962C8B-B14F-4D97-AF65-F5344CB8AC3E}">
        <p14:creationId xmlns:p14="http://schemas.microsoft.com/office/powerpoint/2010/main" val="14193517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9171" y="116632"/>
            <a:ext cx="8686800" cy="1143000"/>
          </a:xfrm>
        </p:spPr>
        <p:txBody>
          <a:bodyPr>
            <a:normAutofit fontScale="90000"/>
          </a:bodyPr>
          <a:lstStyle/>
          <a:p>
            <a:r>
              <a:rPr lang="en-GB" dirty="0"/>
              <a:t>Action Checklist for Organisation Culture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28600" y="1088740"/>
            <a:ext cx="8686800" cy="4680520"/>
          </a:xfrm>
        </p:spPr>
        <p:txBody>
          <a:bodyPr>
            <a:normAutofit/>
          </a:bodyPr>
          <a:lstStyle/>
          <a:p>
            <a:pPr marL="0" indent="0">
              <a:lnSpc>
                <a:spcPct val="150000"/>
              </a:lnSpc>
              <a:spcBef>
                <a:spcPts val="0"/>
              </a:spcBef>
              <a:buNone/>
            </a:pPr>
            <a:r>
              <a:rPr lang="en-GB" sz="2200" b="1" dirty="0">
                <a:latin typeface="Arial" panose="020B0604020202020204" pitchFamily="34" charset="0"/>
                <a:cs typeface="Arial" panose="020B0604020202020204" pitchFamily="34" charset="0"/>
              </a:rPr>
              <a:t>7. Considering timekeeping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To what extent is flexible working accepted and supported?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What time do people come to work and do they arrive punctually?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Are coffee or tea breaks taken? Do they become extended breaks?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Do people work their set hours only or do they stay late?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Are employees under pressure to work long hours?</a:t>
            </a:r>
          </a:p>
          <a:p>
            <a:endParaRPr lang="en-GB" dirty="0"/>
          </a:p>
        </p:txBody>
      </p:sp>
    </p:spTree>
    <p:extLst>
      <p:ext uri="{BB962C8B-B14F-4D97-AF65-F5344CB8AC3E}">
        <p14:creationId xmlns:p14="http://schemas.microsoft.com/office/powerpoint/2010/main" val="14841456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133672" y="-5680"/>
            <a:ext cx="8686800" cy="1143000"/>
          </a:xfrm>
        </p:spPr>
        <p:txBody>
          <a:bodyPr>
            <a:normAutofit fontScale="90000"/>
          </a:bodyPr>
          <a:lstStyle/>
          <a:p>
            <a:r>
              <a:rPr lang="en-GB" dirty="0"/>
              <a:t>Action Checklist for Organisation Culture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1088740"/>
            <a:ext cx="8686800" cy="4680520"/>
          </a:xfrm>
        </p:spPr>
        <p:txBody>
          <a:bodyPr>
            <a:normAutofit fontScale="55000" lnSpcReduction="20000"/>
          </a:bodyPr>
          <a:lstStyle/>
          <a:p>
            <a:pPr marL="0" indent="0">
              <a:lnSpc>
                <a:spcPct val="170000"/>
              </a:lnSpc>
              <a:spcBef>
                <a:spcPts val="0"/>
              </a:spcBef>
              <a:buNone/>
            </a:pPr>
            <a:r>
              <a:rPr lang="en-GB" sz="2900" dirty="0">
                <a:latin typeface="Arial" panose="020B0604020202020204" pitchFamily="34" charset="0"/>
                <a:cs typeface="Arial" panose="020B0604020202020204" pitchFamily="34" charset="0"/>
              </a:rPr>
              <a:t>8. Analysing groups and networks</a:t>
            </a:r>
          </a:p>
          <a:p>
            <a:pPr>
              <a:lnSpc>
                <a:spcPct val="170000"/>
              </a:lnSpc>
              <a:spcBef>
                <a:spcPts val="0"/>
              </a:spcBef>
              <a:buFont typeface="Wingdings" panose="05000000000000000000" pitchFamily="2" charset="2"/>
              <a:buChar char="Ø"/>
            </a:pPr>
            <a:r>
              <a:rPr lang="en-GB" sz="2900" dirty="0">
                <a:latin typeface="Arial" panose="020B0604020202020204" pitchFamily="34" charset="0"/>
                <a:cs typeface="Arial" panose="020B0604020202020204" pitchFamily="34" charset="0"/>
              </a:rPr>
              <a:t> › Do people appear to prefer working in groups or individually? </a:t>
            </a:r>
          </a:p>
          <a:p>
            <a:pPr>
              <a:lnSpc>
                <a:spcPct val="170000"/>
              </a:lnSpc>
              <a:spcBef>
                <a:spcPts val="0"/>
              </a:spcBef>
              <a:buFont typeface="Wingdings" panose="05000000000000000000" pitchFamily="2" charset="2"/>
              <a:buChar char="Ø"/>
            </a:pPr>
            <a:r>
              <a:rPr lang="en-GB" sz="2900" dirty="0">
                <a:latin typeface="Arial" panose="020B0604020202020204" pitchFamily="34" charset="0"/>
                <a:cs typeface="Arial" panose="020B0604020202020204" pitchFamily="34" charset="0"/>
              </a:rPr>
              <a:t>› Is team work actively promoted?</a:t>
            </a:r>
          </a:p>
          <a:p>
            <a:pPr>
              <a:lnSpc>
                <a:spcPct val="170000"/>
              </a:lnSpc>
              <a:spcBef>
                <a:spcPts val="0"/>
              </a:spcBef>
              <a:buFont typeface="Wingdings" panose="05000000000000000000" pitchFamily="2" charset="2"/>
              <a:buChar char="Ø"/>
            </a:pPr>
            <a:r>
              <a:rPr lang="en-GB" sz="2900" dirty="0">
                <a:latin typeface="Arial" panose="020B0604020202020204" pitchFamily="34" charset="0"/>
                <a:cs typeface="Arial" panose="020B0604020202020204" pitchFamily="34" charset="0"/>
              </a:rPr>
              <a:t> › Do people gather together at lunch? </a:t>
            </a:r>
          </a:p>
          <a:p>
            <a:pPr>
              <a:lnSpc>
                <a:spcPct val="170000"/>
              </a:lnSpc>
              <a:spcBef>
                <a:spcPts val="0"/>
              </a:spcBef>
              <a:buFont typeface="Wingdings" panose="05000000000000000000" pitchFamily="2" charset="2"/>
              <a:buChar char="Ø"/>
            </a:pPr>
            <a:r>
              <a:rPr lang="en-GB" sz="2900" dirty="0">
                <a:latin typeface="Arial" panose="020B0604020202020204" pitchFamily="34" charset="0"/>
                <a:cs typeface="Arial" panose="020B0604020202020204" pitchFamily="34" charset="0"/>
              </a:rPr>
              <a:t>› Do people socialise at work and/or outside the workplace?</a:t>
            </a:r>
          </a:p>
          <a:p>
            <a:pPr>
              <a:lnSpc>
                <a:spcPct val="170000"/>
              </a:lnSpc>
              <a:spcBef>
                <a:spcPts val="0"/>
              </a:spcBef>
              <a:buFont typeface="Wingdings" panose="05000000000000000000" pitchFamily="2" charset="2"/>
              <a:buChar char="Ø"/>
            </a:pPr>
            <a:r>
              <a:rPr lang="en-GB" sz="2900" dirty="0">
                <a:latin typeface="Arial" panose="020B0604020202020204" pitchFamily="34" charset="0"/>
                <a:cs typeface="Arial" panose="020B0604020202020204" pitchFamily="34" charset="0"/>
              </a:rPr>
              <a:t> › Do sub-networks with their own cultures exist within departments or within professional groups?</a:t>
            </a:r>
          </a:p>
          <a:p>
            <a:pPr>
              <a:lnSpc>
                <a:spcPct val="170000"/>
              </a:lnSpc>
              <a:spcBef>
                <a:spcPts val="0"/>
              </a:spcBef>
              <a:buFont typeface="Wingdings" panose="05000000000000000000" pitchFamily="2" charset="2"/>
              <a:buChar char="Ø"/>
            </a:pPr>
            <a:r>
              <a:rPr lang="en-GB" sz="2900" dirty="0">
                <a:latin typeface="Arial" panose="020B0604020202020204" pitchFamily="34" charset="0"/>
                <a:cs typeface="Arial" panose="020B0604020202020204" pitchFamily="34" charset="0"/>
              </a:rPr>
              <a:t> › Are people encouraged to work outside of their department or silos? › Are there any cross-functional projects or teams? </a:t>
            </a:r>
          </a:p>
          <a:p>
            <a:pPr>
              <a:lnSpc>
                <a:spcPct val="170000"/>
              </a:lnSpc>
              <a:spcBef>
                <a:spcPts val="0"/>
              </a:spcBef>
              <a:buFont typeface="Wingdings" panose="05000000000000000000" pitchFamily="2" charset="2"/>
              <a:buChar char="Ø"/>
            </a:pPr>
            <a:r>
              <a:rPr lang="en-GB" sz="2900" dirty="0">
                <a:latin typeface="Arial" panose="020B0604020202020204" pitchFamily="34" charset="0"/>
                <a:cs typeface="Arial" panose="020B0604020202020204" pitchFamily="34" charset="0"/>
              </a:rPr>
              <a:t>› What happens when mistakes are made? Do employees fear blame and recriminations from managers or other team members if they make mistakes or are these regarded as opportunities for learning and development?</a:t>
            </a:r>
          </a:p>
          <a:p>
            <a:endParaRPr lang="en-GB" dirty="0"/>
          </a:p>
        </p:txBody>
      </p:sp>
    </p:spTree>
    <p:extLst>
      <p:ext uri="{BB962C8B-B14F-4D97-AF65-F5344CB8AC3E}">
        <p14:creationId xmlns:p14="http://schemas.microsoft.com/office/powerpoint/2010/main" val="35332939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48304" y="0"/>
            <a:ext cx="8686800" cy="1143000"/>
          </a:xfrm>
        </p:spPr>
        <p:txBody>
          <a:bodyPr>
            <a:normAutofit fontScale="90000"/>
          </a:bodyPr>
          <a:lstStyle/>
          <a:p>
            <a:r>
              <a:rPr lang="en-GB" dirty="0"/>
              <a:t>Action Checklist for Organisation Culture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48304" y="1088740"/>
            <a:ext cx="8229600" cy="4680520"/>
          </a:xfrm>
        </p:spPr>
        <p:txBody>
          <a:bodyPr>
            <a:normAutofit/>
          </a:bodyPr>
          <a:lstStyle/>
          <a:p>
            <a:pPr marL="0" indent="0">
              <a:lnSpc>
                <a:spcPct val="150000"/>
              </a:lnSpc>
              <a:spcBef>
                <a:spcPts val="0"/>
              </a:spcBef>
              <a:buNone/>
            </a:pPr>
            <a:r>
              <a:rPr lang="en-GB" sz="2200" b="1" dirty="0">
                <a:latin typeface="Arial" panose="020B0604020202020204" pitchFamily="34" charset="0"/>
                <a:cs typeface="Arial" panose="020B0604020202020204" pitchFamily="34" charset="0"/>
              </a:rPr>
              <a:t>9. Looking at how meetings are conducted</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How much time do managers spend in meetings?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Are meetings handled in a quick and efficient or are they lengthy and bureaucratic?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Who speaks at meetings? Does everyone participate?</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Are people encouraged to share ideas?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What do people say if they arrive late for a meeting? </a:t>
            </a:r>
          </a:p>
          <a:p>
            <a:endParaRPr lang="en-GB" dirty="0"/>
          </a:p>
        </p:txBody>
      </p:sp>
    </p:spTree>
    <p:extLst>
      <p:ext uri="{BB962C8B-B14F-4D97-AF65-F5344CB8AC3E}">
        <p14:creationId xmlns:p14="http://schemas.microsoft.com/office/powerpoint/2010/main" val="41010993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36964" y="0"/>
            <a:ext cx="8686800" cy="1143000"/>
          </a:xfrm>
        </p:spPr>
        <p:txBody>
          <a:bodyPr>
            <a:normAutofit fontScale="90000"/>
          </a:bodyPr>
          <a:lstStyle/>
          <a:p>
            <a:r>
              <a:rPr lang="en-GB" dirty="0"/>
              <a:t>Action Checklist for Organisation Culture</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457200" y="1088740"/>
            <a:ext cx="8229600" cy="4680520"/>
          </a:xfrm>
        </p:spPr>
        <p:txBody>
          <a:bodyPr>
            <a:normAutofit fontScale="92500"/>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10. Consider organisational boundaries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What types of positions do women and members of minority groups hold in the organisation?</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Is saving face important to people?</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Is there a sense of stability, or a feeling of insecurity arising from constant, unexpected changes?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Is there a shared language of jargon and acronyms?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What induction processes are in place for new employees?</a:t>
            </a:r>
          </a:p>
          <a:p>
            <a:endParaRPr lang="en-GB" dirty="0"/>
          </a:p>
        </p:txBody>
      </p:sp>
    </p:spTree>
    <p:extLst>
      <p:ext uri="{BB962C8B-B14F-4D97-AF65-F5344CB8AC3E}">
        <p14:creationId xmlns:p14="http://schemas.microsoft.com/office/powerpoint/2010/main" val="15809546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8229600" cy="4680520"/>
          </a:xfrm>
        </p:spPr>
        <p:txBody>
          <a:bodyPr>
            <a:normAutofit fontScale="92500" lnSpcReduction="20000"/>
          </a:bodyPr>
          <a:lstStyle/>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Management is the process of guiding the development, maintenance, and allocation of resources to attain organisational goals. </a:t>
            </a:r>
          </a:p>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Managers are the people in the organisation responsible for developing and carrying out this management process. </a:t>
            </a:r>
          </a:p>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Management is dynamic by nature and evolves to meet needs and constraints in the organisation’s internal and external environments. In a global marketplace where the rate of change is rapidly increasing, flexibility and adaptability are crucial to the managerial process. </a:t>
            </a:r>
          </a:p>
          <a:p>
            <a:endParaRPr lang="en-GB" dirty="0"/>
          </a:p>
        </p:txBody>
      </p:sp>
    </p:spTree>
    <p:extLst>
      <p:ext uri="{BB962C8B-B14F-4D97-AF65-F5344CB8AC3E}">
        <p14:creationId xmlns:p14="http://schemas.microsoft.com/office/powerpoint/2010/main" val="27758664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8229600" cy="4680520"/>
          </a:xfrm>
        </p:spPr>
        <p:txBody>
          <a:bodyPr>
            <a:normAutofit/>
          </a:bodyPr>
          <a:lstStyle/>
          <a:p>
            <a:pPr marL="0" indent="0">
              <a:lnSpc>
                <a:spcPct val="150000"/>
              </a:lnSpc>
              <a:spcBef>
                <a:spcPts val="0"/>
              </a:spcBef>
              <a:buNone/>
            </a:pPr>
            <a:r>
              <a:rPr lang="en-GB" sz="2400" dirty="0">
                <a:latin typeface="Arial" panose="020B0604020202020204" pitchFamily="34" charset="0"/>
                <a:cs typeface="Arial" panose="020B0604020202020204" pitchFamily="34" charset="0"/>
              </a:rPr>
              <a:t>This process is based in four key functional areas of the organisation: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Planning</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Organising</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Leading</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Controlling</a:t>
            </a:r>
          </a:p>
          <a:p>
            <a:endParaRPr lang="en-GB" dirty="0"/>
          </a:p>
        </p:txBody>
      </p:sp>
    </p:spTree>
    <p:extLst>
      <p:ext uri="{BB962C8B-B14F-4D97-AF65-F5344CB8AC3E}">
        <p14:creationId xmlns:p14="http://schemas.microsoft.com/office/powerpoint/2010/main" val="31403130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8686800" cy="4680520"/>
          </a:xfrm>
        </p:spPr>
        <p:txBody>
          <a:bodyPr>
            <a:normAutofit/>
          </a:bodyPr>
          <a:lstStyle/>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The four functions are highly interdependent, with managers often performing more than one of them at a time and each of them many times over the course of a normal workday. </a:t>
            </a:r>
          </a:p>
          <a:p>
            <a:pPr>
              <a:lnSpc>
                <a:spcPct val="150000"/>
              </a:lnSpc>
              <a:spcBef>
                <a:spcPts val="0"/>
              </a:spcBef>
              <a:buFont typeface="Wingdings" panose="05000000000000000000" pitchFamily="2" charset="2"/>
              <a:buChar char="q"/>
            </a:pPr>
            <a:r>
              <a:rPr lang="en-GB" sz="2400" dirty="0">
                <a:latin typeface="Arial" panose="020B0604020202020204" pitchFamily="34" charset="0"/>
                <a:cs typeface="Arial" panose="020B0604020202020204" pitchFamily="34" charset="0"/>
              </a:rPr>
              <a:t>The four management functions can help managers increase organisational efficiency and effectiveness.</a:t>
            </a:r>
          </a:p>
        </p:txBody>
      </p:sp>
    </p:spTree>
    <p:extLst>
      <p:ext uri="{BB962C8B-B14F-4D97-AF65-F5344CB8AC3E}">
        <p14:creationId xmlns:p14="http://schemas.microsoft.com/office/powerpoint/2010/main" val="23921637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07504" y="620688"/>
            <a:ext cx="8686800" cy="4680520"/>
          </a:xfrm>
        </p:spPr>
        <p:txBody>
          <a:bodyPr>
            <a:noAutofit/>
          </a:bodyPr>
          <a:lstStyle/>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Planning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Planning begins by anticipating potential problems or opportunities the organisation may encounter.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Managers then design strategies to solve current problems, prevent future problems, or take advantage of opportunities.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These strategies serve as the foundation for goals, objectives, policies, and procedures.</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Put simply, planning is deciding what needs to be done to achieve organisational objectives, identifying when and how it will be done, and determining who should do it.</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 Effective planning requires extensive information about the external business environment in which the firm competes, as well as its internal environment.</a:t>
            </a:r>
          </a:p>
        </p:txBody>
      </p:sp>
    </p:spTree>
    <p:extLst>
      <p:ext uri="{BB962C8B-B14F-4D97-AF65-F5344CB8AC3E}">
        <p14:creationId xmlns:p14="http://schemas.microsoft.com/office/powerpoint/2010/main" val="26020647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8229600" cy="4680520"/>
          </a:xfrm>
        </p:spPr>
        <p:txBody>
          <a:bodyPr>
            <a:normAutofit/>
          </a:bodyPr>
          <a:lstStyle/>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Planning </a:t>
            </a:r>
          </a:p>
          <a:p>
            <a:pPr marL="0" indent="0">
              <a:lnSpc>
                <a:spcPct val="150000"/>
              </a:lnSpc>
              <a:spcBef>
                <a:spcPts val="0"/>
              </a:spcBef>
              <a:buNone/>
            </a:pPr>
            <a:r>
              <a:rPr lang="en-GB" sz="2400" kern="100" dirty="0">
                <a:effectLst/>
                <a:latin typeface="Arial" panose="020B0604020202020204" pitchFamily="34" charset="0"/>
                <a:ea typeface="Aptos" panose="020B0004020202020204" pitchFamily="34" charset="0"/>
                <a:cs typeface="Arial" panose="020B0604020202020204" pitchFamily="34" charset="0"/>
              </a:rPr>
              <a:t>There are four basic types of planning: </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Strategic</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Tactical</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Operational</a:t>
            </a:r>
          </a:p>
          <a:p>
            <a:pPr>
              <a:lnSpc>
                <a:spcPct val="150000"/>
              </a:lnSpc>
              <a:spcBef>
                <a:spcPts val="0"/>
              </a:spcBef>
              <a:buFont typeface="Wingdings" panose="05000000000000000000" pitchFamily="2" charset="2"/>
              <a:buChar char="Ø"/>
            </a:pPr>
            <a:r>
              <a:rPr lang="en-GB" sz="2400" kern="100" dirty="0">
                <a:effectLst/>
                <a:latin typeface="Arial" panose="020B0604020202020204" pitchFamily="34" charset="0"/>
                <a:ea typeface="Aptos" panose="020B0004020202020204" pitchFamily="34" charset="0"/>
                <a:cs typeface="Arial" panose="020B0604020202020204" pitchFamily="34" charset="0"/>
              </a:rPr>
              <a:t>Contingency</a:t>
            </a:r>
          </a:p>
        </p:txBody>
      </p:sp>
    </p:spTree>
    <p:extLst>
      <p:ext uri="{BB962C8B-B14F-4D97-AF65-F5344CB8AC3E}">
        <p14:creationId xmlns:p14="http://schemas.microsoft.com/office/powerpoint/2010/main" val="31947038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20688"/>
            <a:ext cx="8591872" cy="4680520"/>
          </a:xfrm>
        </p:spPr>
        <p:txBody>
          <a:bodyPr>
            <a:noAutofit/>
          </a:bodyPr>
          <a:lstStyle/>
          <a:p>
            <a:pPr marL="0" indent="0">
              <a:lnSpc>
                <a:spcPct val="170000"/>
              </a:lnSpc>
              <a:spcBef>
                <a:spcPts val="0"/>
              </a:spcBef>
              <a:buNone/>
            </a:pPr>
            <a:r>
              <a:rPr lang="en-GB" sz="1600" b="1" kern="100" dirty="0">
                <a:effectLst/>
                <a:latin typeface="Arial" panose="020B0604020202020204" pitchFamily="34" charset="0"/>
                <a:ea typeface="Aptos" panose="020B0004020202020204" pitchFamily="34" charset="0"/>
                <a:cs typeface="Arial" panose="020B0604020202020204" pitchFamily="34" charset="0"/>
              </a:rPr>
              <a:t>1) Planning </a:t>
            </a:r>
          </a:p>
          <a:p>
            <a:pPr marL="0" indent="0">
              <a:lnSpc>
                <a:spcPct val="170000"/>
              </a:lnSpc>
              <a:spcBef>
                <a:spcPts val="0"/>
              </a:spcBef>
              <a:buNone/>
            </a:pPr>
            <a:r>
              <a:rPr lang="en-GB" sz="1500" b="1" kern="100" dirty="0">
                <a:effectLst/>
                <a:latin typeface="Arial" panose="020B0604020202020204" pitchFamily="34" charset="0"/>
                <a:ea typeface="Aptos" panose="020B0004020202020204" pitchFamily="34" charset="0"/>
                <a:cs typeface="Arial" panose="020B0604020202020204" pitchFamily="34" charset="0"/>
              </a:rPr>
              <a:t>Strategic Planning</a:t>
            </a:r>
            <a:endParaRPr lang="en-GB" sz="15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1500" kern="100" dirty="0">
                <a:effectLst/>
                <a:latin typeface="Arial" panose="020B0604020202020204" pitchFamily="34" charset="0"/>
                <a:ea typeface="Aptos" panose="020B0004020202020204" pitchFamily="34" charset="0"/>
                <a:cs typeface="Arial" panose="020B0604020202020204" pitchFamily="34" charset="0"/>
              </a:rPr>
              <a:t>Strategic planning involves creating long-range (one to five years), broad goals for the organisation and determining what resources will be needed to accomplish those goals. An evaluation of external environmental factors such as economic, technological, and social issues is critical to successful strategic planning. Strategic plans, such as the organisation’s long-term mission, are formulated by top-level managers and put into action at lower levels in the organisation. </a:t>
            </a:r>
          </a:p>
          <a:p>
            <a:pPr marL="0" indent="0">
              <a:lnSpc>
                <a:spcPct val="170000"/>
              </a:lnSpc>
              <a:spcBef>
                <a:spcPts val="0"/>
              </a:spcBef>
              <a:buNone/>
            </a:pPr>
            <a:r>
              <a:rPr lang="en-GB" sz="1500" b="1" kern="100" dirty="0">
                <a:effectLst/>
                <a:latin typeface="Arial" panose="020B0604020202020204" pitchFamily="34" charset="0"/>
                <a:ea typeface="Aptos" panose="020B0004020202020204" pitchFamily="34" charset="0"/>
                <a:cs typeface="Arial" panose="020B0604020202020204" pitchFamily="34" charset="0"/>
              </a:rPr>
              <a:t>Tactical Planning</a:t>
            </a:r>
            <a:endParaRPr lang="en-GB" sz="15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1500" kern="100" dirty="0">
                <a:effectLst/>
                <a:latin typeface="Arial" panose="020B0604020202020204" pitchFamily="34" charset="0"/>
                <a:ea typeface="Aptos" panose="020B0004020202020204" pitchFamily="34" charset="0"/>
                <a:cs typeface="Arial" panose="020B0604020202020204" pitchFamily="34" charset="0"/>
              </a:rPr>
              <a:t>Tactical planning begins the implementation of strategic plans. Tactical plans have a shorter (less than one year) time frame than strategic plans and more specific objectives designed to support the broader strategic goals. Tactical plans begin to address issues of coordinating and allocating resources to different parts of the organisation. </a:t>
            </a:r>
          </a:p>
        </p:txBody>
      </p:sp>
    </p:spTree>
    <p:extLst>
      <p:ext uri="{BB962C8B-B14F-4D97-AF65-F5344CB8AC3E}">
        <p14:creationId xmlns:p14="http://schemas.microsoft.com/office/powerpoint/2010/main" val="26632266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548680"/>
            <a:ext cx="8686800" cy="4680520"/>
          </a:xfrm>
        </p:spPr>
        <p:txBody>
          <a:bodyPr>
            <a:noAutofit/>
          </a:bodyPr>
          <a:lstStyle/>
          <a:p>
            <a:pPr marL="0" indent="0">
              <a:lnSpc>
                <a:spcPct val="170000"/>
              </a:lnSpc>
              <a:spcBef>
                <a:spcPts val="0"/>
              </a:spcBef>
              <a:buNone/>
            </a:pPr>
            <a:r>
              <a:rPr lang="en-GB" sz="1500" b="1" kern="100" dirty="0">
                <a:effectLst/>
                <a:latin typeface="Arial" panose="020B0604020202020204" pitchFamily="34" charset="0"/>
                <a:ea typeface="Aptos" panose="020B0004020202020204" pitchFamily="34" charset="0"/>
                <a:cs typeface="Arial" panose="020B0604020202020204" pitchFamily="34" charset="0"/>
              </a:rPr>
              <a:t>2) Planning </a:t>
            </a:r>
          </a:p>
          <a:p>
            <a:pPr marL="0" indent="0">
              <a:lnSpc>
                <a:spcPct val="170000"/>
              </a:lnSpc>
              <a:spcBef>
                <a:spcPts val="0"/>
              </a:spcBef>
              <a:buNone/>
            </a:pPr>
            <a:r>
              <a:rPr lang="en-GB" sz="1500" b="1" kern="100" dirty="0">
                <a:effectLst/>
                <a:latin typeface="Arial" panose="020B0604020202020204" pitchFamily="34" charset="0"/>
                <a:ea typeface="Aptos" panose="020B0004020202020204" pitchFamily="34" charset="0"/>
                <a:cs typeface="Arial" panose="020B0604020202020204" pitchFamily="34" charset="0"/>
              </a:rPr>
              <a:t>Operational Planning</a:t>
            </a:r>
            <a:endParaRPr lang="en-GB" sz="15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1500" kern="100" dirty="0">
                <a:effectLst/>
                <a:latin typeface="Arial" panose="020B0604020202020204" pitchFamily="34" charset="0"/>
                <a:ea typeface="Aptos" panose="020B0004020202020204" pitchFamily="34" charset="0"/>
                <a:cs typeface="Arial" panose="020B0604020202020204" pitchFamily="34" charset="0"/>
              </a:rPr>
              <a:t>Operational planning creates specific standards, methods, policies, and procedures that are used in specific functional areas of the organization. Operational objectives are current, narrow, and resource-focused. They are designed to help guide and control the implementation of tactical plans. </a:t>
            </a:r>
          </a:p>
          <a:p>
            <a:pPr marL="0" indent="0">
              <a:lnSpc>
                <a:spcPct val="170000"/>
              </a:lnSpc>
              <a:spcBef>
                <a:spcPts val="0"/>
              </a:spcBef>
              <a:buNone/>
            </a:pPr>
            <a:r>
              <a:rPr lang="en-GB" sz="1500" b="1" kern="100" dirty="0">
                <a:effectLst/>
                <a:latin typeface="Arial" panose="020B0604020202020204" pitchFamily="34" charset="0"/>
                <a:ea typeface="Aptos" panose="020B0004020202020204" pitchFamily="34" charset="0"/>
                <a:cs typeface="Arial" panose="020B0604020202020204" pitchFamily="34" charset="0"/>
              </a:rPr>
              <a:t>Contingency Planning</a:t>
            </a:r>
            <a:endParaRPr lang="en-GB" sz="15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70000"/>
              </a:lnSpc>
              <a:spcBef>
                <a:spcPts val="0"/>
              </a:spcBef>
              <a:buNone/>
            </a:pPr>
            <a:r>
              <a:rPr lang="en-GB" sz="1500" kern="100" dirty="0">
                <a:effectLst/>
                <a:latin typeface="Arial" panose="020B0604020202020204" pitchFamily="34" charset="0"/>
                <a:ea typeface="Aptos" panose="020B0004020202020204" pitchFamily="34" charset="0"/>
                <a:cs typeface="Arial" panose="020B0604020202020204" pitchFamily="34" charset="0"/>
              </a:rPr>
              <a:t>The key to effective planning is anticipating future situations and events. Yet even the best-prepared organization must sometimes cope with unforeseen circumstances, such as a natural disaster, an act of terrorism, or a radical new technology. Therefore, many companies have developed contingency plans that identify alternative courses of action for very unusual or crisis situations. The contingency plan typically stipulates the chain of command, standard operating procedures, and communication channels the organization will use during an emergency. An effective contingency plan can make or break a company. </a:t>
            </a:r>
          </a:p>
        </p:txBody>
      </p:sp>
    </p:spTree>
    <p:extLst>
      <p:ext uri="{BB962C8B-B14F-4D97-AF65-F5344CB8AC3E}">
        <p14:creationId xmlns:p14="http://schemas.microsoft.com/office/powerpoint/2010/main" val="17060408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8686800" cy="4680520"/>
          </a:xfrm>
        </p:spPr>
        <p:txBody>
          <a:bodyPr>
            <a:noAutofit/>
          </a:bodyPr>
          <a:lstStyle/>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2) Organising </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5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A second key function of managers is organising, which is the process of coordinating and allocating a firm’s resources in order to carry out its plans. Organising includes developing a structure for the people, positions, departments, and activities within the firm. Managers can arrange the structural elements of the firm to maximise the flow of information and the efficiency of work processes. </a:t>
            </a:r>
          </a:p>
          <a:p>
            <a:pPr marL="0" indent="0">
              <a:lnSpc>
                <a:spcPct val="150000"/>
              </a:lnSpc>
              <a:spcBef>
                <a:spcPts val="0"/>
              </a:spcBef>
              <a:buNone/>
            </a:pPr>
            <a:r>
              <a:rPr lang="en-GB" sz="1800" kern="100" dirty="0">
                <a:effectLst/>
                <a:latin typeface="Arial" panose="020B0604020202020204" pitchFamily="34" charset="0"/>
                <a:ea typeface="Aptos" panose="020B0004020202020204" pitchFamily="34" charset="0"/>
                <a:cs typeface="Arial" panose="020B0604020202020204" pitchFamily="34" charset="0"/>
              </a:rPr>
              <a:t>They accomplish this by doing the following:</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Dividing up tasks (division of labour)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Grouping jobs and employees (departmentalisation)</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Assigning authority and responsibilities (delegation) </a:t>
            </a:r>
          </a:p>
        </p:txBody>
      </p:sp>
    </p:spTree>
    <p:extLst>
      <p:ext uri="{BB962C8B-B14F-4D97-AF65-F5344CB8AC3E}">
        <p14:creationId xmlns:p14="http://schemas.microsoft.com/office/powerpoint/2010/main" val="4450412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04896" y="476672"/>
            <a:ext cx="8710504" cy="4680520"/>
          </a:xfrm>
        </p:spPr>
        <p:txBody>
          <a:bodyPr>
            <a:no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Organising </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 The managerial hierarchy consists of three levels: top management, middle management, and supervisory management.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Top management, including CEOs, presidents, and vice presidents, develop strategic plans, address long-range issues, and define the company's values and ethics.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Middle management, including division heads and regional sales managers, implement strategic plans, allocate resources, and oversee supervisory managers.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Supervisors, at the bottom of the hierarchy, design and execute operational plans and guide employees in producing goods and services.</a:t>
            </a:r>
          </a:p>
        </p:txBody>
      </p:sp>
    </p:spTree>
    <p:extLst>
      <p:ext uri="{BB962C8B-B14F-4D97-AF65-F5344CB8AC3E}">
        <p14:creationId xmlns:p14="http://schemas.microsoft.com/office/powerpoint/2010/main" val="27183511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28600" y="620688"/>
            <a:ext cx="8686800" cy="5184576"/>
          </a:xfrm>
        </p:spPr>
        <p:txBody>
          <a:bodyPr>
            <a:normAutofit fontScale="62500" lnSpcReduction="20000"/>
          </a:bodyPr>
          <a:lstStyle/>
          <a:p>
            <a:pPr marL="0" indent="0">
              <a:lnSpc>
                <a:spcPct val="170000"/>
              </a:lnSpc>
              <a:spcBef>
                <a:spcPts val="0"/>
              </a:spcBef>
              <a:buNone/>
            </a:pPr>
            <a:r>
              <a:rPr lang="en-GB" sz="2300" b="1" kern="100" dirty="0">
                <a:effectLst/>
                <a:latin typeface="Arial" panose="020B0604020202020204" pitchFamily="34" charset="0"/>
                <a:ea typeface="Aptos" panose="020B0004020202020204" pitchFamily="34" charset="0"/>
                <a:cs typeface="Arial" panose="020B0604020202020204" pitchFamily="34" charset="0"/>
              </a:rPr>
              <a:t>3) Leading, Guiding, and Motivating Others </a:t>
            </a:r>
          </a:p>
          <a:p>
            <a:pPr>
              <a:lnSpc>
                <a:spcPct val="170000"/>
              </a:lnSpc>
              <a:spcBef>
                <a:spcPts val="0"/>
              </a:spcBef>
              <a:buFont typeface="Wingdings" panose="05000000000000000000" pitchFamily="2" charset="2"/>
              <a:buChar char="Ø"/>
            </a:pPr>
            <a:r>
              <a:rPr lang="en-GB" sz="2300" kern="100" dirty="0">
                <a:effectLst/>
                <a:latin typeface="Arial" panose="020B0604020202020204" pitchFamily="34" charset="0"/>
                <a:ea typeface="Aptos" panose="020B0004020202020204" pitchFamily="34" charset="0"/>
                <a:cs typeface="Arial" panose="020B0604020202020204" pitchFamily="34" charset="0"/>
              </a:rPr>
              <a:t>Leadership, the third key management function, is the process of guiding and motivating others toward the achievement of organizational goals. </a:t>
            </a:r>
          </a:p>
          <a:p>
            <a:pPr>
              <a:lnSpc>
                <a:spcPct val="170000"/>
              </a:lnSpc>
              <a:spcBef>
                <a:spcPts val="0"/>
              </a:spcBef>
              <a:buFont typeface="Wingdings" panose="05000000000000000000" pitchFamily="2" charset="2"/>
              <a:buChar char="Ø"/>
            </a:pPr>
            <a:r>
              <a:rPr lang="en-GB" sz="2300" kern="100" dirty="0">
                <a:effectLst/>
                <a:latin typeface="Arial" panose="020B0604020202020204" pitchFamily="34" charset="0"/>
                <a:ea typeface="Aptos" panose="020B0004020202020204" pitchFamily="34" charset="0"/>
                <a:cs typeface="Arial" panose="020B0604020202020204" pitchFamily="34" charset="0"/>
              </a:rPr>
              <a:t>A leader can be anyone in an organization, regardless of position, able to influence others to act or follow, often by their own choice. </a:t>
            </a:r>
          </a:p>
          <a:p>
            <a:pPr>
              <a:lnSpc>
                <a:spcPct val="170000"/>
              </a:lnSpc>
              <a:spcBef>
                <a:spcPts val="0"/>
              </a:spcBef>
              <a:buFont typeface="Wingdings" panose="05000000000000000000" pitchFamily="2" charset="2"/>
              <a:buChar char="Ø"/>
            </a:pPr>
            <a:r>
              <a:rPr lang="en-GB" sz="2300" kern="100" dirty="0">
                <a:effectLst/>
                <a:latin typeface="Arial" panose="020B0604020202020204" pitchFamily="34" charset="0"/>
                <a:ea typeface="Aptos" panose="020B0004020202020204" pitchFamily="34" charset="0"/>
                <a:cs typeface="Arial" panose="020B0604020202020204" pitchFamily="34" charset="0"/>
              </a:rPr>
              <a:t>Managers are designated leaders according to the organizational structure but may need to use negative consequences or coercion to achieve change. In the organization structure, top managers use leadership skills to set, share, and gain support for the company’s direction and strategy—mission, vision, and values.</a:t>
            </a:r>
          </a:p>
          <a:p>
            <a:pPr>
              <a:lnSpc>
                <a:spcPct val="170000"/>
              </a:lnSpc>
              <a:spcBef>
                <a:spcPts val="0"/>
              </a:spcBef>
              <a:buFont typeface="Wingdings" panose="05000000000000000000" pitchFamily="2" charset="2"/>
              <a:buChar char="Ø"/>
            </a:pPr>
            <a:r>
              <a:rPr lang="en-GB" sz="2300" kern="100" dirty="0">
                <a:effectLst/>
                <a:latin typeface="Arial" panose="020B0604020202020204" pitchFamily="34" charset="0"/>
                <a:ea typeface="Aptos" panose="020B0004020202020204" pitchFamily="34" charset="0"/>
                <a:cs typeface="Arial" panose="020B0604020202020204" pitchFamily="34" charset="0"/>
              </a:rPr>
              <a:t> Middle and supervisory management use leadership skills in the process of directing employees on a daily basis as the employees carry out the plans and work within the structure created by management. </a:t>
            </a:r>
          </a:p>
          <a:p>
            <a:pPr>
              <a:lnSpc>
                <a:spcPct val="170000"/>
              </a:lnSpc>
              <a:spcBef>
                <a:spcPts val="0"/>
              </a:spcBef>
              <a:buFont typeface="Wingdings" panose="05000000000000000000" pitchFamily="2" charset="2"/>
              <a:buChar char="Ø"/>
            </a:pPr>
            <a:r>
              <a:rPr lang="en-GB" sz="2300" kern="100" dirty="0">
                <a:effectLst/>
                <a:latin typeface="Arial" panose="020B0604020202020204" pitchFamily="34" charset="0"/>
                <a:ea typeface="Aptos" panose="020B0004020202020204" pitchFamily="34" charset="0"/>
                <a:cs typeface="Arial" panose="020B0604020202020204" pitchFamily="34" charset="0"/>
              </a:rPr>
              <a:t>Organisations, however, need strong effective leadership at all levels in order to meet goals and remain competitive. To be effective leaders, managers must be able to influence others’ behaviours. </a:t>
            </a:r>
          </a:p>
          <a:p>
            <a:pPr>
              <a:lnSpc>
                <a:spcPct val="170000"/>
              </a:lnSpc>
              <a:spcBef>
                <a:spcPts val="0"/>
              </a:spcBef>
              <a:buFont typeface="Wingdings" panose="05000000000000000000" pitchFamily="2" charset="2"/>
              <a:buChar char="Ø"/>
            </a:pPr>
            <a:r>
              <a:rPr lang="en-GB" sz="2300" kern="100" dirty="0">
                <a:effectLst/>
                <a:latin typeface="Arial" panose="020B0604020202020204" pitchFamily="34" charset="0"/>
                <a:ea typeface="Aptos" panose="020B0004020202020204" pitchFamily="34" charset="0"/>
                <a:cs typeface="Arial" panose="020B0604020202020204" pitchFamily="34" charset="0"/>
              </a:rPr>
              <a:t>This ability to influence others to behave in a particular way is called power.</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8864336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8229600" cy="4680520"/>
          </a:xfrm>
        </p:spPr>
        <p:txBody>
          <a:bodyPr>
            <a:normAutofit fontScale="85000" lnSpcReduction="10000"/>
          </a:bodyPr>
          <a:lstStyle/>
          <a:p>
            <a:pPr marL="0" indent="0">
              <a:lnSpc>
                <a:spcPct val="170000"/>
              </a:lnSpc>
              <a:spcBef>
                <a:spcPts val="0"/>
              </a:spcBef>
              <a:buNone/>
            </a:pPr>
            <a:r>
              <a:rPr lang="en-GB" sz="1900" b="1" kern="100" dirty="0">
                <a:effectLst/>
                <a:latin typeface="Arial" panose="020B0604020202020204" pitchFamily="34" charset="0"/>
                <a:ea typeface="Aptos" panose="020B0004020202020204" pitchFamily="34" charset="0"/>
                <a:cs typeface="Arial" panose="020B0604020202020204" pitchFamily="34" charset="0"/>
              </a:rPr>
              <a:t>3) Leading, Guiding, and Motivating Others </a:t>
            </a:r>
          </a:p>
          <a:p>
            <a:pPr marL="0" indent="0">
              <a:lnSpc>
                <a:spcPct val="170000"/>
              </a:lnSpc>
              <a:spcBef>
                <a:spcPts val="0"/>
              </a:spcBef>
              <a:buNone/>
            </a:pPr>
            <a:r>
              <a:rPr lang="en-GB" sz="1900" kern="100" dirty="0">
                <a:effectLst/>
                <a:latin typeface="Arial" panose="020B0604020202020204" pitchFamily="34" charset="0"/>
                <a:ea typeface="Aptos" panose="020B0004020202020204" pitchFamily="34" charset="0"/>
                <a:cs typeface="Arial" panose="020B0604020202020204" pitchFamily="34" charset="0"/>
              </a:rPr>
              <a:t>Researchers have identified five primary sources, or bases, of power: </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Legitimate power, which is derived from an individual’s position in an organisation </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Reward power, which is derived from an individual’s control over rewards</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Coercive power, which is derived from an individual’s ability to threaten negative outcomes </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Expert power, which is derived from an individual’s extensive knowledge in one or more areas </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Referent power, which is derived from an individual’s personal charisma and the respect and/or admiration the individual inspires Many leaders use a combination of all of these sources of power to influence individuals toward goal achievement. </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7096484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8229600" cy="4680520"/>
          </a:xfrm>
        </p:spPr>
        <p:txBody>
          <a:bodyPr>
            <a:norm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4) Controlling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The fourth key function that managers perform is controlling. Controlling is the process of assessing the organisation’s progress toward accomplishing its goals.</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 It includes monitoring the implementation of a plan and correcting deviations from that plan.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As the figure below shows, controlling can be visualized as a cyclical process made up of five stages:</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954206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2088232" cy="1440160"/>
          </a:xfrm>
        </p:spPr>
        <p:txBody>
          <a:bodyPr>
            <a:normAutofit/>
          </a:bodyPr>
          <a:lstStyle/>
          <a:p>
            <a:pPr marL="0" indent="0">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4) Controlling </a:t>
            </a:r>
          </a:p>
          <a:p>
            <a:pPr>
              <a:lnSpc>
                <a:spcPct val="150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4" name="Picture 3" descr="A diagram of performance standards&#10;&#10;Description automatically generated">
            <a:extLst>
              <a:ext uri="{FF2B5EF4-FFF2-40B4-BE49-F238E27FC236}">
                <a16:creationId xmlns:a16="http://schemas.microsoft.com/office/drawing/2014/main" id="{1CB5ED1E-C52D-FC8A-E2DC-A59B6704CC80}"/>
              </a:ext>
            </a:extLst>
          </p:cNvPr>
          <p:cNvPicPr>
            <a:picLocks noChangeAspect="1"/>
          </p:cNvPicPr>
          <p:nvPr/>
        </p:nvPicPr>
        <p:blipFill>
          <a:blip r:embed="rId2"/>
          <a:stretch>
            <a:fillRect/>
          </a:stretch>
        </p:blipFill>
        <p:spPr>
          <a:xfrm>
            <a:off x="3088962" y="722631"/>
            <a:ext cx="5731510" cy="4873625"/>
          </a:xfrm>
          <a:prstGeom prst="rect">
            <a:avLst/>
          </a:prstGeom>
        </p:spPr>
      </p:pic>
    </p:spTree>
    <p:extLst>
      <p:ext uri="{BB962C8B-B14F-4D97-AF65-F5344CB8AC3E}">
        <p14:creationId xmlns:p14="http://schemas.microsoft.com/office/powerpoint/2010/main" val="37016505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28600" y="-243408"/>
            <a:ext cx="8686800" cy="1143000"/>
          </a:xfrm>
        </p:spPr>
        <p:txBody>
          <a:bodyPr>
            <a:normAutofit/>
          </a:bodyPr>
          <a:lstStyle/>
          <a:p>
            <a:r>
              <a:rPr lang="en-GB" dirty="0"/>
              <a:t>The Role Of Management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692696"/>
            <a:ext cx="8229600" cy="4680520"/>
          </a:xfrm>
        </p:spPr>
        <p:txBody>
          <a:bodyPr>
            <a:normAutofit/>
          </a:bodyPr>
          <a:lstStyle/>
          <a:p>
            <a:pPr marL="0" indent="0">
              <a:lnSpc>
                <a:spcPct val="150000"/>
              </a:lnSpc>
              <a:spcBef>
                <a:spcPts val="0"/>
              </a:spcBef>
              <a:buNone/>
            </a:pPr>
            <a:r>
              <a:rPr lang="en-GB" sz="1800" b="1" kern="100" dirty="0">
                <a:effectLst/>
                <a:latin typeface="Arial" panose="020B0604020202020204" pitchFamily="34" charset="0"/>
                <a:ea typeface="Aptos" panose="020B0004020202020204" pitchFamily="34" charset="0"/>
                <a:cs typeface="Arial" panose="020B0604020202020204" pitchFamily="34" charset="0"/>
              </a:rPr>
              <a:t>4) Controlling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Performance standards are the company's goals based on strategic, tactical, and operational plans.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They measure actual performance against desired standards to identify gaps and take corrective action.</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 Feedback is crucial for controlling performance standards, as it helps managers determine the success of planning, organising, and leading, direct employee behaviour towards achieving goals, and coordinate activities and resources. </a:t>
            </a:r>
          </a:p>
          <a:p>
            <a:pPr>
              <a:lnSpc>
                <a:spcPct val="150000"/>
              </a:lnSpc>
              <a:spcBef>
                <a:spcPts val="0"/>
              </a:spcBef>
              <a:buFont typeface="Wingdings" panose="05000000000000000000" pitchFamily="2" charset="2"/>
              <a:buChar char="Ø"/>
            </a:pPr>
            <a:r>
              <a:rPr lang="en-GB" sz="1800" kern="100" dirty="0">
                <a:effectLst/>
                <a:latin typeface="Arial" panose="020B0604020202020204" pitchFamily="34" charset="0"/>
                <a:ea typeface="Aptos" panose="020B0004020202020204" pitchFamily="34" charset="0"/>
                <a:cs typeface="Arial" panose="020B0604020202020204" pitchFamily="34" charset="0"/>
              </a:rPr>
              <a:t>Control systems are essential for coordinating and integrating resources within the organisation.</a:t>
            </a:r>
          </a:p>
        </p:txBody>
      </p:sp>
    </p:spTree>
    <p:extLst>
      <p:ext uri="{BB962C8B-B14F-4D97-AF65-F5344CB8AC3E}">
        <p14:creationId xmlns:p14="http://schemas.microsoft.com/office/powerpoint/2010/main" val="11811072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243408"/>
            <a:ext cx="8229600" cy="1143000"/>
          </a:xfrm>
        </p:spPr>
        <p:txBody>
          <a:bodyPr>
            <a:normAutofit fontScale="90000"/>
          </a:bodyPr>
          <a:lstStyle/>
          <a:p>
            <a:r>
              <a:rPr lang="en-GB" dirty="0"/>
              <a:t>LEADERSHIP STYLES IN BUSINESS</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79512" y="764704"/>
            <a:ext cx="8229600" cy="3917032"/>
          </a:xfrm>
        </p:spPr>
        <p:txBody>
          <a:bodyPr>
            <a:normAutofit fontScale="92500" lnSpcReduction="20000"/>
          </a:bodyPr>
          <a:lstStyle/>
          <a:p>
            <a:pPr marL="0" indent="0">
              <a:lnSpc>
                <a:spcPct val="170000"/>
              </a:lnSpc>
              <a:spcBef>
                <a:spcPts val="0"/>
              </a:spcBef>
              <a:buNone/>
            </a:pPr>
            <a:r>
              <a:rPr lang="en-GB" sz="1900" b="1" kern="100" dirty="0">
                <a:effectLst/>
                <a:latin typeface="Arial" panose="020B0604020202020204" pitchFamily="34" charset="0"/>
                <a:ea typeface="Aptos" panose="020B0004020202020204" pitchFamily="34" charset="0"/>
                <a:cs typeface="Arial" panose="020B0604020202020204" pitchFamily="34" charset="0"/>
              </a:rPr>
              <a:t>Definition </a:t>
            </a:r>
            <a:endParaRPr lang="en-GB" sz="1900" kern="100" dirty="0">
              <a:effectLst/>
              <a:latin typeface="Arial" panose="020B0604020202020204" pitchFamily="34" charset="0"/>
              <a:ea typeface="Aptos" panose="020B0004020202020204" pitchFamily="34" charset="0"/>
              <a:cs typeface="Arial" panose="020B0604020202020204" pitchFamily="34" charset="0"/>
            </a:endParaRP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Leadership style is the manner in which managers exercise their authority in the workplace and ensure that their objectives are achieved.</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 It covers how managers plan and organise work in their area of responsibility and, in particular, about how they relate to, and deal with their colleagues and team members.</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 The key components of management and leadership style are attitudes and behaviours, including what a manager says; how they say it; the example they set; their body language; and their general conduct and demeanour.</a:t>
            </a:r>
          </a:p>
          <a:p>
            <a:pPr algn="l"/>
            <a:endParaRPr lang="en-GB" dirty="0"/>
          </a:p>
        </p:txBody>
      </p:sp>
    </p:spTree>
    <p:extLst>
      <p:ext uri="{BB962C8B-B14F-4D97-AF65-F5344CB8AC3E}">
        <p14:creationId xmlns:p14="http://schemas.microsoft.com/office/powerpoint/2010/main" val="9787196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99392"/>
            <a:ext cx="8229600" cy="1143000"/>
          </a:xfrm>
        </p:spPr>
        <p:txBody>
          <a:bodyPr>
            <a:normAutofit/>
          </a:bodyPr>
          <a:lstStyle/>
          <a:p>
            <a:r>
              <a:rPr lang="en-GB" dirty="0"/>
              <a:t>Styles of Leadership</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457200" y="1043608"/>
            <a:ext cx="8229600" cy="3917032"/>
          </a:xfrm>
        </p:spPr>
        <p:txBody>
          <a:bodyPr>
            <a:normAutofit/>
          </a:bodyPr>
          <a:lstStyle/>
          <a:p>
            <a:pPr marL="0" indent="0">
              <a:lnSpc>
                <a:spcPct val="150000"/>
              </a:lnSpc>
              <a:spcBef>
                <a:spcPts val="0"/>
              </a:spcBef>
              <a:buNone/>
            </a:pPr>
            <a:r>
              <a:rPr lang="en-GB" sz="2000" kern="100" dirty="0">
                <a:effectLst/>
                <a:latin typeface="Arial" panose="020B0604020202020204" pitchFamily="34" charset="0"/>
                <a:ea typeface="Aptos" panose="020B0004020202020204" pitchFamily="34" charset="0"/>
                <a:cs typeface="Arial" panose="020B0604020202020204" pitchFamily="34" charset="0"/>
              </a:rPr>
              <a:t>There are different approaches to leadership that are adopted and these can be summarised into three main leadership style :</a:t>
            </a: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Autocratic leadership</a:t>
            </a: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Democratic leadership</a:t>
            </a: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Laissez-faire leadership</a:t>
            </a:r>
          </a:p>
          <a:p>
            <a:pPr algn="l"/>
            <a:endParaRPr lang="en-GB" dirty="0"/>
          </a:p>
        </p:txBody>
      </p:sp>
    </p:spTree>
    <p:extLst>
      <p:ext uri="{BB962C8B-B14F-4D97-AF65-F5344CB8AC3E}">
        <p14:creationId xmlns:p14="http://schemas.microsoft.com/office/powerpoint/2010/main" val="1816481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57200" y="-243408"/>
            <a:ext cx="8229600" cy="1143000"/>
          </a:xfrm>
        </p:spPr>
        <p:txBody>
          <a:bodyPr>
            <a:normAutofit/>
          </a:bodyPr>
          <a:lstStyle/>
          <a:p>
            <a:r>
              <a:rPr lang="en-GB" dirty="0"/>
              <a:t>Styles of Leadership</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899592"/>
            <a:ext cx="8229600" cy="4617640"/>
          </a:xfrm>
        </p:spPr>
        <p:txBody>
          <a:bodyPr>
            <a:normAutofit fontScale="92500" lnSpcReduction="10000"/>
          </a:bodyPr>
          <a:lstStyle/>
          <a:p>
            <a:pPr marL="0" indent="0">
              <a:lnSpc>
                <a:spcPct val="160000"/>
              </a:lnSpc>
              <a:spcBef>
                <a:spcPts val="0"/>
              </a:spcBef>
              <a:buNone/>
            </a:pPr>
            <a:r>
              <a:rPr lang="en-GB" sz="2100" b="1" kern="100" dirty="0">
                <a:effectLst/>
                <a:latin typeface="Arial" panose="020B0604020202020204" pitchFamily="34" charset="0"/>
                <a:ea typeface="Aptos" panose="020B0004020202020204" pitchFamily="34" charset="0"/>
                <a:cs typeface="Arial" panose="020B0604020202020204" pitchFamily="34" charset="0"/>
              </a:rPr>
              <a:t>Autocratic Leadership</a:t>
            </a:r>
            <a:endParaRPr lang="en-GB" sz="2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60000"/>
              </a:lnSpc>
              <a:spcBef>
                <a:spcPts val="0"/>
              </a:spcBef>
              <a:buFont typeface="Wingdings" panose="05000000000000000000" pitchFamily="2" charset="2"/>
              <a:buChar char=""/>
              <a:tabLst>
                <a:tab pos="457200" algn="l"/>
              </a:tabLst>
            </a:pPr>
            <a:r>
              <a:rPr lang="en-GB" sz="2100" kern="100" dirty="0">
                <a:effectLst/>
                <a:latin typeface="Arial" panose="020B0604020202020204" pitchFamily="34" charset="0"/>
                <a:ea typeface="Aptos" panose="020B0004020202020204" pitchFamily="34" charset="0"/>
                <a:cs typeface="Arial" panose="020B0604020202020204" pitchFamily="34" charset="0"/>
              </a:rPr>
              <a:t>Autocratic leadership is where the </a:t>
            </a:r>
            <a:r>
              <a:rPr lang="en-GB" sz="2100" b="1" kern="100" dirty="0">
                <a:effectLst/>
                <a:latin typeface="Arial" panose="020B0604020202020204" pitchFamily="34" charset="0"/>
                <a:ea typeface="Aptos" panose="020B0004020202020204" pitchFamily="34" charset="0"/>
                <a:cs typeface="Arial" panose="020B0604020202020204" pitchFamily="34" charset="0"/>
              </a:rPr>
              <a:t>manager expects to be in charge of the business </a:t>
            </a:r>
            <a:r>
              <a:rPr lang="en-GB" sz="2100" kern="100" dirty="0">
                <a:effectLst/>
                <a:latin typeface="Arial" panose="020B0604020202020204" pitchFamily="34" charset="0"/>
                <a:ea typeface="Aptos" panose="020B0004020202020204" pitchFamily="34" charset="0"/>
                <a:cs typeface="Arial" panose="020B0604020202020204" pitchFamily="34" charset="0"/>
              </a:rPr>
              <a:t>and to have their </a:t>
            </a:r>
            <a:r>
              <a:rPr lang="en-GB" sz="2100" b="1" kern="100" dirty="0">
                <a:effectLst/>
                <a:latin typeface="Arial" panose="020B0604020202020204" pitchFamily="34" charset="0"/>
                <a:ea typeface="Aptos" panose="020B0004020202020204" pitchFamily="34" charset="0"/>
                <a:cs typeface="Arial" panose="020B0604020202020204" pitchFamily="34" charset="0"/>
              </a:rPr>
              <a:t>orders followed</a:t>
            </a:r>
            <a:r>
              <a:rPr lang="en-GB" sz="2100" kern="100" dirty="0">
                <a:effectLst/>
                <a:latin typeface="Arial" panose="020B0604020202020204" pitchFamily="34" charset="0"/>
                <a:ea typeface="Aptos" panose="020B0004020202020204" pitchFamily="34" charset="0"/>
                <a:cs typeface="Arial" panose="020B0604020202020204" pitchFamily="34" charset="0"/>
              </a:rPr>
              <a:t>. </a:t>
            </a:r>
          </a:p>
          <a:p>
            <a:pPr marL="342900" lvl="0" indent="-342900">
              <a:lnSpc>
                <a:spcPct val="160000"/>
              </a:lnSpc>
              <a:spcBef>
                <a:spcPts val="0"/>
              </a:spcBef>
              <a:buFont typeface="Wingdings" panose="05000000000000000000" pitchFamily="2" charset="2"/>
              <a:buChar char=""/>
              <a:tabLst>
                <a:tab pos="457200" algn="l"/>
              </a:tabLst>
            </a:pPr>
            <a:r>
              <a:rPr lang="en-GB" sz="2100" kern="100" dirty="0">
                <a:effectLst/>
                <a:latin typeface="Arial" panose="020B0604020202020204" pitchFamily="34" charset="0"/>
                <a:ea typeface="Aptos" panose="020B0004020202020204" pitchFamily="34" charset="0"/>
                <a:cs typeface="Arial" panose="020B0604020202020204" pitchFamily="34" charset="0"/>
              </a:rPr>
              <a:t>They </a:t>
            </a:r>
            <a:r>
              <a:rPr lang="en-GB" sz="2100" b="1" kern="100" dirty="0">
                <a:effectLst/>
                <a:latin typeface="Arial" panose="020B0604020202020204" pitchFamily="34" charset="0"/>
                <a:ea typeface="Aptos" panose="020B0004020202020204" pitchFamily="34" charset="0"/>
                <a:cs typeface="Arial" panose="020B0604020202020204" pitchFamily="34" charset="0"/>
              </a:rPr>
              <a:t>keep themselves separate</a:t>
            </a:r>
            <a:r>
              <a:rPr lang="en-GB" sz="2100" kern="100" dirty="0">
                <a:effectLst/>
                <a:latin typeface="Arial" panose="020B0604020202020204" pitchFamily="34" charset="0"/>
                <a:ea typeface="Aptos" panose="020B0004020202020204" pitchFamily="34" charset="0"/>
                <a:cs typeface="Arial" panose="020B0604020202020204" pitchFamily="34" charset="0"/>
              </a:rPr>
              <a:t> from the </a:t>
            </a:r>
            <a:r>
              <a:rPr lang="en-GB" sz="2100" b="1" kern="100" dirty="0">
                <a:effectLst/>
                <a:latin typeface="Arial" panose="020B0604020202020204" pitchFamily="34" charset="0"/>
                <a:ea typeface="Aptos" panose="020B0004020202020204" pitchFamily="34" charset="0"/>
                <a:cs typeface="Arial" panose="020B0604020202020204" pitchFamily="34" charset="0"/>
              </a:rPr>
              <a:t>rest of the employees</a:t>
            </a:r>
            <a:r>
              <a:rPr lang="en-GB" sz="2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60000"/>
              </a:lnSpc>
              <a:spcBef>
                <a:spcPts val="0"/>
              </a:spcBef>
              <a:buFont typeface="Wingdings" panose="05000000000000000000" pitchFamily="2" charset="2"/>
              <a:buChar char=""/>
              <a:tabLst>
                <a:tab pos="457200" algn="l"/>
              </a:tabLst>
            </a:pPr>
            <a:r>
              <a:rPr lang="en-GB" sz="2100" kern="100" dirty="0">
                <a:effectLst/>
                <a:latin typeface="Arial" panose="020B0604020202020204" pitchFamily="34" charset="0"/>
                <a:ea typeface="Aptos" panose="020B0004020202020204" pitchFamily="34" charset="0"/>
                <a:cs typeface="Arial" panose="020B0604020202020204" pitchFamily="34" charset="0"/>
              </a:rPr>
              <a:t>They </a:t>
            </a:r>
            <a:r>
              <a:rPr lang="en-GB" sz="2100" b="1" kern="100" dirty="0">
                <a:effectLst/>
                <a:latin typeface="Arial" panose="020B0604020202020204" pitchFamily="34" charset="0"/>
                <a:ea typeface="Aptos" panose="020B0004020202020204" pitchFamily="34" charset="0"/>
                <a:cs typeface="Arial" panose="020B0604020202020204" pitchFamily="34" charset="0"/>
              </a:rPr>
              <a:t>make virtually </a:t>
            </a:r>
            <a:r>
              <a:rPr lang="en-GB" sz="2100" kern="100" dirty="0">
                <a:effectLst/>
                <a:latin typeface="Arial" panose="020B0604020202020204" pitchFamily="34" charset="0"/>
                <a:ea typeface="Aptos" panose="020B0004020202020204" pitchFamily="34" charset="0"/>
                <a:cs typeface="Arial" panose="020B0604020202020204" pitchFamily="34" charset="0"/>
              </a:rPr>
              <a:t>all the </a:t>
            </a:r>
            <a:r>
              <a:rPr lang="en-GB" sz="2100" b="1" kern="100" dirty="0">
                <a:effectLst/>
                <a:latin typeface="Arial" panose="020B0604020202020204" pitchFamily="34" charset="0"/>
                <a:ea typeface="Aptos" panose="020B0004020202020204" pitchFamily="34" charset="0"/>
                <a:cs typeface="Arial" panose="020B0604020202020204" pitchFamily="34" charset="0"/>
              </a:rPr>
              <a:t>decisions</a:t>
            </a:r>
            <a:r>
              <a:rPr lang="en-GB" sz="2100" kern="100" dirty="0">
                <a:effectLst/>
                <a:latin typeface="Arial" panose="020B0604020202020204" pitchFamily="34" charset="0"/>
                <a:ea typeface="Aptos" panose="020B0004020202020204" pitchFamily="34" charset="0"/>
                <a:cs typeface="Arial" panose="020B0604020202020204" pitchFamily="34" charset="0"/>
              </a:rPr>
              <a:t> and </a:t>
            </a:r>
            <a:r>
              <a:rPr lang="en-GB" sz="2100" b="1" kern="100" dirty="0">
                <a:effectLst/>
                <a:latin typeface="Arial" panose="020B0604020202020204" pitchFamily="34" charset="0"/>
                <a:ea typeface="Aptos" panose="020B0004020202020204" pitchFamily="34" charset="0"/>
                <a:cs typeface="Arial" panose="020B0604020202020204" pitchFamily="34" charset="0"/>
              </a:rPr>
              <a:t>keep information to themselves</a:t>
            </a:r>
            <a:r>
              <a:rPr lang="en-GB" sz="2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60000"/>
              </a:lnSpc>
              <a:spcBef>
                <a:spcPts val="0"/>
              </a:spcBef>
              <a:buFont typeface="Wingdings" panose="05000000000000000000" pitchFamily="2" charset="2"/>
              <a:buChar char=""/>
              <a:tabLst>
                <a:tab pos="457200" algn="l"/>
              </a:tabLst>
            </a:pPr>
            <a:r>
              <a:rPr lang="en-GB" sz="2100" kern="100" dirty="0">
                <a:effectLst/>
                <a:latin typeface="Arial" panose="020B0604020202020204" pitchFamily="34" charset="0"/>
                <a:ea typeface="Aptos" panose="020B0004020202020204" pitchFamily="34" charset="0"/>
                <a:cs typeface="Arial" panose="020B0604020202020204" pitchFamily="34" charset="0"/>
              </a:rPr>
              <a:t>They tell employees only </a:t>
            </a:r>
            <a:r>
              <a:rPr lang="en-GB" sz="2100" b="1" kern="100" dirty="0">
                <a:effectLst/>
                <a:latin typeface="Arial" panose="020B0604020202020204" pitchFamily="34" charset="0"/>
                <a:ea typeface="Aptos" panose="020B0004020202020204" pitchFamily="34" charset="0"/>
                <a:cs typeface="Arial" panose="020B0604020202020204" pitchFamily="34" charset="0"/>
              </a:rPr>
              <a:t>what they need to know</a:t>
            </a:r>
            <a:r>
              <a:rPr lang="en-GB" sz="21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60000"/>
              </a:lnSpc>
              <a:spcBef>
                <a:spcPts val="0"/>
              </a:spcBef>
              <a:buFont typeface="Wingdings" panose="05000000000000000000" pitchFamily="2" charset="2"/>
              <a:buChar char=""/>
              <a:tabLst>
                <a:tab pos="457200" algn="l"/>
              </a:tabLst>
            </a:pPr>
            <a:r>
              <a:rPr lang="en-GB" sz="2100" kern="100" dirty="0">
                <a:effectLst/>
                <a:latin typeface="Arial" panose="020B0604020202020204" pitchFamily="34" charset="0"/>
                <a:ea typeface="Aptos" panose="020B0004020202020204" pitchFamily="34" charset="0"/>
                <a:cs typeface="Arial" panose="020B0604020202020204" pitchFamily="34" charset="0"/>
              </a:rPr>
              <a:t>Communication in the business is mainly </a:t>
            </a:r>
            <a:r>
              <a:rPr lang="en-GB" sz="2100" b="1" kern="100" dirty="0">
                <a:effectLst/>
                <a:latin typeface="Arial" panose="020B0604020202020204" pitchFamily="34" charset="0"/>
                <a:ea typeface="Aptos" panose="020B0004020202020204" pitchFamily="34" charset="0"/>
                <a:cs typeface="Arial" panose="020B0604020202020204" pitchFamily="34" charset="0"/>
              </a:rPr>
              <a:t>one way</a:t>
            </a:r>
            <a:r>
              <a:rPr lang="en-GB" sz="2100" kern="100" dirty="0">
                <a:effectLst/>
                <a:latin typeface="Arial" panose="020B0604020202020204" pitchFamily="34" charset="0"/>
                <a:ea typeface="Aptos" panose="020B0004020202020204" pitchFamily="34" charset="0"/>
                <a:cs typeface="Arial" panose="020B0604020202020204" pitchFamily="34" charset="0"/>
              </a:rPr>
              <a:t>, that is </a:t>
            </a:r>
            <a:r>
              <a:rPr lang="en-GB" sz="2100" b="1" kern="100" dirty="0">
                <a:effectLst/>
                <a:latin typeface="Arial" panose="020B0604020202020204" pitchFamily="34" charset="0"/>
                <a:ea typeface="Aptos" panose="020B0004020202020204" pitchFamily="34" charset="0"/>
                <a:cs typeface="Arial" panose="020B0604020202020204" pitchFamily="34" charset="0"/>
              </a:rPr>
              <a:t>downward or top down</a:t>
            </a:r>
            <a:r>
              <a:rPr lang="en-GB" sz="2100" kern="100" dirty="0">
                <a:effectLst/>
                <a:latin typeface="Arial" panose="020B0604020202020204" pitchFamily="34" charset="0"/>
                <a:ea typeface="Aptos" panose="020B0004020202020204" pitchFamily="34" charset="0"/>
                <a:cs typeface="Arial" panose="020B0604020202020204" pitchFamily="34" charset="0"/>
              </a:rPr>
              <a:t>, the workers have </a:t>
            </a:r>
            <a:r>
              <a:rPr lang="en-GB" sz="2100" b="1" kern="100" dirty="0">
                <a:effectLst/>
                <a:latin typeface="Arial" panose="020B0604020202020204" pitchFamily="34" charset="0"/>
                <a:ea typeface="Aptos" panose="020B0004020202020204" pitchFamily="34" charset="0"/>
                <a:cs typeface="Arial" panose="020B0604020202020204" pitchFamily="34" charset="0"/>
              </a:rPr>
              <a:t>little or no opportunity to comment </a:t>
            </a:r>
            <a:r>
              <a:rPr lang="en-GB" sz="2100" kern="100" dirty="0">
                <a:effectLst/>
                <a:latin typeface="Arial" panose="020B0604020202020204" pitchFamily="34" charset="0"/>
                <a:ea typeface="Aptos" panose="020B0004020202020204" pitchFamily="34" charset="0"/>
                <a:cs typeface="Arial" panose="020B0604020202020204" pitchFamily="34" charset="0"/>
              </a:rPr>
              <a:t>on anything. </a:t>
            </a:r>
          </a:p>
          <a:p>
            <a:pPr algn="l"/>
            <a:endParaRPr lang="en-GB" dirty="0"/>
          </a:p>
        </p:txBody>
      </p:sp>
    </p:spTree>
    <p:extLst>
      <p:ext uri="{BB962C8B-B14F-4D97-AF65-F5344CB8AC3E}">
        <p14:creationId xmlns:p14="http://schemas.microsoft.com/office/powerpoint/2010/main" val="18334711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243408"/>
            <a:ext cx="8229600" cy="1143000"/>
          </a:xfrm>
        </p:spPr>
        <p:txBody>
          <a:bodyPr>
            <a:normAutofit/>
          </a:bodyPr>
          <a:lstStyle/>
          <a:p>
            <a:r>
              <a:rPr lang="en-GB" dirty="0"/>
              <a:t>Styles of Leadership</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457200" y="764704"/>
            <a:ext cx="8229600" cy="3917032"/>
          </a:xfrm>
        </p:spPr>
        <p:txBody>
          <a:bodyPr>
            <a:norm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Democratic Leadership</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Democratic leadership will </a:t>
            </a:r>
            <a:r>
              <a:rPr lang="en-GB" sz="2000" b="1" kern="100" dirty="0">
                <a:effectLst/>
                <a:latin typeface="Arial" panose="020B0604020202020204" pitchFamily="34" charset="0"/>
                <a:ea typeface="Aptos" panose="020B0004020202020204" pitchFamily="34" charset="0"/>
                <a:cs typeface="Arial" panose="020B0604020202020204" pitchFamily="34" charset="0"/>
              </a:rPr>
              <a:t>get other employees involved </a:t>
            </a:r>
            <a:r>
              <a:rPr lang="en-GB" sz="2000" kern="100" dirty="0">
                <a:effectLst/>
                <a:latin typeface="Arial" panose="020B0604020202020204" pitchFamily="34" charset="0"/>
                <a:ea typeface="Aptos" panose="020B0004020202020204" pitchFamily="34" charset="0"/>
                <a:cs typeface="Arial" panose="020B0604020202020204" pitchFamily="34" charset="0"/>
              </a:rPr>
              <a:t>in the </a:t>
            </a:r>
            <a:r>
              <a:rPr lang="en-GB" sz="2000" b="1" kern="100" dirty="0">
                <a:effectLst/>
                <a:latin typeface="Arial" panose="020B0604020202020204" pitchFamily="34" charset="0"/>
                <a:ea typeface="Aptos" panose="020B0004020202020204" pitchFamily="34" charset="0"/>
                <a:cs typeface="Arial" panose="020B0604020202020204" pitchFamily="34" charset="0"/>
              </a:rPr>
              <a:t>decision-making process</a:t>
            </a:r>
            <a:r>
              <a:rPr lang="en-GB" sz="20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Information about </a:t>
            </a:r>
            <a:r>
              <a:rPr lang="en-GB" sz="2000" b="1" kern="100" dirty="0">
                <a:effectLst/>
                <a:latin typeface="Arial" panose="020B0604020202020204" pitchFamily="34" charset="0"/>
                <a:ea typeface="Aptos" panose="020B0004020202020204" pitchFamily="34" charset="0"/>
                <a:cs typeface="Arial" panose="020B0604020202020204" pitchFamily="34" charset="0"/>
              </a:rPr>
              <a:t>future plans </a:t>
            </a:r>
            <a:r>
              <a:rPr lang="en-GB" sz="2000" kern="100" dirty="0">
                <a:effectLst/>
                <a:latin typeface="Arial" panose="020B0604020202020204" pitchFamily="34" charset="0"/>
                <a:ea typeface="Aptos" panose="020B0004020202020204" pitchFamily="34" charset="0"/>
                <a:cs typeface="Arial" panose="020B0604020202020204" pitchFamily="34" charset="0"/>
              </a:rPr>
              <a:t>will be </a:t>
            </a:r>
            <a:r>
              <a:rPr lang="en-GB" sz="2000" b="1" kern="100" dirty="0">
                <a:effectLst/>
                <a:latin typeface="Arial" panose="020B0604020202020204" pitchFamily="34" charset="0"/>
                <a:ea typeface="Aptos" panose="020B0004020202020204" pitchFamily="34" charset="0"/>
                <a:cs typeface="Arial" panose="020B0604020202020204" pitchFamily="34" charset="0"/>
              </a:rPr>
              <a:t>openly discussed </a:t>
            </a:r>
            <a:r>
              <a:rPr lang="en-GB" sz="2000" kern="100" dirty="0">
                <a:effectLst/>
                <a:latin typeface="Arial" panose="020B0604020202020204" pitchFamily="34" charset="0"/>
                <a:ea typeface="Aptos" panose="020B0004020202020204" pitchFamily="34" charset="0"/>
                <a:cs typeface="Arial" panose="020B0604020202020204" pitchFamily="34" charset="0"/>
              </a:rPr>
              <a:t>before the </a:t>
            </a:r>
            <a:r>
              <a:rPr lang="en-GB" sz="2000" b="1" kern="100" dirty="0">
                <a:effectLst/>
                <a:latin typeface="Arial" panose="020B0604020202020204" pitchFamily="34" charset="0"/>
                <a:ea typeface="Aptos" panose="020B0004020202020204" pitchFamily="34" charset="0"/>
                <a:cs typeface="Arial" panose="020B0604020202020204" pitchFamily="34" charset="0"/>
              </a:rPr>
              <a:t>final decision </a:t>
            </a:r>
            <a:r>
              <a:rPr lang="en-GB" sz="2000" kern="100" dirty="0">
                <a:effectLst/>
                <a:latin typeface="Arial" panose="020B0604020202020204" pitchFamily="34" charset="0"/>
                <a:ea typeface="Aptos" panose="020B0004020202020204" pitchFamily="34" charset="0"/>
                <a:cs typeface="Arial" panose="020B0604020202020204" pitchFamily="34" charset="0"/>
              </a:rPr>
              <a:t>will be made, often by </a:t>
            </a:r>
            <a:r>
              <a:rPr lang="en-GB" sz="2000" b="1" kern="100" dirty="0">
                <a:effectLst/>
                <a:latin typeface="Arial" panose="020B0604020202020204" pitchFamily="34" charset="0"/>
                <a:ea typeface="Aptos" panose="020B0004020202020204" pitchFamily="34" charset="0"/>
                <a:cs typeface="Arial" panose="020B0604020202020204" pitchFamily="34" charset="0"/>
              </a:rPr>
              <a:t>the leader.</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Communication will be both </a:t>
            </a:r>
            <a:r>
              <a:rPr lang="en-GB" sz="2000" b="1" kern="100" dirty="0">
                <a:effectLst/>
                <a:latin typeface="Arial" panose="020B0604020202020204" pitchFamily="34" charset="0"/>
                <a:ea typeface="Aptos" panose="020B0004020202020204" pitchFamily="34" charset="0"/>
                <a:cs typeface="Arial" panose="020B0604020202020204" pitchFamily="34" charset="0"/>
              </a:rPr>
              <a:t>downward or top-down </a:t>
            </a:r>
            <a:r>
              <a:rPr lang="en-GB" sz="2000" kern="100" dirty="0">
                <a:effectLst/>
                <a:latin typeface="Arial" panose="020B0604020202020204" pitchFamily="34" charset="0"/>
                <a:ea typeface="Aptos" panose="020B0004020202020204" pitchFamily="34" charset="0"/>
                <a:cs typeface="Arial" panose="020B0604020202020204" pitchFamily="34" charset="0"/>
              </a:rPr>
              <a:t>and </a:t>
            </a:r>
            <a:r>
              <a:rPr lang="en-GB" sz="2000" b="1" kern="100" dirty="0">
                <a:effectLst/>
                <a:latin typeface="Arial" panose="020B0604020202020204" pitchFamily="34" charset="0"/>
                <a:ea typeface="Aptos" panose="020B0004020202020204" pitchFamily="34" charset="0"/>
                <a:cs typeface="Arial" panose="020B0604020202020204" pitchFamily="34" charset="0"/>
              </a:rPr>
              <a:t>upward or bottom – up</a:t>
            </a:r>
            <a:r>
              <a:rPr lang="en-GB" sz="2000" kern="100" dirty="0">
                <a:effectLst/>
                <a:latin typeface="Arial" panose="020B0604020202020204" pitchFamily="34" charset="0"/>
                <a:ea typeface="Aptos" panose="020B0004020202020204" pitchFamily="34" charset="0"/>
                <a:cs typeface="Arial" panose="020B0604020202020204" pitchFamily="34" charset="0"/>
              </a:rPr>
              <a:t>.</a:t>
            </a:r>
          </a:p>
          <a:p>
            <a:pPr algn="l"/>
            <a:endParaRPr lang="en-GB" dirty="0"/>
          </a:p>
        </p:txBody>
      </p:sp>
    </p:spTree>
    <p:extLst>
      <p:ext uri="{BB962C8B-B14F-4D97-AF65-F5344CB8AC3E}">
        <p14:creationId xmlns:p14="http://schemas.microsoft.com/office/powerpoint/2010/main" val="15349028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95536" y="-243408"/>
            <a:ext cx="8229600" cy="1143000"/>
          </a:xfrm>
        </p:spPr>
        <p:txBody>
          <a:bodyPr>
            <a:normAutofit/>
          </a:bodyPr>
          <a:lstStyle/>
          <a:p>
            <a:r>
              <a:rPr lang="en-GB" dirty="0"/>
              <a:t>Styles of Leadership</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95536" y="764704"/>
            <a:ext cx="8229600" cy="3917032"/>
          </a:xfrm>
        </p:spPr>
        <p:txBody>
          <a:bodyPr>
            <a:normAutofit lnSpcReduction="10000"/>
          </a:bodyPr>
          <a:lstStyle/>
          <a:p>
            <a:pPr marL="0" indent="0">
              <a:lnSpc>
                <a:spcPct val="16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Laissez – Faire Leadership</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6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Laissez-faire is French for ‘</a:t>
            </a:r>
            <a:r>
              <a:rPr lang="en-GB" sz="2000" b="1" kern="100" dirty="0">
                <a:effectLst/>
                <a:latin typeface="Arial" panose="020B0604020202020204" pitchFamily="34" charset="0"/>
                <a:ea typeface="Aptos" panose="020B0004020202020204" pitchFamily="34" charset="0"/>
                <a:cs typeface="Arial" panose="020B0604020202020204" pitchFamily="34" charset="0"/>
              </a:rPr>
              <a:t>leave to do</a:t>
            </a:r>
            <a:r>
              <a:rPr lang="en-GB" sz="20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6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Laissez-faire leadership tends to make the </a:t>
            </a:r>
            <a:r>
              <a:rPr lang="en-GB" sz="2000" b="1" kern="100" dirty="0">
                <a:effectLst/>
                <a:latin typeface="Arial" panose="020B0604020202020204" pitchFamily="34" charset="0"/>
                <a:ea typeface="Aptos" panose="020B0004020202020204" pitchFamily="34" charset="0"/>
                <a:cs typeface="Arial" panose="020B0604020202020204" pitchFamily="34" charset="0"/>
              </a:rPr>
              <a:t>broad objectives of the business known to employees</a:t>
            </a:r>
            <a:r>
              <a:rPr lang="en-GB" sz="2000" kern="100" dirty="0">
                <a:effectLst/>
                <a:latin typeface="Arial" panose="020B0604020202020204" pitchFamily="34" charset="0"/>
                <a:ea typeface="Aptos" panose="020B0004020202020204" pitchFamily="34" charset="0"/>
                <a:cs typeface="Arial" panose="020B0604020202020204" pitchFamily="34" charset="0"/>
              </a:rPr>
              <a:t>, but then they are </a:t>
            </a:r>
            <a:r>
              <a:rPr lang="en-GB" sz="2000" b="1" kern="100" dirty="0">
                <a:effectLst/>
                <a:latin typeface="Arial" panose="020B0604020202020204" pitchFamily="34" charset="0"/>
                <a:ea typeface="Aptos" panose="020B0004020202020204" pitchFamily="34" charset="0"/>
                <a:cs typeface="Arial" panose="020B0604020202020204" pitchFamily="34" charset="0"/>
              </a:rPr>
              <a:t>left to make their own decision </a:t>
            </a:r>
            <a:r>
              <a:rPr lang="en-GB" sz="2000" kern="100" dirty="0">
                <a:effectLst/>
                <a:latin typeface="Arial" panose="020B0604020202020204" pitchFamily="34" charset="0"/>
                <a:ea typeface="Aptos" panose="020B0004020202020204" pitchFamily="34" charset="0"/>
                <a:cs typeface="Arial" panose="020B0604020202020204" pitchFamily="34" charset="0"/>
              </a:rPr>
              <a:t>and </a:t>
            </a:r>
            <a:r>
              <a:rPr lang="en-GB" sz="2000" b="1" kern="100" dirty="0">
                <a:effectLst/>
                <a:latin typeface="Arial" panose="020B0604020202020204" pitchFamily="34" charset="0"/>
                <a:ea typeface="Aptos" panose="020B0004020202020204" pitchFamily="34" charset="0"/>
                <a:cs typeface="Arial" panose="020B0604020202020204" pitchFamily="34" charset="0"/>
              </a:rPr>
              <a:t>organise their own work</a:t>
            </a:r>
            <a:r>
              <a:rPr lang="en-GB" sz="2000" kern="100" dirty="0">
                <a:effectLst/>
                <a:latin typeface="Arial" panose="020B0604020202020204" pitchFamily="34" charset="0"/>
                <a:ea typeface="Aptos" panose="020B0004020202020204" pitchFamily="34" charset="0"/>
                <a:cs typeface="Arial" panose="020B0604020202020204" pitchFamily="34" charset="0"/>
              </a:rPr>
              <a:t>. </a:t>
            </a:r>
          </a:p>
          <a:p>
            <a:pPr marL="342900" lvl="0" indent="-342900">
              <a:lnSpc>
                <a:spcPct val="160000"/>
              </a:lnSpc>
              <a:spcBef>
                <a:spcPts val="0"/>
              </a:spcBef>
              <a:buFont typeface="Wingdings" panose="05000000000000000000" pitchFamily="2" charset="2"/>
              <a:buChar char=""/>
              <a:tabLst>
                <a:tab pos="457200" algn="l"/>
              </a:tabLst>
            </a:pPr>
            <a:r>
              <a:rPr lang="en-GB" sz="2000" b="1" kern="100" dirty="0">
                <a:effectLst/>
                <a:latin typeface="Arial" panose="020B0604020202020204" pitchFamily="34" charset="0"/>
                <a:ea typeface="Aptos" panose="020B0004020202020204" pitchFamily="34" charset="0"/>
                <a:cs typeface="Arial" panose="020B0604020202020204" pitchFamily="34" charset="0"/>
              </a:rPr>
              <a:t>Communication can be difficult </a:t>
            </a:r>
            <a:r>
              <a:rPr lang="en-GB" sz="2000" kern="100" dirty="0">
                <a:effectLst/>
                <a:latin typeface="Arial" panose="020B0604020202020204" pitchFamily="34" charset="0"/>
                <a:ea typeface="Aptos" panose="020B0004020202020204" pitchFamily="34" charset="0"/>
                <a:cs typeface="Arial" panose="020B0604020202020204" pitchFamily="34" charset="0"/>
              </a:rPr>
              <a:t>in this type of organisation as </a:t>
            </a:r>
            <a:r>
              <a:rPr lang="en-GB" sz="2000" b="1" kern="100" dirty="0">
                <a:effectLst/>
                <a:latin typeface="Arial" panose="020B0604020202020204" pitchFamily="34" charset="0"/>
                <a:ea typeface="Aptos" panose="020B0004020202020204" pitchFamily="34" charset="0"/>
                <a:cs typeface="Arial" panose="020B0604020202020204" pitchFamily="34" charset="0"/>
              </a:rPr>
              <a:t>clear direction will not be given</a:t>
            </a:r>
            <a:r>
              <a:rPr lang="en-GB" sz="20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6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The leader has only a very </a:t>
            </a:r>
            <a:r>
              <a:rPr lang="en-GB" sz="2000" b="1" kern="100" dirty="0">
                <a:effectLst/>
                <a:latin typeface="Arial" panose="020B0604020202020204" pitchFamily="34" charset="0"/>
                <a:ea typeface="Aptos" panose="020B0004020202020204" pitchFamily="34" charset="0"/>
                <a:cs typeface="Arial" panose="020B0604020202020204" pitchFamily="34" charset="0"/>
              </a:rPr>
              <a:t>limited role to play</a:t>
            </a:r>
            <a:r>
              <a:rPr lang="en-GB" sz="2000" kern="100" dirty="0">
                <a:effectLst/>
                <a:latin typeface="Arial" panose="020B0604020202020204" pitchFamily="34" charset="0"/>
                <a:ea typeface="Aptos" panose="020B0004020202020204" pitchFamily="34" charset="0"/>
                <a:cs typeface="Arial" panose="020B0604020202020204" pitchFamily="34" charset="0"/>
              </a:rPr>
              <a:t>.</a:t>
            </a:r>
          </a:p>
          <a:p>
            <a:pPr algn="l"/>
            <a:endParaRPr lang="en-GB" dirty="0"/>
          </a:p>
        </p:txBody>
      </p:sp>
    </p:spTree>
    <p:extLst>
      <p:ext uri="{BB962C8B-B14F-4D97-AF65-F5344CB8AC3E}">
        <p14:creationId xmlns:p14="http://schemas.microsoft.com/office/powerpoint/2010/main" val="32940479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95536" y="-243408"/>
            <a:ext cx="8229600" cy="1143000"/>
          </a:xfrm>
        </p:spPr>
        <p:txBody>
          <a:bodyPr>
            <a:normAutofit/>
          </a:bodyPr>
          <a:lstStyle/>
          <a:p>
            <a:r>
              <a:rPr lang="en-GB" dirty="0"/>
              <a:t>Styles of Leadership</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95536" y="764704"/>
            <a:ext cx="8229600" cy="3917032"/>
          </a:xfrm>
        </p:spPr>
        <p:txBody>
          <a:bodyPr>
            <a:normAutofit/>
          </a:bodyPr>
          <a:lstStyle/>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The style of leadership used by a manager </a:t>
            </a:r>
            <a:r>
              <a:rPr lang="en-GB" sz="2000" b="1" kern="100" dirty="0">
                <a:effectLst/>
                <a:latin typeface="Arial" panose="020B0604020202020204" pitchFamily="34" charset="0"/>
                <a:ea typeface="Aptos" panose="020B0004020202020204" pitchFamily="34" charset="0"/>
                <a:cs typeface="Arial" panose="020B0604020202020204" pitchFamily="34" charset="0"/>
              </a:rPr>
              <a:t>can vary depending </a:t>
            </a:r>
            <a:r>
              <a:rPr lang="en-GB" sz="2000" kern="100" dirty="0">
                <a:effectLst/>
                <a:latin typeface="Arial" panose="020B0604020202020204" pitchFamily="34" charset="0"/>
                <a:ea typeface="Aptos" panose="020B0004020202020204" pitchFamily="34" charset="0"/>
                <a:cs typeface="Arial" panose="020B0604020202020204" pitchFamily="34" charset="0"/>
              </a:rPr>
              <a:t>on the </a:t>
            </a:r>
            <a:r>
              <a:rPr lang="en-GB" sz="2000" b="1" kern="100" dirty="0">
                <a:effectLst/>
                <a:latin typeface="Arial" panose="020B0604020202020204" pitchFamily="34" charset="0"/>
                <a:ea typeface="Aptos" panose="020B0004020202020204" pitchFamily="34" charset="0"/>
                <a:cs typeface="Arial" panose="020B0604020202020204" pitchFamily="34" charset="0"/>
              </a:rPr>
              <a:t>employees being dealt with</a:t>
            </a:r>
            <a:r>
              <a:rPr lang="en-GB" sz="2000" kern="100" dirty="0">
                <a:effectLst/>
                <a:latin typeface="Arial" panose="020B0604020202020204" pitchFamily="34" charset="0"/>
                <a:ea typeface="Aptos" panose="020B0004020202020204" pitchFamily="34" charset="0"/>
                <a:cs typeface="Arial" panose="020B0604020202020204" pitchFamily="34" charset="0"/>
              </a:rPr>
              <a:t> and the </a:t>
            </a:r>
            <a:r>
              <a:rPr lang="en-GB" sz="2000" b="1" kern="100" dirty="0">
                <a:effectLst/>
                <a:latin typeface="Arial" panose="020B0604020202020204" pitchFamily="34" charset="0"/>
                <a:ea typeface="Aptos" panose="020B0004020202020204" pitchFamily="34" charset="0"/>
                <a:cs typeface="Arial" panose="020B0604020202020204" pitchFamily="34" charset="0"/>
              </a:rPr>
              <a:t>problem to be solved</a:t>
            </a:r>
            <a:r>
              <a:rPr lang="en-GB" sz="2000" kern="100" dirty="0">
                <a:effectLst/>
                <a:latin typeface="Arial" panose="020B0604020202020204" pitchFamily="34" charset="0"/>
                <a:ea typeface="Aptos" panose="020B0004020202020204" pitchFamily="34" charset="0"/>
                <a:cs typeface="Arial" panose="020B0604020202020204" pitchFamily="34" charset="0"/>
              </a:rPr>
              <a:t>.</a:t>
            </a:r>
          </a:p>
          <a:p>
            <a:pPr marL="342900" lvl="0" indent="-342900">
              <a:lnSpc>
                <a:spcPct val="150000"/>
              </a:lnSpc>
              <a:spcBef>
                <a:spcPts val="0"/>
              </a:spcBef>
              <a:buFont typeface="Wingdings" panose="05000000000000000000" pitchFamily="2" charset="2"/>
              <a:buChar char=""/>
              <a:tabLst>
                <a:tab pos="457200" algn="l"/>
              </a:tabLst>
            </a:pPr>
            <a:r>
              <a:rPr lang="en-GB" sz="2000" kern="100" dirty="0">
                <a:effectLst/>
                <a:latin typeface="Arial" panose="020B0604020202020204" pitchFamily="34" charset="0"/>
                <a:ea typeface="Aptos" panose="020B0004020202020204" pitchFamily="34" charset="0"/>
                <a:cs typeface="Arial" panose="020B0604020202020204" pitchFamily="34" charset="0"/>
              </a:rPr>
              <a:t>Managers may not </a:t>
            </a:r>
            <a:r>
              <a:rPr lang="en-GB" sz="2000" b="1" kern="100" dirty="0">
                <a:effectLst/>
                <a:latin typeface="Arial" panose="020B0604020202020204" pitchFamily="34" charset="0"/>
                <a:ea typeface="Aptos" panose="020B0004020202020204" pitchFamily="34" charset="0"/>
                <a:cs typeface="Arial" panose="020B0604020202020204" pitchFamily="34" charset="0"/>
              </a:rPr>
              <a:t>be autocratic leaders all of the time </a:t>
            </a:r>
            <a:r>
              <a:rPr lang="en-GB" sz="2000" kern="100" dirty="0">
                <a:effectLst/>
                <a:latin typeface="Arial" panose="020B0604020202020204" pitchFamily="34" charset="0"/>
                <a:ea typeface="Aptos" panose="020B0004020202020204" pitchFamily="34" charset="0"/>
                <a:cs typeface="Arial" panose="020B0604020202020204" pitchFamily="34" charset="0"/>
              </a:rPr>
              <a:t>– it may be appropriate for them to be </a:t>
            </a:r>
            <a:r>
              <a:rPr lang="en-GB" sz="2000" b="1" kern="100" dirty="0">
                <a:effectLst/>
                <a:latin typeface="Arial" panose="020B0604020202020204" pitchFamily="34" charset="0"/>
                <a:ea typeface="Aptos" panose="020B0004020202020204" pitchFamily="34" charset="0"/>
                <a:cs typeface="Arial" panose="020B0604020202020204" pitchFamily="34" charset="0"/>
              </a:rPr>
              <a:t>democratic over some issues</a:t>
            </a:r>
            <a:r>
              <a:rPr lang="en-GB" sz="2000" kern="100" dirty="0">
                <a:effectLst/>
                <a:latin typeface="Arial" panose="020B0604020202020204" pitchFamily="34" charset="0"/>
                <a:ea typeface="Aptos" panose="020B0004020202020204" pitchFamily="34" charset="0"/>
                <a:cs typeface="Arial" panose="020B0604020202020204" pitchFamily="34" charset="0"/>
              </a:rPr>
              <a:t>, whereas other issues will </a:t>
            </a:r>
            <a:r>
              <a:rPr lang="en-GB" sz="2000" b="1" kern="100" dirty="0">
                <a:effectLst/>
                <a:latin typeface="Arial" panose="020B0604020202020204" pitchFamily="34" charset="0"/>
                <a:ea typeface="Aptos" panose="020B0004020202020204" pitchFamily="34" charset="0"/>
                <a:cs typeface="Arial" panose="020B0604020202020204" pitchFamily="34" charset="0"/>
              </a:rPr>
              <a:t>need a decision imposing on the workforce.</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gn="l"/>
            <a:endParaRPr lang="en-GB" dirty="0"/>
          </a:p>
        </p:txBody>
      </p:sp>
    </p:spTree>
    <p:extLst>
      <p:ext uri="{BB962C8B-B14F-4D97-AF65-F5344CB8AC3E}">
        <p14:creationId xmlns:p14="http://schemas.microsoft.com/office/powerpoint/2010/main" val="36001800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99392"/>
            <a:ext cx="8229600" cy="1143000"/>
          </a:xfrm>
        </p:spPr>
        <p:txBody>
          <a:bodyPr>
            <a:normAutofit/>
          </a:bodyPr>
          <a:lstStyle/>
          <a:p>
            <a:r>
              <a:rPr lang="en-GB" dirty="0"/>
              <a:t>STAKEHOLDER RELATIONSHIP</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3528" y="980728"/>
            <a:ext cx="8229600" cy="4968552"/>
          </a:xfrm>
        </p:spPr>
        <p:txBody>
          <a:bodyPr>
            <a:normAutofit fontScale="62500" lnSpcReduction="20000"/>
          </a:bodyPr>
          <a:lstStyle/>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Stakeholder theory suggests that companies should consider the interests of all stakeholders, not just those with financial stakes. </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This approach contributes to the success of the business and ultimately the interests of shareholders.</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 Managers must identify key stakeholders and understand their impact on the organisation's objectives. </a:t>
            </a:r>
          </a:p>
          <a:p>
            <a:pPr>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Stakeholder analysis helps decision-makers anticipate problems, gain support from influential stakeholders, and improve the organisation's offerings and communication with different groups and individuals.</a:t>
            </a:r>
          </a:p>
        </p:txBody>
      </p:sp>
    </p:spTree>
    <p:extLst>
      <p:ext uri="{BB962C8B-B14F-4D97-AF65-F5344CB8AC3E}">
        <p14:creationId xmlns:p14="http://schemas.microsoft.com/office/powerpoint/2010/main" val="19362875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1774" y="-305604"/>
            <a:ext cx="8229600" cy="1143000"/>
          </a:xfrm>
        </p:spPr>
        <p:txBody>
          <a:bodyPr>
            <a:normAutofit/>
          </a:bodyPr>
          <a:lstStyle/>
          <a:p>
            <a:r>
              <a:rPr lang="en-GB" dirty="0"/>
              <a:t>Stakeholder Relationship</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21774" y="620688"/>
            <a:ext cx="8642714" cy="5256584"/>
          </a:xfrm>
        </p:spPr>
        <p:txBody>
          <a:bodyPr>
            <a:normAutofit fontScale="40000" lnSpcReduction="20000"/>
          </a:bodyPr>
          <a:lstStyle/>
          <a:p>
            <a:pPr marL="0" indent="0">
              <a:lnSpc>
                <a:spcPct val="170000"/>
              </a:lnSpc>
              <a:spcBef>
                <a:spcPts val="0"/>
              </a:spcBef>
              <a:buNone/>
            </a:pPr>
            <a:r>
              <a:rPr lang="en-GB" sz="3400" b="1" dirty="0">
                <a:latin typeface="Arial" panose="020B0604020202020204" pitchFamily="34" charset="0"/>
                <a:cs typeface="Arial" panose="020B0604020202020204" pitchFamily="34" charset="0"/>
              </a:rPr>
              <a:t>Definition</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A stakeholder is any group or individual with an interest or a stake in the operations of a company or organisation - anyone who can affect or be affected by its activities. This includes: </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Internal stakeholders such as employees, departments, divisions or subsidiary companies; </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External stakeholders such as business partners, customers and suppliers; and wider groups within society such as government departments, the media and pressure groups. </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Stakeholder analysis is the process of identifying an organisation’s stakeholders and their interests, assessing their influence, or how they are impacted by the organisation, so as to formulate strategies for managing relationships with them. </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At strategic level an organisation may conduct a broader review of stakeholder relationships to inform the strategy making and objective setting process. </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At an operational level, an individual manager may undertake a stakeholder analysis within their own division or department in order to better manage the motivation, cohesion and commitment of key stakeholder groups. </a:t>
            </a:r>
          </a:p>
          <a:p>
            <a:pPr>
              <a:lnSpc>
                <a:spcPct val="170000"/>
              </a:lnSpc>
              <a:spcBef>
                <a:spcPts val="0"/>
              </a:spcBef>
              <a:buFont typeface="Wingdings" panose="05000000000000000000" pitchFamily="2" charset="2"/>
              <a:buChar char="Ø"/>
            </a:pPr>
            <a:r>
              <a:rPr lang="en-GB" sz="3400" dirty="0">
                <a:latin typeface="Arial" panose="020B0604020202020204" pitchFamily="34" charset="0"/>
                <a:cs typeface="Arial" panose="020B0604020202020204" pitchFamily="34" charset="0"/>
              </a:rPr>
              <a:t>Equally stakeholder management is relevant to projects and programmes.</a:t>
            </a:r>
          </a:p>
          <a:p>
            <a:endParaRPr lang="en-GB" dirty="0"/>
          </a:p>
        </p:txBody>
      </p:sp>
    </p:spTree>
    <p:extLst>
      <p:ext uri="{BB962C8B-B14F-4D97-AF65-F5344CB8AC3E}">
        <p14:creationId xmlns:p14="http://schemas.microsoft.com/office/powerpoint/2010/main" val="20028567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57200" y="-65246"/>
            <a:ext cx="8229600" cy="1143000"/>
          </a:xfrm>
        </p:spPr>
        <p:txBody>
          <a:bodyPr>
            <a:normAutofit fontScale="90000"/>
          </a:bodyPr>
          <a:lstStyle/>
          <a:p>
            <a:r>
              <a:rPr lang="en-GB"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95536" y="1196752"/>
            <a:ext cx="8229600" cy="3917032"/>
          </a:xfrm>
        </p:spPr>
        <p:txBody>
          <a:bodyPr>
            <a:normAutofit fontScale="47500" lnSpcReduction="20000"/>
          </a:bodyPr>
          <a:lstStyle/>
          <a:p>
            <a:pPr marL="0" indent="0" algn="l">
              <a:lnSpc>
                <a:spcPct val="170000"/>
              </a:lnSpc>
              <a:spcBef>
                <a:spcPts val="0"/>
              </a:spcBef>
              <a:buNone/>
            </a:pPr>
            <a:r>
              <a:rPr lang="en-GB" sz="5100" b="1" dirty="0">
                <a:latin typeface="Arial" panose="020B0604020202020204" pitchFamily="34" charset="0"/>
                <a:cs typeface="Arial" panose="020B0604020202020204" pitchFamily="34" charset="0"/>
              </a:rPr>
              <a:t>1. Gather information</a:t>
            </a:r>
          </a:p>
          <a:p>
            <a:pPr algn="l">
              <a:lnSpc>
                <a:spcPct val="170000"/>
              </a:lnSpc>
              <a:spcBef>
                <a:spcPts val="0"/>
              </a:spcBef>
              <a:buFont typeface="Wingdings" panose="05000000000000000000" pitchFamily="2" charset="2"/>
              <a:buChar char="Ø"/>
            </a:pPr>
            <a:r>
              <a:rPr lang="en-GB" sz="5100" dirty="0">
                <a:latin typeface="Arial" panose="020B0604020202020204" pitchFamily="34" charset="0"/>
                <a:cs typeface="Arial" panose="020B0604020202020204" pitchFamily="34" charset="0"/>
              </a:rPr>
              <a:t> Involve as many relevant people as practicable to ensure that you get a full picture of all stakeholders.</a:t>
            </a:r>
          </a:p>
          <a:p>
            <a:pPr algn="l">
              <a:lnSpc>
                <a:spcPct val="170000"/>
              </a:lnSpc>
              <a:spcBef>
                <a:spcPts val="0"/>
              </a:spcBef>
              <a:buFont typeface="Wingdings" panose="05000000000000000000" pitchFamily="2" charset="2"/>
              <a:buChar char="Ø"/>
            </a:pPr>
            <a:r>
              <a:rPr lang="en-GB" sz="5100" dirty="0">
                <a:latin typeface="Arial" panose="020B0604020202020204" pitchFamily="34" charset="0"/>
                <a:cs typeface="Arial" panose="020B0604020202020204" pitchFamily="34" charset="0"/>
              </a:rPr>
              <a:t>Relevant information can be gathered through brainstorming sessions, interviews and literature or Internet searches. </a:t>
            </a:r>
          </a:p>
          <a:p>
            <a:pPr algn="l"/>
            <a:endParaRPr lang="en-GB" dirty="0"/>
          </a:p>
        </p:txBody>
      </p:sp>
    </p:spTree>
    <p:extLst>
      <p:ext uri="{BB962C8B-B14F-4D97-AF65-F5344CB8AC3E}">
        <p14:creationId xmlns:p14="http://schemas.microsoft.com/office/powerpoint/2010/main" val="31303691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57200" y="-65246"/>
            <a:ext cx="8229600" cy="1143000"/>
          </a:xfrm>
        </p:spPr>
        <p:txBody>
          <a:bodyPr>
            <a:normAutofit fontScale="90000"/>
          </a:bodyPr>
          <a:lstStyle/>
          <a:p>
            <a:r>
              <a:rPr lang="en-GB"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95536" y="1196752"/>
            <a:ext cx="8229600" cy="4392488"/>
          </a:xfrm>
        </p:spPr>
        <p:txBody>
          <a:bodyPr>
            <a:normAutofit fontScale="32500" lnSpcReduction="20000"/>
          </a:bodyPr>
          <a:lstStyle/>
          <a:p>
            <a:pPr marL="0" indent="0" algn="l">
              <a:lnSpc>
                <a:spcPct val="170000"/>
              </a:lnSpc>
              <a:spcBef>
                <a:spcPts val="0"/>
              </a:spcBef>
              <a:buNone/>
            </a:pPr>
            <a:r>
              <a:rPr lang="en-GB" sz="7200" b="1" dirty="0">
                <a:latin typeface="Arial" panose="020B0604020202020204" pitchFamily="34" charset="0"/>
                <a:cs typeface="Arial" panose="020B0604020202020204" pitchFamily="34" charset="0"/>
              </a:rPr>
              <a:t>2. Identify stakeholder groups</a:t>
            </a:r>
          </a:p>
          <a:p>
            <a:pPr algn="l">
              <a:lnSpc>
                <a:spcPct val="170000"/>
              </a:lnSpc>
              <a:spcBef>
                <a:spcPts val="0"/>
              </a:spcBef>
              <a:buFont typeface="Wingdings" panose="05000000000000000000" pitchFamily="2" charset="2"/>
              <a:buChar char="Ø"/>
            </a:pPr>
            <a:r>
              <a:rPr lang="en-GB" sz="7200" dirty="0">
                <a:latin typeface="Arial" panose="020B0604020202020204" pitchFamily="34" charset="0"/>
                <a:cs typeface="Arial" panose="020B0604020202020204" pitchFamily="34" charset="0"/>
              </a:rPr>
              <a:t> Various sets of stakeholders have been suggested by different writers. Stakeholders can be internal – employees, managers, trade union members or departments, for example, or external such as customers or suppliers.</a:t>
            </a:r>
          </a:p>
          <a:p>
            <a:pPr algn="l">
              <a:lnSpc>
                <a:spcPct val="170000"/>
              </a:lnSpc>
              <a:spcBef>
                <a:spcPts val="0"/>
              </a:spcBef>
              <a:buFont typeface="Wingdings" panose="05000000000000000000" pitchFamily="2" charset="2"/>
              <a:buChar char="Ø"/>
            </a:pPr>
            <a:r>
              <a:rPr lang="en-GB" sz="7200" dirty="0">
                <a:latin typeface="Arial" panose="020B0604020202020204" pitchFamily="34" charset="0"/>
                <a:cs typeface="Arial" panose="020B0604020202020204" pitchFamily="34" charset="0"/>
              </a:rPr>
              <a:t> A distinction can also be drawn between primary and secondary stakeholders. </a:t>
            </a:r>
          </a:p>
          <a:p>
            <a:pPr algn="l"/>
            <a:endParaRPr lang="en-GB" dirty="0"/>
          </a:p>
        </p:txBody>
      </p:sp>
    </p:spTree>
    <p:extLst>
      <p:ext uri="{BB962C8B-B14F-4D97-AF65-F5344CB8AC3E}">
        <p14:creationId xmlns:p14="http://schemas.microsoft.com/office/powerpoint/2010/main" val="383900215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57200" y="-65246"/>
            <a:ext cx="8229600" cy="1143000"/>
          </a:xfrm>
        </p:spPr>
        <p:txBody>
          <a:bodyPr>
            <a:normAutofit fontScale="90000"/>
          </a:bodyPr>
          <a:lstStyle/>
          <a:p>
            <a:r>
              <a:rPr lang="en-GB"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95536" y="1196752"/>
            <a:ext cx="8229600" cy="4536504"/>
          </a:xfrm>
        </p:spPr>
        <p:txBody>
          <a:bodyPr>
            <a:normAutofit fontScale="32500" lnSpcReduction="20000"/>
          </a:bodyPr>
          <a:lstStyle/>
          <a:p>
            <a:pPr marL="0" indent="0" algn="l">
              <a:lnSpc>
                <a:spcPct val="170000"/>
              </a:lnSpc>
              <a:spcBef>
                <a:spcPts val="0"/>
              </a:spcBef>
              <a:buNone/>
            </a:pPr>
            <a:r>
              <a:rPr lang="en-GB" sz="6200" b="1" dirty="0">
                <a:latin typeface="Arial" panose="020B0604020202020204" pitchFamily="34" charset="0"/>
                <a:cs typeface="Arial" panose="020B0604020202020204" pitchFamily="34" charset="0"/>
              </a:rPr>
              <a:t>2. Identify stakeholder groups</a:t>
            </a:r>
          </a:p>
          <a:p>
            <a:pPr marL="0" indent="0">
              <a:lnSpc>
                <a:spcPct val="170000"/>
              </a:lnSpc>
              <a:spcBef>
                <a:spcPts val="0"/>
              </a:spcBef>
              <a:buNone/>
            </a:pPr>
            <a:r>
              <a:rPr lang="en-GB" sz="6200" dirty="0">
                <a:latin typeface="Arial" panose="020B0604020202020204" pitchFamily="34" charset="0"/>
                <a:cs typeface="Arial" panose="020B0604020202020204" pitchFamily="34" charset="0"/>
              </a:rPr>
              <a:t>Primary stakeholders define the business and are vital to its continued existence. </a:t>
            </a:r>
          </a:p>
          <a:p>
            <a:pPr marL="0" indent="0" algn="l">
              <a:lnSpc>
                <a:spcPct val="170000"/>
              </a:lnSpc>
              <a:spcBef>
                <a:spcPts val="0"/>
              </a:spcBef>
              <a:buNone/>
            </a:pPr>
            <a:r>
              <a:rPr lang="en-GB" sz="6200" dirty="0">
                <a:latin typeface="Arial" panose="020B0604020202020204" pitchFamily="34" charset="0"/>
                <a:cs typeface="Arial" panose="020B0604020202020204" pitchFamily="34" charset="0"/>
              </a:rPr>
              <a:t>For example, the following are normally considered primary stakeholder groups: </a:t>
            </a:r>
          </a:p>
          <a:p>
            <a:pPr algn="l">
              <a:lnSpc>
                <a:spcPct val="170000"/>
              </a:lnSpc>
              <a:spcBef>
                <a:spcPts val="0"/>
              </a:spcBef>
              <a:buFont typeface="Wingdings" panose="05000000000000000000" pitchFamily="2" charset="2"/>
              <a:buChar char="Ø"/>
            </a:pPr>
            <a:r>
              <a:rPr lang="en-GB" sz="6200" dirty="0">
                <a:latin typeface="Arial" panose="020B0604020202020204" pitchFamily="34" charset="0"/>
                <a:cs typeface="Arial" panose="020B0604020202020204" pitchFamily="34" charset="0"/>
              </a:rPr>
              <a:t>employees </a:t>
            </a:r>
          </a:p>
          <a:p>
            <a:pPr algn="l">
              <a:lnSpc>
                <a:spcPct val="170000"/>
              </a:lnSpc>
              <a:spcBef>
                <a:spcPts val="0"/>
              </a:spcBef>
              <a:buFont typeface="Wingdings" panose="05000000000000000000" pitchFamily="2" charset="2"/>
              <a:buChar char="Ø"/>
            </a:pPr>
            <a:r>
              <a:rPr lang="en-GB" sz="6200" dirty="0">
                <a:latin typeface="Arial" panose="020B0604020202020204" pitchFamily="34" charset="0"/>
                <a:cs typeface="Arial" panose="020B0604020202020204" pitchFamily="34" charset="0"/>
              </a:rPr>
              <a:t>shareholders and/or investors</a:t>
            </a:r>
          </a:p>
          <a:p>
            <a:pPr algn="l">
              <a:lnSpc>
                <a:spcPct val="170000"/>
              </a:lnSpc>
              <a:spcBef>
                <a:spcPts val="0"/>
              </a:spcBef>
              <a:buFont typeface="Wingdings" panose="05000000000000000000" pitchFamily="2" charset="2"/>
              <a:buChar char="Ø"/>
            </a:pPr>
            <a:r>
              <a:rPr lang="en-GB" sz="6200" dirty="0">
                <a:latin typeface="Arial" panose="020B0604020202020204" pitchFamily="34" charset="0"/>
                <a:cs typeface="Arial" panose="020B0604020202020204" pitchFamily="34" charset="0"/>
              </a:rPr>
              <a:t>customers </a:t>
            </a:r>
          </a:p>
          <a:p>
            <a:pPr algn="l">
              <a:lnSpc>
                <a:spcPct val="170000"/>
              </a:lnSpc>
              <a:spcBef>
                <a:spcPts val="0"/>
              </a:spcBef>
              <a:buFont typeface="Wingdings" panose="05000000000000000000" pitchFamily="2" charset="2"/>
              <a:buChar char="Ø"/>
            </a:pPr>
            <a:r>
              <a:rPr lang="en-GB" sz="6200" dirty="0">
                <a:latin typeface="Arial" panose="020B0604020202020204" pitchFamily="34" charset="0"/>
                <a:cs typeface="Arial" panose="020B0604020202020204" pitchFamily="34" charset="0"/>
              </a:rPr>
              <a:t>suppliers. </a:t>
            </a:r>
          </a:p>
          <a:p>
            <a:pPr algn="l"/>
            <a:endParaRPr lang="en-GB" dirty="0"/>
          </a:p>
        </p:txBody>
      </p:sp>
    </p:spTree>
    <p:extLst>
      <p:ext uri="{BB962C8B-B14F-4D97-AF65-F5344CB8AC3E}">
        <p14:creationId xmlns:p14="http://schemas.microsoft.com/office/powerpoint/2010/main" val="190361860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57200" y="-65246"/>
            <a:ext cx="8229600" cy="1143000"/>
          </a:xfrm>
        </p:spPr>
        <p:txBody>
          <a:bodyPr>
            <a:normAutofit fontScale="90000"/>
          </a:bodyPr>
          <a:lstStyle/>
          <a:p>
            <a:r>
              <a:rPr lang="en-GB"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95536" y="1196752"/>
            <a:ext cx="8229600" cy="3917032"/>
          </a:xfrm>
        </p:spPr>
        <p:txBody>
          <a:bodyPr>
            <a:normAutofit fontScale="25000" lnSpcReduction="20000"/>
          </a:bodyPr>
          <a:lstStyle/>
          <a:p>
            <a:pPr marL="0" indent="0" algn="l">
              <a:lnSpc>
                <a:spcPct val="170000"/>
              </a:lnSpc>
              <a:spcBef>
                <a:spcPts val="0"/>
              </a:spcBef>
              <a:buNone/>
            </a:pPr>
            <a:r>
              <a:rPr lang="en-GB" sz="7200" b="1" dirty="0">
                <a:latin typeface="Arial" panose="020B0604020202020204" pitchFamily="34" charset="0"/>
                <a:cs typeface="Arial" panose="020B0604020202020204" pitchFamily="34" charset="0"/>
              </a:rPr>
              <a:t>2. Identify stakeholder groups</a:t>
            </a:r>
          </a:p>
          <a:p>
            <a:pPr marL="0" indent="0" algn="l">
              <a:lnSpc>
                <a:spcPct val="170000"/>
              </a:lnSpc>
              <a:spcBef>
                <a:spcPts val="0"/>
              </a:spcBef>
              <a:buNone/>
            </a:pPr>
            <a:r>
              <a:rPr lang="en-GB" sz="7200" dirty="0">
                <a:latin typeface="Arial" panose="020B0604020202020204" pitchFamily="34" charset="0"/>
                <a:cs typeface="Arial" panose="020B0604020202020204" pitchFamily="34" charset="0"/>
              </a:rPr>
              <a:t>Secondary stakeholders are those who may affect relationships with primary stakeholders. For example, an environmental pressure group may influence customers by suggesting that your products fail to meet eco standards. </a:t>
            </a:r>
          </a:p>
          <a:p>
            <a:pPr marL="0" indent="0" algn="l">
              <a:lnSpc>
                <a:spcPct val="170000"/>
              </a:lnSpc>
              <a:spcBef>
                <a:spcPts val="0"/>
              </a:spcBef>
              <a:buNone/>
            </a:pPr>
            <a:r>
              <a:rPr lang="en-GB" sz="7200" dirty="0">
                <a:latin typeface="Arial" panose="020B0604020202020204" pitchFamily="34" charset="0"/>
                <a:cs typeface="Arial" panose="020B0604020202020204" pitchFamily="34" charset="0"/>
              </a:rPr>
              <a:t>Secondary stakeholders could include:</a:t>
            </a:r>
          </a:p>
          <a:p>
            <a:pPr algn="l">
              <a:lnSpc>
                <a:spcPct val="170000"/>
              </a:lnSpc>
              <a:spcBef>
                <a:spcPts val="0"/>
              </a:spcBef>
              <a:buFont typeface="Wingdings" panose="05000000000000000000" pitchFamily="2" charset="2"/>
              <a:buChar char="Ø"/>
            </a:pPr>
            <a:r>
              <a:rPr lang="en-GB" sz="7200" dirty="0">
                <a:latin typeface="Arial" panose="020B0604020202020204" pitchFamily="34" charset="0"/>
                <a:cs typeface="Arial" panose="020B0604020202020204" pitchFamily="34" charset="0"/>
              </a:rPr>
              <a:t>government – central or local government bodies </a:t>
            </a:r>
          </a:p>
          <a:p>
            <a:pPr algn="l">
              <a:lnSpc>
                <a:spcPct val="170000"/>
              </a:lnSpc>
              <a:spcBef>
                <a:spcPts val="0"/>
              </a:spcBef>
              <a:buFont typeface="Wingdings" panose="05000000000000000000" pitchFamily="2" charset="2"/>
              <a:buChar char="Ø"/>
            </a:pPr>
            <a:r>
              <a:rPr lang="en-GB" sz="7200" dirty="0">
                <a:latin typeface="Arial" panose="020B0604020202020204" pitchFamily="34" charset="0"/>
                <a:cs typeface="Arial" panose="020B0604020202020204" pitchFamily="34" charset="0"/>
              </a:rPr>
              <a:t>legal authorities – inspectors and regulators </a:t>
            </a:r>
          </a:p>
          <a:p>
            <a:pPr algn="l">
              <a:lnSpc>
                <a:spcPct val="170000"/>
              </a:lnSpc>
              <a:spcBef>
                <a:spcPts val="0"/>
              </a:spcBef>
              <a:buFont typeface="Wingdings" panose="05000000000000000000" pitchFamily="2" charset="2"/>
              <a:buChar char="Ø"/>
            </a:pPr>
            <a:r>
              <a:rPr lang="en-GB" sz="7200" dirty="0">
                <a:latin typeface="Arial" panose="020B0604020202020204" pitchFamily="34" charset="0"/>
                <a:cs typeface="Arial" panose="020B0604020202020204" pitchFamily="34" charset="0"/>
              </a:rPr>
              <a:t>the media – press, broadcasters, online media</a:t>
            </a:r>
          </a:p>
          <a:p>
            <a:pPr algn="l">
              <a:lnSpc>
                <a:spcPct val="170000"/>
              </a:lnSpc>
              <a:spcBef>
                <a:spcPts val="0"/>
              </a:spcBef>
              <a:buFont typeface="Wingdings" panose="05000000000000000000" pitchFamily="2" charset="2"/>
              <a:buChar char="Ø"/>
            </a:pPr>
            <a:r>
              <a:rPr lang="en-GB" sz="7200" dirty="0">
                <a:latin typeface="Arial" panose="020B0604020202020204" pitchFamily="34" charset="0"/>
                <a:cs typeface="Arial" panose="020B0604020202020204" pitchFamily="34" charset="0"/>
              </a:rPr>
              <a:t>social groups - consumer groups, pressure groups, community groups </a:t>
            </a:r>
          </a:p>
          <a:p>
            <a:pPr algn="l">
              <a:lnSpc>
                <a:spcPct val="170000"/>
              </a:lnSpc>
              <a:spcBef>
                <a:spcPts val="0"/>
              </a:spcBef>
              <a:buFont typeface="Wingdings" panose="05000000000000000000" pitchFamily="2" charset="2"/>
              <a:buChar char="Ø"/>
            </a:pPr>
            <a:r>
              <a:rPr lang="en-GB" sz="7200" dirty="0">
                <a:latin typeface="Arial" panose="020B0604020202020204" pitchFamily="34" charset="0"/>
                <a:cs typeface="Arial" panose="020B0604020202020204" pitchFamily="34" charset="0"/>
              </a:rPr>
              <a:t>commercial organisations – landlords, business partners, competitors. </a:t>
            </a:r>
          </a:p>
          <a:p>
            <a:pPr algn="l"/>
            <a:endParaRPr lang="en-GB" dirty="0"/>
          </a:p>
        </p:txBody>
      </p:sp>
    </p:spTree>
    <p:extLst>
      <p:ext uri="{BB962C8B-B14F-4D97-AF65-F5344CB8AC3E}">
        <p14:creationId xmlns:p14="http://schemas.microsoft.com/office/powerpoint/2010/main" val="230616017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251520" y="142353"/>
            <a:ext cx="8229600" cy="1143000"/>
          </a:xfrm>
        </p:spPr>
        <p:txBody>
          <a:bodyPr>
            <a:normAutofit fontScale="90000"/>
          </a:bodyPr>
          <a:lstStyle/>
          <a:p>
            <a:r>
              <a:rPr lang="en-GB"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26919" y="1285353"/>
            <a:ext cx="4129057" cy="3917032"/>
          </a:xfrm>
        </p:spPr>
        <p:txBody>
          <a:bodyPr>
            <a:normAutofit/>
          </a:bodyPr>
          <a:lstStyle/>
          <a:p>
            <a:pPr marL="0" indent="0" algn="l">
              <a:lnSpc>
                <a:spcPct val="150000"/>
              </a:lnSpc>
              <a:spcBef>
                <a:spcPts val="0"/>
              </a:spcBef>
              <a:buNone/>
            </a:pPr>
            <a:r>
              <a:rPr lang="en-GB" sz="1800" b="1" dirty="0">
                <a:latin typeface="Arial" panose="020B0604020202020204" pitchFamily="34" charset="0"/>
                <a:cs typeface="Arial" panose="020B0604020202020204" pitchFamily="34" charset="0"/>
              </a:rPr>
              <a:t>3. Map your stakeholders </a:t>
            </a:r>
          </a:p>
          <a:p>
            <a:pPr marL="0" indent="0" algn="l">
              <a:lnSpc>
                <a:spcPct val="150000"/>
              </a:lnSpc>
              <a:spcBef>
                <a:spcPts val="0"/>
              </a:spcBef>
              <a:buNone/>
            </a:pPr>
            <a:r>
              <a:rPr lang="en-GB" sz="1800" dirty="0">
                <a:latin typeface="Arial" panose="020B0604020202020204" pitchFamily="34" charset="0"/>
                <a:cs typeface="Arial" panose="020B0604020202020204" pitchFamily="34" charset="0"/>
              </a:rPr>
              <a:t>One way to map stakeholders is to construct a diagram with the organisation at the centre, show primary stakeholders round it, and secondary stakeholders in a second tier:</a:t>
            </a:r>
          </a:p>
        </p:txBody>
      </p:sp>
      <p:pic>
        <p:nvPicPr>
          <p:cNvPr id="4" name="Picture 3" descr="A diagram of company members&#10;&#10;Description automatically generated">
            <a:extLst>
              <a:ext uri="{FF2B5EF4-FFF2-40B4-BE49-F238E27FC236}">
                <a16:creationId xmlns:a16="http://schemas.microsoft.com/office/drawing/2014/main" id="{F5FFB75A-44C2-7DD3-F3F3-BF0D7DF968AB}"/>
              </a:ext>
            </a:extLst>
          </p:cNvPr>
          <p:cNvPicPr>
            <a:picLocks noChangeAspect="1"/>
          </p:cNvPicPr>
          <p:nvPr/>
        </p:nvPicPr>
        <p:blipFill rotWithShape="1">
          <a:blip r:embed="rId2"/>
          <a:srcRect l="13717" t="1641" r="7798"/>
          <a:stretch/>
        </p:blipFill>
        <p:spPr>
          <a:xfrm>
            <a:off x="3938627" y="1332056"/>
            <a:ext cx="4968000" cy="2741456"/>
          </a:xfrm>
          <a:prstGeom prst="rect">
            <a:avLst/>
          </a:prstGeom>
        </p:spPr>
      </p:pic>
    </p:spTree>
    <p:extLst>
      <p:ext uri="{BB962C8B-B14F-4D97-AF65-F5344CB8AC3E}">
        <p14:creationId xmlns:p14="http://schemas.microsoft.com/office/powerpoint/2010/main" val="91069609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539552" y="0"/>
            <a:ext cx="8229600" cy="1143000"/>
          </a:xfrm>
        </p:spPr>
        <p:txBody>
          <a:bodyPr>
            <a:normAutofit fontScale="90000"/>
          </a:bodyPr>
          <a:lstStyle/>
          <a:p>
            <a:r>
              <a:rPr lang="en-GB"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79512" y="1340768"/>
            <a:ext cx="8964488" cy="3917032"/>
          </a:xfrm>
        </p:spPr>
        <p:txBody>
          <a:bodyPr>
            <a:normAutofit/>
          </a:bodyPr>
          <a:lstStyle/>
          <a:p>
            <a:pPr marL="0" indent="0" algn="l">
              <a:lnSpc>
                <a:spcPct val="150000"/>
              </a:lnSpc>
              <a:spcBef>
                <a:spcPts val="0"/>
              </a:spcBef>
              <a:buNone/>
            </a:pPr>
            <a:r>
              <a:rPr lang="en-GB" sz="2400" b="1" dirty="0">
                <a:latin typeface="Arial" panose="020B0604020202020204" pitchFamily="34" charset="0"/>
                <a:cs typeface="Arial" panose="020B0604020202020204" pitchFamily="34" charset="0"/>
              </a:rPr>
              <a:t>4. Be specific </a:t>
            </a:r>
          </a:p>
          <a:p>
            <a:pPr algn="l">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At this stage, it’s important to think about exactly who the stakeholders are and to name specific groups and individuals.</a:t>
            </a:r>
          </a:p>
          <a:p>
            <a:pPr algn="l">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Segment the groups where necessary. </a:t>
            </a:r>
          </a:p>
          <a:p>
            <a:pPr algn="l">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For example, list specific customer segments or divide your customers into retailers, distributors and end-users. </a:t>
            </a:r>
          </a:p>
          <a:p>
            <a:pPr algn="l"/>
            <a:endParaRPr lang="en-GB" dirty="0"/>
          </a:p>
        </p:txBody>
      </p:sp>
    </p:spTree>
    <p:extLst>
      <p:ext uri="{BB962C8B-B14F-4D97-AF65-F5344CB8AC3E}">
        <p14:creationId xmlns:p14="http://schemas.microsoft.com/office/powerpoint/2010/main" val="271563105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22767" y="-22734"/>
            <a:ext cx="8229600" cy="1143000"/>
          </a:xfrm>
        </p:spPr>
        <p:txBody>
          <a:bodyPr>
            <a:normAutofit fontScale="90000"/>
          </a:bodyPr>
          <a:lstStyle/>
          <a:p>
            <a:r>
              <a:rPr lang="en-GB"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79512" y="1120266"/>
            <a:ext cx="8712968" cy="4829014"/>
          </a:xfrm>
        </p:spPr>
        <p:txBody>
          <a:bodyPr>
            <a:normAutofit fontScale="47500" lnSpcReduction="20000"/>
          </a:bodyPr>
          <a:lstStyle/>
          <a:p>
            <a:pPr marL="0" indent="0" algn="l">
              <a:lnSpc>
                <a:spcPct val="170000"/>
              </a:lnSpc>
              <a:spcBef>
                <a:spcPts val="0"/>
              </a:spcBef>
              <a:buNone/>
            </a:pPr>
            <a:r>
              <a:rPr lang="en-GB" b="1" dirty="0">
                <a:latin typeface="Arial" panose="020B0604020202020204" pitchFamily="34" charset="0"/>
                <a:cs typeface="Arial" panose="020B0604020202020204" pitchFamily="34" charset="0"/>
              </a:rPr>
              <a:t>5. Prioritise your stakeholders</a:t>
            </a:r>
          </a:p>
          <a:p>
            <a:pPr algn="l">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 A power/interest grid can be used to map the level of interest different stakeholders have in the operations of your organisation and their power to affect or be affected by it.</a:t>
            </a:r>
          </a:p>
          <a:p>
            <a:pPr algn="l">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 This will help you to decide where you need to invest your stakeholder management efforts. </a:t>
            </a:r>
          </a:p>
          <a:p>
            <a:pPr algn="l">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Clearly, you will need to engage fully with those who have both a high level of interest and a high level of power and take great care over relationships with these groups. </a:t>
            </a:r>
          </a:p>
          <a:p>
            <a:pPr algn="l">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You will want to keep those who have power but less interest satisfied, but not overwhelm them with too much information.</a:t>
            </a:r>
          </a:p>
          <a:p>
            <a:pPr algn="l">
              <a:lnSpc>
                <a:spcPct val="170000"/>
              </a:lnSpc>
              <a:spcBef>
                <a:spcPts val="0"/>
              </a:spcBef>
              <a:buFont typeface="Wingdings" panose="05000000000000000000" pitchFamily="2" charset="2"/>
              <a:buChar char="Ø"/>
            </a:pPr>
            <a:r>
              <a:rPr lang="en-GB" dirty="0">
                <a:latin typeface="Arial" panose="020B0604020202020204" pitchFamily="34" charset="0"/>
                <a:cs typeface="Arial" panose="020B0604020202020204" pitchFamily="34" charset="0"/>
              </a:rPr>
              <a:t> Those with high interest but little power should be kept informed, but you won’t need to pay so much attention to those with little interest and little influence. </a:t>
            </a:r>
          </a:p>
        </p:txBody>
      </p:sp>
    </p:spTree>
    <p:extLst>
      <p:ext uri="{BB962C8B-B14F-4D97-AF65-F5344CB8AC3E}">
        <p14:creationId xmlns:p14="http://schemas.microsoft.com/office/powerpoint/2010/main" val="105390081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430028" y="61812"/>
            <a:ext cx="8229600" cy="1143000"/>
          </a:xfrm>
        </p:spPr>
        <p:txBody>
          <a:bodyPr>
            <a:normAutofit fontScale="90000"/>
          </a:bodyPr>
          <a:lstStyle/>
          <a:p>
            <a:r>
              <a:rPr lang="en-GB"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76612" y="1124744"/>
            <a:ext cx="4079364" cy="3917032"/>
          </a:xfrm>
        </p:spPr>
        <p:txBody>
          <a:bodyPr>
            <a:normAutofit/>
          </a:bodyPr>
          <a:lstStyle/>
          <a:p>
            <a:pPr marL="0" indent="0" algn="l">
              <a:lnSpc>
                <a:spcPct val="150000"/>
              </a:lnSpc>
              <a:spcBef>
                <a:spcPts val="0"/>
              </a:spcBef>
              <a:buNone/>
            </a:pPr>
            <a:r>
              <a:rPr lang="en-GB" sz="2000" b="1" dirty="0">
                <a:latin typeface="Arial" panose="020B0604020202020204" pitchFamily="34" charset="0"/>
                <a:cs typeface="Arial" panose="020B0604020202020204" pitchFamily="34" charset="0"/>
              </a:rPr>
              <a:t>5. Prioritise your stakeholders</a:t>
            </a:r>
          </a:p>
          <a:p>
            <a:pPr marL="0" indent="0" algn="l">
              <a:lnSpc>
                <a:spcPct val="150000"/>
              </a:lnSpc>
              <a:spcBef>
                <a:spcPts val="0"/>
              </a:spcBef>
              <a:buNone/>
            </a:pPr>
            <a:r>
              <a:rPr lang="en-GB" sz="2000" dirty="0">
                <a:latin typeface="Arial" panose="020B0604020202020204" pitchFamily="34" charset="0"/>
                <a:cs typeface="Arial" panose="020B0604020202020204" pitchFamily="34" charset="0"/>
              </a:rPr>
              <a:t>Stakeholder power/interest matrix</a:t>
            </a:r>
          </a:p>
          <a:p>
            <a:pPr algn="l"/>
            <a:endParaRPr lang="en-GB" dirty="0"/>
          </a:p>
        </p:txBody>
      </p:sp>
      <p:pic>
        <p:nvPicPr>
          <p:cNvPr id="5" name="Picture 4" descr="A white squares with black text&#10;&#10;Description automatically generated">
            <a:extLst>
              <a:ext uri="{FF2B5EF4-FFF2-40B4-BE49-F238E27FC236}">
                <a16:creationId xmlns:a16="http://schemas.microsoft.com/office/drawing/2014/main" id="{6BB44ADA-128D-3BC2-35B5-30086E94CB7E}"/>
              </a:ext>
            </a:extLst>
          </p:cNvPr>
          <p:cNvPicPr>
            <a:picLocks noChangeAspect="1"/>
          </p:cNvPicPr>
          <p:nvPr/>
        </p:nvPicPr>
        <p:blipFill>
          <a:blip r:embed="rId2"/>
          <a:stretch>
            <a:fillRect/>
          </a:stretch>
        </p:blipFill>
        <p:spPr>
          <a:xfrm>
            <a:off x="4283968" y="1178610"/>
            <a:ext cx="4716000" cy="3795115"/>
          </a:xfrm>
          <a:prstGeom prst="rect">
            <a:avLst/>
          </a:prstGeom>
        </p:spPr>
      </p:pic>
    </p:spTree>
    <p:extLst>
      <p:ext uri="{BB962C8B-B14F-4D97-AF65-F5344CB8AC3E}">
        <p14:creationId xmlns:p14="http://schemas.microsoft.com/office/powerpoint/2010/main" val="41607415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3069"/>
            <a:ext cx="8229600" cy="1143000"/>
          </a:xfrm>
        </p:spPr>
        <p:txBody>
          <a:bodyPr>
            <a:normAutofit fontScale="90000"/>
          </a:bodyPr>
          <a:lstStyle/>
          <a:p>
            <a:r>
              <a:rPr lang="en-GB"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179512" y="1139930"/>
            <a:ext cx="8784976" cy="4521317"/>
          </a:xfrm>
        </p:spPr>
        <p:txBody>
          <a:bodyPr>
            <a:normAutofit fontScale="77500" lnSpcReduction="20000"/>
          </a:bodyPr>
          <a:lstStyle/>
          <a:p>
            <a:pPr marL="0" indent="0">
              <a:lnSpc>
                <a:spcPct val="170000"/>
              </a:lnSpc>
              <a:spcBef>
                <a:spcPts val="0"/>
              </a:spcBef>
              <a:buNone/>
            </a:pPr>
            <a:r>
              <a:rPr lang="en-GB" sz="1900" kern="100" dirty="0">
                <a:effectLst/>
                <a:latin typeface="Arial" panose="020B0604020202020204" pitchFamily="34" charset="0"/>
                <a:ea typeface="Aptos" panose="020B0004020202020204" pitchFamily="34" charset="0"/>
                <a:cs typeface="Arial" panose="020B0604020202020204" pitchFamily="34" charset="0"/>
              </a:rPr>
              <a:t>6. Understand your stakeholders</a:t>
            </a:r>
          </a:p>
          <a:p>
            <a:pPr marL="0" indent="0">
              <a:lnSpc>
                <a:spcPct val="170000"/>
              </a:lnSpc>
              <a:spcBef>
                <a:spcPts val="0"/>
              </a:spcBef>
              <a:buNone/>
            </a:pPr>
            <a:r>
              <a:rPr lang="en-GB" sz="1900" kern="100" dirty="0">
                <a:effectLst/>
                <a:latin typeface="Arial" panose="020B0604020202020204" pitchFamily="34" charset="0"/>
                <a:ea typeface="Aptos" panose="020B0004020202020204" pitchFamily="34" charset="0"/>
                <a:cs typeface="Arial" panose="020B0604020202020204" pitchFamily="34" charset="0"/>
              </a:rPr>
              <a:t>Put yourself in the place of each stakeholder and ask yourself what their perspective of your business may be. </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What are their needs and concerns? </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What affects or influences them? </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What do they believe? </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What do they value? </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What motivates them? </a:t>
            </a:r>
          </a:p>
          <a:p>
            <a:pPr>
              <a:lnSpc>
                <a:spcPct val="170000"/>
              </a:lnSpc>
              <a:spcBef>
                <a:spcPts val="0"/>
              </a:spcBef>
              <a:buFont typeface="Wingdings" panose="05000000000000000000" pitchFamily="2" charset="2"/>
              <a:buChar char="Ø"/>
            </a:pPr>
            <a:r>
              <a:rPr lang="en-GB" sz="1900" kern="100" dirty="0">
                <a:effectLst/>
                <a:latin typeface="Arial" panose="020B0604020202020204" pitchFamily="34" charset="0"/>
                <a:ea typeface="Aptos" panose="020B0004020202020204" pitchFamily="34" charset="0"/>
                <a:cs typeface="Arial" panose="020B0604020202020204" pitchFamily="34" charset="0"/>
              </a:rPr>
              <a:t>What potential threats or opportunities do they represent? </a:t>
            </a:r>
          </a:p>
          <a:p>
            <a:pPr marL="0" indent="0">
              <a:lnSpc>
                <a:spcPct val="170000"/>
              </a:lnSpc>
              <a:spcBef>
                <a:spcPts val="0"/>
              </a:spcBef>
              <a:buNone/>
            </a:pPr>
            <a:r>
              <a:rPr lang="en-GB" sz="1900" kern="100" dirty="0">
                <a:effectLst/>
                <a:latin typeface="Arial" panose="020B0604020202020204" pitchFamily="34" charset="0"/>
                <a:ea typeface="Aptos" panose="020B0004020202020204" pitchFamily="34" charset="0"/>
                <a:cs typeface="Arial" panose="020B0604020202020204" pitchFamily="34" charset="0"/>
              </a:rPr>
              <a:t>Consider what you know about their actual and previous behaviour and what underlies it. It can be helpful to draw up a table listing each stakeholder and showing the level of priority you have assigned to them, the relationship you have with them and how they are impacted by your organisation. </a:t>
            </a:r>
          </a:p>
          <a:p>
            <a:pPr algn="l"/>
            <a:endParaRPr lang="en-GB" dirty="0"/>
          </a:p>
        </p:txBody>
      </p:sp>
    </p:spTree>
    <p:extLst>
      <p:ext uri="{BB962C8B-B14F-4D97-AF65-F5344CB8AC3E}">
        <p14:creationId xmlns:p14="http://schemas.microsoft.com/office/powerpoint/2010/main" val="18470666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132521"/>
            <a:ext cx="8229600" cy="1143000"/>
          </a:xfrm>
        </p:spPr>
        <p:txBody>
          <a:bodyPr>
            <a:normAutofit fontScale="90000"/>
          </a:bodyPr>
          <a:lstStyle/>
          <a:p>
            <a:r>
              <a:rPr lang="en-GB"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12759" y="1124744"/>
            <a:ext cx="8640960" cy="3917032"/>
          </a:xfrm>
        </p:spPr>
        <p:txBody>
          <a:bodyPr>
            <a:normAutofit/>
          </a:bodyPr>
          <a:lstStyle/>
          <a:p>
            <a:pPr marL="0" indent="0">
              <a:lnSpc>
                <a:spcPct val="150000"/>
              </a:lnSpc>
              <a:spcAft>
                <a:spcPts val="800"/>
              </a:spcAft>
              <a:buNone/>
            </a:pPr>
            <a:r>
              <a:rPr lang="en-GB" sz="2400" b="1" kern="100" dirty="0">
                <a:effectLst/>
                <a:latin typeface="Arial" panose="020B0604020202020204" pitchFamily="34" charset="0"/>
                <a:ea typeface="Aptos" panose="020B0004020202020204" pitchFamily="34" charset="0"/>
                <a:cs typeface="Arial" panose="020B0604020202020204" pitchFamily="34" charset="0"/>
              </a:rPr>
              <a:t>7. Develop strategies for action </a:t>
            </a:r>
          </a:p>
          <a:p>
            <a:pPr marL="0" indent="0">
              <a:lnSpc>
                <a:spcPct val="150000"/>
              </a:lnSpc>
              <a:spcAft>
                <a:spcPts val="800"/>
              </a:spcAft>
              <a:buNone/>
            </a:pPr>
            <a:r>
              <a:rPr lang="en-GB" sz="2400" kern="100" dirty="0">
                <a:effectLst/>
                <a:latin typeface="Arial" panose="020B0604020202020204" pitchFamily="34" charset="0"/>
                <a:ea typeface="Aptos" panose="020B0004020202020204" pitchFamily="34" charset="0"/>
                <a:cs typeface="Arial" panose="020B0604020202020204" pitchFamily="34" charset="0"/>
              </a:rPr>
              <a:t>Once you have decided which stakeholders you most need to influence and have begun to understand what motivates them, you will be in a position to consider the way forward</a:t>
            </a:r>
            <a:endParaRPr lang="en-GB" sz="2400" dirty="0"/>
          </a:p>
        </p:txBody>
      </p:sp>
    </p:spTree>
    <p:extLst>
      <p:ext uri="{BB962C8B-B14F-4D97-AF65-F5344CB8AC3E}">
        <p14:creationId xmlns:p14="http://schemas.microsoft.com/office/powerpoint/2010/main" val="220120405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132521"/>
            <a:ext cx="8229600" cy="1143000"/>
          </a:xfrm>
        </p:spPr>
        <p:txBody>
          <a:bodyPr>
            <a:normAutofit fontScale="90000"/>
          </a:bodyPr>
          <a:lstStyle/>
          <a:p>
            <a:r>
              <a:rPr lang="en-GB"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12759" y="1124744"/>
            <a:ext cx="8640960" cy="3917032"/>
          </a:xfrm>
        </p:spPr>
        <p:txBody>
          <a:bodyPr>
            <a:normAutofit fontScale="25000" lnSpcReduction="20000"/>
          </a:bodyPr>
          <a:lstStyle/>
          <a:p>
            <a:pPr marL="0" indent="0">
              <a:lnSpc>
                <a:spcPct val="150000"/>
              </a:lnSpc>
              <a:spcAft>
                <a:spcPts val="800"/>
              </a:spcAft>
              <a:buNone/>
            </a:pPr>
            <a:r>
              <a:rPr lang="en-GB" sz="4800" b="1" kern="100" dirty="0">
                <a:effectLst/>
                <a:latin typeface="Arial" panose="020B0604020202020204" pitchFamily="34" charset="0"/>
                <a:ea typeface="Aptos" panose="020B0004020202020204" pitchFamily="34" charset="0"/>
                <a:cs typeface="Arial" panose="020B0604020202020204" pitchFamily="34" charset="0"/>
              </a:rPr>
              <a:t>7. Develop strategies for action </a:t>
            </a:r>
          </a:p>
          <a:p>
            <a:pPr marL="0" indent="0">
              <a:lnSpc>
                <a:spcPct val="150000"/>
              </a:lnSpc>
              <a:spcAft>
                <a:spcPts val="800"/>
              </a:spcAft>
              <a:buNone/>
            </a:pPr>
            <a:r>
              <a:rPr lang="en-GB" sz="4800" kern="100" dirty="0">
                <a:effectLst/>
                <a:latin typeface="Arial" panose="020B0604020202020204" pitchFamily="34" charset="0"/>
                <a:ea typeface="Aptos" panose="020B0004020202020204" pitchFamily="34" charset="0"/>
                <a:cs typeface="Arial" panose="020B0604020202020204" pitchFamily="34" charset="0"/>
              </a:rPr>
              <a:t>Here are a few questions to consider: </a:t>
            </a:r>
          </a:p>
          <a:p>
            <a:pPr>
              <a:lnSpc>
                <a:spcPct val="150000"/>
              </a:lnSpc>
              <a:spcAft>
                <a:spcPts val="800"/>
              </a:spcAft>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How can you improve the products and services you offer to customers? Do you need to tailor your offering to different customer segments? </a:t>
            </a:r>
          </a:p>
          <a:p>
            <a:pPr>
              <a:lnSpc>
                <a:spcPct val="150000"/>
              </a:lnSpc>
              <a:spcAft>
                <a:spcPts val="800"/>
              </a:spcAft>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How can you cooperate more effectively with suppliers?</a:t>
            </a:r>
          </a:p>
          <a:p>
            <a:pPr>
              <a:lnSpc>
                <a:spcPct val="150000"/>
              </a:lnSpc>
              <a:spcAft>
                <a:spcPts val="800"/>
              </a:spcAft>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 What will enhance the morale of your employees? </a:t>
            </a:r>
          </a:p>
          <a:p>
            <a:pPr>
              <a:lnSpc>
                <a:spcPct val="150000"/>
              </a:lnSpc>
              <a:spcAft>
                <a:spcPts val="800"/>
              </a:spcAft>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What internal issues need to be resolved? </a:t>
            </a:r>
          </a:p>
          <a:p>
            <a:pPr>
              <a:lnSpc>
                <a:spcPct val="150000"/>
              </a:lnSpc>
              <a:spcAft>
                <a:spcPts val="800"/>
              </a:spcAft>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What might encourage external stakeholders to be more cooperative?</a:t>
            </a:r>
          </a:p>
          <a:p>
            <a:pPr>
              <a:lnSpc>
                <a:spcPct val="150000"/>
              </a:lnSpc>
              <a:spcAft>
                <a:spcPts val="800"/>
              </a:spcAft>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 What opportunities are there to communicate and engage with different groups of stakeholders? </a:t>
            </a:r>
          </a:p>
          <a:p>
            <a:pPr>
              <a:lnSpc>
                <a:spcPct val="150000"/>
              </a:lnSpc>
              <a:spcAft>
                <a:spcPts val="800"/>
              </a:spcAft>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How can you change public perceptions of your organisation? </a:t>
            </a:r>
          </a:p>
          <a:p>
            <a:pPr>
              <a:lnSpc>
                <a:spcPct val="150000"/>
              </a:lnSpc>
              <a:spcAft>
                <a:spcPts val="800"/>
              </a:spcAft>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Which policies or actions might run the risk of alienating them or increasing the threat they pose to your business?</a:t>
            </a:r>
          </a:p>
          <a:p>
            <a:pPr>
              <a:lnSpc>
                <a:spcPct val="150000"/>
              </a:lnSpc>
              <a:spcAft>
                <a:spcPts val="800"/>
              </a:spcAft>
              <a:buFont typeface="Wingdings" panose="05000000000000000000" pitchFamily="2" charset="2"/>
              <a:buChar char="Ø"/>
            </a:pPr>
            <a:r>
              <a:rPr lang="en-GB" sz="4800" kern="100" dirty="0">
                <a:effectLst/>
                <a:latin typeface="Arial" panose="020B0604020202020204" pitchFamily="34" charset="0"/>
                <a:ea typeface="Aptos" panose="020B0004020202020204" pitchFamily="34" charset="0"/>
                <a:cs typeface="Arial" panose="020B0604020202020204" pitchFamily="34" charset="0"/>
              </a:rPr>
              <a:t>Which areas should you focus on? </a:t>
            </a:r>
          </a:p>
          <a:p>
            <a:pPr algn="l"/>
            <a:endParaRPr lang="en-GB" dirty="0"/>
          </a:p>
        </p:txBody>
      </p:sp>
    </p:spTree>
    <p:extLst>
      <p:ext uri="{BB962C8B-B14F-4D97-AF65-F5344CB8AC3E}">
        <p14:creationId xmlns:p14="http://schemas.microsoft.com/office/powerpoint/2010/main" val="95995337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323528" y="132521"/>
            <a:ext cx="8229600" cy="1143000"/>
          </a:xfrm>
        </p:spPr>
        <p:txBody>
          <a:bodyPr>
            <a:normAutofit fontScale="90000"/>
          </a:bodyPr>
          <a:lstStyle/>
          <a:p>
            <a:r>
              <a:rPr lang="en-GB"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312759" y="1124744"/>
            <a:ext cx="8640960" cy="3917032"/>
          </a:xfrm>
        </p:spPr>
        <p:txBody>
          <a:bodyPr>
            <a:normAutofit fontScale="47500" lnSpcReduction="20000"/>
          </a:bodyPr>
          <a:lstStyle/>
          <a:p>
            <a:pPr marL="0" indent="0">
              <a:lnSpc>
                <a:spcPct val="170000"/>
              </a:lnSpc>
              <a:spcBef>
                <a:spcPts val="0"/>
              </a:spcBef>
              <a:buNone/>
            </a:pPr>
            <a:r>
              <a:rPr lang="en-GB" sz="4500" b="1" kern="100" dirty="0">
                <a:effectLst/>
                <a:latin typeface="Arial" panose="020B0604020202020204" pitchFamily="34" charset="0"/>
                <a:ea typeface="Aptos" panose="020B0004020202020204" pitchFamily="34" charset="0"/>
                <a:cs typeface="Arial" panose="020B0604020202020204" pitchFamily="34" charset="0"/>
              </a:rPr>
              <a:t>7. Develop strategies for action </a:t>
            </a:r>
          </a:p>
          <a:p>
            <a:pPr>
              <a:lnSpc>
                <a:spcPct val="170000"/>
              </a:lnSpc>
              <a:spcBef>
                <a:spcPts val="0"/>
              </a:spcBef>
              <a:buFont typeface="Wingdings" panose="05000000000000000000" pitchFamily="2" charset="2"/>
              <a:buChar char="Ø"/>
            </a:pPr>
            <a:r>
              <a:rPr lang="en-GB" sz="4500" kern="100" dirty="0">
                <a:effectLst/>
                <a:latin typeface="Arial" panose="020B0604020202020204" pitchFamily="34" charset="0"/>
                <a:ea typeface="Aptos" panose="020B0004020202020204" pitchFamily="34" charset="0"/>
                <a:cs typeface="Arial" panose="020B0604020202020204" pitchFamily="34" charset="0"/>
              </a:rPr>
              <a:t>Evaluate the impact of any proposals, considering how easy they will be to implement, taking any costs or cost savings into account and bearing the impact on other stakeholders in mind. </a:t>
            </a:r>
          </a:p>
          <a:p>
            <a:pPr>
              <a:lnSpc>
                <a:spcPct val="170000"/>
              </a:lnSpc>
              <a:spcBef>
                <a:spcPts val="0"/>
              </a:spcBef>
              <a:buFont typeface="Wingdings" panose="05000000000000000000" pitchFamily="2" charset="2"/>
              <a:buChar char="Ø"/>
            </a:pPr>
            <a:r>
              <a:rPr lang="en-GB" sz="4500" kern="100" dirty="0">
                <a:effectLst/>
                <a:latin typeface="Arial" panose="020B0604020202020204" pitchFamily="34" charset="0"/>
                <a:ea typeface="Aptos" panose="020B0004020202020204" pitchFamily="34" charset="0"/>
                <a:cs typeface="Arial" panose="020B0604020202020204" pitchFamily="34" charset="0"/>
              </a:rPr>
              <a:t>Over time the interests of stakeholders go together, so it is important to find creative solutions that satisfy the interests of multiple stakeholders. </a:t>
            </a:r>
          </a:p>
          <a:p>
            <a:pPr algn="l"/>
            <a:endParaRPr lang="en-GB" dirty="0"/>
          </a:p>
        </p:txBody>
      </p:sp>
    </p:spTree>
    <p:extLst>
      <p:ext uri="{BB962C8B-B14F-4D97-AF65-F5344CB8AC3E}">
        <p14:creationId xmlns:p14="http://schemas.microsoft.com/office/powerpoint/2010/main" val="12431537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a:xfrm>
            <a:off x="611560" y="19778"/>
            <a:ext cx="8229600" cy="1143000"/>
          </a:xfrm>
        </p:spPr>
        <p:txBody>
          <a:bodyPr>
            <a:normAutofit fontScale="90000"/>
          </a:bodyPr>
          <a:lstStyle/>
          <a:p>
            <a:r>
              <a:rPr lang="en-GB"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a:xfrm>
            <a:off x="251520" y="1162778"/>
            <a:ext cx="8640960" cy="4570478"/>
          </a:xfrm>
        </p:spPr>
        <p:txBody>
          <a:bodyPr>
            <a:normAutofit fontScale="47500" lnSpcReduction="20000"/>
          </a:bodyPr>
          <a:lstStyle/>
          <a:p>
            <a:pPr marL="0" indent="0">
              <a:lnSpc>
                <a:spcPct val="170000"/>
              </a:lnSpc>
              <a:spcBef>
                <a:spcPts val="0"/>
              </a:spcBef>
              <a:buNone/>
            </a:pPr>
            <a:r>
              <a:rPr lang="en-GB" sz="2900" kern="100" dirty="0">
                <a:effectLst/>
                <a:latin typeface="Arial" panose="020B0604020202020204" pitchFamily="34" charset="0"/>
                <a:ea typeface="Aptos" panose="020B0004020202020204" pitchFamily="34" charset="0"/>
                <a:cs typeface="Arial" panose="020B0604020202020204" pitchFamily="34" charset="0"/>
              </a:rPr>
              <a:t>8. Communicate and develop relationships with stakeholders </a:t>
            </a:r>
          </a:p>
          <a:p>
            <a:pPr>
              <a:lnSpc>
                <a:spcPct val="170000"/>
              </a:lnSpc>
              <a:spcBef>
                <a:spcPts val="0"/>
              </a:spcBef>
              <a:buFont typeface="Wingdings" panose="05000000000000000000" pitchFamily="2" charset="2"/>
              <a:buChar char="Ø"/>
            </a:pPr>
            <a:r>
              <a:rPr lang="en-GB" sz="2900" kern="100" dirty="0">
                <a:effectLst/>
                <a:latin typeface="Arial" panose="020B0604020202020204" pitchFamily="34" charset="0"/>
                <a:ea typeface="Aptos" panose="020B0004020202020204" pitchFamily="34" charset="0"/>
                <a:cs typeface="Arial" panose="020B0604020202020204" pitchFamily="34" charset="0"/>
              </a:rPr>
              <a:t>A ‘public relations’ approach to stakeholders – that is, </a:t>
            </a:r>
          </a:p>
          <a:p>
            <a:pPr>
              <a:lnSpc>
                <a:spcPct val="170000"/>
              </a:lnSpc>
              <a:spcBef>
                <a:spcPts val="0"/>
              </a:spcBef>
              <a:buFont typeface="Wingdings" panose="05000000000000000000" pitchFamily="2" charset="2"/>
              <a:buChar char="Ø"/>
            </a:pPr>
            <a:r>
              <a:rPr lang="en-GB" sz="2900" kern="100" dirty="0">
                <a:effectLst/>
                <a:latin typeface="Arial" panose="020B0604020202020204" pitchFamily="34" charset="0"/>
                <a:ea typeface="Aptos" panose="020B0004020202020204" pitchFamily="34" charset="0"/>
                <a:cs typeface="Arial" panose="020B0604020202020204" pitchFamily="34" charset="0"/>
              </a:rPr>
              <a:t>one way communication - can be used to put the company viewpoint across, but will only be effective if the assumptions on which it is based are accurate. </a:t>
            </a:r>
          </a:p>
          <a:p>
            <a:pPr>
              <a:lnSpc>
                <a:spcPct val="170000"/>
              </a:lnSpc>
              <a:spcBef>
                <a:spcPts val="0"/>
              </a:spcBef>
              <a:buFont typeface="Wingdings" panose="05000000000000000000" pitchFamily="2" charset="2"/>
              <a:buChar char="Ø"/>
            </a:pPr>
            <a:r>
              <a:rPr lang="en-GB" sz="2900" kern="100" dirty="0">
                <a:effectLst/>
                <a:latin typeface="Arial" panose="020B0604020202020204" pitchFamily="34" charset="0"/>
                <a:ea typeface="Aptos" panose="020B0004020202020204" pitchFamily="34" charset="0"/>
                <a:cs typeface="Arial" panose="020B0604020202020204" pitchFamily="34" charset="0"/>
              </a:rPr>
              <a:t>Two-way communication, involving dialogue and negotiation with stakeholders may be more difficult, but can lead to a better understanding of stakeholder perspectives. It can also foster your credibility with stakeholders and contribute to the development of relationships based on trust and respect, the resolution of conflicts and the evolution of win-win scenarios. Monitor the feedback you get from stakeholders and use it as a basis for further discussion and action. </a:t>
            </a:r>
          </a:p>
          <a:p>
            <a:pPr>
              <a:lnSpc>
                <a:spcPct val="170000"/>
              </a:lnSpc>
              <a:spcBef>
                <a:spcPts val="0"/>
              </a:spcBef>
              <a:buFont typeface="Wingdings" panose="05000000000000000000" pitchFamily="2" charset="2"/>
              <a:buChar char="Ø"/>
            </a:pPr>
            <a:r>
              <a:rPr lang="en-GB" sz="2900" kern="100" dirty="0">
                <a:effectLst/>
                <a:latin typeface="Arial" panose="020B0604020202020204" pitchFamily="34" charset="0"/>
                <a:ea typeface="Aptos" panose="020B0004020202020204" pitchFamily="34" charset="0"/>
                <a:cs typeface="Arial" panose="020B0604020202020204" pitchFamily="34" charset="0"/>
              </a:rPr>
              <a:t>Stakeholder management is a two stage process; the second step is to develop a proactive communication plan aimed at supporting business strategy and moving stakeholders away from positions that threaten business success and towards more supportive positions. </a:t>
            </a:r>
          </a:p>
          <a:p>
            <a:pPr algn="l"/>
            <a:endParaRPr lang="en-GB" dirty="0"/>
          </a:p>
        </p:txBody>
      </p:sp>
    </p:spTree>
    <p:extLst>
      <p:ext uri="{BB962C8B-B14F-4D97-AF65-F5344CB8AC3E}">
        <p14:creationId xmlns:p14="http://schemas.microsoft.com/office/powerpoint/2010/main" val="380607113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1B3E-B112-8F27-20D4-8B161EA264D5}"/>
              </a:ext>
            </a:extLst>
          </p:cNvPr>
          <p:cNvSpPr>
            <a:spLocks noGrp="1"/>
          </p:cNvSpPr>
          <p:nvPr>
            <p:ph type="title"/>
          </p:nvPr>
        </p:nvSpPr>
        <p:spPr/>
        <p:txBody>
          <a:bodyPr>
            <a:normAutofit fontScale="90000"/>
          </a:bodyPr>
          <a:lstStyle/>
          <a:p>
            <a:r>
              <a:rPr lang="en-GB" dirty="0"/>
              <a:t>Stakeholder Relationship Action Checklist</a:t>
            </a:r>
          </a:p>
        </p:txBody>
      </p:sp>
      <p:sp>
        <p:nvSpPr>
          <p:cNvPr id="3" name="Content Placeholder 2">
            <a:extLst>
              <a:ext uri="{FF2B5EF4-FFF2-40B4-BE49-F238E27FC236}">
                <a16:creationId xmlns:a16="http://schemas.microsoft.com/office/drawing/2014/main" id="{44F3BFE4-77BA-1785-4ACF-1BCFDAFA60EE}"/>
              </a:ext>
            </a:extLst>
          </p:cNvPr>
          <p:cNvSpPr>
            <a:spLocks noGrp="1"/>
          </p:cNvSpPr>
          <p:nvPr>
            <p:ph idx="1"/>
          </p:nvPr>
        </p:nvSpPr>
        <p:spPr/>
        <p:txBody>
          <a:bodyPr>
            <a:normAutofit/>
          </a:bodyPr>
          <a:lstStyle/>
          <a:p>
            <a:pPr marL="0" indent="0">
              <a:lnSpc>
                <a:spcPct val="150000"/>
              </a:lnSpc>
              <a:spcBef>
                <a:spcPts val="0"/>
              </a:spcBef>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9. Monitor and review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The environment within which a company operates is not static. </a:t>
            </a:r>
          </a:p>
          <a:p>
            <a:pPr>
              <a:lnSpc>
                <a:spcPct val="150000"/>
              </a:lnSpc>
              <a:spcBef>
                <a:spcPts val="0"/>
              </a:spcBef>
              <a:buFont typeface="Wingdings" panose="05000000000000000000" pitchFamily="2" charset="2"/>
              <a:buChar char="Ø"/>
            </a:pPr>
            <a:r>
              <a:rPr lang="en-GB" sz="2000" kern="100" dirty="0">
                <a:effectLst/>
                <a:latin typeface="Arial" panose="020B0604020202020204" pitchFamily="34" charset="0"/>
                <a:ea typeface="Aptos" panose="020B0004020202020204" pitchFamily="34" charset="0"/>
                <a:cs typeface="Arial" panose="020B0604020202020204" pitchFamily="34" charset="0"/>
              </a:rPr>
              <a:t>The power and interests of stakeholder groups will change over time, so a regular review of stakeholder relationships is essential.</a:t>
            </a:r>
          </a:p>
          <a:p>
            <a:pPr algn="l"/>
            <a:endParaRPr lang="en-GB" dirty="0"/>
          </a:p>
        </p:txBody>
      </p:sp>
    </p:spTree>
    <p:extLst>
      <p:ext uri="{BB962C8B-B14F-4D97-AF65-F5344CB8AC3E}">
        <p14:creationId xmlns:p14="http://schemas.microsoft.com/office/powerpoint/2010/main" val="64909836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53752" y="1700808"/>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Tree>
    <p:extLst>
      <p:ext uri="{BB962C8B-B14F-4D97-AF65-F5344CB8AC3E}">
        <p14:creationId xmlns:p14="http://schemas.microsoft.com/office/powerpoint/2010/main" val="1511693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4488</Words>
  <Application>Microsoft Office PowerPoint</Application>
  <PresentationFormat>On-screen Show (4:3)</PresentationFormat>
  <Paragraphs>331</Paragraphs>
  <Slides>57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57</vt:i4>
      </vt:variant>
    </vt:vector>
  </HeadingPairs>
  <TitlesOfParts>
    <vt:vector size="65" baseType="lpstr">
      <vt:lpstr>Myriad Pro</vt:lpstr>
      <vt:lpstr>Aptos</vt:lpstr>
      <vt:lpstr>Arial</vt:lpstr>
      <vt:lpstr>Calibri</vt:lpstr>
      <vt:lpstr>Lato</vt:lpstr>
      <vt:lpstr>Open Sans</vt:lpstr>
      <vt:lpstr>Wingdings</vt:lpstr>
      <vt:lpstr>20140311PresentationUWTSDTemplate</vt:lpstr>
      <vt:lpstr>BSc (Hons) Cloud Computing</vt:lpstr>
      <vt:lpstr>Objectives</vt:lpstr>
      <vt:lpstr>UNDERSTANDING ORGANISATIONAL CULTURE</vt:lpstr>
      <vt:lpstr>Understanding Organisational Culture</vt:lpstr>
      <vt:lpstr>Organisational Culture Model</vt:lpstr>
      <vt:lpstr>Organisational Culture Model</vt:lpstr>
      <vt:lpstr>Organisational Culture Model</vt:lpstr>
      <vt:lpstr>THE CULTURAL WEB</vt:lpstr>
      <vt:lpstr>The Cultural Web</vt:lpstr>
      <vt:lpstr>The Cultural Web</vt:lpstr>
      <vt:lpstr>Action Checklist for Organisation Culture</vt:lpstr>
      <vt:lpstr>Action Checklist for Organisation Culture</vt:lpstr>
      <vt:lpstr>Action Checklist for Organisation Culture</vt:lpstr>
      <vt:lpstr>Action Checklist for Organisation Culture</vt:lpstr>
      <vt:lpstr>Action Checklist for Organisation Culture</vt:lpstr>
      <vt:lpstr>Action Checklist for Organisation Culture</vt:lpstr>
      <vt:lpstr>Action Checklist for Organisation Culture</vt:lpstr>
      <vt:lpstr>Action Checklist for Organisation Culture</vt:lpstr>
      <vt:lpstr>Action Checklist for Organisation Culture</vt:lpstr>
      <vt:lpstr>Action Checklist for Organisation Culture</vt:lpstr>
      <vt:lpstr>THE ROLE OF MANAGEMENT</vt:lpstr>
      <vt:lpstr>The Role Of Management</vt:lpstr>
      <vt:lpstr>The Role Of Management</vt:lpstr>
      <vt:lpstr>The Role Of Management</vt:lpstr>
      <vt:lpstr>The Role Of Management</vt:lpstr>
      <vt:lpstr>The Role Of Management</vt:lpstr>
      <vt:lpstr>The Role Of Management</vt:lpstr>
      <vt:lpstr>The Role Of Management</vt:lpstr>
      <vt:lpstr>The Role Of Management</vt:lpstr>
      <vt:lpstr>The Role Of Management</vt:lpstr>
      <vt:lpstr>The Role Of Management</vt:lpstr>
      <vt:lpstr>The Role Of Management</vt:lpstr>
      <vt:lpstr>The Role Of Management</vt:lpstr>
      <vt:lpstr>The Role Of Management</vt:lpstr>
      <vt:lpstr>LEADERSHIP STYLES IN BUSINESS</vt:lpstr>
      <vt:lpstr>Styles of Leadership</vt:lpstr>
      <vt:lpstr>Styles of Leadership</vt:lpstr>
      <vt:lpstr>Styles of Leadership</vt:lpstr>
      <vt:lpstr>Styles of Leadership</vt:lpstr>
      <vt:lpstr>Styles of Leadership</vt:lpstr>
      <vt:lpstr>STAKEHOLDER RELATIONSHIP</vt:lpstr>
      <vt:lpstr>Stakeholder Relationship</vt:lpstr>
      <vt:lpstr>Stakeholder Relationship Action Checklist</vt:lpstr>
      <vt:lpstr>Stakeholder Relationship Action Checklist</vt:lpstr>
      <vt:lpstr>Stakeholder Relationship Action Checklist</vt:lpstr>
      <vt:lpstr>Stakeholder Relationship Action Checklist</vt:lpstr>
      <vt:lpstr>Stakeholder Relationship Action Checklist</vt:lpstr>
      <vt:lpstr>Stakeholder Relationship Action Checklist</vt:lpstr>
      <vt:lpstr>Stakeholder Relationship Action Checklist</vt:lpstr>
      <vt:lpstr>Stakeholder Relationship Action Checklist</vt:lpstr>
      <vt:lpstr>Stakeholder Relationship Action Checklist</vt:lpstr>
      <vt:lpstr>Stakeholder Relationship Action Checklist</vt:lpstr>
      <vt:lpstr>Stakeholder Relationship Action Checklist</vt:lpstr>
      <vt:lpstr>Stakeholder Relationship Action Checklist</vt:lpstr>
      <vt:lpstr>Stakeholder Relationship Action Checklist</vt:lpstr>
      <vt:lpstr>Stakeholder Relationship Action Checklist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Md Sadeque Imam Shaikh</cp:lastModifiedBy>
  <cp:revision>38</cp:revision>
  <dcterms:created xsi:type="dcterms:W3CDTF">2015-04-14T15:21:28Z</dcterms:created>
  <dcterms:modified xsi:type="dcterms:W3CDTF">2024-10-11T08:08:31Z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