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84" r:id="rId4"/>
  </p:sldMasterIdLst>
  <p:notesMasterIdLst>
    <p:notesMasterId r:id="rId39"/>
  </p:notesMasterIdLst>
  <p:sldIdLst>
    <p:sldId id="256" r:id="rId5"/>
    <p:sldId id="267" r:id="rId6"/>
    <p:sldId id="305" r:id="rId7"/>
    <p:sldId id="278" r:id="rId8"/>
    <p:sldId id="279" r:id="rId9"/>
    <p:sldId id="297" r:id="rId10"/>
    <p:sldId id="298" r:id="rId11"/>
    <p:sldId id="261" r:id="rId12"/>
    <p:sldId id="295" r:id="rId13"/>
    <p:sldId id="293" r:id="rId14"/>
    <p:sldId id="299" r:id="rId15"/>
    <p:sldId id="270" r:id="rId16"/>
    <p:sldId id="272" r:id="rId17"/>
    <p:sldId id="273" r:id="rId18"/>
    <p:sldId id="275" r:id="rId19"/>
    <p:sldId id="301" r:id="rId20"/>
    <p:sldId id="276" r:id="rId21"/>
    <p:sldId id="277" r:id="rId22"/>
    <p:sldId id="309" r:id="rId23"/>
    <p:sldId id="302" r:id="rId24"/>
    <p:sldId id="280" r:id="rId25"/>
    <p:sldId id="281" r:id="rId26"/>
    <p:sldId id="284" r:id="rId27"/>
    <p:sldId id="285" r:id="rId28"/>
    <p:sldId id="286" r:id="rId29"/>
    <p:sldId id="287" r:id="rId30"/>
    <p:sldId id="288" r:id="rId31"/>
    <p:sldId id="290" r:id="rId32"/>
    <p:sldId id="291" r:id="rId33"/>
    <p:sldId id="307" r:id="rId34"/>
    <p:sldId id="308" r:id="rId35"/>
    <p:sldId id="292" r:id="rId36"/>
    <p:sldId id="289" r:id="rId37"/>
    <p:sldId id="304"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87D950-A939-454C-BB65-7918FCF5E247}" v="63" dt="2025-01-28T14:39:59.5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106" autoAdjust="0"/>
    <p:restoredTop sz="94660"/>
  </p:normalViewPr>
  <p:slideViewPr>
    <p:cSldViewPr snapToGrid="0">
      <p:cViewPr>
        <p:scale>
          <a:sx n="75" d="100"/>
          <a:sy n="75" d="100"/>
        </p:scale>
        <p:origin x="465" y="68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s>
</file>

<file path=ppt/diagrams/_rels/data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6CE214-5198-4571-9222-A3222242B92B}"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648E2D23-4D04-49A7-83C8-1F2C6C9CC852}">
      <dgm:prSet/>
      <dgm:spPr/>
      <dgm:t>
        <a:bodyPr/>
        <a:lstStyle/>
        <a:p>
          <a:r>
            <a:rPr lang="en-GB" dirty="0"/>
            <a:t>Understanding Child and Adolescent Mental </a:t>
          </a:r>
          <a:endParaRPr lang="en-US" dirty="0"/>
        </a:p>
      </dgm:t>
    </dgm:pt>
    <dgm:pt modelId="{4B6C6FA5-C8E5-4724-B4AB-74B78034ECF5}" type="parTrans" cxnId="{65B52F18-39D2-444B-B79D-E18C2BB6EA41}">
      <dgm:prSet/>
      <dgm:spPr/>
      <dgm:t>
        <a:bodyPr/>
        <a:lstStyle/>
        <a:p>
          <a:endParaRPr lang="en-US"/>
        </a:p>
      </dgm:t>
    </dgm:pt>
    <dgm:pt modelId="{4C4A9ACF-F361-4CF3-B8CC-E3D8805D9655}" type="sibTrans" cxnId="{65B52F18-39D2-444B-B79D-E18C2BB6EA41}">
      <dgm:prSet/>
      <dgm:spPr/>
      <dgm:t>
        <a:bodyPr/>
        <a:lstStyle/>
        <a:p>
          <a:endParaRPr lang="en-US"/>
        </a:p>
      </dgm:t>
    </dgm:pt>
    <dgm:pt modelId="{21878E0E-0557-4B8F-BF24-68BDBEF39C94}">
      <dgm:prSet/>
      <dgm:spPr/>
      <dgm:t>
        <a:bodyPr/>
        <a:lstStyle/>
        <a:p>
          <a:r>
            <a:rPr lang="en-GB" dirty="0"/>
            <a:t>Professional roles and Heath Systems (CAMHS)</a:t>
          </a:r>
          <a:endParaRPr lang="en-US" dirty="0"/>
        </a:p>
      </dgm:t>
    </dgm:pt>
    <dgm:pt modelId="{4BDD99EB-7188-4C0B-81B8-954DEC992C59}" type="parTrans" cxnId="{A641D06F-0F2E-45F9-84A5-9F39F74342A8}">
      <dgm:prSet/>
      <dgm:spPr/>
      <dgm:t>
        <a:bodyPr/>
        <a:lstStyle/>
        <a:p>
          <a:endParaRPr lang="en-US"/>
        </a:p>
      </dgm:t>
    </dgm:pt>
    <dgm:pt modelId="{E2BC5445-D090-4D04-A016-7B078428696B}" type="sibTrans" cxnId="{A641D06F-0F2E-45F9-84A5-9F39F74342A8}">
      <dgm:prSet/>
      <dgm:spPr/>
      <dgm:t>
        <a:bodyPr/>
        <a:lstStyle/>
        <a:p>
          <a:endParaRPr lang="en-US"/>
        </a:p>
      </dgm:t>
    </dgm:pt>
    <dgm:pt modelId="{0FE1AC3B-269D-43B1-99A1-2D3377A2B70A}">
      <dgm:prSet/>
      <dgm:spPr/>
      <dgm:t>
        <a:bodyPr/>
        <a:lstStyle/>
        <a:p>
          <a:r>
            <a:rPr lang="en-GB"/>
            <a:t>Professional and Ethical Frameworks</a:t>
          </a:r>
          <a:endParaRPr lang="en-US"/>
        </a:p>
      </dgm:t>
    </dgm:pt>
    <dgm:pt modelId="{CE69C569-BEA4-442D-B157-44DE1B03972F}" type="parTrans" cxnId="{49E89958-41D1-4760-9AAD-EE8524BA8B77}">
      <dgm:prSet/>
      <dgm:spPr/>
      <dgm:t>
        <a:bodyPr/>
        <a:lstStyle/>
        <a:p>
          <a:endParaRPr lang="en-US"/>
        </a:p>
      </dgm:t>
    </dgm:pt>
    <dgm:pt modelId="{1A5D59EA-CDDA-45A3-956D-9613E51CDB0C}" type="sibTrans" cxnId="{49E89958-41D1-4760-9AAD-EE8524BA8B77}">
      <dgm:prSet/>
      <dgm:spPr/>
      <dgm:t>
        <a:bodyPr/>
        <a:lstStyle/>
        <a:p>
          <a:endParaRPr lang="en-US"/>
        </a:p>
      </dgm:t>
    </dgm:pt>
    <dgm:pt modelId="{753C18CB-1614-4EE1-BB05-6BF959FD65C4}">
      <dgm:prSet/>
      <dgm:spPr/>
      <dgm:t>
        <a:bodyPr/>
        <a:lstStyle/>
        <a:p>
          <a:r>
            <a:rPr lang="en-GB"/>
            <a:t>Definitions and classifications</a:t>
          </a:r>
          <a:endParaRPr lang="en-US"/>
        </a:p>
      </dgm:t>
    </dgm:pt>
    <dgm:pt modelId="{A0DC5759-CD66-430C-8118-BCD67FCB6403}" type="parTrans" cxnId="{994BC372-A864-4628-8DF8-2CA7E1967B84}">
      <dgm:prSet/>
      <dgm:spPr/>
      <dgm:t>
        <a:bodyPr/>
        <a:lstStyle/>
        <a:p>
          <a:endParaRPr lang="en-US"/>
        </a:p>
      </dgm:t>
    </dgm:pt>
    <dgm:pt modelId="{7CC3BB92-BE42-4180-90A6-1FD59176C217}" type="sibTrans" cxnId="{994BC372-A864-4628-8DF8-2CA7E1967B84}">
      <dgm:prSet/>
      <dgm:spPr/>
      <dgm:t>
        <a:bodyPr/>
        <a:lstStyle/>
        <a:p>
          <a:endParaRPr lang="en-US"/>
        </a:p>
      </dgm:t>
    </dgm:pt>
    <dgm:pt modelId="{6687A376-0831-43AB-B6B5-6B7C5A0168AD}">
      <dgm:prSet/>
      <dgm:spPr/>
      <dgm:t>
        <a:bodyPr/>
        <a:lstStyle/>
        <a:p>
          <a:r>
            <a:rPr lang="en-GB"/>
            <a:t>Behavioural constructs. </a:t>
          </a:r>
          <a:endParaRPr lang="en-US"/>
        </a:p>
      </dgm:t>
    </dgm:pt>
    <dgm:pt modelId="{13219C7E-F705-4318-B0D8-52D3BF926410}" type="parTrans" cxnId="{4759EEB9-23B9-4CF8-85E5-C8EF4F09166A}">
      <dgm:prSet/>
      <dgm:spPr/>
      <dgm:t>
        <a:bodyPr/>
        <a:lstStyle/>
        <a:p>
          <a:endParaRPr lang="en-US"/>
        </a:p>
      </dgm:t>
    </dgm:pt>
    <dgm:pt modelId="{1EBE718E-6C8C-4C46-87F2-C72D38B9D935}" type="sibTrans" cxnId="{4759EEB9-23B9-4CF8-85E5-C8EF4F09166A}">
      <dgm:prSet/>
      <dgm:spPr/>
      <dgm:t>
        <a:bodyPr/>
        <a:lstStyle/>
        <a:p>
          <a:endParaRPr lang="en-US"/>
        </a:p>
      </dgm:t>
    </dgm:pt>
    <dgm:pt modelId="{2C2BDCFA-7127-4A6B-96E4-D3B7D001A052}">
      <dgm:prSet/>
      <dgm:spPr/>
      <dgm:t>
        <a:bodyPr/>
        <a:lstStyle/>
        <a:p>
          <a:r>
            <a:rPr lang="en-GB"/>
            <a:t>Mental Health and Behavioural Disorders</a:t>
          </a:r>
          <a:endParaRPr lang="en-US"/>
        </a:p>
      </dgm:t>
    </dgm:pt>
    <dgm:pt modelId="{8BBDDFB7-8362-4D08-8FE1-E4E8C0DD015B}" type="parTrans" cxnId="{D5D544EA-F845-435C-A4DC-3CC8A81C649B}">
      <dgm:prSet/>
      <dgm:spPr/>
      <dgm:t>
        <a:bodyPr/>
        <a:lstStyle/>
        <a:p>
          <a:endParaRPr lang="en-US"/>
        </a:p>
      </dgm:t>
    </dgm:pt>
    <dgm:pt modelId="{27ECC1B0-28CA-4D6B-955B-21EE42700B59}" type="sibTrans" cxnId="{D5D544EA-F845-435C-A4DC-3CC8A81C649B}">
      <dgm:prSet/>
      <dgm:spPr/>
      <dgm:t>
        <a:bodyPr/>
        <a:lstStyle/>
        <a:p>
          <a:endParaRPr lang="en-US"/>
        </a:p>
      </dgm:t>
    </dgm:pt>
    <dgm:pt modelId="{5D122586-5523-41DF-9C49-F2267CA4DED8}">
      <dgm:prSet/>
      <dgm:spPr/>
      <dgm:t>
        <a:bodyPr/>
        <a:lstStyle/>
        <a:p>
          <a:r>
            <a:rPr lang="en-GB"/>
            <a:t>Neurodevelopmental Disorders</a:t>
          </a:r>
          <a:endParaRPr lang="en-US"/>
        </a:p>
      </dgm:t>
    </dgm:pt>
    <dgm:pt modelId="{F09C0912-B522-4C47-9087-368633170247}" type="parTrans" cxnId="{41287DA4-411F-4099-BCDF-46CE5D1080BE}">
      <dgm:prSet/>
      <dgm:spPr/>
      <dgm:t>
        <a:bodyPr/>
        <a:lstStyle/>
        <a:p>
          <a:endParaRPr lang="en-US"/>
        </a:p>
      </dgm:t>
    </dgm:pt>
    <dgm:pt modelId="{F53948C3-2400-4CBE-A11C-4C1E6E331DAC}" type="sibTrans" cxnId="{41287DA4-411F-4099-BCDF-46CE5D1080BE}">
      <dgm:prSet/>
      <dgm:spPr/>
      <dgm:t>
        <a:bodyPr/>
        <a:lstStyle/>
        <a:p>
          <a:endParaRPr lang="en-US"/>
        </a:p>
      </dgm:t>
    </dgm:pt>
    <dgm:pt modelId="{BCC7ADD2-9668-43F2-87F3-C4A2678F801A}">
      <dgm:prSet/>
      <dgm:spPr/>
      <dgm:t>
        <a:bodyPr/>
        <a:lstStyle/>
        <a:p>
          <a:r>
            <a:rPr lang="en-GB"/>
            <a:t>Abuse and Trauma</a:t>
          </a:r>
          <a:endParaRPr lang="en-US"/>
        </a:p>
      </dgm:t>
    </dgm:pt>
    <dgm:pt modelId="{30849CD2-521D-4427-81DF-0089F3DF1C2C}" type="parTrans" cxnId="{0B3E1462-0A96-40E6-AD99-EC597914ED9A}">
      <dgm:prSet/>
      <dgm:spPr/>
      <dgm:t>
        <a:bodyPr/>
        <a:lstStyle/>
        <a:p>
          <a:endParaRPr lang="en-US"/>
        </a:p>
      </dgm:t>
    </dgm:pt>
    <dgm:pt modelId="{011B5B61-E22C-408C-AE7C-C0533967A979}" type="sibTrans" cxnId="{0B3E1462-0A96-40E6-AD99-EC597914ED9A}">
      <dgm:prSet/>
      <dgm:spPr/>
      <dgm:t>
        <a:bodyPr/>
        <a:lstStyle/>
        <a:p>
          <a:endParaRPr lang="en-US"/>
        </a:p>
      </dgm:t>
    </dgm:pt>
    <dgm:pt modelId="{8F7F60D7-38CC-472B-A5A2-D62270EDF6BA}">
      <dgm:prSet/>
      <dgm:spPr/>
      <dgm:t>
        <a:bodyPr/>
        <a:lstStyle/>
        <a:p>
          <a:r>
            <a:rPr lang="en-GB"/>
            <a:t>Risk factors and Referrals</a:t>
          </a:r>
          <a:endParaRPr lang="en-US"/>
        </a:p>
      </dgm:t>
    </dgm:pt>
    <dgm:pt modelId="{D9AFEC1F-F01A-4257-B5AB-BDE5D635F251}" type="parTrans" cxnId="{8387C7E8-BC11-47D3-8AD8-6F97EC7AC96D}">
      <dgm:prSet/>
      <dgm:spPr/>
      <dgm:t>
        <a:bodyPr/>
        <a:lstStyle/>
        <a:p>
          <a:endParaRPr lang="en-US"/>
        </a:p>
      </dgm:t>
    </dgm:pt>
    <dgm:pt modelId="{C5D40B1F-5049-4AC0-B943-5E544C87BF4A}" type="sibTrans" cxnId="{8387C7E8-BC11-47D3-8AD8-6F97EC7AC96D}">
      <dgm:prSet/>
      <dgm:spPr/>
      <dgm:t>
        <a:bodyPr/>
        <a:lstStyle/>
        <a:p>
          <a:endParaRPr lang="en-US"/>
        </a:p>
      </dgm:t>
    </dgm:pt>
    <dgm:pt modelId="{EFAE0579-84F3-4718-B8A2-EE5C2B5E1548}">
      <dgm:prSet/>
      <dgm:spPr/>
      <dgm:t>
        <a:bodyPr/>
        <a:lstStyle/>
        <a:p>
          <a:r>
            <a:rPr lang="en-GB"/>
            <a:t>Bereavement and loss</a:t>
          </a:r>
          <a:endParaRPr lang="en-US"/>
        </a:p>
      </dgm:t>
    </dgm:pt>
    <dgm:pt modelId="{578C54EC-E989-4716-BB79-8435D41B06FC}" type="parTrans" cxnId="{37A6902B-93EC-4E6B-9B66-F771907F1EC6}">
      <dgm:prSet/>
      <dgm:spPr/>
      <dgm:t>
        <a:bodyPr/>
        <a:lstStyle/>
        <a:p>
          <a:endParaRPr lang="en-US"/>
        </a:p>
      </dgm:t>
    </dgm:pt>
    <dgm:pt modelId="{2B812F24-BDDC-4EAF-BB28-59F5E6EF1B49}" type="sibTrans" cxnId="{37A6902B-93EC-4E6B-9B66-F771907F1EC6}">
      <dgm:prSet/>
      <dgm:spPr/>
      <dgm:t>
        <a:bodyPr/>
        <a:lstStyle/>
        <a:p>
          <a:endParaRPr lang="en-US"/>
        </a:p>
      </dgm:t>
    </dgm:pt>
    <dgm:pt modelId="{FAFD2689-2925-42A4-9A0C-E99D743FC43D}">
      <dgm:prSet/>
      <dgm:spPr/>
      <dgm:t>
        <a:bodyPr/>
        <a:lstStyle/>
        <a:p>
          <a:r>
            <a:rPr lang="en-GB"/>
            <a:t>School related issues</a:t>
          </a:r>
          <a:endParaRPr lang="en-US"/>
        </a:p>
      </dgm:t>
    </dgm:pt>
    <dgm:pt modelId="{0940589E-EFD0-4C73-A3A8-73CBBDBDC842}" type="parTrans" cxnId="{7FB57E56-C499-4718-B72D-15918E08E460}">
      <dgm:prSet/>
      <dgm:spPr/>
      <dgm:t>
        <a:bodyPr/>
        <a:lstStyle/>
        <a:p>
          <a:endParaRPr lang="en-US"/>
        </a:p>
      </dgm:t>
    </dgm:pt>
    <dgm:pt modelId="{7A934DCB-763A-4FB4-9B1C-7F488DD902C4}" type="sibTrans" cxnId="{7FB57E56-C499-4718-B72D-15918E08E460}">
      <dgm:prSet/>
      <dgm:spPr/>
      <dgm:t>
        <a:bodyPr/>
        <a:lstStyle/>
        <a:p>
          <a:endParaRPr lang="en-US"/>
        </a:p>
      </dgm:t>
    </dgm:pt>
    <dgm:pt modelId="{33B3E601-73ED-44FF-A066-59A74A409846}">
      <dgm:prSet/>
      <dgm:spPr/>
      <dgm:t>
        <a:bodyPr/>
        <a:lstStyle/>
        <a:p>
          <a:r>
            <a:rPr lang="en-GB"/>
            <a:t>Social media</a:t>
          </a:r>
          <a:endParaRPr lang="en-US"/>
        </a:p>
      </dgm:t>
    </dgm:pt>
    <dgm:pt modelId="{2CED8A68-DB2F-4793-8E85-AC6EC7449461}" type="parTrans" cxnId="{DDC2673F-42C3-4A36-A991-CAC5BC459BB1}">
      <dgm:prSet/>
      <dgm:spPr/>
      <dgm:t>
        <a:bodyPr/>
        <a:lstStyle/>
        <a:p>
          <a:endParaRPr lang="en-US"/>
        </a:p>
      </dgm:t>
    </dgm:pt>
    <dgm:pt modelId="{57B6B55B-5C5A-4CA6-B2F6-A8D19143BE62}" type="sibTrans" cxnId="{DDC2673F-42C3-4A36-A991-CAC5BC459BB1}">
      <dgm:prSet/>
      <dgm:spPr/>
      <dgm:t>
        <a:bodyPr/>
        <a:lstStyle/>
        <a:p>
          <a:endParaRPr lang="en-US"/>
        </a:p>
      </dgm:t>
    </dgm:pt>
    <dgm:pt modelId="{F4E0D3E9-5458-4816-90D0-28ECE85C9CB5}" type="pres">
      <dgm:prSet presAssocID="{EE6CE214-5198-4571-9222-A3222242B92B}" presName="Name0" presStyleCnt="0">
        <dgm:presLayoutVars>
          <dgm:dir/>
          <dgm:resizeHandles val="exact"/>
        </dgm:presLayoutVars>
      </dgm:prSet>
      <dgm:spPr/>
    </dgm:pt>
    <dgm:pt modelId="{49AE9887-6750-4BB7-A9F5-55255A4E0639}" type="pres">
      <dgm:prSet presAssocID="{648E2D23-4D04-49A7-83C8-1F2C6C9CC852}" presName="node" presStyleLbl="node1" presStyleIdx="0" presStyleCnt="12">
        <dgm:presLayoutVars>
          <dgm:bulletEnabled val="1"/>
        </dgm:presLayoutVars>
      </dgm:prSet>
      <dgm:spPr/>
    </dgm:pt>
    <dgm:pt modelId="{5E7EEFF2-4090-490A-A1B2-DF754CF7F53C}" type="pres">
      <dgm:prSet presAssocID="{4C4A9ACF-F361-4CF3-B8CC-E3D8805D9655}" presName="sibTrans" presStyleLbl="sibTrans1D1" presStyleIdx="0" presStyleCnt="11"/>
      <dgm:spPr/>
    </dgm:pt>
    <dgm:pt modelId="{CC36E005-6C16-4255-84F1-ECB34D1603CF}" type="pres">
      <dgm:prSet presAssocID="{4C4A9ACF-F361-4CF3-B8CC-E3D8805D9655}" presName="connectorText" presStyleLbl="sibTrans1D1" presStyleIdx="0" presStyleCnt="11"/>
      <dgm:spPr/>
    </dgm:pt>
    <dgm:pt modelId="{90CAAAD7-2D4F-486C-83BB-B136025C380C}" type="pres">
      <dgm:prSet presAssocID="{21878E0E-0557-4B8F-BF24-68BDBEF39C94}" presName="node" presStyleLbl="node1" presStyleIdx="1" presStyleCnt="12">
        <dgm:presLayoutVars>
          <dgm:bulletEnabled val="1"/>
        </dgm:presLayoutVars>
      </dgm:prSet>
      <dgm:spPr/>
    </dgm:pt>
    <dgm:pt modelId="{DC724E38-5687-4EDB-A805-00187DC0EFF0}" type="pres">
      <dgm:prSet presAssocID="{E2BC5445-D090-4D04-A016-7B078428696B}" presName="sibTrans" presStyleLbl="sibTrans1D1" presStyleIdx="1" presStyleCnt="11"/>
      <dgm:spPr/>
    </dgm:pt>
    <dgm:pt modelId="{5F42CCE5-78CE-4ED6-A7AC-9654B01F2828}" type="pres">
      <dgm:prSet presAssocID="{E2BC5445-D090-4D04-A016-7B078428696B}" presName="connectorText" presStyleLbl="sibTrans1D1" presStyleIdx="1" presStyleCnt="11"/>
      <dgm:spPr/>
    </dgm:pt>
    <dgm:pt modelId="{79799321-DB94-4291-85DA-B39148F8CC62}" type="pres">
      <dgm:prSet presAssocID="{0FE1AC3B-269D-43B1-99A1-2D3377A2B70A}" presName="node" presStyleLbl="node1" presStyleIdx="2" presStyleCnt="12">
        <dgm:presLayoutVars>
          <dgm:bulletEnabled val="1"/>
        </dgm:presLayoutVars>
      </dgm:prSet>
      <dgm:spPr/>
    </dgm:pt>
    <dgm:pt modelId="{047C4184-6D84-4D9B-9C01-FD79F5D86781}" type="pres">
      <dgm:prSet presAssocID="{1A5D59EA-CDDA-45A3-956D-9613E51CDB0C}" presName="sibTrans" presStyleLbl="sibTrans1D1" presStyleIdx="2" presStyleCnt="11"/>
      <dgm:spPr/>
    </dgm:pt>
    <dgm:pt modelId="{4DF22533-7443-40DA-B4ED-39B8523D67E8}" type="pres">
      <dgm:prSet presAssocID="{1A5D59EA-CDDA-45A3-956D-9613E51CDB0C}" presName="connectorText" presStyleLbl="sibTrans1D1" presStyleIdx="2" presStyleCnt="11"/>
      <dgm:spPr/>
    </dgm:pt>
    <dgm:pt modelId="{ABCF8F2C-D51E-4B80-B448-A302D2B6F82A}" type="pres">
      <dgm:prSet presAssocID="{753C18CB-1614-4EE1-BB05-6BF959FD65C4}" presName="node" presStyleLbl="node1" presStyleIdx="3" presStyleCnt="12">
        <dgm:presLayoutVars>
          <dgm:bulletEnabled val="1"/>
        </dgm:presLayoutVars>
      </dgm:prSet>
      <dgm:spPr/>
    </dgm:pt>
    <dgm:pt modelId="{ECC53765-90C1-406A-941C-0928E7058794}" type="pres">
      <dgm:prSet presAssocID="{7CC3BB92-BE42-4180-90A6-1FD59176C217}" presName="sibTrans" presStyleLbl="sibTrans1D1" presStyleIdx="3" presStyleCnt="11"/>
      <dgm:spPr/>
    </dgm:pt>
    <dgm:pt modelId="{BE801375-68F4-463F-84DF-F814C167E293}" type="pres">
      <dgm:prSet presAssocID="{7CC3BB92-BE42-4180-90A6-1FD59176C217}" presName="connectorText" presStyleLbl="sibTrans1D1" presStyleIdx="3" presStyleCnt="11"/>
      <dgm:spPr/>
    </dgm:pt>
    <dgm:pt modelId="{AFCC5AD9-8BA3-43CC-8AE5-47070905B8FA}" type="pres">
      <dgm:prSet presAssocID="{6687A376-0831-43AB-B6B5-6B7C5A0168AD}" presName="node" presStyleLbl="node1" presStyleIdx="4" presStyleCnt="12">
        <dgm:presLayoutVars>
          <dgm:bulletEnabled val="1"/>
        </dgm:presLayoutVars>
      </dgm:prSet>
      <dgm:spPr/>
    </dgm:pt>
    <dgm:pt modelId="{B2284772-8DA6-4C9C-A451-D5DF7D17505F}" type="pres">
      <dgm:prSet presAssocID="{1EBE718E-6C8C-4C46-87F2-C72D38B9D935}" presName="sibTrans" presStyleLbl="sibTrans1D1" presStyleIdx="4" presStyleCnt="11"/>
      <dgm:spPr/>
    </dgm:pt>
    <dgm:pt modelId="{387F1658-68EC-4037-830F-F4708C2D443B}" type="pres">
      <dgm:prSet presAssocID="{1EBE718E-6C8C-4C46-87F2-C72D38B9D935}" presName="connectorText" presStyleLbl="sibTrans1D1" presStyleIdx="4" presStyleCnt="11"/>
      <dgm:spPr/>
    </dgm:pt>
    <dgm:pt modelId="{99C9A185-CF71-4333-8F5C-3A654088AC2A}" type="pres">
      <dgm:prSet presAssocID="{2C2BDCFA-7127-4A6B-96E4-D3B7D001A052}" presName="node" presStyleLbl="node1" presStyleIdx="5" presStyleCnt="12">
        <dgm:presLayoutVars>
          <dgm:bulletEnabled val="1"/>
        </dgm:presLayoutVars>
      </dgm:prSet>
      <dgm:spPr/>
    </dgm:pt>
    <dgm:pt modelId="{BD1C5A8E-F334-4E32-A6CC-2D8ABC52E487}" type="pres">
      <dgm:prSet presAssocID="{27ECC1B0-28CA-4D6B-955B-21EE42700B59}" presName="sibTrans" presStyleLbl="sibTrans1D1" presStyleIdx="5" presStyleCnt="11"/>
      <dgm:spPr/>
    </dgm:pt>
    <dgm:pt modelId="{7C81794C-67F2-4F60-AA45-615314F74016}" type="pres">
      <dgm:prSet presAssocID="{27ECC1B0-28CA-4D6B-955B-21EE42700B59}" presName="connectorText" presStyleLbl="sibTrans1D1" presStyleIdx="5" presStyleCnt="11"/>
      <dgm:spPr/>
    </dgm:pt>
    <dgm:pt modelId="{D4A8AD19-B8D7-4FD8-8948-BF89F35E922C}" type="pres">
      <dgm:prSet presAssocID="{5D122586-5523-41DF-9C49-F2267CA4DED8}" presName="node" presStyleLbl="node1" presStyleIdx="6" presStyleCnt="12">
        <dgm:presLayoutVars>
          <dgm:bulletEnabled val="1"/>
        </dgm:presLayoutVars>
      </dgm:prSet>
      <dgm:spPr/>
    </dgm:pt>
    <dgm:pt modelId="{1665A284-D425-4103-AFEB-80E14DEF02DD}" type="pres">
      <dgm:prSet presAssocID="{F53948C3-2400-4CBE-A11C-4C1E6E331DAC}" presName="sibTrans" presStyleLbl="sibTrans1D1" presStyleIdx="6" presStyleCnt="11"/>
      <dgm:spPr/>
    </dgm:pt>
    <dgm:pt modelId="{BA9971BA-EBD7-4702-B017-CC83B41EF1E0}" type="pres">
      <dgm:prSet presAssocID="{F53948C3-2400-4CBE-A11C-4C1E6E331DAC}" presName="connectorText" presStyleLbl="sibTrans1D1" presStyleIdx="6" presStyleCnt="11"/>
      <dgm:spPr/>
    </dgm:pt>
    <dgm:pt modelId="{52C62043-0AF0-4615-8900-C06A729A4EBA}" type="pres">
      <dgm:prSet presAssocID="{BCC7ADD2-9668-43F2-87F3-C4A2678F801A}" presName="node" presStyleLbl="node1" presStyleIdx="7" presStyleCnt="12">
        <dgm:presLayoutVars>
          <dgm:bulletEnabled val="1"/>
        </dgm:presLayoutVars>
      </dgm:prSet>
      <dgm:spPr/>
    </dgm:pt>
    <dgm:pt modelId="{7A6D95D7-AFA4-4AFD-906C-76477F614551}" type="pres">
      <dgm:prSet presAssocID="{011B5B61-E22C-408C-AE7C-C0533967A979}" presName="sibTrans" presStyleLbl="sibTrans1D1" presStyleIdx="7" presStyleCnt="11"/>
      <dgm:spPr/>
    </dgm:pt>
    <dgm:pt modelId="{5A5B78AD-B5CC-4546-B3C7-01A86EC46AC3}" type="pres">
      <dgm:prSet presAssocID="{011B5B61-E22C-408C-AE7C-C0533967A979}" presName="connectorText" presStyleLbl="sibTrans1D1" presStyleIdx="7" presStyleCnt="11"/>
      <dgm:spPr/>
    </dgm:pt>
    <dgm:pt modelId="{EA6A7176-3F77-44F8-8CF5-396B2382E007}" type="pres">
      <dgm:prSet presAssocID="{8F7F60D7-38CC-472B-A5A2-D62270EDF6BA}" presName="node" presStyleLbl="node1" presStyleIdx="8" presStyleCnt="12">
        <dgm:presLayoutVars>
          <dgm:bulletEnabled val="1"/>
        </dgm:presLayoutVars>
      </dgm:prSet>
      <dgm:spPr/>
    </dgm:pt>
    <dgm:pt modelId="{1CC31893-F30B-46CC-84F9-AEB372322D25}" type="pres">
      <dgm:prSet presAssocID="{C5D40B1F-5049-4AC0-B943-5E544C87BF4A}" presName="sibTrans" presStyleLbl="sibTrans1D1" presStyleIdx="8" presStyleCnt="11"/>
      <dgm:spPr/>
    </dgm:pt>
    <dgm:pt modelId="{F0AC9280-283A-4047-8261-69C26A555381}" type="pres">
      <dgm:prSet presAssocID="{C5D40B1F-5049-4AC0-B943-5E544C87BF4A}" presName="connectorText" presStyleLbl="sibTrans1D1" presStyleIdx="8" presStyleCnt="11"/>
      <dgm:spPr/>
    </dgm:pt>
    <dgm:pt modelId="{55C8F71A-76BB-4C8E-8B11-609F4AC8ECBE}" type="pres">
      <dgm:prSet presAssocID="{EFAE0579-84F3-4718-B8A2-EE5C2B5E1548}" presName="node" presStyleLbl="node1" presStyleIdx="9" presStyleCnt="12">
        <dgm:presLayoutVars>
          <dgm:bulletEnabled val="1"/>
        </dgm:presLayoutVars>
      </dgm:prSet>
      <dgm:spPr/>
    </dgm:pt>
    <dgm:pt modelId="{9B3721E2-2DB8-4BC4-A9AF-9AAA555F4B08}" type="pres">
      <dgm:prSet presAssocID="{2B812F24-BDDC-4EAF-BB28-59F5E6EF1B49}" presName="sibTrans" presStyleLbl="sibTrans1D1" presStyleIdx="9" presStyleCnt="11"/>
      <dgm:spPr/>
    </dgm:pt>
    <dgm:pt modelId="{4509FD35-8B66-4643-9C14-8EAE5F25BF61}" type="pres">
      <dgm:prSet presAssocID="{2B812F24-BDDC-4EAF-BB28-59F5E6EF1B49}" presName="connectorText" presStyleLbl="sibTrans1D1" presStyleIdx="9" presStyleCnt="11"/>
      <dgm:spPr/>
    </dgm:pt>
    <dgm:pt modelId="{74B8CB0C-E9F4-4693-BDD2-7A22C272B1E7}" type="pres">
      <dgm:prSet presAssocID="{FAFD2689-2925-42A4-9A0C-E99D743FC43D}" presName="node" presStyleLbl="node1" presStyleIdx="10" presStyleCnt="12">
        <dgm:presLayoutVars>
          <dgm:bulletEnabled val="1"/>
        </dgm:presLayoutVars>
      </dgm:prSet>
      <dgm:spPr/>
    </dgm:pt>
    <dgm:pt modelId="{3A75DB5C-880E-4303-9905-449811E66DF8}" type="pres">
      <dgm:prSet presAssocID="{7A934DCB-763A-4FB4-9B1C-7F488DD902C4}" presName="sibTrans" presStyleLbl="sibTrans1D1" presStyleIdx="10" presStyleCnt="11"/>
      <dgm:spPr/>
    </dgm:pt>
    <dgm:pt modelId="{83FE25D2-4D7E-4BD9-A9FC-AE29C0661144}" type="pres">
      <dgm:prSet presAssocID="{7A934DCB-763A-4FB4-9B1C-7F488DD902C4}" presName="connectorText" presStyleLbl="sibTrans1D1" presStyleIdx="10" presStyleCnt="11"/>
      <dgm:spPr/>
    </dgm:pt>
    <dgm:pt modelId="{F6077DE4-E773-4EFE-8C09-FF85BFECCD55}" type="pres">
      <dgm:prSet presAssocID="{33B3E601-73ED-44FF-A066-59A74A409846}" presName="node" presStyleLbl="node1" presStyleIdx="11" presStyleCnt="12">
        <dgm:presLayoutVars>
          <dgm:bulletEnabled val="1"/>
        </dgm:presLayoutVars>
      </dgm:prSet>
      <dgm:spPr/>
    </dgm:pt>
  </dgm:ptLst>
  <dgm:cxnLst>
    <dgm:cxn modelId="{D48F100D-CF39-462F-A05A-A3AD7B202672}" type="presOf" srcId="{011B5B61-E22C-408C-AE7C-C0533967A979}" destId="{5A5B78AD-B5CC-4546-B3C7-01A86EC46AC3}" srcOrd="1" destOrd="0" presId="urn:microsoft.com/office/officeart/2016/7/layout/RepeatingBendingProcessNew"/>
    <dgm:cxn modelId="{6205130E-D0FD-4628-9EC9-913EEAA0127F}" type="presOf" srcId="{BCC7ADD2-9668-43F2-87F3-C4A2678F801A}" destId="{52C62043-0AF0-4615-8900-C06A729A4EBA}" srcOrd="0" destOrd="0" presId="urn:microsoft.com/office/officeart/2016/7/layout/RepeatingBendingProcessNew"/>
    <dgm:cxn modelId="{CA24550F-FAFA-4654-A06D-BBD4E7BA8A8C}" type="presOf" srcId="{5D122586-5523-41DF-9C49-F2267CA4DED8}" destId="{D4A8AD19-B8D7-4FD8-8948-BF89F35E922C}" srcOrd="0" destOrd="0" presId="urn:microsoft.com/office/officeart/2016/7/layout/RepeatingBendingProcessNew"/>
    <dgm:cxn modelId="{1E5E1610-DE09-4869-9B4E-ECDA4A3CF05C}" type="presOf" srcId="{E2BC5445-D090-4D04-A016-7B078428696B}" destId="{DC724E38-5687-4EDB-A805-00187DC0EFF0}" srcOrd="0" destOrd="0" presId="urn:microsoft.com/office/officeart/2016/7/layout/RepeatingBendingProcessNew"/>
    <dgm:cxn modelId="{E2418A15-D5C9-47D0-BF49-D47EC5E8698C}" type="presOf" srcId="{8F7F60D7-38CC-472B-A5A2-D62270EDF6BA}" destId="{EA6A7176-3F77-44F8-8CF5-396B2382E007}" srcOrd="0" destOrd="0" presId="urn:microsoft.com/office/officeart/2016/7/layout/RepeatingBendingProcessNew"/>
    <dgm:cxn modelId="{65B52F18-39D2-444B-B79D-E18C2BB6EA41}" srcId="{EE6CE214-5198-4571-9222-A3222242B92B}" destId="{648E2D23-4D04-49A7-83C8-1F2C6C9CC852}" srcOrd="0" destOrd="0" parTransId="{4B6C6FA5-C8E5-4724-B4AB-74B78034ECF5}" sibTransId="{4C4A9ACF-F361-4CF3-B8CC-E3D8805D9655}"/>
    <dgm:cxn modelId="{BE39E11B-047F-4EBA-9AD5-6A61F64E9026}" type="presOf" srcId="{7A934DCB-763A-4FB4-9B1C-7F488DD902C4}" destId="{3A75DB5C-880E-4303-9905-449811E66DF8}" srcOrd="0" destOrd="0" presId="urn:microsoft.com/office/officeart/2016/7/layout/RepeatingBendingProcessNew"/>
    <dgm:cxn modelId="{879BFA1B-7141-4767-9727-4F1E96B5230B}" type="presOf" srcId="{7A934DCB-763A-4FB4-9B1C-7F488DD902C4}" destId="{83FE25D2-4D7E-4BD9-A9FC-AE29C0661144}" srcOrd="1" destOrd="0" presId="urn:microsoft.com/office/officeart/2016/7/layout/RepeatingBendingProcessNew"/>
    <dgm:cxn modelId="{47725D26-EC5F-4F06-ABC5-10925B55DE6A}" type="presOf" srcId="{27ECC1B0-28CA-4D6B-955B-21EE42700B59}" destId="{7C81794C-67F2-4F60-AA45-615314F74016}" srcOrd="1" destOrd="0" presId="urn:microsoft.com/office/officeart/2016/7/layout/RepeatingBendingProcessNew"/>
    <dgm:cxn modelId="{37A6902B-93EC-4E6B-9B66-F771907F1EC6}" srcId="{EE6CE214-5198-4571-9222-A3222242B92B}" destId="{EFAE0579-84F3-4718-B8A2-EE5C2B5E1548}" srcOrd="9" destOrd="0" parTransId="{578C54EC-E989-4716-BB79-8435D41B06FC}" sibTransId="{2B812F24-BDDC-4EAF-BB28-59F5E6EF1B49}"/>
    <dgm:cxn modelId="{63750830-FDC7-44F1-ACB0-B97BFCD8A974}" type="presOf" srcId="{F53948C3-2400-4CBE-A11C-4C1E6E331DAC}" destId="{BA9971BA-EBD7-4702-B017-CC83B41EF1E0}" srcOrd="1" destOrd="0" presId="urn:microsoft.com/office/officeart/2016/7/layout/RepeatingBendingProcessNew"/>
    <dgm:cxn modelId="{58858534-D1E1-4736-ABEF-7E3FCAB854ED}" type="presOf" srcId="{2B812F24-BDDC-4EAF-BB28-59F5E6EF1B49}" destId="{9B3721E2-2DB8-4BC4-A9AF-9AAA555F4B08}" srcOrd="0" destOrd="0" presId="urn:microsoft.com/office/officeart/2016/7/layout/RepeatingBendingProcessNew"/>
    <dgm:cxn modelId="{D0BB5B37-D7BF-4F7F-8365-576437C9D1FB}" type="presOf" srcId="{2B812F24-BDDC-4EAF-BB28-59F5E6EF1B49}" destId="{4509FD35-8B66-4643-9C14-8EAE5F25BF61}" srcOrd="1" destOrd="0" presId="urn:microsoft.com/office/officeart/2016/7/layout/RepeatingBendingProcessNew"/>
    <dgm:cxn modelId="{FC683D3A-8A45-444F-8B62-357A892E7441}" type="presOf" srcId="{0FE1AC3B-269D-43B1-99A1-2D3377A2B70A}" destId="{79799321-DB94-4291-85DA-B39148F8CC62}" srcOrd="0" destOrd="0" presId="urn:microsoft.com/office/officeart/2016/7/layout/RepeatingBendingProcessNew"/>
    <dgm:cxn modelId="{DDC2673F-42C3-4A36-A991-CAC5BC459BB1}" srcId="{EE6CE214-5198-4571-9222-A3222242B92B}" destId="{33B3E601-73ED-44FF-A066-59A74A409846}" srcOrd="11" destOrd="0" parTransId="{2CED8A68-DB2F-4793-8E85-AC6EC7449461}" sibTransId="{57B6B55B-5C5A-4CA6-B2F6-A8D19143BE62}"/>
    <dgm:cxn modelId="{FD7C7F3F-0377-49B3-A72A-8C652AD02839}" type="presOf" srcId="{2C2BDCFA-7127-4A6B-96E4-D3B7D001A052}" destId="{99C9A185-CF71-4333-8F5C-3A654088AC2A}" srcOrd="0" destOrd="0" presId="urn:microsoft.com/office/officeart/2016/7/layout/RepeatingBendingProcessNew"/>
    <dgm:cxn modelId="{31BBE061-9C74-4595-8E04-6D54C2206FD9}" type="presOf" srcId="{33B3E601-73ED-44FF-A066-59A74A409846}" destId="{F6077DE4-E773-4EFE-8C09-FF85BFECCD55}" srcOrd="0" destOrd="0" presId="urn:microsoft.com/office/officeart/2016/7/layout/RepeatingBendingProcessNew"/>
    <dgm:cxn modelId="{0B3E1462-0A96-40E6-AD99-EC597914ED9A}" srcId="{EE6CE214-5198-4571-9222-A3222242B92B}" destId="{BCC7ADD2-9668-43F2-87F3-C4A2678F801A}" srcOrd="7" destOrd="0" parTransId="{30849CD2-521D-4427-81DF-0089F3DF1C2C}" sibTransId="{011B5B61-E22C-408C-AE7C-C0533967A979}"/>
    <dgm:cxn modelId="{5258406A-094B-42FC-8354-4969C348F893}" type="presOf" srcId="{EE6CE214-5198-4571-9222-A3222242B92B}" destId="{F4E0D3E9-5458-4816-90D0-28ECE85C9CB5}" srcOrd="0" destOrd="0" presId="urn:microsoft.com/office/officeart/2016/7/layout/RepeatingBendingProcessNew"/>
    <dgm:cxn modelId="{A641D06F-0F2E-45F9-84A5-9F39F74342A8}" srcId="{EE6CE214-5198-4571-9222-A3222242B92B}" destId="{21878E0E-0557-4B8F-BF24-68BDBEF39C94}" srcOrd="1" destOrd="0" parTransId="{4BDD99EB-7188-4C0B-81B8-954DEC992C59}" sibTransId="{E2BC5445-D090-4D04-A016-7B078428696B}"/>
    <dgm:cxn modelId="{020F2D50-331F-4AD1-9826-3E7E70B81292}" type="presOf" srcId="{4C4A9ACF-F361-4CF3-B8CC-E3D8805D9655}" destId="{CC36E005-6C16-4255-84F1-ECB34D1603CF}" srcOrd="1" destOrd="0" presId="urn:microsoft.com/office/officeart/2016/7/layout/RepeatingBendingProcessNew"/>
    <dgm:cxn modelId="{EC815051-7CAD-419D-B62F-D22DC818F5E0}" type="presOf" srcId="{7CC3BB92-BE42-4180-90A6-1FD59176C217}" destId="{ECC53765-90C1-406A-941C-0928E7058794}" srcOrd="0" destOrd="0" presId="urn:microsoft.com/office/officeart/2016/7/layout/RepeatingBendingProcessNew"/>
    <dgm:cxn modelId="{994BC372-A864-4628-8DF8-2CA7E1967B84}" srcId="{EE6CE214-5198-4571-9222-A3222242B92B}" destId="{753C18CB-1614-4EE1-BB05-6BF959FD65C4}" srcOrd="3" destOrd="0" parTransId="{A0DC5759-CD66-430C-8118-BCD67FCB6403}" sibTransId="{7CC3BB92-BE42-4180-90A6-1FD59176C217}"/>
    <dgm:cxn modelId="{EA3E6954-69E4-48C6-B373-153735114DDF}" type="presOf" srcId="{C5D40B1F-5049-4AC0-B943-5E544C87BF4A}" destId="{1CC31893-F30B-46CC-84F9-AEB372322D25}" srcOrd="0" destOrd="0" presId="urn:microsoft.com/office/officeart/2016/7/layout/RepeatingBendingProcessNew"/>
    <dgm:cxn modelId="{BE8F7674-83E6-408F-852F-06157EC7610F}" type="presOf" srcId="{21878E0E-0557-4B8F-BF24-68BDBEF39C94}" destId="{90CAAAD7-2D4F-486C-83BB-B136025C380C}" srcOrd="0" destOrd="0" presId="urn:microsoft.com/office/officeart/2016/7/layout/RepeatingBendingProcessNew"/>
    <dgm:cxn modelId="{7FB57E56-C499-4718-B72D-15918E08E460}" srcId="{EE6CE214-5198-4571-9222-A3222242B92B}" destId="{FAFD2689-2925-42A4-9A0C-E99D743FC43D}" srcOrd="10" destOrd="0" parTransId="{0940589E-EFD0-4C73-A3A8-73CBBDBDC842}" sibTransId="{7A934DCB-763A-4FB4-9B1C-7F488DD902C4}"/>
    <dgm:cxn modelId="{39FE2477-7957-44B8-8B67-AA3A4077DCC7}" type="presOf" srcId="{4C4A9ACF-F361-4CF3-B8CC-E3D8805D9655}" destId="{5E7EEFF2-4090-490A-A1B2-DF754CF7F53C}" srcOrd="0" destOrd="0" presId="urn:microsoft.com/office/officeart/2016/7/layout/RepeatingBendingProcessNew"/>
    <dgm:cxn modelId="{49E89958-41D1-4760-9AAD-EE8524BA8B77}" srcId="{EE6CE214-5198-4571-9222-A3222242B92B}" destId="{0FE1AC3B-269D-43B1-99A1-2D3377A2B70A}" srcOrd="2" destOrd="0" parTransId="{CE69C569-BEA4-442D-B157-44DE1B03972F}" sibTransId="{1A5D59EA-CDDA-45A3-956D-9613E51CDB0C}"/>
    <dgm:cxn modelId="{B9005386-0F1B-4378-871D-EA48E2253BDE}" type="presOf" srcId="{E2BC5445-D090-4D04-A016-7B078428696B}" destId="{5F42CCE5-78CE-4ED6-A7AC-9654B01F2828}" srcOrd="1" destOrd="0" presId="urn:microsoft.com/office/officeart/2016/7/layout/RepeatingBendingProcessNew"/>
    <dgm:cxn modelId="{A4CBCB8E-7488-4AE4-B133-F3DF9E945747}" type="presOf" srcId="{753C18CB-1614-4EE1-BB05-6BF959FD65C4}" destId="{ABCF8F2C-D51E-4B80-B448-A302D2B6F82A}" srcOrd="0" destOrd="0" presId="urn:microsoft.com/office/officeart/2016/7/layout/RepeatingBendingProcessNew"/>
    <dgm:cxn modelId="{3A10F48E-5731-4FC8-971C-32EE27F12D7C}" type="presOf" srcId="{1EBE718E-6C8C-4C46-87F2-C72D38B9D935}" destId="{387F1658-68EC-4037-830F-F4708C2D443B}" srcOrd="1" destOrd="0" presId="urn:microsoft.com/office/officeart/2016/7/layout/RepeatingBendingProcessNew"/>
    <dgm:cxn modelId="{B60CD195-5865-4A11-8AFF-90B930F2683B}" type="presOf" srcId="{F53948C3-2400-4CBE-A11C-4C1E6E331DAC}" destId="{1665A284-D425-4103-AFEB-80E14DEF02DD}" srcOrd="0" destOrd="0" presId="urn:microsoft.com/office/officeart/2016/7/layout/RepeatingBendingProcessNew"/>
    <dgm:cxn modelId="{843D8C97-BDEB-471A-BEE6-0816B0CA2337}" type="presOf" srcId="{1A5D59EA-CDDA-45A3-956D-9613E51CDB0C}" destId="{4DF22533-7443-40DA-B4ED-39B8523D67E8}" srcOrd="1" destOrd="0" presId="urn:microsoft.com/office/officeart/2016/7/layout/RepeatingBendingProcessNew"/>
    <dgm:cxn modelId="{9230059E-6C38-42BC-A350-ACD5B2FB859D}" type="presOf" srcId="{1EBE718E-6C8C-4C46-87F2-C72D38B9D935}" destId="{B2284772-8DA6-4C9C-A451-D5DF7D17505F}" srcOrd="0" destOrd="0" presId="urn:microsoft.com/office/officeart/2016/7/layout/RepeatingBendingProcessNew"/>
    <dgm:cxn modelId="{41287DA4-411F-4099-BCDF-46CE5D1080BE}" srcId="{EE6CE214-5198-4571-9222-A3222242B92B}" destId="{5D122586-5523-41DF-9C49-F2267CA4DED8}" srcOrd="6" destOrd="0" parTransId="{F09C0912-B522-4C47-9087-368633170247}" sibTransId="{F53948C3-2400-4CBE-A11C-4C1E6E331DAC}"/>
    <dgm:cxn modelId="{4759EEB9-23B9-4CF8-85E5-C8EF4F09166A}" srcId="{EE6CE214-5198-4571-9222-A3222242B92B}" destId="{6687A376-0831-43AB-B6B5-6B7C5A0168AD}" srcOrd="4" destOrd="0" parTransId="{13219C7E-F705-4318-B0D8-52D3BF926410}" sibTransId="{1EBE718E-6C8C-4C46-87F2-C72D38B9D935}"/>
    <dgm:cxn modelId="{6ABD07BA-FA54-4F41-9C61-CB130747534E}" type="presOf" srcId="{011B5B61-E22C-408C-AE7C-C0533967A979}" destId="{7A6D95D7-AFA4-4AFD-906C-76477F614551}" srcOrd="0" destOrd="0" presId="urn:microsoft.com/office/officeart/2016/7/layout/RepeatingBendingProcessNew"/>
    <dgm:cxn modelId="{EDD07EBC-C403-456E-8C16-72127AB14478}" type="presOf" srcId="{648E2D23-4D04-49A7-83C8-1F2C6C9CC852}" destId="{49AE9887-6750-4BB7-A9F5-55255A4E0639}" srcOrd="0" destOrd="0" presId="urn:microsoft.com/office/officeart/2016/7/layout/RepeatingBendingProcessNew"/>
    <dgm:cxn modelId="{8D5B7EC9-9C00-4D86-8AB2-4465B0318FAD}" type="presOf" srcId="{7CC3BB92-BE42-4180-90A6-1FD59176C217}" destId="{BE801375-68F4-463F-84DF-F814C167E293}" srcOrd="1" destOrd="0" presId="urn:microsoft.com/office/officeart/2016/7/layout/RepeatingBendingProcessNew"/>
    <dgm:cxn modelId="{A87E8CCE-541C-4757-9423-68122F5219E9}" type="presOf" srcId="{6687A376-0831-43AB-B6B5-6B7C5A0168AD}" destId="{AFCC5AD9-8BA3-43CC-8AE5-47070905B8FA}" srcOrd="0" destOrd="0" presId="urn:microsoft.com/office/officeart/2016/7/layout/RepeatingBendingProcessNew"/>
    <dgm:cxn modelId="{5F8B02DD-3410-4862-9AB3-93B2609A93C0}" type="presOf" srcId="{FAFD2689-2925-42A4-9A0C-E99D743FC43D}" destId="{74B8CB0C-E9F4-4693-BDD2-7A22C272B1E7}" srcOrd="0" destOrd="0" presId="urn:microsoft.com/office/officeart/2016/7/layout/RepeatingBendingProcessNew"/>
    <dgm:cxn modelId="{01289BE7-58DB-4EDE-BE5F-BA121535DC17}" type="presOf" srcId="{EFAE0579-84F3-4718-B8A2-EE5C2B5E1548}" destId="{55C8F71A-76BB-4C8E-8B11-609F4AC8ECBE}" srcOrd="0" destOrd="0" presId="urn:microsoft.com/office/officeart/2016/7/layout/RepeatingBendingProcessNew"/>
    <dgm:cxn modelId="{8387C7E8-BC11-47D3-8AD8-6F97EC7AC96D}" srcId="{EE6CE214-5198-4571-9222-A3222242B92B}" destId="{8F7F60D7-38CC-472B-A5A2-D62270EDF6BA}" srcOrd="8" destOrd="0" parTransId="{D9AFEC1F-F01A-4257-B5AB-BDE5D635F251}" sibTransId="{C5D40B1F-5049-4AC0-B943-5E544C87BF4A}"/>
    <dgm:cxn modelId="{D5D544EA-F845-435C-A4DC-3CC8A81C649B}" srcId="{EE6CE214-5198-4571-9222-A3222242B92B}" destId="{2C2BDCFA-7127-4A6B-96E4-D3B7D001A052}" srcOrd="5" destOrd="0" parTransId="{8BBDDFB7-8362-4D08-8FE1-E4E8C0DD015B}" sibTransId="{27ECC1B0-28CA-4D6B-955B-21EE42700B59}"/>
    <dgm:cxn modelId="{066B73F5-FFE8-4F12-A200-B179DC10F913}" type="presOf" srcId="{1A5D59EA-CDDA-45A3-956D-9613E51CDB0C}" destId="{047C4184-6D84-4D9B-9C01-FD79F5D86781}" srcOrd="0" destOrd="0" presId="urn:microsoft.com/office/officeart/2016/7/layout/RepeatingBendingProcessNew"/>
    <dgm:cxn modelId="{BEB1D8F6-06CD-4AD0-B4BA-8CC3873A0F4C}" type="presOf" srcId="{C5D40B1F-5049-4AC0-B943-5E544C87BF4A}" destId="{F0AC9280-283A-4047-8261-69C26A555381}" srcOrd="1" destOrd="0" presId="urn:microsoft.com/office/officeart/2016/7/layout/RepeatingBendingProcessNew"/>
    <dgm:cxn modelId="{E2D8C6FA-90D9-407E-814A-C571EDE35F72}" type="presOf" srcId="{27ECC1B0-28CA-4D6B-955B-21EE42700B59}" destId="{BD1C5A8E-F334-4E32-A6CC-2D8ABC52E487}" srcOrd="0" destOrd="0" presId="urn:microsoft.com/office/officeart/2016/7/layout/RepeatingBendingProcessNew"/>
    <dgm:cxn modelId="{6262FE15-338A-46A7-A38D-877D0892E676}" type="presParOf" srcId="{F4E0D3E9-5458-4816-90D0-28ECE85C9CB5}" destId="{49AE9887-6750-4BB7-A9F5-55255A4E0639}" srcOrd="0" destOrd="0" presId="urn:microsoft.com/office/officeart/2016/7/layout/RepeatingBendingProcessNew"/>
    <dgm:cxn modelId="{D2AC0450-8587-4824-99E0-E7BB30917C61}" type="presParOf" srcId="{F4E0D3E9-5458-4816-90D0-28ECE85C9CB5}" destId="{5E7EEFF2-4090-490A-A1B2-DF754CF7F53C}" srcOrd="1" destOrd="0" presId="urn:microsoft.com/office/officeart/2016/7/layout/RepeatingBendingProcessNew"/>
    <dgm:cxn modelId="{1B76419C-5A98-47A3-BCEE-49444523C76A}" type="presParOf" srcId="{5E7EEFF2-4090-490A-A1B2-DF754CF7F53C}" destId="{CC36E005-6C16-4255-84F1-ECB34D1603CF}" srcOrd="0" destOrd="0" presId="urn:microsoft.com/office/officeart/2016/7/layout/RepeatingBendingProcessNew"/>
    <dgm:cxn modelId="{481CFAD3-45A6-4A37-9E1E-22E027C5B0BB}" type="presParOf" srcId="{F4E0D3E9-5458-4816-90D0-28ECE85C9CB5}" destId="{90CAAAD7-2D4F-486C-83BB-B136025C380C}" srcOrd="2" destOrd="0" presId="urn:microsoft.com/office/officeart/2016/7/layout/RepeatingBendingProcessNew"/>
    <dgm:cxn modelId="{7FE6BCFA-AB74-45A1-ACC2-C5549CFBACAD}" type="presParOf" srcId="{F4E0D3E9-5458-4816-90D0-28ECE85C9CB5}" destId="{DC724E38-5687-4EDB-A805-00187DC0EFF0}" srcOrd="3" destOrd="0" presId="urn:microsoft.com/office/officeart/2016/7/layout/RepeatingBendingProcessNew"/>
    <dgm:cxn modelId="{BA856D9A-1FC7-46F9-A601-FED615ED3914}" type="presParOf" srcId="{DC724E38-5687-4EDB-A805-00187DC0EFF0}" destId="{5F42CCE5-78CE-4ED6-A7AC-9654B01F2828}" srcOrd="0" destOrd="0" presId="urn:microsoft.com/office/officeart/2016/7/layout/RepeatingBendingProcessNew"/>
    <dgm:cxn modelId="{A997215B-AFCE-48B6-BE9A-42FB1503928A}" type="presParOf" srcId="{F4E0D3E9-5458-4816-90D0-28ECE85C9CB5}" destId="{79799321-DB94-4291-85DA-B39148F8CC62}" srcOrd="4" destOrd="0" presId="urn:microsoft.com/office/officeart/2016/7/layout/RepeatingBendingProcessNew"/>
    <dgm:cxn modelId="{3C888FF4-7943-43C6-B503-F2A4EFE015A9}" type="presParOf" srcId="{F4E0D3E9-5458-4816-90D0-28ECE85C9CB5}" destId="{047C4184-6D84-4D9B-9C01-FD79F5D86781}" srcOrd="5" destOrd="0" presId="urn:microsoft.com/office/officeart/2016/7/layout/RepeatingBendingProcessNew"/>
    <dgm:cxn modelId="{70B0394B-F5BE-4FCD-8975-6DED5E6C6D7B}" type="presParOf" srcId="{047C4184-6D84-4D9B-9C01-FD79F5D86781}" destId="{4DF22533-7443-40DA-B4ED-39B8523D67E8}" srcOrd="0" destOrd="0" presId="urn:microsoft.com/office/officeart/2016/7/layout/RepeatingBendingProcessNew"/>
    <dgm:cxn modelId="{62DDE2A4-B44B-4008-BC13-ECE753D49019}" type="presParOf" srcId="{F4E0D3E9-5458-4816-90D0-28ECE85C9CB5}" destId="{ABCF8F2C-D51E-4B80-B448-A302D2B6F82A}" srcOrd="6" destOrd="0" presId="urn:microsoft.com/office/officeart/2016/7/layout/RepeatingBendingProcessNew"/>
    <dgm:cxn modelId="{443CEFDD-8571-435A-A5EB-7ADA6C9CB0BB}" type="presParOf" srcId="{F4E0D3E9-5458-4816-90D0-28ECE85C9CB5}" destId="{ECC53765-90C1-406A-941C-0928E7058794}" srcOrd="7" destOrd="0" presId="urn:microsoft.com/office/officeart/2016/7/layout/RepeatingBendingProcessNew"/>
    <dgm:cxn modelId="{7C76BB95-725B-4CF2-8FBE-AA3081A6A682}" type="presParOf" srcId="{ECC53765-90C1-406A-941C-0928E7058794}" destId="{BE801375-68F4-463F-84DF-F814C167E293}" srcOrd="0" destOrd="0" presId="urn:microsoft.com/office/officeart/2016/7/layout/RepeatingBendingProcessNew"/>
    <dgm:cxn modelId="{16191285-D4CE-4477-BCE0-6A2E15B44B44}" type="presParOf" srcId="{F4E0D3E9-5458-4816-90D0-28ECE85C9CB5}" destId="{AFCC5AD9-8BA3-43CC-8AE5-47070905B8FA}" srcOrd="8" destOrd="0" presId="urn:microsoft.com/office/officeart/2016/7/layout/RepeatingBendingProcessNew"/>
    <dgm:cxn modelId="{DCA9FCA4-DCE6-48F0-8986-274CA5CE93E4}" type="presParOf" srcId="{F4E0D3E9-5458-4816-90D0-28ECE85C9CB5}" destId="{B2284772-8DA6-4C9C-A451-D5DF7D17505F}" srcOrd="9" destOrd="0" presId="urn:microsoft.com/office/officeart/2016/7/layout/RepeatingBendingProcessNew"/>
    <dgm:cxn modelId="{D5AB7C90-FD7B-41A6-8B5E-D800DEBA1ED5}" type="presParOf" srcId="{B2284772-8DA6-4C9C-A451-D5DF7D17505F}" destId="{387F1658-68EC-4037-830F-F4708C2D443B}" srcOrd="0" destOrd="0" presId="urn:microsoft.com/office/officeart/2016/7/layout/RepeatingBendingProcessNew"/>
    <dgm:cxn modelId="{F8E1B623-4269-412A-BB4D-74A3D26D49E7}" type="presParOf" srcId="{F4E0D3E9-5458-4816-90D0-28ECE85C9CB5}" destId="{99C9A185-CF71-4333-8F5C-3A654088AC2A}" srcOrd="10" destOrd="0" presId="urn:microsoft.com/office/officeart/2016/7/layout/RepeatingBendingProcessNew"/>
    <dgm:cxn modelId="{BE6DB979-A3CC-40C7-B338-568AEBA84D22}" type="presParOf" srcId="{F4E0D3E9-5458-4816-90D0-28ECE85C9CB5}" destId="{BD1C5A8E-F334-4E32-A6CC-2D8ABC52E487}" srcOrd="11" destOrd="0" presId="urn:microsoft.com/office/officeart/2016/7/layout/RepeatingBendingProcessNew"/>
    <dgm:cxn modelId="{77A16A6B-FC66-4A63-A20D-6AB3AD5FEC56}" type="presParOf" srcId="{BD1C5A8E-F334-4E32-A6CC-2D8ABC52E487}" destId="{7C81794C-67F2-4F60-AA45-615314F74016}" srcOrd="0" destOrd="0" presId="urn:microsoft.com/office/officeart/2016/7/layout/RepeatingBendingProcessNew"/>
    <dgm:cxn modelId="{B0878B89-95C1-46D7-A08A-3D7DE2C53823}" type="presParOf" srcId="{F4E0D3E9-5458-4816-90D0-28ECE85C9CB5}" destId="{D4A8AD19-B8D7-4FD8-8948-BF89F35E922C}" srcOrd="12" destOrd="0" presId="urn:microsoft.com/office/officeart/2016/7/layout/RepeatingBendingProcessNew"/>
    <dgm:cxn modelId="{459562F8-D746-40EF-B9EC-49EA26897382}" type="presParOf" srcId="{F4E0D3E9-5458-4816-90D0-28ECE85C9CB5}" destId="{1665A284-D425-4103-AFEB-80E14DEF02DD}" srcOrd="13" destOrd="0" presId="urn:microsoft.com/office/officeart/2016/7/layout/RepeatingBendingProcessNew"/>
    <dgm:cxn modelId="{6294CD70-45E2-49EC-BA14-862A5C9816DB}" type="presParOf" srcId="{1665A284-D425-4103-AFEB-80E14DEF02DD}" destId="{BA9971BA-EBD7-4702-B017-CC83B41EF1E0}" srcOrd="0" destOrd="0" presId="urn:microsoft.com/office/officeart/2016/7/layout/RepeatingBendingProcessNew"/>
    <dgm:cxn modelId="{294E49F5-6966-4FEC-BD0C-5E98FB0A3F12}" type="presParOf" srcId="{F4E0D3E9-5458-4816-90D0-28ECE85C9CB5}" destId="{52C62043-0AF0-4615-8900-C06A729A4EBA}" srcOrd="14" destOrd="0" presId="urn:microsoft.com/office/officeart/2016/7/layout/RepeatingBendingProcessNew"/>
    <dgm:cxn modelId="{C632D464-A6E3-420B-ADF5-D089505EABCD}" type="presParOf" srcId="{F4E0D3E9-5458-4816-90D0-28ECE85C9CB5}" destId="{7A6D95D7-AFA4-4AFD-906C-76477F614551}" srcOrd="15" destOrd="0" presId="urn:microsoft.com/office/officeart/2016/7/layout/RepeatingBendingProcessNew"/>
    <dgm:cxn modelId="{2BD4F22D-2529-4445-AD03-C2E44B846D7C}" type="presParOf" srcId="{7A6D95D7-AFA4-4AFD-906C-76477F614551}" destId="{5A5B78AD-B5CC-4546-B3C7-01A86EC46AC3}" srcOrd="0" destOrd="0" presId="urn:microsoft.com/office/officeart/2016/7/layout/RepeatingBendingProcessNew"/>
    <dgm:cxn modelId="{351FEAB6-4710-459B-A797-39664089C4C6}" type="presParOf" srcId="{F4E0D3E9-5458-4816-90D0-28ECE85C9CB5}" destId="{EA6A7176-3F77-44F8-8CF5-396B2382E007}" srcOrd="16" destOrd="0" presId="urn:microsoft.com/office/officeart/2016/7/layout/RepeatingBendingProcessNew"/>
    <dgm:cxn modelId="{C18E61AA-0D32-4B39-BF3D-FE222CA19145}" type="presParOf" srcId="{F4E0D3E9-5458-4816-90D0-28ECE85C9CB5}" destId="{1CC31893-F30B-46CC-84F9-AEB372322D25}" srcOrd="17" destOrd="0" presId="urn:microsoft.com/office/officeart/2016/7/layout/RepeatingBendingProcessNew"/>
    <dgm:cxn modelId="{08153A4D-2CF2-4847-AC4F-C785E4C74EA3}" type="presParOf" srcId="{1CC31893-F30B-46CC-84F9-AEB372322D25}" destId="{F0AC9280-283A-4047-8261-69C26A555381}" srcOrd="0" destOrd="0" presId="urn:microsoft.com/office/officeart/2016/7/layout/RepeatingBendingProcessNew"/>
    <dgm:cxn modelId="{09C21C5E-0339-430B-B785-032F90E9A820}" type="presParOf" srcId="{F4E0D3E9-5458-4816-90D0-28ECE85C9CB5}" destId="{55C8F71A-76BB-4C8E-8B11-609F4AC8ECBE}" srcOrd="18" destOrd="0" presId="urn:microsoft.com/office/officeart/2016/7/layout/RepeatingBendingProcessNew"/>
    <dgm:cxn modelId="{F090A04E-E170-445C-BB2C-4677AB78BB49}" type="presParOf" srcId="{F4E0D3E9-5458-4816-90D0-28ECE85C9CB5}" destId="{9B3721E2-2DB8-4BC4-A9AF-9AAA555F4B08}" srcOrd="19" destOrd="0" presId="urn:microsoft.com/office/officeart/2016/7/layout/RepeatingBendingProcessNew"/>
    <dgm:cxn modelId="{58B717EF-1DF5-431D-99C2-BA530570B61F}" type="presParOf" srcId="{9B3721E2-2DB8-4BC4-A9AF-9AAA555F4B08}" destId="{4509FD35-8B66-4643-9C14-8EAE5F25BF61}" srcOrd="0" destOrd="0" presId="urn:microsoft.com/office/officeart/2016/7/layout/RepeatingBendingProcessNew"/>
    <dgm:cxn modelId="{03B04794-3B72-4E83-8ECF-506C7DC9297A}" type="presParOf" srcId="{F4E0D3E9-5458-4816-90D0-28ECE85C9CB5}" destId="{74B8CB0C-E9F4-4693-BDD2-7A22C272B1E7}" srcOrd="20" destOrd="0" presId="urn:microsoft.com/office/officeart/2016/7/layout/RepeatingBendingProcessNew"/>
    <dgm:cxn modelId="{AA39D88F-FA25-4D1B-8615-858605492722}" type="presParOf" srcId="{F4E0D3E9-5458-4816-90D0-28ECE85C9CB5}" destId="{3A75DB5C-880E-4303-9905-449811E66DF8}" srcOrd="21" destOrd="0" presId="urn:microsoft.com/office/officeart/2016/7/layout/RepeatingBendingProcessNew"/>
    <dgm:cxn modelId="{DB0ED62F-4302-4205-89A9-8BDC1D2E88E8}" type="presParOf" srcId="{3A75DB5C-880E-4303-9905-449811E66DF8}" destId="{83FE25D2-4D7E-4BD9-A9FC-AE29C0661144}" srcOrd="0" destOrd="0" presId="urn:microsoft.com/office/officeart/2016/7/layout/RepeatingBendingProcessNew"/>
    <dgm:cxn modelId="{B7124EA4-8092-40F2-9E17-003AAF55CA78}" type="presParOf" srcId="{F4E0D3E9-5458-4816-90D0-28ECE85C9CB5}" destId="{F6077DE4-E773-4EFE-8C09-FF85BFECCD55}" srcOrd="2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46148D3-95FD-43FF-A0D8-FB7CD8E04C5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0F393D9-8F89-4294-BA04-07F00D3116B7}">
      <dgm:prSet/>
      <dgm:spPr/>
      <dgm:t>
        <a:bodyPr/>
        <a:lstStyle/>
        <a:p>
          <a:r>
            <a:rPr lang="en-GB" dirty="0"/>
            <a:t>Children are never too young to experience mental health problems.</a:t>
          </a:r>
          <a:endParaRPr lang="en-US" dirty="0"/>
        </a:p>
      </dgm:t>
    </dgm:pt>
    <dgm:pt modelId="{65A5CCE4-8B0B-4684-A0F7-B30647B27670}" type="parTrans" cxnId="{21A4BE9F-2E99-4849-944F-9100DB3D2EF5}">
      <dgm:prSet/>
      <dgm:spPr/>
      <dgm:t>
        <a:bodyPr/>
        <a:lstStyle/>
        <a:p>
          <a:endParaRPr lang="en-US"/>
        </a:p>
      </dgm:t>
    </dgm:pt>
    <dgm:pt modelId="{16A884F9-74D1-4830-94A1-1D42F06D8706}" type="sibTrans" cxnId="{21A4BE9F-2E99-4849-944F-9100DB3D2EF5}">
      <dgm:prSet/>
      <dgm:spPr/>
      <dgm:t>
        <a:bodyPr/>
        <a:lstStyle/>
        <a:p>
          <a:endParaRPr lang="en-US"/>
        </a:p>
      </dgm:t>
    </dgm:pt>
    <dgm:pt modelId="{FEC2D484-608A-43C8-94F6-46DB1D146732}">
      <dgm:prSet/>
      <dgm:spPr/>
      <dgm:t>
        <a:bodyPr/>
        <a:lstStyle/>
        <a:p>
          <a:r>
            <a:rPr lang="en-GB"/>
            <a:t>‘Acting Out’ is a defence mechanism – why do you think this is?</a:t>
          </a:r>
          <a:endParaRPr lang="en-US"/>
        </a:p>
      </dgm:t>
    </dgm:pt>
    <dgm:pt modelId="{163E342B-8FAD-47A9-8C6B-2B9CCE1FC10D}" type="parTrans" cxnId="{D76A6206-3F77-4CCF-A772-59013DF13AF2}">
      <dgm:prSet/>
      <dgm:spPr/>
      <dgm:t>
        <a:bodyPr/>
        <a:lstStyle/>
        <a:p>
          <a:endParaRPr lang="en-US"/>
        </a:p>
      </dgm:t>
    </dgm:pt>
    <dgm:pt modelId="{B85E0295-F0CB-4CB5-BD38-0A2F53786A69}" type="sibTrans" cxnId="{D76A6206-3F77-4CCF-A772-59013DF13AF2}">
      <dgm:prSet/>
      <dgm:spPr/>
      <dgm:t>
        <a:bodyPr/>
        <a:lstStyle/>
        <a:p>
          <a:endParaRPr lang="en-US"/>
        </a:p>
      </dgm:t>
    </dgm:pt>
    <dgm:pt modelId="{B5EE2B02-BFEA-470A-A634-AA563CB2994B}">
      <dgm:prSet/>
      <dgm:spPr/>
      <dgm:t>
        <a:bodyPr/>
        <a:lstStyle/>
        <a:p>
          <a:r>
            <a:rPr lang="en-GB"/>
            <a:t>Understanding the history of the children that we work with can make all the difference.</a:t>
          </a:r>
          <a:endParaRPr lang="en-US"/>
        </a:p>
      </dgm:t>
    </dgm:pt>
    <dgm:pt modelId="{AC545ED2-C696-4C54-97AC-71A57389A3D1}" type="parTrans" cxnId="{73053D76-974D-4859-A05E-7238DF9D3704}">
      <dgm:prSet/>
      <dgm:spPr/>
      <dgm:t>
        <a:bodyPr/>
        <a:lstStyle/>
        <a:p>
          <a:endParaRPr lang="en-US"/>
        </a:p>
      </dgm:t>
    </dgm:pt>
    <dgm:pt modelId="{64E5BC5A-9D73-4545-8743-61D5F863878D}" type="sibTrans" cxnId="{73053D76-974D-4859-A05E-7238DF9D3704}">
      <dgm:prSet/>
      <dgm:spPr/>
      <dgm:t>
        <a:bodyPr/>
        <a:lstStyle/>
        <a:p>
          <a:endParaRPr lang="en-US"/>
        </a:p>
      </dgm:t>
    </dgm:pt>
    <dgm:pt modelId="{864033AE-F73C-473B-B56A-797A40FBA5A6}" type="pres">
      <dgm:prSet presAssocID="{346148D3-95FD-43FF-A0D8-FB7CD8E04C5D}" presName="linear" presStyleCnt="0">
        <dgm:presLayoutVars>
          <dgm:animLvl val="lvl"/>
          <dgm:resizeHandles val="exact"/>
        </dgm:presLayoutVars>
      </dgm:prSet>
      <dgm:spPr/>
    </dgm:pt>
    <dgm:pt modelId="{129BBA0A-33A6-4B4F-872A-0F9A3E865251}" type="pres">
      <dgm:prSet presAssocID="{00F393D9-8F89-4294-BA04-07F00D3116B7}" presName="parentText" presStyleLbl="node1" presStyleIdx="0" presStyleCnt="3">
        <dgm:presLayoutVars>
          <dgm:chMax val="0"/>
          <dgm:bulletEnabled val="1"/>
        </dgm:presLayoutVars>
      </dgm:prSet>
      <dgm:spPr/>
    </dgm:pt>
    <dgm:pt modelId="{73EE79FF-2ADF-4BCD-B5BA-67F05D54A50C}" type="pres">
      <dgm:prSet presAssocID="{16A884F9-74D1-4830-94A1-1D42F06D8706}" presName="spacer" presStyleCnt="0"/>
      <dgm:spPr/>
    </dgm:pt>
    <dgm:pt modelId="{2C762E84-C2C9-46CE-AAC9-49603F9B2E94}" type="pres">
      <dgm:prSet presAssocID="{FEC2D484-608A-43C8-94F6-46DB1D146732}" presName="parentText" presStyleLbl="node1" presStyleIdx="1" presStyleCnt="3">
        <dgm:presLayoutVars>
          <dgm:chMax val="0"/>
          <dgm:bulletEnabled val="1"/>
        </dgm:presLayoutVars>
      </dgm:prSet>
      <dgm:spPr/>
    </dgm:pt>
    <dgm:pt modelId="{4A6EE906-9001-4103-9E10-70F082FE02B9}" type="pres">
      <dgm:prSet presAssocID="{B85E0295-F0CB-4CB5-BD38-0A2F53786A69}" presName="spacer" presStyleCnt="0"/>
      <dgm:spPr/>
    </dgm:pt>
    <dgm:pt modelId="{1C87344C-B898-4D0F-A19C-92A32CA434BF}" type="pres">
      <dgm:prSet presAssocID="{B5EE2B02-BFEA-470A-A634-AA563CB2994B}" presName="parentText" presStyleLbl="node1" presStyleIdx="2" presStyleCnt="3">
        <dgm:presLayoutVars>
          <dgm:chMax val="0"/>
          <dgm:bulletEnabled val="1"/>
        </dgm:presLayoutVars>
      </dgm:prSet>
      <dgm:spPr/>
    </dgm:pt>
  </dgm:ptLst>
  <dgm:cxnLst>
    <dgm:cxn modelId="{D76A6206-3F77-4CCF-A772-59013DF13AF2}" srcId="{346148D3-95FD-43FF-A0D8-FB7CD8E04C5D}" destId="{FEC2D484-608A-43C8-94F6-46DB1D146732}" srcOrd="1" destOrd="0" parTransId="{163E342B-8FAD-47A9-8C6B-2B9CCE1FC10D}" sibTransId="{B85E0295-F0CB-4CB5-BD38-0A2F53786A69}"/>
    <dgm:cxn modelId="{2ED90837-11F0-4256-8FF7-33103782C6C8}" type="presOf" srcId="{B5EE2B02-BFEA-470A-A634-AA563CB2994B}" destId="{1C87344C-B898-4D0F-A19C-92A32CA434BF}" srcOrd="0" destOrd="0" presId="urn:microsoft.com/office/officeart/2005/8/layout/vList2"/>
    <dgm:cxn modelId="{D5CA9C70-04BD-4C97-B66D-B6C9B73706E8}" type="presOf" srcId="{346148D3-95FD-43FF-A0D8-FB7CD8E04C5D}" destId="{864033AE-F73C-473B-B56A-797A40FBA5A6}" srcOrd="0" destOrd="0" presId="urn:microsoft.com/office/officeart/2005/8/layout/vList2"/>
    <dgm:cxn modelId="{73053D76-974D-4859-A05E-7238DF9D3704}" srcId="{346148D3-95FD-43FF-A0D8-FB7CD8E04C5D}" destId="{B5EE2B02-BFEA-470A-A634-AA563CB2994B}" srcOrd="2" destOrd="0" parTransId="{AC545ED2-C696-4C54-97AC-71A57389A3D1}" sibTransId="{64E5BC5A-9D73-4545-8743-61D5F863878D}"/>
    <dgm:cxn modelId="{B5E27B7B-AEAA-4D38-B506-B9294E6E4667}" type="presOf" srcId="{00F393D9-8F89-4294-BA04-07F00D3116B7}" destId="{129BBA0A-33A6-4B4F-872A-0F9A3E865251}" srcOrd="0" destOrd="0" presId="urn:microsoft.com/office/officeart/2005/8/layout/vList2"/>
    <dgm:cxn modelId="{21A4BE9F-2E99-4849-944F-9100DB3D2EF5}" srcId="{346148D3-95FD-43FF-A0D8-FB7CD8E04C5D}" destId="{00F393D9-8F89-4294-BA04-07F00D3116B7}" srcOrd="0" destOrd="0" parTransId="{65A5CCE4-8B0B-4684-A0F7-B30647B27670}" sibTransId="{16A884F9-74D1-4830-94A1-1D42F06D8706}"/>
    <dgm:cxn modelId="{D403D5C2-ACDB-4B37-8423-2ED36800C05C}" type="presOf" srcId="{FEC2D484-608A-43C8-94F6-46DB1D146732}" destId="{2C762E84-C2C9-46CE-AAC9-49603F9B2E94}" srcOrd="0" destOrd="0" presId="urn:microsoft.com/office/officeart/2005/8/layout/vList2"/>
    <dgm:cxn modelId="{BFF71946-A027-4D21-A21B-135018C978FD}" type="presParOf" srcId="{864033AE-F73C-473B-B56A-797A40FBA5A6}" destId="{129BBA0A-33A6-4B4F-872A-0F9A3E865251}" srcOrd="0" destOrd="0" presId="urn:microsoft.com/office/officeart/2005/8/layout/vList2"/>
    <dgm:cxn modelId="{F521C8B2-3846-456C-AE28-789167B618E0}" type="presParOf" srcId="{864033AE-F73C-473B-B56A-797A40FBA5A6}" destId="{73EE79FF-2ADF-4BCD-B5BA-67F05D54A50C}" srcOrd="1" destOrd="0" presId="urn:microsoft.com/office/officeart/2005/8/layout/vList2"/>
    <dgm:cxn modelId="{1C4BEBD1-E6D7-4DD1-AA1D-3DAE106FBA9E}" type="presParOf" srcId="{864033AE-F73C-473B-B56A-797A40FBA5A6}" destId="{2C762E84-C2C9-46CE-AAC9-49603F9B2E94}" srcOrd="2" destOrd="0" presId="urn:microsoft.com/office/officeart/2005/8/layout/vList2"/>
    <dgm:cxn modelId="{30BA37D4-9B11-48A2-A1BD-F1B80442AF31}" type="presParOf" srcId="{864033AE-F73C-473B-B56A-797A40FBA5A6}" destId="{4A6EE906-9001-4103-9E10-70F082FE02B9}" srcOrd="3" destOrd="0" presId="urn:microsoft.com/office/officeart/2005/8/layout/vList2"/>
    <dgm:cxn modelId="{14A44E01-F1D9-453E-9FDF-5655BC44FB4D}" type="presParOf" srcId="{864033AE-F73C-473B-B56A-797A40FBA5A6}" destId="{1C87344C-B898-4D0F-A19C-92A32CA434B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04815E7-3479-47A4-959B-F8939140BDF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CB13F79-000B-4E6A-99B6-3A6FFF0B626D}">
      <dgm:prSet/>
      <dgm:spPr/>
      <dgm:t>
        <a:bodyPr/>
        <a:lstStyle/>
        <a:p>
          <a:r>
            <a:rPr lang="en-GB"/>
            <a:t>When working with CYP we’re looking at their ability to engage in social relationships with adults and their peers, ability to engage in play, but also sustain focus in a task depending on age and ability.</a:t>
          </a:r>
          <a:endParaRPr lang="en-US"/>
        </a:p>
      </dgm:t>
    </dgm:pt>
    <dgm:pt modelId="{099B0D9B-7B76-45DE-8104-A87319478669}" type="parTrans" cxnId="{471FBE2C-A312-46A2-B737-5040DCE4C10B}">
      <dgm:prSet/>
      <dgm:spPr/>
      <dgm:t>
        <a:bodyPr/>
        <a:lstStyle/>
        <a:p>
          <a:endParaRPr lang="en-US"/>
        </a:p>
      </dgm:t>
    </dgm:pt>
    <dgm:pt modelId="{602FED14-6459-4904-A292-E41EBF2159AA}" type="sibTrans" cxnId="{471FBE2C-A312-46A2-B737-5040DCE4C10B}">
      <dgm:prSet/>
      <dgm:spPr/>
      <dgm:t>
        <a:bodyPr/>
        <a:lstStyle/>
        <a:p>
          <a:endParaRPr lang="en-US"/>
        </a:p>
      </dgm:t>
    </dgm:pt>
    <dgm:pt modelId="{2F8D26BB-6245-48DC-AFCC-CD656A0A0E9F}">
      <dgm:prSet/>
      <dgm:spPr/>
      <dgm:t>
        <a:bodyPr/>
        <a:lstStyle/>
        <a:p>
          <a:r>
            <a:rPr lang="en-GB"/>
            <a:t>We also want to observe how they manage their emotions and whether they are showing psychological distress or maladaptive behaviours. </a:t>
          </a:r>
          <a:endParaRPr lang="en-US"/>
        </a:p>
      </dgm:t>
    </dgm:pt>
    <dgm:pt modelId="{ED23DF50-1F51-45E6-A58D-835A5A86534A}" type="parTrans" cxnId="{1CBE0849-73DF-4F58-9BD4-B52C5DFDA133}">
      <dgm:prSet/>
      <dgm:spPr/>
      <dgm:t>
        <a:bodyPr/>
        <a:lstStyle/>
        <a:p>
          <a:endParaRPr lang="en-US"/>
        </a:p>
      </dgm:t>
    </dgm:pt>
    <dgm:pt modelId="{204E1C05-CF9B-4969-A143-8AA1038C7F88}" type="sibTrans" cxnId="{1CBE0849-73DF-4F58-9BD4-B52C5DFDA133}">
      <dgm:prSet/>
      <dgm:spPr/>
      <dgm:t>
        <a:bodyPr/>
        <a:lstStyle/>
        <a:p>
          <a:endParaRPr lang="en-US"/>
        </a:p>
      </dgm:t>
    </dgm:pt>
    <dgm:pt modelId="{AD9EF1F0-D1BB-4D33-B1C7-836F0B0929F4}" type="pres">
      <dgm:prSet presAssocID="{004815E7-3479-47A4-959B-F8939140BDF5}" presName="root" presStyleCnt="0">
        <dgm:presLayoutVars>
          <dgm:dir/>
          <dgm:resizeHandles val="exact"/>
        </dgm:presLayoutVars>
      </dgm:prSet>
      <dgm:spPr/>
    </dgm:pt>
    <dgm:pt modelId="{1BDC2A5E-6689-4D14-93DC-96C80E4F4792}" type="pres">
      <dgm:prSet presAssocID="{2CB13F79-000B-4E6A-99B6-3A6FFF0B626D}" presName="compNode" presStyleCnt="0"/>
      <dgm:spPr/>
    </dgm:pt>
    <dgm:pt modelId="{DF9CDFAE-193F-44E9-9D53-D56655E4B064}" type="pres">
      <dgm:prSet presAssocID="{2CB13F79-000B-4E6A-99B6-3A6FFF0B626D}" presName="bgRect" presStyleLbl="bgShp" presStyleIdx="0" presStyleCnt="2"/>
      <dgm:spPr/>
    </dgm:pt>
    <dgm:pt modelId="{1D279EA9-590C-40CB-8C45-DC6117A6E0A5}" type="pres">
      <dgm:prSet presAssocID="{2CB13F79-000B-4E6A-99B6-3A6FFF0B626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Network"/>
        </a:ext>
      </dgm:extLst>
    </dgm:pt>
    <dgm:pt modelId="{1274B581-230E-4F4E-9950-3FD697C4F5F2}" type="pres">
      <dgm:prSet presAssocID="{2CB13F79-000B-4E6A-99B6-3A6FFF0B626D}" presName="spaceRect" presStyleCnt="0"/>
      <dgm:spPr/>
    </dgm:pt>
    <dgm:pt modelId="{1ECA749B-5CD7-4A10-BE1B-6CF00DEEF891}" type="pres">
      <dgm:prSet presAssocID="{2CB13F79-000B-4E6A-99B6-3A6FFF0B626D}" presName="parTx" presStyleLbl="revTx" presStyleIdx="0" presStyleCnt="2">
        <dgm:presLayoutVars>
          <dgm:chMax val="0"/>
          <dgm:chPref val="0"/>
        </dgm:presLayoutVars>
      </dgm:prSet>
      <dgm:spPr/>
    </dgm:pt>
    <dgm:pt modelId="{4BF5A8C2-9A48-4643-9258-9267D923612D}" type="pres">
      <dgm:prSet presAssocID="{602FED14-6459-4904-A292-E41EBF2159AA}" presName="sibTrans" presStyleCnt="0"/>
      <dgm:spPr/>
    </dgm:pt>
    <dgm:pt modelId="{7F7F826A-703C-4034-8F81-D34458DCD6BF}" type="pres">
      <dgm:prSet presAssocID="{2F8D26BB-6245-48DC-AFCC-CD656A0A0E9F}" presName="compNode" presStyleCnt="0"/>
      <dgm:spPr/>
    </dgm:pt>
    <dgm:pt modelId="{40277462-2862-494B-BE45-00471602B6E9}" type="pres">
      <dgm:prSet presAssocID="{2F8D26BB-6245-48DC-AFCC-CD656A0A0E9F}" presName="bgRect" presStyleLbl="bgShp" presStyleIdx="1" presStyleCnt="2"/>
      <dgm:spPr/>
    </dgm:pt>
    <dgm:pt modelId="{3797F8C7-6EA5-44EF-BEE7-525F8FDF9F17}" type="pres">
      <dgm:prSet presAssocID="{2F8D26BB-6245-48DC-AFCC-CD656A0A0E9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Person"/>
        </a:ext>
      </dgm:extLst>
    </dgm:pt>
    <dgm:pt modelId="{94849AAB-A5E0-469F-808F-C7FEF3461813}" type="pres">
      <dgm:prSet presAssocID="{2F8D26BB-6245-48DC-AFCC-CD656A0A0E9F}" presName="spaceRect" presStyleCnt="0"/>
      <dgm:spPr/>
    </dgm:pt>
    <dgm:pt modelId="{B189B6CA-39B1-40EC-9B90-F241F9E4E0A8}" type="pres">
      <dgm:prSet presAssocID="{2F8D26BB-6245-48DC-AFCC-CD656A0A0E9F}" presName="parTx" presStyleLbl="revTx" presStyleIdx="1" presStyleCnt="2">
        <dgm:presLayoutVars>
          <dgm:chMax val="0"/>
          <dgm:chPref val="0"/>
        </dgm:presLayoutVars>
      </dgm:prSet>
      <dgm:spPr/>
    </dgm:pt>
  </dgm:ptLst>
  <dgm:cxnLst>
    <dgm:cxn modelId="{471FBE2C-A312-46A2-B737-5040DCE4C10B}" srcId="{004815E7-3479-47A4-959B-F8939140BDF5}" destId="{2CB13F79-000B-4E6A-99B6-3A6FFF0B626D}" srcOrd="0" destOrd="0" parTransId="{099B0D9B-7B76-45DE-8104-A87319478669}" sibTransId="{602FED14-6459-4904-A292-E41EBF2159AA}"/>
    <dgm:cxn modelId="{A749B73B-8A19-4E29-B4CA-2FFFD00CF380}" type="presOf" srcId="{004815E7-3479-47A4-959B-F8939140BDF5}" destId="{AD9EF1F0-D1BB-4D33-B1C7-836F0B0929F4}" srcOrd="0" destOrd="0" presId="urn:microsoft.com/office/officeart/2018/2/layout/IconVerticalSolidList"/>
    <dgm:cxn modelId="{1CBE0849-73DF-4F58-9BD4-B52C5DFDA133}" srcId="{004815E7-3479-47A4-959B-F8939140BDF5}" destId="{2F8D26BB-6245-48DC-AFCC-CD656A0A0E9F}" srcOrd="1" destOrd="0" parTransId="{ED23DF50-1F51-45E6-A58D-835A5A86534A}" sibTransId="{204E1C05-CF9B-4969-A143-8AA1038C7F88}"/>
    <dgm:cxn modelId="{46A720DD-B4FD-4FED-A3BD-E10E2AAA1349}" type="presOf" srcId="{2F8D26BB-6245-48DC-AFCC-CD656A0A0E9F}" destId="{B189B6CA-39B1-40EC-9B90-F241F9E4E0A8}" srcOrd="0" destOrd="0" presId="urn:microsoft.com/office/officeart/2018/2/layout/IconVerticalSolidList"/>
    <dgm:cxn modelId="{220914EE-7B1E-4684-B8BA-9361483EFBC4}" type="presOf" srcId="{2CB13F79-000B-4E6A-99B6-3A6FFF0B626D}" destId="{1ECA749B-5CD7-4A10-BE1B-6CF00DEEF891}" srcOrd="0" destOrd="0" presId="urn:microsoft.com/office/officeart/2018/2/layout/IconVerticalSolidList"/>
    <dgm:cxn modelId="{874A6A17-16B7-44A7-8D4F-FB6B7DA9429E}" type="presParOf" srcId="{AD9EF1F0-D1BB-4D33-B1C7-836F0B0929F4}" destId="{1BDC2A5E-6689-4D14-93DC-96C80E4F4792}" srcOrd="0" destOrd="0" presId="urn:microsoft.com/office/officeart/2018/2/layout/IconVerticalSolidList"/>
    <dgm:cxn modelId="{4DED94D1-D0C1-4982-8BD4-1A63BDA0615E}" type="presParOf" srcId="{1BDC2A5E-6689-4D14-93DC-96C80E4F4792}" destId="{DF9CDFAE-193F-44E9-9D53-D56655E4B064}" srcOrd="0" destOrd="0" presId="urn:microsoft.com/office/officeart/2018/2/layout/IconVerticalSolidList"/>
    <dgm:cxn modelId="{1DB6A0ED-7587-4319-B030-CF6604FD99B1}" type="presParOf" srcId="{1BDC2A5E-6689-4D14-93DC-96C80E4F4792}" destId="{1D279EA9-590C-40CB-8C45-DC6117A6E0A5}" srcOrd="1" destOrd="0" presId="urn:microsoft.com/office/officeart/2018/2/layout/IconVerticalSolidList"/>
    <dgm:cxn modelId="{35F8D5FA-75BD-4B0B-8F29-739DDDAAAF14}" type="presParOf" srcId="{1BDC2A5E-6689-4D14-93DC-96C80E4F4792}" destId="{1274B581-230E-4F4E-9950-3FD697C4F5F2}" srcOrd="2" destOrd="0" presId="urn:microsoft.com/office/officeart/2018/2/layout/IconVerticalSolidList"/>
    <dgm:cxn modelId="{61F46559-0EF7-43F0-8404-A58035444871}" type="presParOf" srcId="{1BDC2A5E-6689-4D14-93DC-96C80E4F4792}" destId="{1ECA749B-5CD7-4A10-BE1B-6CF00DEEF891}" srcOrd="3" destOrd="0" presId="urn:microsoft.com/office/officeart/2018/2/layout/IconVerticalSolidList"/>
    <dgm:cxn modelId="{831312CE-C4E6-404F-8808-74DBA828B9F4}" type="presParOf" srcId="{AD9EF1F0-D1BB-4D33-B1C7-836F0B0929F4}" destId="{4BF5A8C2-9A48-4643-9258-9267D923612D}" srcOrd="1" destOrd="0" presId="urn:microsoft.com/office/officeart/2018/2/layout/IconVerticalSolidList"/>
    <dgm:cxn modelId="{2BCEAC0B-9866-4F3B-9DDF-F573C6D11986}" type="presParOf" srcId="{AD9EF1F0-D1BB-4D33-B1C7-836F0B0929F4}" destId="{7F7F826A-703C-4034-8F81-D34458DCD6BF}" srcOrd="2" destOrd="0" presId="urn:microsoft.com/office/officeart/2018/2/layout/IconVerticalSolidList"/>
    <dgm:cxn modelId="{CF69584C-11E1-43CE-A34A-02BDAA59B4F0}" type="presParOf" srcId="{7F7F826A-703C-4034-8F81-D34458DCD6BF}" destId="{40277462-2862-494B-BE45-00471602B6E9}" srcOrd="0" destOrd="0" presId="urn:microsoft.com/office/officeart/2018/2/layout/IconVerticalSolidList"/>
    <dgm:cxn modelId="{3C0F4546-DD74-473B-AD19-BEF7932E630C}" type="presParOf" srcId="{7F7F826A-703C-4034-8F81-D34458DCD6BF}" destId="{3797F8C7-6EA5-44EF-BEE7-525F8FDF9F17}" srcOrd="1" destOrd="0" presId="urn:microsoft.com/office/officeart/2018/2/layout/IconVerticalSolidList"/>
    <dgm:cxn modelId="{7B73C439-E8A4-44E7-BE7A-9A66EBF70235}" type="presParOf" srcId="{7F7F826A-703C-4034-8F81-D34458DCD6BF}" destId="{94849AAB-A5E0-469F-808F-C7FEF3461813}" srcOrd="2" destOrd="0" presId="urn:microsoft.com/office/officeart/2018/2/layout/IconVerticalSolidList"/>
    <dgm:cxn modelId="{1AB0A7F7-AC50-49AF-A02C-2C890B4DFDD4}" type="presParOf" srcId="{7F7F826A-703C-4034-8F81-D34458DCD6BF}" destId="{B189B6CA-39B1-40EC-9B90-F241F9E4E0A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4E1AE35-2314-4B0C-9D82-1AB507BE7DAA}" type="doc">
      <dgm:prSet loTypeId="urn:microsoft.com/office/officeart/2005/8/layout/vProcess5" loCatId="process" qsTypeId="urn:microsoft.com/office/officeart/2005/8/quickstyle/simple1" qsCatId="simple" csTypeId="urn:microsoft.com/office/officeart/2005/8/colors/colorful5" csCatId="colorful"/>
      <dgm:spPr/>
      <dgm:t>
        <a:bodyPr/>
        <a:lstStyle/>
        <a:p>
          <a:endParaRPr lang="en-US"/>
        </a:p>
      </dgm:t>
    </dgm:pt>
    <dgm:pt modelId="{C9B0DE21-24A5-4622-AB4A-736AE8F36979}">
      <dgm:prSet/>
      <dgm:spPr/>
      <dgm:t>
        <a:bodyPr/>
        <a:lstStyle/>
        <a:p>
          <a:r>
            <a:rPr lang="en-GB"/>
            <a:t>Introduction to ECPS6004 module</a:t>
          </a:r>
          <a:endParaRPr lang="en-US"/>
        </a:p>
      </dgm:t>
    </dgm:pt>
    <dgm:pt modelId="{B8110745-0D26-4A93-8CD4-57FF93AC0158}" type="parTrans" cxnId="{2AD1863A-5341-4CEE-AEC6-3EA01DEBF4EA}">
      <dgm:prSet/>
      <dgm:spPr/>
      <dgm:t>
        <a:bodyPr/>
        <a:lstStyle/>
        <a:p>
          <a:endParaRPr lang="en-US"/>
        </a:p>
      </dgm:t>
    </dgm:pt>
    <dgm:pt modelId="{1E4298AD-6F41-4253-8A27-511AA34DF7C7}" type="sibTrans" cxnId="{2AD1863A-5341-4CEE-AEC6-3EA01DEBF4EA}">
      <dgm:prSet/>
      <dgm:spPr/>
      <dgm:t>
        <a:bodyPr/>
        <a:lstStyle/>
        <a:p>
          <a:endParaRPr lang="en-US"/>
        </a:p>
      </dgm:t>
    </dgm:pt>
    <dgm:pt modelId="{6640DC18-FA6A-42B0-975F-A4FEBB0474E7}">
      <dgm:prSet/>
      <dgm:spPr/>
      <dgm:t>
        <a:bodyPr/>
        <a:lstStyle/>
        <a:p>
          <a:r>
            <a:rPr lang="en-GB"/>
            <a:t>Module content, aims, learning outcomes and assessment schedule</a:t>
          </a:r>
          <a:endParaRPr lang="en-US"/>
        </a:p>
      </dgm:t>
    </dgm:pt>
    <dgm:pt modelId="{E2860533-40E6-4E0F-9663-B421EC5502E5}" type="parTrans" cxnId="{F0B7FCBE-F896-4734-9B90-7AEDE1EB396E}">
      <dgm:prSet/>
      <dgm:spPr/>
      <dgm:t>
        <a:bodyPr/>
        <a:lstStyle/>
        <a:p>
          <a:endParaRPr lang="en-US"/>
        </a:p>
      </dgm:t>
    </dgm:pt>
    <dgm:pt modelId="{79CF3FD8-A71B-4204-999A-4607E945DD8A}" type="sibTrans" cxnId="{F0B7FCBE-F896-4734-9B90-7AEDE1EB396E}">
      <dgm:prSet/>
      <dgm:spPr/>
      <dgm:t>
        <a:bodyPr/>
        <a:lstStyle/>
        <a:p>
          <a:endParaRPr lang="en-US"/>
        </a:p>
      </dgm:t>
    </dgm:pt>
    <dgm:pt modelId="{05A1288F-D883-4AA3-A751-6A34F5DB6853}">
      <dgm:prSet/>
      <dgm:spPr/>
      <dgm:t>
        <a:bodyPr/>
        <a:lstStyle/>
        <a:p>
          <a:r>
            <a:rPr lang="en-GB"/>
            <a:t>Introduction to mental health in children and young people</a:t>
          </a:r>
          <a:endParaRPr lang="en-US"/>
        </a:p>
      </dgm:t>
    </dgm:pt>
    <dgm:pt modelId="{DC780838-3A36-415D-A5C9-6F03F178341E}" type="parTrans" cxnId="{A5D74ADB-936C-417C-B1B1-C28D6C6977E4}">
      <dgm:prSet/>
      <dgm:spPr/>
      <dgm:t>
        <a:bodyPr/>
        <a:lstStyle/>
        <a:p>
          <a:endParaRPr lang="en-US"/>
        </a:p>
      </dgm:t>
    </dgm:pt>
    <dgm:pt modelId="{052368B5-753F-4CAF-84C9-5BB426B61430}" type="sibTrans" cxnId="{A5D74ADB-936C-417C-B1B1-C28D6C6977E4}">
      <dgm:prSet/>
      <dgm:spPr/>
      <dgm:t>
        <a:bodyPr/>
        <a:lstStyle/>
        <a:p>
          <a:endParaRPr lang="en-US"/>
        </a:p>
      </dgm:t>
    </dgm:pt>
    <dgm:pt modelId="{40E2741C-46E6-4EFC-A22F-70424D7D8747}">
      <dgm:prSet/>
      <dgm:spPr/>
      <dgm:t>
        <a:bodyPr/>
        <a:lstStyle/>
        <a:p>
          <a:r>
            <a:rPr lang="en-GB"/>
            <a:t>Explored definitions of Mental Health and what this might  mean</a:t>
          </a:r>
          <a:endParaRPr lang="en-US"/>
        </a:p>
      </dgm:t>
    </dgm:pt>
    <dgm:pt modelId="{8A8A3A59-6ACA-442C-838C-97F5247742FB}" type="parTrans" cxnId="{2D3C44F7-2C72-474B-A6AF-72D6BE6C532C}">
      <dgm:prSet/>
      <dgm:spPr/>
      <dgm:t>
        <a:bodyPr/>
        <a:lstStyle/>
        <a:p>
          <a:endParaRPr lang="en-US"/>
        </a:p>
      </dgm:t>
    </dgm:pt>
    <dgm:pt modelId="{9AE45231-A485-4F4B-9C30-A6036336BDFE}" type="sibTrans" cxnId="{2D3C44F7-2C72-474B-A6AF-72D6BE6C532C}">
      <dgm:prSet/>
      <dgm:spPr/>
      <dgm:t>
        <a:bodyPr/>
        <a:lstStyle/>
        <a:p>
          <a:endParaRPr lang="en-US"/>
        </a:p>
      </dgm:t>
    </dgm:pt>
    <dgm:pt modelId="{A9EF6088-4237-4A27-AEBE-AE4C2B0949E3}">
      <dgm:prSet/>
      <dgm:spPr/>
      <dgm:t>
        <a:bodyPr/>
        <a:lstStyle/>
        <a:p>
          <a:r>
            <a:rPr lang="en-GB"/>
            <a:t>Considered some of the factors, causes and groups that might be at risk of mental health concerns.</a:t>
          </a:r>
          <a:endParaRPr lang="en-US"/>
        </a:p>
      </dgm:t>
    </dgm:pt>
    <dgm:pt modelId="{5B4A2B4E-BD51-4423-BA56-8E00D580A89C}" type="parTrans" cxnId="{D4CA32FF-D143-40D4-99E5-C8408953E73B}">
      <dgm:prSet/>
      <dgm:spPr/>
      <dgm:t>
        <a:bodyPr/>
        <a:lstStyle/>
        <a:p>
          <a:endParaRPr lang="en-US"/>
        </a:p>
      </dgm:t>
    </dgm:pt>
    <dgm:pt modelId="{967FA63C-F9B3-48D1-905B-B6DDA93A50C1}" type="sibTrans" cxnId="{D4CA32FF-D143-40D4-99E5-C8408953E73B}">
      <dgm:prSet/>
      <dgm:spPr/>
      <dgm:t>
        <a:bodyPr/>
        <a:lstStyle/>
        <a:p>
          <a:endParaRPr lang="en-US"/>
        </a:p>
      </dgm:t>
    </dgm:pt>
    <dgm:pt modelId="{2D0D5859-D01E-48F5-9EDA-A2F2157E08FF}" type="pres">
      <dgm:prSet presAssocID="{14E1AE35-2314-4B0C-9D82-1AB507BE7DAA}" presName="outerComposite" presStyleCnt="0">
        <dgm:presLayoutVars>
          <dgm:chMax val="5"/>
          <dgm:dir/>
          <dgm:resizeHandles val="exact"/>
        </dgm:presLayoutVars>
      </dgm:prSet>
      <dgm:spPr/>
    </dgm:pt>
    <dgm:pt modelId="{18A9D613-721D-42A4-AA07-2413E2EF8171}" type="pres">
      <dgm:prSet presAssocID="{14E1AE35-2314-4B0C-9D82-1AB507BE7DAA}" presName="dummyMaxCanvas" presStyleCnt="0">
        <dgm:presLayoutVars/>
      </dgm:prSet>
      <dgm:spPr/>
    </dgm:pt>
    <dgm:pt modelId="{E844930E-11C3-4319-B171-F093CAD9ECF6}" type="pres">
      <dgm:prSet presAssocID="{14E1AE35-2314-4B0C-9D82-1AB507BE7DAA}" presName="FiveNodes_1" presStyleLbl="node1" presStyleIdx="0" presStyleCnt="5">
        <dgm:presLayoutVars>
          <dgm:bulletEnabled val="1"/>
        </dgm:presLayoutVars>
      </dgm:prSet>
      <dgm:spPr/>
    </dgm:pt>
    <dgm:pt modelId="{58C787F2-C19C-41CD-9C2D-53F2098449D7}" type="pres">
      <dgm:prSet presAssocID="{14E1AE35-2314-4B0C-9D82-1AB507BE7DAA}" presName="FiveNodes_2" presStyleLbl="node1" presStyleIdx="1" presStyleCnt="5">
        <dgm:presLayoutVars>
          <dgm:bulletEnabled val="1"/>
        </dgm:presLayoutVars>
      </dgm:prSet>
      <dgm:spPr/>
    </dgm:pt>
    <dgm:pt modelId="{15D5C1ED-7618-4DC4-8681-562DAE69A11A}" type="pres">
      <dgm:prSet presAssocID="{14E1AE35-2314-4B0C-9D82-1AB507BE7DAA}" presName="FiveNodes_3" presStyleLbl="node1" presStyleIdx="2" presStyleCnt="5">
        <dgm:presLayoutVars>
          <dgm:bulletEnabled val="1"/>
        </dgm:presLayoutVars>
      </dgm:prSet>
      <dgm:spPr/>
    </dgm:pt>
    <dgm:pt modelId="{4DA35D2A-3092-441D-B844-7B4A5EDCCA28}" type="pres">
      <dgm:prSet presAssocID="{14E1AE35-2314-4B0C-9D82-1AB507BE7DAA}" presName="FiveNodes_4" presStyleLbl="node1" presStyleIdx="3" presStyleCnt="5">
        <dgm:presLayoutVars>
          <dgm:bulletEnabled val="1"/>
        </dgm:presLayoutVars>
      </dgm:prSet>
      <dgm:spPr/>
    </dgm:pt>
    <dgm:pt modelId="{910EE050-E744-4A38-8723-449FD30D7A8A}" type="pres">
      <dgm:prSet presAssocID="{14E1AE35-2314-4B0C-9D82-1AB507BE7DAA}" presName="FiveNodes_5" presStyleLbl="node1" presStyleIdx="4" presStyleCnt="5">
        <dgm:presLayoutVars>
          <dgm:bulletEnabled val="1"/>
        </dgm:presLayoutVars>
      </dgm:prSet>
      <dgm:spPr/>
    </dgm:pt>
    <dgm:pt modelId="{75D48556-974E-4175-93DB-DA63B0D76076}" type="pres">
      <dgm:prSet presAssocID="{14E1AE35-2314-4B0C-9D82-1AB507BE7DAA}" presName="FiveConn_1-2" presStyleLbl="fgAccFollowNode1" presStyleIdx="0" presStyleCnt="4">
        <dgm:presLayoutVars>
          <dgm:bulletEnabled val="1"/>
        </dgm:presLayoutVars>
      </dgm:prSet>
      <dgm:spPr/>
    </dgm:pt>
    <dgm:pt modelId="{D9E116FF-5EB9-4D53-BFFC-2E6DAD5C98A7}" type="pres">
      <dgm:prSet presAssocID="{14E1AE35-2314-4B0C-9D82-1AB507BE7DAA}" presName="FiveConn_2-3" presStyleLbl="fgAccFollowNode1" presStyleIdx="1" presStyleCnt="4">
        <dgm:presLayoutVars>
          <dgm:bulletEnabled val="1"/>
        </dgm:presLayoutVars>
      </dgm:prSet>
      <dgm:spPr/>
    </dgm:pt>
    <dgm:pt modelId="{AAAC5B7A-BFCC-4EBA-8BA9-711624CABA41}" type="pres">
      <dgm:prSet presAssocID="{14E1AE35-2314-4B0C-9D82-1AB507BE7DAA}" presName="FiveConn_3-4" presStyleLbl="fgAccFollowNode1" presStyleIdx="2" presStyleCnt="4">
        <dgm:presLayoutVars>
          <dgm:bulletEnabled val="1"/>
        </dgm:presLayoutVars>
      </dgm:prSet>
      <dgm:spPr/>
    </dgm:pt>
    <dgm:pt modelId="{4A867FD6-20B8-4AFC-9B83-71F28BF2D03B}" type="pres">
      <dgm:prSet presAssocID="{14E1AE35-2314-4B0C-9D82-1AB507BE7DAA}" presName="FiveConn_4-5" presStyleLbl="fgAccFollowNode1" presStyleIdx="3" presStyleCnt="4">
        <dgm:presLayoutVars>
          <dgm:bulletEnabled val="1"/>
        </dgm:presLayoutVars>
      </dgm:prSet>
      <dgm:spPr/>
    </dgm:pt>
    <dgm:pt modelId="{04255F61-2AF0-46B5-B4C3-56F1FCC5D0F9}" type="pres">
      <dgm:prSet presAssocID="{14E1AE35-2314-4B0C-9D82-1AB507BE7DAA}" presName="FiveNodes_1_text" presStyleLbl="node1" presStyleIdx="4" presStyleCnt="5">
        <dgm:presLayoutVars>
          <dgm:bulletEnabled val="1"/>
        </dgm:presLayoutVars>
      </dgm:prSet>
      <dgm:spPr/>
    </dgm:pt>
    <dgm:pt modelId="{E973ECC6-B5E6-4F8E-83AF-21BA23EF43AD}" type="pres">
      <dgm:prSet presAssocID="{14E1AE35-2314-4B0C-9D82-1AB507BE7DAA}" presName="FiveNodes_2_text" presStyleLbl="node1" presStyleIdx="4" presStyleCnt="5">
        <dgm:presLayoutVars>
          <dgm:bulletEnabled val="1"/>
        </dgm:presLayoutVars>
      </dgm:prSet>
      <dgm:spPr/>
    </dgm:pt>
    <dgm:pt modelId="{28BA9CE8-92D1-4B1D-847B-4A0F1BF717D7}" type="pres">
      <dgm:prSet presAssocID="{14E1AE35-2314-4B0C-9D82-1AB507BE7DAA}" presName="FiveNodes_3_text" presStyleLbl="node1" presStyleIdx="4" presStyleCnt="5">
        <dgm:presLayoutVars>
          <dgm:bulletEnabled val="1"/>
        </dgm:presLayoutVars>
      </dgm:prSet>
      <dgm:spPr/>
    </dgm:pt>
    <dgm:pt modelId="{62C80EEA-0683-4A2C-90C5-49F26995D62D}" type="pres">
      <dgm:prSet presAssocID="{14E1AE35-2314-4B0C-9D82-1AB507BE7DAA}" presName="FiveNodes_4_text" presStyleLbl="node1" presStyleIdx="4" presStyleCnt="5">
        <dgm:presLayoutVars>
          <dgm:bulletEnabled val="1"/>
        </dgm:presLayoutVars>
      </dgm:prSet>
      <dgm:spPr/>
    </dgm:pt>
    <dgm:pt modelId="{B4D8C7BE-0F35-42D2-BC39-FC91608ED40E}" type="pres">
      <dgm:prSet presAssocID="{14E1AE35-2314-4B0C-9D82-1AB507BE7DAA}" presName="FiveNodes_5_text" presStyleLbl="node1" presStyleIdx="4" presStyleCnt="5">
        <dgm:presLayoutVars>
          <dgm:bulletEnabled val="1"/>
        </dgm:presLayoutVars>
      </dgm:prSet>
      <dgm:spPr/>
    </dgm:pt>
  </dgm:ptLst>
  <dgm:cxnLst>
    <dgm:cxn modelId="{F0AB960E-4877-4973-8E74-39B2550D6E9C}" type="presOf" srcId="{C9B0DE21-24A5-4622-AB4A-736AE8F36979}" destId="{04255F61-2AF0-46B5-B4C3-56F1FCC5D0F9}" srcOrd="1" destOrd="0" presId="urn:microsoft.com/office/officeart/2005/8/layout/vProcess5"/>
    <dgm:cxn modelId="{89D85A14-EE8B-48F3-9D28-0A7F359E7519}" type="presOf" srcId="{C9B0DE21-24A5-4622-AB4A-736AE8F36979}" destId="{E844930E-11C3-4319-B171-F093CAD9ECF6}" srcOrd="0" destOrd="0" presId="urn:microsoft.com/office/officeart/2005/8/layout/vProcess5"/>
    <dgm:cxn modelId="{089DBA1C-AF71-4C5F-A97E-0E9C0F05574C}" type="presOf" srcId="{A9EF6088-4237-4A27-AEBE-AE4C2B0949E3}" destId="{910EE050-E744-4A38-8723-449FD30D7A8A}" srcOrd="0" destOrd="0" presId="urn:microsoft.com/office/officeart/2005/8/layout/vProcess5"/>
    <dgm:cxn modelId="{AD647222-2C16-4767-A414-CE918219DE26}" type="presOf" srcId="{40E2741C-46E6-4EFC-A22F-70424D7D8747}" destId="{62C80EEA-0683-4A2C-90C5-49F26995D62D}" srcOrd="1" destOrd="0" presId="urn:microsoft.com/office/officeart/2005/8/layout/vProcess5"/>
    <dgm:cxn modelId="{A01C202A-C371-4B98-BA3E-F6A01696FF2F}" type="presOf" srcId="{A9EF6088-4237-4A27-AEBE-AE4C2B0949E3}" destId="{B4D8C7BE-0F35-42D2-BC39-FC91608ED40E}" srcOrd="1" destOrd="0" presId="urn:microsoft.com/office/officeart/2005/8/layout/vProcess5"/>
    <dgm:cxn modelId="{78315237-A793-411C-85C9-45B34D1A7A45}" type="presOf" srcId="{6640DC18-FA6A-42B0-975F-A4FEBB0474E7}" destId="{E973ECC6-B5E6-4F8E-83AF-21BA23EF43AD}" srcOrd="1" destOrd="0" presId="urn:microsoft.com/office/officeart/2005/8/layout/vProcess5"/>
    <dgm:cxn modelId="{2AD1863A-5341-4CEE-AEC6-3EA01DEBF4EA}" srcId="{14E1AE35-2314-4B0C-9D82-1AB507BE7DAA}" destId="{C9B0DE21-24A5-4622-AB4A-736AE8F36979}" srcOrd="0" destOrd="0" parTransId="{B8110745-0D26-4A93-8CD4-57FF93AC0158}" sibTransId="{1E4298AD-6F41-4253-8A27-511AA34DF7C7}"/>
    <dgm:cxn modelId="{E330095F-CDC1-47D6-A27B-A6EFF8A657CC}" type="presOf" srcId="{9AE45231-A485-4F4B-9C30-A6036336BDFE}" destId="{4A867FD6-20B8-4AFC-9B83-71F28BF2D03B}" srcOrd="0" destOrd="0" presId="urn:microsoft.com/office/officeart/2005/8/layout/vProcess5"/>
    <dgm:cxn modelId="{BCCCC861-F5B5-4687-86A3-B9B30AE9DE1D}" type="presOf" srcId="{79CF3FD8-A71B-4204-999A-4607E945DD8A}" destId="{D9E116FF-5EB9-4D53-BFFC-2E6DAD5C98A7}" srcOrd="0" destOrd="0" presId="urn:microsoft.com/office/officeart/2005/8/layout/vProcess5"/>
    <dgm:cxn modelId="{0C929A43-5662-4CB9-8BCA-0E79B2E5C9DF}" type="presOf" srcId="{6640DC18-FA6A-42B0-975F-A4FEBB0474E7}" destId="{58C787F2-C19C-41CD-9C2D-53F2098449D7}" srcOrd="0" destOrd="0" presId="urn:microsoft.com/office/officeart/2005/8/layout/vProcess5"/>
    <dgm:cxn modelId="{E2F80773-0F5F-4900-AE86-01395A9B159C}" type="presOf" srcId="{05A1288F-D883-4AA3-A751-6A34F5DB6853}" destId="{28BA9CE8-92D1-4B1D-847B-4A0F1BF717D7}" srcOrd="1" destOrd="0" presId="urn:microsoft.com/office/officeart/2005/8/layout/vProcess5"/>
    <dgm:cxn modelId="{AD7D8E55-7B10-4D19-B60D-1772997E5F7A}" type="presOf" srcId="{052368B5-753F-4CAF-84C9-5BB426B61430}" destId="{AAAC5B7A-BFCC-4EBA-8BA9-711624CABA41}" srcOrd="0" destOrd="0" presId="urn:microsoft.com/office/officeart/2005/8/layout/vProcess5"/>
    <dgm:cxn modelId="{5BF1079B-F29F-47D5-91FF-16E2AB3E4985}" type="presOf" srcId="{14E1AE35-2314-4B0C-9D82-1AB507BE7DAA}" destId="{2D0D5859-D01E-48F5-9EDA-A2F2157E08FF}" srcOrd="0" destOrd="0" presId="urn:microsoft.com/office/officeart/2005/8/layout/vProcess5"/>
    <dgm:cxn modelId="{F0B7FCBE-F896-4734-9B90-7AEDE1EB396E}" srcId="{14E1AE35-2314-4B0C-9D82-1AB507BE7DAA}" destId="{6640DC18-FA6A-42B0-975F-A4FEBB0474E7}" srcOrd="1" destOrd="0" parTransId="{E2860533-40E6-4E0F-9663-B421EC5502E5}" sibTransId="{79CF3FD8-A71B-4204-999A-4607E945DD8A}"/>
    <dgm:cxn modelId="{5EF2F3CA-6548-4DCA-BA73-C360ED4665E4}" type="presOf" srcId="{05A1288F-D883-4AA3-A751-6A34F5DB6853}" destId="{15D5C1ED-7618-4DC4-8681-562DAE69A11A}" srcOrd="0" destOrd="0" presId="urn:microsoft.com/office/officeart/2005/8/layout/vProcess5"/>
    <dgm:cxn modelId="{A5D74ADB-936C-417C-B1B1-C28D6C6977E4}" srcId="{14E1AE35-2314-4B0C-9D82-1AB507BE7DAA}" destId="{05A1288F-D883-4AA3-A751-6A34F5DB6853}" srcOrd="2" destOrd="0" parTransId="{DC780838-3A36-415D-A5C9-6F03F178341E}" sibTransId="{052368B5-753F-4CAF-84C9-5BB426B61430}"/>
    <dgm:cxn modelId="{386B11E5-B310-48A6-A775-C9BE6C6739EC}" type="presOf" srcId="{40E2741C-46E6-4EFC-A22F-70424D7D8747}" destId="{4DA35D2A-3092-441D-B844-7B4A5EDCCA28}" srcOrd="0" destOrd="0" presId="urn:microsoft.com/office/officeart/2005/8/layout/vProcess5"/>
    <dgm:cxn modelId="{2D3C44F7-2C72-474B-A6AF-72D6BE6C532C}" srcId="{14E1AE35-2314-4B0C-9D82-1AB507BE7DAA}" destId="{40E2741C-46E6-4EFC-A22F-70424D7D8747}" srcOrd="3" destOrd="0" parTransId="{8A8A3A59-6ACA-442C-838C-97F5247742FB}" sibTransId="{9AE45231-A485-4F4B-9C30-A6036336BDFE}"/>
    <dgm:cxn modelId="{779AEBFB-5EB3-4E71-B02A-22899BD1B3FA}" type="presOf" srcId="{1E4298AD-6F41-4253-8A27-511AA34DF7C7}" destId="{75D48556-974E-4175-93DB-DA63B0D76076}" srcOrd="0" destOrd="0" presId="urn:microsoft.com/office/officeart/2005/8/layout/vProcess5"/>
    <dgm:cxn modelId="{D4CA32FF-D143-40D4-99E5-C8408953E73B}" srcId="{14E1AE35-2314-4B0C-9D82-1AB507BE7DAA}" destId="{A9EF6088-4237-4A27-AEBE-AE4C2B0949E3}" srcOrd="4" destOrd="0" parTransId="{5B4A2B4E-BD51-4423-BA56-8E00D580A89C}" sibTransId="{967FA63C-F9B3-48D1-905B-B6DDA93A50C1}"/>
    <dgm:cxn modelId="{B3C4B145-B6C0-41BE-A271-E77D9764C8EF}" type="presParOf" srcId="{2D0D5859-D01E-48F5-9EDA-A2F2157E08FF}" destId="{18A9D613-721D-42A4-AA07-2413E2EF8171}" srcOrd="0" destOrd="0" presId="urn:microsoft.com/office/officeart/2005/8/layout/vProcess5"/>
    <dgm:cxn modelId="{4C2BB6E8-EA45-4CF4-8D49-6D19C8C65159}" type="presParOf" srcId="{2D0D5859-D01E-48F5-9EDA-A2F2157E08FF}" destId="{E844930E-11C3-4319-B171-F093CAD9ECF6}" srcOrd="1" destOrd="0" presId="urn:microsoft.com/office/officeart/2005/8/layout/vProcess5"/>
    <dgm:cxn modelId="{413EC8B0-352E-4E51-8BBF-7DFD336888CC}" type="presParOf" srcId="{2D0D5859-D01E-48F5-9EDA-A2F2157E08FF}" destId="{58C787F2-C19C-41CD-9C2D-53F2098449D7}" srcOrd="2" destOrd="0" presId="urn:microsoft.com/office/officeart/2005/8/layout/vProcess5"/>
    <dgm:cxn modelId="{7F59CBDC-E0C6-4ED6-B5CF-32794521B66A}" type="presParOf" srcId="{2D0D5859-D01E-48F5-9EDA-A2F2157E08FF}" destId="{15D5C1ED-7618-4DC4-8681-562DAE69A11A}" srcOrd="3" destOrd="0" presId="urn:microsoft.com/office/officeart/2005/8/layout/vProcess5"/>
    <dgm:cxn modelId="{5598C854-C1D8-4A94-B437-A449BEC4F2B4}" type="presParOf" srcId="{2D0D5859-D01E-48F5-9EDA-A2F2157E08FF}" destId="{4DA35D2A-3092-441D-B844-7B4A5EDCCA28}" srcOrd="4" destOrd="0" presId="urn:microsoft.com/office/officeart/2005/8/layout/vProcess5"/>
    <dgm:cxn modelId="{F49567BF-790C-4714-B5BE-56CD718E097B}" type="presParOf" srcId="{2D0D5859-D01E-48F5-9EDA-A2F2157E08FF}" destId="{910EE050-E744-4A38-8723-449FD30D7A8A}" srcOrd="5" destOrd="0" presId="urn:microsoft.com/office/officeart/2005/8/layout/vProcess5"/>
    <dgm:cxn modelId="{B8F3622F-9837-44AE-83D5-B6D61364DE58}" type="presParOf" srcId="{2D0D5859-D01E-48F5-9EDA-A2F2157E08FF}" destId="{75D48556-974E-4175-93DB-DA63B0D76076}" srcOrd="6" destOrd="0" presId="urn:microsoft.com/office/officeart/2005/8/layout/vProcess5"/>
    <dgm:cxn modelId="{81CCAD11-8F11-4CED-8680-103E074ED55A}" type="presParOf" srcId="{2D0D5859-D01E-48F5-9EDA-A2F2157E08FF}" destId="{D9E116FF-5EB9-4D53-BFFC-2E6DAD5C98A7}" srcOrd="7" destOrd="0" presId="urn:microsoft.com/office/officeart/2005/8/layout/vProcess5"/>
    <dgm:cxn modelId="{9BADD713-675C-4E49-AD0C-9983242C19ED}" type="presParOf" srcId="{2D0D5859-D01E-48F5-9EDA-A2F2157E08FF}" destId="{AAAC5B7A-BFCC-4EBA-8BA9-711624CABA41}" srcOrd="8" destOrd="0" presId="urn:microsoft.com/office/officeart/2005/8/layout/vProcess5"/>
    <dgm:cxn modelId="{B70BDFB1-8EE1-4F99-AE56-D788C3DB1B2B}" type="presParOf" srcId="{2D0D5859-D01E-48F5-9EDA-A2F2157E08FF}" destId="{4A867FD6-20B8-4AFC-9B83-71F28BF2D03B}" srcOrd="9" destOrd="0" presId="urn:microsoft.com/office/officeart/2005/8/layout/vProcess5"/>
    <dgm:cxn modelId="{6C3B239E-76FE-4D38-9BF6-9F63392D609D}" type="presParOf" srcId="{2D0D5859-D01E-48F5-9EDA-A2F2157E08FF}" destId="{04255F61-2AF0-46B5-B4C3-56F1FCC5D0F9}" srcOrd="10" destOrd="0" presId="urn:microsoft.com/office/officeart/2005/8/layout/vProcess5"/>
    <dgm:cxn modelId="{9FFF317A-31EA-4C53-A657-7666BA74B515}" type="presParOf" srcId="{2D0D5859-D01E-48F5-9EDA-A2F2157E08FF}" destId="{E973ECC6-B5E6-4F8E-83AF-21BA23EF43AD}" srcOrd="11" destOrd="0" presId="urn:microsoft.com/office/officeart/2005/8/layout/vProcess5"/>
    <dgm:cxn modelId="{D0C3CFF5-1225-4DF3-92E8-7D89978740FD}" type="presParOf" srcId="{2D0D5859-D01E-48F5-9EDA-A2F2157E08FF}" destId="{28BA9CE8-92D1-4B1D-847B-4A0F1BF717D7}" srcOrd="12" destOrd="0" presId="urn:microsoft.com/office/officeart/2005/8/layout/vProcess5"/>
    <dgm:cxn modelId="{F014C31E-D6FC-48FA-8A84-48ACBBFF33DC}" type="presParOf" srcId="{2D0D5859-D01E-48F5-9EDA-A2F2157E08FF}" destId="{62C80EEA-0683-4A2C-90C5-49F26995D62D}" srcOrd="13" destOrd="0" presId="urn:microsoft.com/office/officeart/2005/8/layout/vProcess5"/>
    <dgm:cxn modelId="{BA4BDA56-CAFE-428B-97F1-3247986819C4}" type="presParOf" srcId="{2D0D5859-D01E-48F5-9EDA-A2F2157E08FF}" destId="{B4D8C7BE-0F35-42D2-BC39-FC91608ED40E}"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7EEFF2-4090-490A-A1B2-DF754CF7F53C}">
      <dsp:nvSpPr>
        <dsp:cNvPr id="0" name=""/>
        <dsp:cNvSpPr/>
      </dsp:nvSpPr>
      <dsp:spPr>
        <a:xfrm>
          <a:off x="2173691" y="593728"/>
          <a:ext cx="458690" cy="91440"/>
        </a:xfrm>
        <a:custGeom>
          <a:avLst/>
          <a:gdLst/>
          <a:ahLst/>
          <a:cxnLst/>
          <a:rect l="0" t="0" r="0" b="0"/>
          <a:pathLst>
            <a:path>
              <a:moveTo>
                <a:pt x="0" y="45720"/>
              </a:moveTo>
              <a:lnTo>
                <a:pt x="458690" y="45720"/>
              </a:lnTo>
            </a:path>
          </a:pathLst>
        </a:custGeom>
        <a:noFill/>
        <a:ln w="1000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90804" y="637002"/>
        <a:ext cx="24464" cy="4892"/>
      </dsp:txXfrm>
    </dsp:sp>
    <dsp:sp modelId="{49AE9887-6750-4BB7-A9F5-55255A4E0639}">
      <dsp:nvSpPr>
        <dsp:cNvPr id="0" name=""/>
        <dsp:cNvSpPr/>
      </dsp:nvSpPr>
      <dsp:spPr>
        <a:xfrm>
          <a:off x="48142" y="1243"/>
          <a:ext cx="2127349" cy="127640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4242" tIns="109420" rIns="104242" bIns="109420" numCol="1" spcCol="1270" anchor="ctr" anchorCtr="0">
          <a:noAutofit/>
        </a:bodyPr>
        <a:lstStyle/>
        <a:p>
          <a:pPr marL="0" lvl="0" indent="0" algn="ctr" defTabSz="755650">
            <a:lnSpc>
              <a:spcPct val="90000"/>
            </a:lnSpc>
            <a:spcBef>
              <a:spcPct val="0"/>
            </a:spcBef>
            <a:spcAft>
              <a:spcPct val="35000"/>
            </a:spcAft>
            <a:buNone/>
          </a:pPr>
          <a:r>
            <a:rPr lang="en-GB" sz="1700" kern="1200" dirty="0"/>
            <a:t>Understanding Child and Adolescent Mental </a:t>
          </a:r>
          <a:endParaRPr lang="en-US" sz="1700" kern="1200" dirty="0"/>
        </a:p>
      </dsp:txBody>
      <dsp:txXfrm>
        <a:off x="48142" y="1243"/>
        <a:ext cx="2127349" cy="1276409"/>
      </dsp:txXfrm>
    </dsp:sp>
    <dsp:sp modelId="{DC724E38-5687-4EDB-A805-00187DC0EFF0}">
      <dsp:nvSpPr>
        <dsp:cNvPr id="0" name=""/>
        <dsp:cNvSpPr/>
      </dsp:nvSpPr>
      <dsp:spPr>
        <a:xfrm>
          <a:off x="4790331" y="593728"/>
          <a:ext cx="458690" cy="91440"/>
        </a:xfrm>
        <a:custGeom>
          <a:avLst/>
          <a:gdLst/>
          <a:ahLst/>
          <a:cxnLst/>
          <a:rect l="0" t="0" r="0" b="0"/>
          <a:pathLst>
            <a:path>
              <a:moveTo>
                <a:pt x="0" y="45720"/>
              </a:moveTo>
              <a:lnTo>
                <a:pt x="458690" y="45720"/>
              </a:lnTo>
            </a:path>
          </a:pathLst>
        </a:custGeom>
        <a:noFill/>
        <a:ln w="10000"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07444" y="637002"/>
        <a:ext cx="24464" cy="4892"/>
      </dsp:txXfrm>
    </dsp:sp>
    <dsp:sp modelId="{90CAAAD7-2D4F-486C-83BB-B136025C380C}">
      <dsp:nvSpPr>
        <dsp:cNvPr id="0" name=""/>
        <dsp:cNvSpPr/>
      </dsp:nvSpPr>
      <dsp:spPr>
        <a:xfrm>
          <a:off x="2664782" y="1243"/>
          <a:ext cx="2127349" cy="1276409"/>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4242" tIns="109420" rIns="104242" bIns="109420" numCol="1" spcCol="1270" anchor="ctr" anchorCtr="0">
          <a:noAutofit/>
        </a:bodyPr>
        <a:lstStyle/>
        <a:p>
          <a:pPr marL="0" lvl="0" indent="0" algn="ctr" defTabSz="755650">
            <a:lnSpc>
              <a:spcPct val="90000"/>
            </a:lnSpc>
            <a:spcBef>
              <a:spcPct val="0"/>
            </a:spcBef>
            <a:spcAft>
              <a:spcPct val="35000"/>
            </a:spcAft>
            <a:buNone/>
          </a:pPr>
          <a:r>
            <a:rPr lang="en-GB" sz="1700" kern="1200" dirty="0"/>
            <a:t>Professional roles and Heath Systems (CAMHS)</a:t>
          </a:r>
          <a:endParaRPr lang="en-US" sz="1700" kern="1200" dirty="0"/>
        </a:p>
      </dsp:txBody>
      <dsp:txXfrm>
        <a:off x="2664782" y="1243"/>
        <a:ext cx="2127349" cy="1276409"/>
      </dsp:txXfrm>
    </dsp:sp>
    <dsp:sp modelId="{047C4184-6D84-4D9B-9C01-FD79F5D86781}">
      <dsp:nvSpPr>
        <dsp:cNvPr id="0" name=""/>
        <dsp:cNvSpPr/>
      </dsp:nvSpPr>
      <dsp:spPr>
        <a:xfrm>
          <a:off x="7406971" y="593728"/>
          <a:ext cx="458690" cy="91440"/>
        </a:xfrm>
        <a:custGeom>
          <a:avLst/>
          <a:gdLst/>
          <a:ahLst/>
          <a:cxnLst/>
          <a:rect l="0" t="0" r="0" b="0"/>
          <a:pathLst>
            <a:path>
              <a:moveTo>
                <a:pt x="0" y="45720"/>
              </a:moveTo>
              <a:lnTo>
                <a:pt x="458690" y="45720"/>
              </a:lnTo>
            </a:path>
          </a:pathLst>
        </a:custGeom>
        <a:noFill/>
        <a:ln w="10000"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624084" y="637002"/>
        <a:ext cx="24464" cy="4892"/>
      </dsp:txXfrm>
    </dsp:sp>
    <dsp:sp modelId="{79799321-DB94-4291-85DA-B39148F8CC62}">
      <dsp:nvSpPr>
        <dsp:cNvPr id="0" name=""/>
        <dsp:cNvSpPr/>
      </dsp:nvSpPr>
      <dsp:spPr>
        <a:xfrm>
          <a:off x="5281422" y="1243"/>
          <a:ext cx="2127349" cy="1276409"/>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4242" tIns="109420" rIns="104242" bIns="109420" numCol="1" spcCol="1270" anchor="ctr" anchorCtr="0">
          <a:noAutofit/>
        </a:bodyPr>
        <a:lstStyle/>
        <a:p>
          <a:pPr marL="0" lvl="0" indent="0" algn="ctr" defTabSz="755650">
            <a:lnSpc>
              <a:spcPct val="90000"/>
            </a:lnSpc>
            <a:spcBef>
              <a:spcPct val="0"/>
            </a:spcBef>
            <a:spcAft>
              <a:spcPct val="35000"/>
            </a:spcAft>
            <a:buNone/>
          </a:pPr>
          <a:r>
            <a:rPr lang="en-GB" sz="1700" kern="1200"/>
            <a:t>Professional and Ethical Frameworks</a:t>
          </a:r>
          <a:endParaRPr lang="en-US" sz="1700" kern="1200"/>
        </a:p>
      </dsp:txBody>
      <dsp:txXfrm>
        <a:off x="5281422" y="1243"/>
        <a:ext cx="2127349" cy="1276409"/>
      </dsp:txXfrm>
    </dsp:sp>
    <dsp:sp modelId="{ECC53765-90C1-406A-941C-0928E7058794}">
      <dsp:nvSpPr>
        <dsp:cNvPr id="0" name=""/>
        <dsp:cNvSpPr/>
      </dsp:nvSpPr>
      <dsp:spPr>
        <a:xfrm>
          <a:off x="1111816" y="1275853"/>
          <a:ext cx="7849920" cy="458690"/>
        </a:xfrm>
        <a:custGeom>
          <a:avLst/>
          <a:gdLst/>
          <a:ahLst/>
          <a:cxnLst/>
          <a:rect l="0" t="0" r="0" b="0"/>
          <a:pathLst>
            <a:path>
              <a:moveTo>
                <a:pt x="7849920" y="0"/>
              </a:moveTo>
              <a:lnTo>
                <a:pt x="7849920" y="246445"/>
              </a:lnTo>
              <a:lnTo>
                <a:pt x="0" y="246445"/>
              </a:lnTo>
              <a:lnTo>
                <a:pt x="0" y="458690"/>
              </a:lnTo>
            </a:path>
          </a:pathLst>
        </a:custGeom>
        <a:noFill/>
        <a:ln w="10000"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40148" y="1502752"/>
        <a:ext cx="393257" cy="4892"/>
      </dsp:txXfrm>
    </dsp:sp>
    <dsp:sp modelId="{ABCF8F2C-D51E-4B80-B448-A302D2B6F82A}">
      <dsp:nvSpPr>
        <dsp:cNvPr id="0" name=""/>
        <dsp:cNvSpPr/>
      </dsp:nvSpPr>
      <dsp:spPr>
        <a:xfrm>
          <a:off x="7898062" y="1243"/>
          <a:ext cx="2127349" cy="1276409"/>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4242" tIns="109420" rIns="104242" bIns="109420" numCol="1" spcCol="1270" anchor="ctr" anchorCtr="0">
          <a:noAutofit/>
        </a:bodyPr>
        <a:lstStyle/>
        <a:p>
          <a:pPr marL="0" lvl="0" indent="0" algn="ctr" defTabSz="755650">
            <a:lnSpc>
              <a:spcPct val="90000"/>
            </a:lnSpc>
            <a:spcBef>
              <a:spcPct val="0"/>
            </a:spcBef>
            <a:spcAft>
              <a:spcPct val="35000"/>
            </a:spcAft>
            <a:buNone/>
          </a:pPr>
          <a:r>
            <a:rPr lang="en-GB" sz="1700" kern="1200"/>
            <a:t>Definitions and classifications</a:t>
          </a:r>
          <a:endParaRPr lang="en-US" sz="1700" kern="1200"/>
        </a:p>
      </dsp:txBody>
      <dsp:txXfrm>
        <a:off x="7898062" y="1243"/>
        <a:ext cx="2127349" cy="1276409"/>
      </dsp:txXfrm>
    </dsp:sp>
    <dsp:sp modelId="{B2284772-8DA6-4C9C-A451-D5DF7D17505F}">
      <dsp:nvSpPr>
        <dsp:cNvPr id="0" name=""/>
        <dsp:cNvSpPr/>
      </dsp:nvSpPr>
      <dsp:spPr>
        <a:xfrm>
          <a:off x="2173691" y="2359429"/>
          <a:ext cx="458690" cy="91440"/>
        </a:xfrm>
        <a:custGeom>
          <a:avLst/>
          <a:gdLst/>
          <a:ahLst/>
          <a:cxnLst/>
          <a:rect l="0" t="0" r="0" b="0"/>
          <a:pathLst>
            <a:path>
              <a:moveTo>
                <a:pt x="0" y="45720"/>
              </a:moveTo>
              <a:lnTo>
                <a:pt x="458690" y="45720"/>
              </a:lnTo>
            </a:path>
          </a:pathLst>
        </a:custGeom>
        <a:noFill/>
        <a:ln w="10000"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90804" y="2402702"/>
        <a:ext cx="24464" cy="4892"/>
      </dsp:txXfrm>
    </dsp:sp>
    <dsp:sp modelId="{AFCC5AD9-8BA3-43CC-8AE5-47070905B8FA}">
      <dsp:nvSpPr>
        <dsp:cNvPr id="0" name=""/>
        <dsp:cNvSpPr/>
      </dsp:nvSpPr>
      <dsp:spPr>
        <a:xfrm>
          <a:off x="48142" y="1766944"/>
          <a:ext cx="2127349" cy="1276409"/>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4242" tIns="109420" rIns="104242" bIns="109420" numCol="1" spcCol="1270" anchor="ctr" anchorCtr="0">
          <a:noAutofit/>
        </a:bodyPr>
        <a:lstStyle/>
        <a:p>
          <a:pPr marL="0" lvl="0" indent="0" algn="ctr" defTabSz="755650">
            <a:lnSpc>
              <a:spcPct val="90000"/>
            </a:lnSpc>
            <a:spcBef>
              <a:spcPct val="0"/>
            </a:spcBef>
            <a:spcAft>
              <a:spcPct val="35000"/>
            </a:spcAft>
            <a:buNone/>
          </a:pPr>
          <a:r>
            <a:rPr lang="en-GB" sz="1700" kern="1200"/>
            <a:t>Behavioural constructs. </a:t>
          </a:r>
          <a:endParaRPr lang="en-US" sz="1700" kern="1200"/>
        </a:p>
      </dsp:txBody>
      <dsp:txXfrm>
        <a:off x="48142" y="1766944"/>
        <a:ext cx="2127349" cy="1276409"/>
      </dsp:txXfrm>
    </dsp:sp>
    <dsp:sp modelId="{BD1C5A8E-F334-4E32-A6CC-2D8ABC52E487}">
      <dsp:nvSpPr>
        <dsp:cNvPr id="0" name=""/>
        <dsp:cNvSpPr/>
      </dsp:nvSpPr>
      <dsp:spPr>
        <a:xfrm>
          <a:off x="4790331" y="2359429"/>
          <a:ext cx="458690" cy="91440"/>
        </a:xfrm>
        <a:custGeom>
          <a:avLst/>
          <a:gdLst/>
          <a:ahLst/>
          <a:cxnLst/>
          <a:rect l="0" t="0" r="0" b="0"/>
          <a:pathLst>
            <a:path>
              <a:moveTo>
                <a:pt x="0" y="45720"/>
              </a:moveTo>
              <a:lnTo>
                <a:pt x="458690" y="45720"/>
              </a:lnTo>
            </a:path>
          </a:pathLst>
        </a:custGeom>
        <a:noFill/>
        <a:ln w="1000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07444" y="2402702"/>
        <a:ext cx="24464" cy="4892"/>
      </dsp:txXfrm>
    </dsp:sp>
    <dsp:sp modelId="{99C9A185-CF71-4333-8F5C-3A654088AC2A}">
      <dsp:nvSpPr>
        <dsp:cNvPr id="0" name=""/>
        <dsp:cNvSpPr/>
      </dsp:nvSpPr>
      <dsp:spPr>
        <a:xfrm>
          <a:off x="2664782" y="1766944"/>
          <a:ext cx="2127349" cy="127640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4242" tIns="109420" rIns="104242" bIns="109420" numCol="1" spcCol="1270" anchor="ctr" anchorCtr="0">
          <a:noAutofit/>
        </a:bodyPr>
        <a:lstStyle/>
        <a:p>
          <a:pPr marL="0" lvl="0" indent="0" algn="ctr" defTabSz="755650">
            <a:lnSpc>
              <a:spcPct val="90000"/>
            </a:lnSpc>
            <a:spcBef>
              <a:spcPct val="0"/>
            </a:spcBef>
            <a:spcAft>
              <a:spcPct val="35000"/>
            </a:spcAft>
            <a:buNone/>
          </a:pPr>
          <a:r>
            <a:rPr lang="en-GB" sz="1700" kern="1200"/>
            <a:t>Mental Health and Behavioural Disorders</a:t>
          </a:r>
          <a:endParaRPr lang="en-US" sz="1700" kern="1200"/>
        </a:p>
      </dsp:txBody>
      <dsp:txXfrm>
        <a:off x="2664782" y="1766944"/>
        <a:ext cx="2127349" cy="1276409"/>
      </dsp:txXfrm>
    </dsp:sp>
    <dsp:sp modelId="{1665A284-D425-4103-AFEB-80E14DEF02DD}">
      <dsp:nvSpPr>
        <dsp:cNvPr id="0" name=""/>
        <dsp:cNvSpPr/>
      </dsp:nvSpPr>
      <dsp:spPr>
        <a:xfrm>
          <a:off x="7406971" y="2359429"/>
          <a:ext cx="458690" cy="91440"/>
        </a:xfrm>
        <a:custGeom>
          <a:avLst/>
          <a:gdLst/>
          <a:ahLst/>
          <a:cxnLst/>
          <a:rect l="0" t="0" r="0" b="0"/>
          <a:pathLst>
            <a:path>
              <a:moveTo>
                <a:pt x="0" y="45720"/>
              </a:moveTo>
              <a:lnTo>
                <a:pt x="458690" y="45720"/>
              </a:lnTo>
            </a:path>
          </a:pathLst>
        </a:custGeom>
        <a:noFill/>
        <a:ln w="10000"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624084" y="2402702"/>
        <a:ext cx="24464" cy="4892"/>
      </dsp:txXfrm>
    </dsp:sp>
    <dsp:sp modelId="{D4A8AD19-B8D7-4FD8-8948-BF89F35E922C}">
      <dsp:nvSpPr>
        <dsp:cNvPr id="0" name=""/>
        <dsp:cNvSpPr/>
      </dsp:nvSpPr>
      <dsp:spPr>
        <a:xfrm>
          <a:off x="5281422" y="1766944"/>
          <a:ext cx="2127349" cy="1276409"/>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4242" tIns="109420" rIns="104242" bIns="109420" numCol="1" spcCol="1270" anchor="ctr" anchorCtr="0">
          <a:noAutofit/>
        </a:bodyPr>
        <a:lstStyle/>
        <a:p>
          <a:pPr marL="0" lvl="0" indent="0" algn="ctr" defTabSz="755650">
            <a:lnSpc>
              <a:spcPct val="90000"/>
            </a:lnSpc>
            <a:spcBef>
              <a:spcPct val="0"/>
            </a:spcBef>
            <a:spcAft>
              <a:spcPct val="35000"/>
            </a:spcAft>
            <a:buNone/>
          </a:pPr>
          <a:r>
            <a:rPr lang="en-GB" sz="1700" kern="1200"/>
            <a:t>Neurodevelopmental Disorders</a:t>
          </a:r>
          <a:endParaRPr lang="en-US" sz="1700" kern="1200"/>
        </a:p>
      </dsp:txBody>
      <dsp:txXfrm>
        <a:off x="5281422" y="1766944"/>
        <a:ext cx="2127349" cy="1276409"/>
      </dsp:txXfrm>
    </dsp:sp>
    <dsp:sp modelId="{7A6D95D7-AFA4-4AFD-906C-76477F614551}">
      <dsp:nvSpPr>
        <dsp:cNvPr id="0" name=""/>
        <dsp:cNvSpPr/>
      </dsp:nvSpPr>
      <dsp:spPr>
        <a:xfrm>
          <a:off x="1111816" y="3041553"/>
          <a:ext cx="7849920" cy="458690"/>
        </a:xfrm>
        <a:custGeom>
          <a:avLst/>
          <a:gdLst/>
          <a:ahLst/>
          <a:cxnLst/>
          <a:rect l="0" t="0" r="0" b="0"/>
          <a:pathLst>
            <a:path>
              <a:moveTo>
                <a:pt x="7849920" y="0"/>
              </a:moveTo>
              <a:lnTo>
                <a:pt x="7849920" y="246445"/>
              </a:lnTo>
              <a:lnTo>
                <a:pt x="0" y="246445"/>
              </a:lnTo>
              <a:lnTo>
                <a:pt x="0" y="458690"/>
              </a:lnTo>
            </a:path>
          </a:pathLst>
        </a:custGeom>
        <a:noFill/>
        <a:ln w="10000"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40148" y="3268452"/>
        <a:ext cx="393257" cy="4892"/>
      </dsp:txXfrm>
    </dsp:sp>
    <dsp:sp modelId="{52C62043-0AF0-4615-8900-C06A729A4EBA}">
      <dsp:nvSpPr>
        <dsp:cNvPr id="0" name=""/>
        <dsp:cNvSpPr/>
      </dsp:nvSpPr>
      <dsp:spPr>
        <a:xfrm>
          <a:off x="7898062" y="1766944"/>
          <a:ext cx="2127349" cy="1276409"/>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4242" tIns="109420" rIns="104242" bIns="109420" numCol="1" spcCol="1270" anchor="ctr" anchorCtr="0">
          <a:noAutofit/>
        </a:bodyPr>
        <a:lstStyle/>
        <a:p>
          <a:pPr marL="0" lvl="0" indent="0" algn="ctr" defTabSz="755650">
            <a:lnSpc>
              <a:spcPct val="90000"/>
            </a:lnSpc>
            <a:spcBef>
              <a:spcPct val="0"/>
            </a:spcBef>
            <a:spcAft>
              <a:spcPct val="35000"/>
            </a:spcAft>
            <a:buNone/>
          </a:pPr>
          <a:r>
            <a:rPr lang="en-GB" sz="1700" kern="1200"/>
            <a:t>Abuse and Trauma</a:t>
          </a:r>
          <a:endParaRPr lang="en-US" sz="1700" kern="1200"/>
        </a:p>
      </dsp:txBody>
      <dsp:txXfrm>
        <a:off x="7898062" y="1766944"/>
        <a:ext cx="2127349" cy="1276409"/>
      </dsp:txXfrm>
    </dsp:sp>
    <dsp:sp modelId="{1CC31893-F30B-46CC-84F9-AEB372322D25}">
      <dsp:nvSpPr>
        <dsp:cNvPr id="0" name=""/>
        <dsp:cNvSpPr/>
      </dsp:nvSpPr>
      <dsp:spPr>
        <a:xfrm>
          <a:off x="2173691" y="4125129"/>
          <a:ext cx="458690" cy="91440"/>
        </a:xfrm>
        <a:custGeom>
          <a:avLst/>
          <a:gdLst/>
          <a:ahLst/>
          <a:cxnLst/>
          <a:rect l="0" t="0" r="0" b="0"/>
          <a:pathLst>
            <a:path>
              <a:moveTo>
                <a:pt x="0" y="45720"/>
              </a:moveTo>
              <a:lnTo>
                <a:pt x="458690" y="45720"/>
              </a:lnTo>
            </a:path>
          </a:pathLst>
        </a:custGeom>
        <a:noFill/>
        <a:ln w="10000"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90804" y="4168402"/>
        <a:ext cx="24464" cy="4892"/>
      </dsp:txXfrm>
    </dsp:sp>
    <dsp:sp modelId="{EA6A7176-3F77-44F8-8CF5-396B2382E007}">
      <dsp:nvSpPr>
        <dsp:cNvPr id="0" name=""/>
        <dsp:cNvSpPr/>
      </dsp:nvSpPr>
      <dsp:spPr>
        <a:xfrm>
          <a:off x="48142" y="3532644"/>
          <a:ext cx="2127349" cy="1276409"/>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4242" tIns="109420" rIns="104242" bIns="109420" numCol="1" spcCol="1270" anchor="ctr" anchorCtr="0">
          <a:noAutofit/>
        </a:bodyPr>
        <a:lstStyle/>
        <a:p>
          <a:pPr marL="0" lvl="0" indent="0" algn="ctr" defTabSz="755650">
            <a:lnSpc>
              <a:spcPct val="90000"/>
            </a:lnSpc>
            <a:spcBef>
              <a:spcPct val="0"/>
            </a:spcBef>
            <a:spcAft>
              <a:spcPct val="35000"/>
            </a:spcAft>
            <a:buNone/>
          </a:pPr>
          <a:r>
            <a:rPr lang="en-GB" sz="1700" kern="1200"/>
            <a:t>Risk factors and Referrals</a:t>
          </a:r>
          <a:endParaRPr lang="en-US" sz="1700" kern="1200"/>
        </a:p>
      </dsp:txBody>
      <dsp:txXfrm>
        <a:off x="48142" y="3532644"/>
        <a:ext cx="2127349" cy="1276409"/>
      </dsp:txXfrm>
    </dsp:sp>
    <dsp:sp modelId="{9B3721E2-2DB8-4BC4-A9AF-9AAA555F4B08}">
      <dsp:nvSpPr>
        <dsp:cNvPr id="0" name=""/>
        <dsp:cNvSpPr/>
      </dsp:nvSpPr>
      <dsp:spPr>
        <a:xfrm>
          <a:off x="4790331" y="4125129"/>
          <a:ext cx="458690" cy="91440"/>
        </a:xfrm>
        <a:custGeom>
          <a:avLst/>
          <a:gdLst/>
          <a:ahLst/>
          <a:cxnLst/>
          <a:rect l="0" t="0" r="0" b="0"/>
          <a:pathLst>
            <a:path>
              <a:moveTo>
                <a:pt x="0" y="45720"/>
              </a:moveTo>
              <a:lnTo>
                <a:pt x="458690" y="45720"/>
              </a:lnTo>
            </a:path>
          </a:pathLst>
        </a:custGeom>
        <a:noFill/>
        <a:ln w="10000"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07444" y="4168402"/>
        <a:ext cx="24464" cy="4892"/>
      </dsp:txXfrm>
    </dsp:sp>
    <dsp:sp modelId="{55C8F71A-76BB-4C8E-8B11-609F4AC8ECBE}">
      <dsp:nvSpPr>
        <dsp:cNvPr id="0" name=""/>
        <dsp:cNvSpPr/>
      </dsp:nvSpPr>
      <dsp:spPr>
        <a:xfrm>
          <a:off x="2664782" y="3532644"/>
          <a:ext cx="2127349" cy="1276409"/>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4242" tIns="109420" rIns="104242" bIns="109420" numCol="1" spcCol="1270" anchor="ctr" anchorCtr="0">
          <a:noAutofit/>
        </a:bodyPr>
        <a:lstStyle/>
        <a:p>
          <a:pPr marL="0" lvl="0" indent="0" algn="ctr" defTabSz="755650">
            <a:lnSpc>
              <a:spcPct val="90000"/>
            </a:lnSpc>
            <a:spcBef>
              <a:spcPct val="0"/>
            </a:spcBef>
            <a:spcAft>
              <a:spcPct val="35000"/>
            </a:spcAft>
            <a:buNone/>
          </a:pPr>
          <a:r>
            <a:rPr lang="en-GB" sz="1700" kern="1200"/>
            <a:t>Bereavement and loss</a:t>
          </a:r>
          <a:endParaRPr lang="en-US" sz="1700" kern="1200"/>
        </a:p>
      </dsp:txBody>
      <dsp:txXfrm>
        <a:off x="2664782" y="3532644"/>
        <a:ext cx="2127349" cy="1276409"/>
      </dsp:txXfrm>
    </dsp:sp>
    <dsp:sp modelId="{3A75DB5C-880E-4303-9905-449811E66DF8}">
      <dsp:nvSpPr>
        <dsp:cNvPr id="0" name=""/>
        <dsp:cNvSpPr/>
      </dsp:nvSpPr>
      <dsp:spPr>
        <a:xfrm>
          <a:off x="7406971" y="4125129"/>
          <a:ext cx="458690" cy="91440"/>
        </a:xfrm>
        <a:custGeom>
          <a:avLst/>
          <a:gdLst/>
          <a:ahLst/>
          <a:cxnLst/>
          <a:rect l="0" t="0" r="0" b="0"/>
          <a:pathLst>
            <a:path>
              <a:moveTo>
                <a:pt x="0" y="45720"/>
              </a:moveTo>
              <a:lnTo>
                <a:pt x="458690" y="45720"/>
              </a:lnTo>
            </a:path>
          </a:pathLst>
        </a:custGeom>
        <a:noFill/>
        <a:ln w="1000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624084" y="4168402"/>
        <a:ext cx="24464" cy="4892"/>
      </dsp:txXfrm>
    </dsp:sp>
    <dsp:sp modelId="{74B8CB0C-E9F4-4693-BDD2-7A22C272B1E7}">
      <dsp:nvSpPr>
        <dsp:cNvPr id="0" name=""/>
        <dsp:cNvSpPr/>
      </dsp:nvSpPr>
      <dsp:spPr>
        <a:xfrm>
          <a:off x="5281422" y="3532644"/>
          <a:ext cx="2127349" cy="127640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4242" tIns="109420" rIns="104242" bIns="109420" numCol="1" spcCol="1270" anchor="ctr" anchorCtr="0">
          <a:noAutofit/>
        </a:bodyPr>
        <a:lstStyle/>
        <a:p>
          <a:pPr marL="0" lvl="0" indent="0" algn="ctr" defTabSz="755650">
            <a:lnSpc>
              <a:spcPct val="90000"/>
            </a:lnSpc>
            <a:spcBef>
              <a:spcPct val="0"/>
            </a:spcBef>
            <a:spcAft>
              <a:spcPct val="35000"/>
            </a:spcAft>
            <a:buNone/>
          </a:pPr>
          <a:r>
            <a:rPr lang="en-GB" sz="1700" kern="1200"/>
            <a:t>School related issues</a:t>
          </a:r>
          <a:endParaRPr lang="en-US" sz="1700" kern="1200"/>
        </a:p>
      </dsp:txBody>
      <dsp:txXfrm>
        <a:off x="5281422" y="3532644"/>
        <a:ext cx="2127349" cy="1276409"/>
      </dsp:txXfrm>
    </dsp:sp>
    <dsp:sp modelId="{F6077DE4-E773-4EFE-8C09-FF85BFECCD55}">
      <dsp:nvSpPr>
        <dsp:cNvPr id="0" name=""/>
        <dsp:cNvSpPr/>
      </dsp:nvSpPr>
      <dsp:spPr>
        <a:xfrm>
          <a:off x="7898062" y="3532644"/>
          <a:ext cx="2127349" cy="1276409"/>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4242" tIns="109420" rIns="104242" bIns="109420" numCol="1" spcCol="1270" anchor="ctr" anchorCtr="0">
          <a:noAutofit/>
        </a:bodyPr>
        <a:lstStyle/>
        <a:p>
          <a:pPr marL="0" lvl="0" indent="0" algn="ctr" defTabSz="755650">
            <a:lnSpc>
              <a:spcPct val="90000"/>
            </a:lnSpc>
            <a:spcBef>
              <a:spcPct val="0"/>
            </a:spcBef>
            <a:spcAft>
              <a:spcPct val="35000"/>
            </a:spcAft>
            <a:buNone/>
          </a:pPr>
          <a:r>
            <a:rPr lang="en-GB" sz="1700" kern="1200"/>
            <a:t>Social media</a:t>
          </a:r>
          <a:endParaRPr lang="en-US" sz="1700" kern="1200"/>
        </a:p>
      </dsp:txBody>
      <dsp:txXfrm>
        <a:off x="7898062" y="3532644"/>
        <a:ext cx="2127349" cy="12764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9BBA0A-33A6-4B4F-872A-0F9A3E865251}">
      <dsp:nvSpPr>
        <dsp:cNvPr id="0" name=""/>
        <dsp:cNvSpPr/>
      </dsp:nvSpPr>
      <dsp:spPr>
        <a:xfrm>
          <a:off x="0" y="17700"/>
          <a:ext cx="9872663" cy="12729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Children are never too young to experience mental health problems.</a:t>
          </a:r>
          <a:endParaRPr lang="en-US" sz="3200" kern="1200" dirty="0"/>
        </a:p>
      </dsp:txBody>
      <dsp:txXfrm>
        <a:off x="62141" y="79841"/>
        <a:ext cx="9748381" cy="1148678"/>
      </dsp:txXfrm>
    </dsp:sp>
    <dsp:sp modelId="{2C762E84-C2C9-46CE-AAC9-49603F9B2E94}">
      <dsp:nvSpPr>
        <dsp:cNvPr id="0" name=""/>
        <dsp:cNvSpPr/>
      </dsp:nvSpPr>
      <dsp:spPr>
        <a:xfrm>
          <a:off x="0" y="1382820"/>
          <a:ext cx="9872663" cy="1272960"/>
        </a:xfrm>
        <a:prstGeom prst="roundRect">
          <a:avLst/>
        </a:prstGeom>
        <a:solidFill>
          <a:schemeClr val="accent5">
            <a:hueOff val="5437504"/>
            <a:satOff val="-31742"/>
            <a:lumOff val="-2549"/>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‘Acting Out’ is a defence mechanism – why do you think this is?</a:t>
          </a:r>
          <a:endParaRPr lang="en-US" sz="3200" kern="1200"/>
        </a:p>
      </dsp:txBody>
      <dsp:txXfrm>
        <a:off x="62141" y="1444961"/>
        <a:ext cx="9748381" cy="1148678"/>
      </dsp:txXfrm>
    </dsp:sp>
    <dsp:sp modelId="{1C87344C-B898-4D0F-A19C-92A32CA434BF}">
      <dsp:nvSpPr>
        <dsp:cNvPr id="0" name=""/>
        <dsp:cNvSpPr/>
      </dsp:nvSpPr>
      <dsp:spPr>
        <a:xfrm>
          <a:off x="0" y="2747940"/>
          <a:ext cx="9872663" cy="1272960"/>
        </a:xfrm>
        <a:prstGeom prst="roundRect">
          <a:avLst/>
        </a:prstGeom>
        <a:solidFill>
          <a:schemeClr val="accent5">
            <a:hueOff val="10875008"/>
            <a:satOff val="-63485"/>
            <a:lumOff val="-509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Understanding the history of the children that we work with can make all the difference.</a:t>
          </a:r>
          <a:endParaRPr lang="en-US" sz="3200" kern="1200"/>
        </a:p>
      </dsp:txBody>
      <dsp:txXfrm>
        <a:off x="62141" y="2810081"/>
        <a:ext cx="9748381" cy="11486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9CDFAE-193F-44E9-9D53-D56655E4B064}">
      <dsp:nvSpPr>
        <dsp:cNvPr id="0" name=""/>
        <dsp:cNvSpPr/>
      </dsp:nvSpPr>
      <dsp:spPr>
        <a:xfrm>
          <a:off x="0" y="805894"/>
          <a:ext cx="11728450" cy="148780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279EA9-590C-40CB-8C45-DC6117A6E0A5}">
      <dsp:nvSpPr>
        <dsp:cNvPr id="0" name=""/>
        <dsp:cNvSpPr/>
      </dsp:nvSpPr>
      <dsp:spPr>
        <a:xfrm>
          <a:off x="450061" y="1140650"/>
          <a:ext cx="818292" cy="8182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ECA749B-5CD7-4A10-BE1B-6CF00DEEF891}">
      <dsp:nvSpPr>
        <dsp:cNvPr id="0" name=""/>
        <dsp:cNvSpPr/>
      </dsp:nvSpPr>
      <dsp:spPr>
        <a:xfrm>
          <a:off x="1718414" y="805894"/>
          <a:ext cx="10010035" cy="14878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7459" tIns="157459" rIns="157459" bIns="157459" numCol="1" spcCol="1270" anchor="ctr" anchorCtr="0">
          <a:noAutofit/>
        </a:bodyPr>
        <a:lstStyle/>
        <a:p>
          <a:pPr marL="0" lvl="0" indent="0" algn="l" defTabSz="1111250">
            <a:lnSpc>
              <a:spcPct val="90000"/>
            </a:lnSpc>
            <a:spcBef>
              <a:spcPct val="0"/>
            </a:spcBef>
            <a:spcAft>
              <a:spcPct val="35000"/>
            </a:spcAft>
            <a:buNone/>
          </a:pPr>
          <a:r>
            <a:rPr lang="en-GB" sz="2500" kern="1200"/>
            <a:t>When working with CYP we’re looking at their ability to engage in social relationships with adults and their peers, ability to engage in play, but also sustain focus in a task depending on age and ability.</a:t>
          </a:r>
          <a:endParaRPr lang="en-US" sz="2500" kern="1200"/>
        </a:p>
      </dsp:txBody>
      <dsp:txXfrm>
        <a:off x="1718414" y="805894"/>
        <a:ext cx="10010035" cy="1487805"/>
      </dsp:txXfrm>
    </dsp:sp>
    <dsp:sp modelId="{40277462-2862-494B-BE45-00471602B6E9}">
      <dsp:nvSpPr>
        <dsp:cNvPr id="0" name=""/>
        <dsp:cNvSpPr/>
      </dsp:nvSpPr>
      <dsp:spPr>
        <a:xfrm>
          <a:off x="0" y="2665650"/>
          <a:ext cx="11728450" cy="148780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97F8C7-6EA5-44EF-BEE7-525F8FDF9F17}">
      <dsp:nvSpPr>
        <dsp:cNvPr id="0" name=""/>
        <dsp:cNvSpPr/>
      </dsp:nvSpPr>
      <dsp:spPr>
        <a:xfrm>
          <a:off x="450061" y="3000406"/>
          <a:ext cx="818292" cy="8182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189B6CA-39B1-40EC-9B90-F241F9E4E0A8}">
      <dsp:nvSpPr>
        <dsp:cNvPr id="0" name=""/>
        <dsp:cNvSpPr/>
      </dsp:nvSpPr>
      <dsp:spPr>
        <a:xfrm>
          <a:off x="1718414" y="2665650"/>
          <a:ext cx="10010035" cy="14878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7459" tIns="157459" rIns="157459" bIns="157459" numCol="1" spcCol="1270" anchor="ctr" anchorCtr="0">
          <a:noAutofit/>
        </a:bodyPr>
        <a:lstStyle/>
        <a:p>
          <a:pPr marL="0" lvl="0" indent="0" algn="l" defTabSz="1111250">
            <a:lnSpc>
              <a:spcPct val="90000"/>
            </a:lnSpc>
            <a:spcBef>
              <a:spcPct val="0"/>
            </a:spcBef>
            <a:spcAft>
              <a:spcPct val="35000"/>
            </a:spcAft>
            <a:buNone/>
          </a:pPr>
          <a:r>
            <a:rPr lang="en-GB" sz="2500" kern="1200"/>
            <a:t>We also want to observe how they manage their emotions and whether they are showing psychological distress or maladaptive behaviours. </a:t>
          </a:r>
          <a:endParaRPr lang="en-US" sz="2500" kern="1200"/>
        </a:p>
      </dsp:txBody>
      <dsp:txXfrm>
        <a:off x="1718414" y="2665650"/>
        <a:ext cx="10010035" cy="148780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44930E-11C3-4319-B171-F093CAD9ECF6}">
      <dsp:nvSpPr>
        <dsp:cNvPr id="0" name=""/>
        <dsp:cNvSpPr/>
      </dsp:nvSpPr>
      <dsp:spPr>
        <a:xfrm>
          <a:off x="0" y="0"/>
          <a:ext cx="7601950" cy="683544"/>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Introduction to ECPS6004 module</a:t>
          </a:r>
          <a:endParaRPr lang="en-US" sz="1800" kern="1200"/>
        </a:p>
      </dsp:txBody>
      <dsp:txXfrm>
        <a:off x="20020" y="20020"/>
        <a:ext cx="6784378" cy="643504"/>
      </dsp:txXfrm>
    </dsp:sp>
    <dsp:sp modelId="{58C787F2-C19C-41CD-9C2D-53F2098449D7}">
      <dsp:nvSpPr>
        <dsp:cNvPr id="0" name=""/>
        <dsp:cNvSpPr/>
      </dsp:nvSpPr>
      <dsp:spPr>
        <a:xfrm>
          <a:off x="567678" y="778481"/>
          <a:ext cx="7601950" cy="683544"/>
        </a:xfrm>
        <a:prstGeom prst="roundRect">
          <a:avLst>
            <a:gd name="adj" fmla="val 10000"/>
          </a:avLst>
        </a:prstGeom>
        <a:solidFill>
          <a:schemeClr val="accent5">
            <a:hueOff val="2718752"/>
            <a:satOff val="-15871"/>
            <a:lumOff val="-1274"/>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Module content, aims, learning outcomes and assessment schedule</a:t>
          </a:r>
          <a:endParaRPr lang="en-US" sz="1800" kern="1200"/>
        </a:p>
      </dsp:txBody>
      <dsp:txXfrm>
        <a:off x="587698" y="798501"/>
        <a:ext cx="6549928" cy="643504"/>
      </dsp:txXfrm>
    </dsp:sp>
    <dsp:sp modelId="{15D5C1ED-7618-4DC4-8681-562DAE69A11A}">
      <dsp:nvSpPr>
        <dsp:cNvPr id="0" name=""/>
        <dsp:cNvSpPr/>
      </dsp:nvSpPr>
      <dsp:spPr>
        <a:xfrm>
          <a:off x="1135356" y="1556962"/>
          <a:ext cx="7601950" cy="683544"/>
        </a:xfrm>
        <a:prstGeom prst="roundRect">
          <a:avLst>
            <a:gd name="adj" fmla="val 10000"/>
          </a:avLst>
        </a:prstGeom>
        <a:solidFill>
          <a:schemeClr val="accent5">
            <a:hueOff val="5437504"/>
            <a:satOff val="-31742"/>
            <a:lumOff val="-2549"/>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Introduction to mental health in children and young people</a:t>
          </a:r>
          <a:endParaRPr lang="en-US" sz="1800" kern="1200"/>
        </a:p>
      </dsp:txBody>
      <dsp:txXfrm>
        <a:off x="1155376" y="1576982"/>
        <a:ext cx="6549928" cy="643504"/>
      </dsp:txXfrm>
    </dsp:sp>
    <dsp:sp modelId="{4DA35D2A-3092-441D-B844-7B4A5EDCCA28}">
      <dsp:nvSpPr>
        <dsp:cNvPr id="0" name=""/>
        <dsp:cNvSpPr/>
      </dsp:nvSpPr>
      <dsp:spPr>
        <a:xfrm>
          <a:off x="1703034" y="2335444"/>
          <a:ext cx="7601950" cy="683544"/>
        </a:xfrm>
        <a:prstGeom prst="roundRect">
          <a:avLst>
            <a:gd name="adj" fmla="val 10000"/>
          </a:avLst>
        </a:prstGeom>
        <a:solidFill>
          <a:schemeClr val="accent5">
            <a:hueOff val="8156256"/>
            <a:satOff val="-47614"/>
            <a:lumOff val="-3823"/>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Explored definitions of Mental Health and what this might  mean</a:t>
          </a:r>
          <a:endParaRPr lang="en-US" sz="1800" kern="1200"/>
        </a:p>
      </dsp:txBody>
      <dsp:txXfrm>
        <a:off x="1723054" y="2355464"/>
        <a:ext cx="6549928" cy="643504"/>
      </dsp:txXfrm>
    </dsp:sp>
    <dsp:sp modelId="{910EE050-E744-4A38-8723-449FD30D7A8A}">
      <dsp:nvSpPr>
        <dsp:cNvPr id="0" name=""/>
        <dsp:cNvSpPr/>
      </dsp:nvSpPr>
      <dsp:spPr>
        <a:xfrm>
          <a:off x="2270712" y="3113925"/>
          <a:ext cx="7601950" cy="683544"/>
        </a:xfrm>
        <a:prstGeom prst="roundRect">
          <a:avLst>
            <a:gd name="adj" fmla="val 10000"/>
          </a:avLst>
        </a:prstGeom>
        <a:solidFill>
          <a:schemeClr val="accent5">
            <a:hueOff val="10875008"/>
            <a:satOff val="-63485"/>
            <a:lumOff val="-509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Considered some of the factors, causes and groups that might be at risk of mental health concerns.</a:t>
          </a:r>
          <a:endParaRPr lang="en-US" sz="1800" kern="1200"/>
        </a:p>
      </dsp:txBody>
      <dsp:txXfrm>
        <a:off x="2290732" y="3133945"/>
        <a:ext cx="6549928" cy="643504"/>
      </dsp:txXfrm>
    </dsp:sp>
    <dsp:sp modelId="{75D48556-974E-4175-93DB-DA63B0D76076}">
      <dsp:nvSpPr>
        <dsp:cNvPr id="0" name=""/>
        <dsp:cNvSpPr/>
      </dsp:nvSpPr>
      <dsp:spPr>
        <a:xfrm>
          <a:off x="7157646" y="499367"/>
          <a:ext cx="444303" cy="444303"/>
        </a:xfrm>
        <a:prstGeom prst="downArrow">
          <a:avLst>
            <a:gd name="adj1" fmla="val 55000"/>
            <a:gd name="adj2" fmla="val 45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257614" y="499367"/>
        <a:ext cx="244367" cy="334338"/>
      </dsp:txXfrm>
    </dsp:sp>
    <dsp:sp modelId="{D9E116FF-5EB9-4D53-BFFC-2E6DAD5C98A7}">
      <dsp:nvSpPr>
        <dsp:cNvPr id="0" name=""/>
        <dsp:cNvSpPr/>
      </dsp:nvSpPr>
      <dsp:spPr>
        <a:xfrm>
          <a:off x="7725324" y="1277848"/>
          <a:ext cx="444303" cy="444303"/>
        </a:xfrm>
        <a:prstGeom prst="downArrow">
          <a:avLst>
            <a:gd name="adj1" fmla="val 55000"/>
            <a:gd name="adj2" fmla="val 45000"/>
          </a:avLst>
        </a:prstGeom>
        <a:solidFill>
          <a:schemeClr val="accent5">
            <a:tint val="40000"/>
            <a:alpha val="90000"/>
            <a:hueOff val="3637653"/>
            <a:satOff val="-17280"/>
            <a:lumOff val="-948"/>
            <a:alphaOff val="0"/>
          </a:schemeClr>
        </a:solidFill>
        <a:ln w="1905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825292" y="1277848"/>
        <a:ext cx="244367" cy="334338"/>
      </dsp:txXfrm>
    </dsp:sp>
    <dsp:sp modelId="{AAAC5B7A-BFCC-4EBA-8BA9-711624CABA41}">
      <dsp:nvSpPr>
        <dsp:cNvPr id="0" name=""/>
        <dsp:cNvSpPr/>
      </dsp:nvSpPr>
      <dsp:spPr>
        <a:xfrm>
          <a:off x="8293002" y="2044937"/>
          <a:ext cx="444303" cy="444303"/>
        </a:xfrm>
        <a:prstGeom prst="downArrow">
          <a:avLst>
            <a:gd name="adj1" fmla="val 55000"/>
            <a:gd name="adj2" fmla="val 45000"/>
          </a:avLst>
        </a:prstGeom>
        <a:solidFill>
          <a:schemeClr val="accent5">
            <a:tint val="40000"/>
            <a:alpha val="90000"/>
            <a:hueOff val="7275306"/>
            <a:satOff val="-34559"/>
            <a:lumOff val="-1897"/>
            <a:alphaOff val="0"/>
          </a:schemeClr>
        </a:solidFill>
        <a:ln w="1905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392970" y="2044937"/>
        <a:ext cx="244367" cy="334338"/>
      </dsp:txXfrm>
    </dsp:sp>
    <dsp:sp modelId="{4A867FD6-20B8-4AFC-9B83-71F28BF2D03B}">
      <dsp:nvSpPr>
        <dsp:cNvPr id="0" name=""/>
        <dsp:cNvSpPr/>
      </dsp:nvSpPr>
      <dsp:spPr>
        <a:xfrm>
          <a:off x="8860680" y="2831013"/>
          <a:ext cx="444303" cy="444303"/>
        </a:xfrm>
        <a:prstGeom prst="downArrow">
          <a:avLst>
            <a:gd name="adj1" fmla="val 55000"/>
            <a:gd name="adj2" fmla="val 45000"/>
          </a:avLst>
        </a:prstGeom>
        <a:solidFill>
          <a:schemeClr val="accent5">
            <a:tint val="40000"/>
            <a:alpha val="90000"/>
            <a:hueOff val="10912959"/>
            <a:satOff val="-51839"/>
            <a:lumOff val="-2845"/>
            <a:alphaOff val="0"/>
          </a:schemeClr>
        </a:solidFill>
        <a:ln w="1905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960648" y="2831013"/>
        <a:ext cx="244367" cy="334338"/>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FC82E2-3434-4F8F-B24D-E09295921497}" type="datetimeFigureOut">
              <a:rPr lang="en-US" smtClean="0"/>
              <a:t>1/28/2025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293C6C-82EA-4D9D-AA8A-69C85F2EE2B5}" type="slidenum">
              <a:rPr lang="en-US" smtClean="0"/>
              <a:t>‹#›</a:t>
            </a:fld>
            <a:endParaRPr lang="en-US" dirty="0"/>
          </a:p>
        </p:txBody>
      </p:sp>
    </p:spTree>
    <p:extLst>
      <p:ext uri="{BB962C8B-B14F-4D97-AF65-F5344CB8AC3E}">
        <p14:creationId xmlns:p14="http://schemas.microsoft.com/office/powerpoint/2010/main" val="5373262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8AB9497-92A2-4A89-BC4C-F386B6271738}" type="slidenum">
              <a:rPr lang="en-GB"/>
              <a:t>12</a:t>
            </a:fld>
            <a:endParaRPr lang="en-GB"/>
          </a:p>
        </p:txBody>
      </p:sp>
    </p:spTree>
    <p:extLst>
      <p:ext uri="{BB962C8B-B14F-4D97-AF65-F5344CB8AC3E}">
        <p14:creationId xmlns:p14="http://schemas.microsoft.com/office/powerpoint/2010/main" val="23297679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8AB9497-92A2-4A89-BC4C-F386B6271738}" type="slidenum">
              <a:rPr lang="en-GB"/>
              <a:t>13</a:t>
            </a:fld>
            <a:endParaRPr lang="en-GB"/>
          </a:p>
        </p:txBody>
      </p:sp>
    </p:spTree>
    <p:extLst>
      <p:ext uri="{BB962C8B-B14F-4D97-AF65-F5344CB8AC3E}">
        <p14:creationId xmlns:p14="http://schemas.microsoft.com/office/powerpoint/2010/main" val="1307581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8AB9497-92A2-4A89-BC4C-F386B6271738}" type="slidenum">
              <a:rPr lang="en-GB" smtClean="0"/>
              <a:t>14</a:t>
            </a:fld>
            <a:endParaRPr lang="en-GB"/>
          </a:p>
        </p:txBody>
      </p:sp>
    </p:spTree>
    <p:extLst>
      <p:ext uri="{BB962C8B-B14F-4D97-AF65-F5344CB8AC3E}">
        <p14:creationId xmlns:p14="http://schemas.microsoft.com/office/powerpoint/2010/main" val="34242059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8AB9497-92A2-4A89-BC4C-F386B6271738}" type="slidenum">
              <a:rPr lang="en-GB"/>
              <a:t>15</a:t>
            </a:fld>
            <a:endParaRPr lang="en-GB"/>
          </a:p>
        </p:txBody>
      </p:sp>
    </p:spTree>
    <p:extLst>
      <p:ext uri="{BB962C8B-B14F-4D97-AF65-F5344CB8AC3E}">
        <p14:creationId xmlns:p14="http://schemas.microsoft.com/office/powerpoint/2010/main" val="38628250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t>
            </a:r>
          </a:p>
        </p:txBody>
      </p:sp>
      <p:sp>
        <p:nvSpPr>
          <p:cNvPr id="4" name="Slide Number Placeholder 3"/>
          <p:cNvSpPr>
            <a:spLocks noGrp="1"/>
          </p:cNvSpPr>
          <p:nvPr>
            <p:ph type="sldNum" sz="quarter" idx="5"/>
          </p:nvPr>
        </p:nvSpPr>
        <p:spPr/>
        <p:txBody>
          <a:bodyPr/>
          <a:lstStyle/>
          <a:p>
            <a:fld id="{78AB9497-92A2-4A89-BC4C-F386B6271738}" type="slidenum">
              <a:rPr lang="en-GB"/>
              <a:t>18</a:t>
            </a:fld>
            <a:endParaRPr lang="en-GB"/>
          </a:p>
        </p:txBody>
      </p:sp>
    </p:spTree>
    <p:extLst>
      <p:ext uri="{BB962C8B-B14F-4D97-AF65-F5344CB8AC3E}">
        <p14:creationId xmlns:p14="http://schemas.microsoft.com/office/powerpoint/2010/main" val="1911412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8AB9497-92A2-4A89-BC4C-F386B6271738}" type="slidenum">
              <a:rPr lang="en-GB"/>
              <a:t>20</a:t>
            </a:fld>
            <a:endParaRPr lang="en-GB"/>
          </a:p>
        </p:txBody>
      </p:sp>
    </p:spTree>
    <p:extLst>
      <p:ext uri="{BB962C8B-B14F-4D97-AF65-F5344CB8AC3E}">
        <p14:creationId xmlns:p14="http://schemas.microsoft.com/office/powerpoint/2010/main" val="41219018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8AB9497-92A2-4A89-BC4C-F386B6271738}" type="slidenum">
              <a:rPr lang="en-GB"/>
              <a:t>21</a:t>
            </a:fld>
            <a:endParaRPr lang="en-GB"/>
          </a:p>
        </p:txBody>
      </p:sp>
    </p:spTree>
    <p:extLst>
      <p:ext uri="{BB962C8B-B14F-4D97-AF65-F5344CB8AC3E}">
        <p14:creationId xmlns:p14="http://schemas.microsoft.com/office/powerpoint/2010/main" val="17123817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8AB9497-92A2-4A89-BC4C-F386B6271738}" type="slidenum">
              <a:rPr lang="en-GB"/>
              <a:t>22</a:t>
            </a:fld>
            <a:endParaRPr lang="en-GB"/>
          </a:p>
        </p:txBody>
      </p:sp>
    </p:spTree>
    <p:extLst>
      <p:ext uri="{BB962C8B-B14F-4D97-AF65-F5344CB8AC3E}">
        <p14:creationId xmlns:p14="http://schemas.microsoft.com/office/powerpoint/2010/main" val="10079763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8AB9497-92A2-4A89-BC4C-F386B6271738}" type="slidenum">
              <a:rPr lang="en-GB" smtClean="0"/>
              <a:t>23</a:t>
            </a:fld>
            <a:endParaRPr lang="en-GB"/>
          </a:p>
        </p:txBody>
      </p:sp>
    </p:spTree>
    <p:extLst>
      <p:ext uri="{BB962C8B-B14F-4D97-AF65-F5344CB8AC3E}">
        <p14:creationId xmlns:p14="http://schemas.microsoft.com/office/powerpoint/2010/main" val="3274277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8AB9497-92A2-4A89-BC4C-F386B6271738}" type="slidenum">
              <a:rPr lang="en-GB" smtClean="0"/>
              <a:t>24</a:t>
            </a:fld>
            <a:endParaRPr lang="en-GB"/>
          </a:p>
        </p:txBody>
      </p:sp>
    </p:spTree>
    <p:extLst>
      <p:ext uri="{BB962C8B-B14F-4D97-AF65-F5344CB8AC3E}">
        <p14:creationId xmlns:p14="http://schemas.microsoft.com/office/powerpoint/2010/main" val="22371019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78AB9497-92A2-4A89-BC4C-F386B6271738}" type="slidenum">
              <a:rPr lang="en-GB" smtClean="0"/>
              <a:t>25</a:t>
            </a:fld>
            <a:endParaRPr lang="en-GB"/>
          </a:p>
        </p:txBody>
      </p:sp>
    </p:spTree>
    <p:extLst>
      <p:ext uri="{BB962C8B-B14F-4D97-AF65-F5344CB8AC3E}">
        <p14:creationId xmlns:p14="http://schemas.microsoft.com/office/powerpoint/2010/main" val="5003419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8AB9497-92A2-4A89-BC4C-F386B6271738}" type="slidenum">
              <a:rPr lang="en-GB" smtClean="0"/>
              <a:t>26</a:t>
            </a:fld>
            <a:endParaRPr lang="en-GB"/>
          </a:p>
        </p:txBody>
      </p:sp>
    </p:spTree>
    <p:extLst>
      <p:ext uri="{BB962C8B-B14F-4D97-AF65-F5344CB8AC3E}">
        <p14:creationId xmlns:p14="http://schemas.microsoft.com/office/powerpoint/2010/main" val="23249356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8AB9497-92A2-4A89-BC4C-F386B6271738}" type="slidenum">
              <a:rPr lang="en-GB" smtClean="0"/>
              <a:t>27</a:t>
            </a:fld>
            <a:endParaRPr lang="en-GB"/>
          </a:p>
        </p:txBody>
      </p:sp>
    </p:spTree>
    <p:extLst>
      <p:ext uri="{BB962C8B-B14F-4D97-AF65-F5344CB8AC3E}">
        <p14:creationId xmlns:p14="http://schemas.microsoft.com/office/powerpoint/2010/main" val="29408871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8AB9497-92A2-4A89-BC4C-F386B6271738}" type="slidenum">
              <a:rPr lang="en-GB" smtClean="0"/>
              <a:t>28</a:t>
            </a:fld>
            <a:endParaRPr lang="en-GB"/>
          </a:p>
        </p:txBody>
      </p:sp>
    </p:spTree>
    <p:extLst>
      <p:ext uri="{BB962C8B-B14F-4D97-AF65-F5344CB8AC3E}">
        <p14:creationId xmlns:p14="http://schemas.microsoft.com/office/powerpoint/2010/main" val="24580889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rgbClr val="FFFFFF"/>
                </a:solidFill>
              </a:defRPr>
            </a:lvl1pPr>
          </a:lstStyle>
          <a:p>
            <a:fld id="{5539117B-1405-4997-81DF-D47685487591}" type="datetime1">
              <a:rPr lang="en-US" smtClean="0"/>
              <a:t>1/28/2025</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2A87957-4685-4AAA-AC15-17027EB8CE3B}" type="datetime1">
              <a:rPr lang="en-US" smtClean="0"/>
              <a:t>1/28/2025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FB02546-CD2F-49E1-B1D0-A834B66B5E2F}" type="datetime1">
              <a:rPr lang="en-US" smtClean="0"/>
              <a:t>1/28/2025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F7815D2-491A-4C11-867A-1AADC7361863}" type="datetime1">
              <a:rPr lang="en-US" smtClean="0"/>
              <a:t>1/28/2025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45CC7DB-A260-4317-B84F-54DF88D675D3}" type="datetime1">
              <a:rPr lang="en-US" smtClean="0"/>
              <a:t>1/28/2025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23632A5-C0DB-45B3-9A28-AA7E7B5E7621}" type="datetime1">
              <a:rPr lang="en-US" smtClean="0"/>
              <a:t>1/28/2025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F6FDAC-91B9-467F-9D59-FECADBF43D47}" type="datetime1">
              <a:rPr lang="en-US" smtClean="0"/>
              <a:t>1/28/2025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151332A-5D1A-4A68-8DC3-3FC24CFC5B34}" type="datetime1">
              <a:rPr lang="en-US" smtClean="0"/>
              <a:t>1/28/2025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D47A8BF-B3DA-48FF-989E-13589D6975D0}" type="datetime1">
              <a:rPr lang="en-US" smtClean="0"/>
              <a:t>1/28/2025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3AD327-AB58-4897-AF71-6D19B63EA53A}" type="datetime1">
              <a:rPr lang="en-US" smtClean="0"/>
              <a:t>1/28/2025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650F879-CB5E-4D5D-8720-D92DA7AE545E}" type="datetime1">
              <a:rPr lang="en-US" smtClean="0"/>
              <a:t>1/28/2025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53B4EE1E-2631-4416-BD05-4FE45075E299}" type="datetime1">
              <a:rPr lang="en-US" smtClean="0"/>
              <a:t>1/28/2025</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andrea.williams@uwtsd.ac.uk" TargetMode="Externa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moodle.uwtsd.ac.uk/course/view.php?id=8563"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hyperlink" Target="https://worldhappiness.report/"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gov.wales/framework-embedding-whole-school-approach-emotional-and-mental-wellbeing"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3.xml.rels><?xml version="1.0" encoding="UTF-8" standalone="yes"?>
<Relationships xmlns="http://schemas.openxmlformats.org/package/2006/relationships"><Relationship Id="rId2" Type="http://schemas.openxmlformats.org/officeDocument/2006/relationships/hyperlink" Target="https://www.uwtsd.ac.uk/postgraduate/children-and-young-peoples-mental-health-mapgdip-pgcert/"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cxnSp>
        <p:nvCxnSpPr>
          <p:cNvPr id="35" name="Straight Connector 34">
            <a:extLst>
              <a:ext uri="{FF2B5EF4-FFF2-40B4-BE49-F238E27FC236}">
                <a16:creationId xmlns:a16="http://schemas.microsoft.com/office/drawing/2014/main" id="{63FED537-3AF1-4C36-9904-77B6A54D27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62458"/>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5B9BDB7-2134-468E-9725-B904F4E364E5}"/>
              </a:ext>
            </a:extLst>
          </p:cNvPr>
          <p:cNvSpPr>
            <a:spLocks noGrp="1"/>
          </p:cNvSpPr>
          <p:nvPr>
            <p:ph type="ctrTitle"/>
          </p:nvPr>
        </p:nvSpPr>
        <p:spPr>
          <a:xfrm>
            <a:off x="965893" y="4456046"/>
            <a:ext cx="9966960" cy="1892106"/>
          </a:xfrm>
        </p:spPr>
        <p:txBody>
          <a:bodyPr>
            <a:normAutofit fontScale="90000"/>
          </a:bodyPr>
          <a:lstStyle/>
          <a:p>
            <a:br>
              <a:rPr lang="en-GB" sz="1700" dirty="0"/>
            </a:br>
            <a:br>
              <a:rPr lang="en-GB" sz="1700" dirty="0"/>
            </a:br>
            <a:br>
              <a:rPr lang="en-GB" sz="1700" dirty="0"/>
            </a:br>
            <a:br>
              <a:rPr lang="en-GB" sz="1700" dirty="0"/>
            </a:br>
            <a:br>
              <a:rPr lang="en-GB" sz="1700" dirty="0"/>
            </a:br>
            <a:r>
              <a:rPr lang="en-GB" sz="3600" dirty="0">
                <a:cs typeface="Arial" panose="020B0604020202020204" pitchFamily="34" charset="0"/>
              </a:rPr>
              <a:t>Mental Health in Children and Young People Module Code:</a:t>
            </a:r>
            <a:br>
              <a:rPr lang="en-GB" sz="3600" dirty="0">
                <a:cs typeface="Arial" panose="020B0604020202020204" pitchFamily="34" charset="0"/>
              </a:rPr>
            </a:br>
            <a:r>
              <a:rPr lang="en-GB" sz="3600" dirty="0">
                <a:cs typeface="Arial" panose="020B0604020202020204" pitchFamily="34" charset="0"/>
              </a:rPr>
              <a:t>ECPS6004</a:t>
            </a:r>
            <a:br>
              <a:rPr lang="en-GB" sz="3600" dirty="0"/>
            </a:br>
            <a:br>
              <a:rPr lang="en-US" sz="3600" dirty="0"/>
            </a:br>
            <a:r>
              <a:rPr lang="en-US" sz="3600" dirty="0">
                <a:cs typeface="Arial" panose="020B0604020202020204" pitchFamily="34" charset="0"/>
              </a:rPr>
              <a:t>Module Lead: Andrea Williams</a:t>
            </a:r>
          </a:p>
        </p:txBody>
      </p:sp>
      <p:pic>
        <p:nvPicPr>
          <p:cNvPr id="7" name="Picture 6">
            <a:extLst>
              <a:ext uri="{FF2B5EF4-FFF2-40B4-BE49-F238E27FC236}">
                <a16:creationId xmlns:a16="http://schemas.microsoft.com/office/drawing/2014/main" id="{53BCC7FD-6B14-4E8B-D076-3EAEABFC418D}"/>
              </a:ext>
            </a:extLst>
          </p:cNvPr>
          <p:cNvPicPr>
            <a:picLocks noChangeAspect="1"/>
          </p:cNvPicPr>
          <p:nvPr/>
        </p:nvPicPr>
        <p:blipFill rotWithShape="1">
          <a:blip r:embed="rId2"/>
          <a:srcRect t="29711" r="1" b="22108"/>
          <a:stretch/>
        </p:blipFill>
        <p:spPr>
          <a:xfrm>
            <a:off x="243840" y="256540"/>
            <a:ext cx="11704320" cy="3764276"/>
          </a:xfrm>
          <a:prstGeom prst="rect">
            <a:avLst/>
          </a:prstGeom>
        </p:spPr>
      </p:pic>
    </p:spTree>
    <p:extLst>
      <p:ext uri="{BB962C8B-B14F-4D97-AF65-F5344CB8AC3E}">
        <p14:creationId xmlns:p14="http://schemas.microsoft.com/office/powerpoint/2010/main" val="1935269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E3DC42C2-6B58-404C-B339-2C72808A5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441783" y="609600"/>
            <a:ext cx="6693061" cy="1356360"/>
          </a:xfrm>
        </p:spPr>
        <p:txBody>
          <a:bodyPr vert="horz" lIns="91440" tIns="45720" rIns="91440" bIns="45720" rtlCol="0" anchor="ctr">
            <a:normAutofit fontScale="90000"/>
          </a:bodyPr>
          <a:lstStyle/>
          <a:p>
            <a:r>
              <a:rPr lang="en-US" sz="3100" b="1" dirty="0">
                <a:solidFill>
                  <a:schemeClr val="accent1">
                    <a:lumMod val="20000"/>
                    <a:lumOff val="80000"/>
                  </a:schemeClr>
                </a:solidFill>
                <a:cs typeface="Arial" panose="020B0604020202020204" pitchFamily="34" charset="0"/>
              </a:rPr>
              <a:t>Welcome to the Mental</a:t>
            </a:r>
            <a:r>
              <a:rPr lang="en-GB" sz="3200" dirty="0">
                <a:solidFill>
                  <a:schemeClr val="accent1">
                    <a:lumMod val="20000"/>
                    <a:lumOff val="80000"/>
                  </a:schemeClr>
                </a:solidFill>
                <a:cs typeface="Arial" panose="020B0604020202020204" pitchFamily="34" charset="0"/>
              </a:rPr>
              <a:t> </a:t>
            </a:r>
            <a:r>
              <a:rPr lang="en-GB" sz="3200" b="1" dirty="0">
                <a:solidFill>
                  <a:schemeClr val="accent1">
                    <a:lumMod val="20000"/>
                    <a:lumOff val="80000"/>
                  </a:schemeClr>
                </a:solidFill>
                <a:cs typeface="Arial" panose="020B0604020202020204" pitchFamily="34" charset="0"/>
              </a:rPr>
              <a:t>Health in Children and Young People Module </a:t>
            </a:r>
            <a:r>
              <a:rPr lang="en-US" sz="3100" b="1" dirty="0">
                <a:solidFill>
                  <a:schemeClr val="accent1">
                    <a:lumMod val="20000"/>
                    <a:lumOff val="80000"/>
                  </a:schemeClr>
                </a:solidFill>
                <a:cs typeface="Arial" panose="020B0604020202020204" pitchFamily="34" charset="0"/>
              </a:rPr>
              <a:t>- 2024.</a:t>
            </a:r>
          </a:p>
        </p:txBody>
      </p:sp>
      <p:sp>
        <p:nvSpPr>
          <p:cNvPr id="3" name="Content Placeholder 2"/>
          <p:cNvSpPr>
            <a:spLocks noGrp="1"/>
          </p:cNvSpPr>
          <p:nvPr>
            <p:ph sz="half" idx="1"/>
          </p:nvPr>
        </p:nvSpPr>
        <p:spPr>
          <a:xfrm>
            <a:off x="4441783" y="2057400"/>
            <a:ext cx="6693061" cy="4038600"/>
          </a:xfrm>
        </p:spPr>
        <p:txBody>
          <a:bodyPr vert="horz" lIns="91440" tIns="45720" rIns="91440" bIns="45720" rtlCol="0">
            <a:normAutofit/>
          </a:bodyPr>
          <a:lstStyle/>
          <a:p>
            <a:pPr marL="45720"/>
            <a:endParaRPr lang="en-US" b="1" dirty="0">
              <a:solidFill>
                <a:srgbClr val="FFFFFF"/>
              </a:solidFill>
            </a:endParaRPr>
          </a:p>
          <a:p>
            <a:pPr marL="45720"/>
            <a:r>
              <a:rPr lang="en-US" sz="2800" b="1" dirty="0">
                <a:solidFill>
                  <a:schemeClr val="accent1">
                    <a:lumMod val="20000"/>
                    <a:lumOff val="80000"/>
                  </a:schemeClr>
                </a:solidFill>
                <a:latin typeface="+mj-lt"/>
                <a:cs typeface="Arial" panose="020B0604020202020204" pitchFamily="34" charset="0"/>
              </a:rPr>
              <a:t>Module Leader: Andrea Williams</a:t>
            </a:r>
          </a:p>
          <a:p>
            <a:pPr marL="45720"/>
            <a:r>
              <a:rPr lang="en-US" sz="2800" dirty="0">
                <a:solidFill>
                  <a:schemeClr val="accent1">
                    <a:lumMod val="20000"/>
                    <a:lumOff val="80000"/>
                  </a:schemeClr>
                </a:solidFill>
                <a:latin typeface="+mj-lt"/>
                <a:cs typeface="Arial" panose="020B0604020202020204" pitchFamily="34" charset="0"/>
              </a:rPr>
              <a:t>Email: </a:t>
            </a:r>
            <a:r>
              <a:rPr lang="en-US" sz="2800" dirty="0">
                <a:solidFill>
                  <a:schemeClr val="accent1">
                    <a:lumMod val="20000"/>
                    <a:lumOff val="80000"/>
                  </a:schemeClr>
                </a:solidFill>
                <a:latin typeface="+mj-lt"/>
                <a:cs typeface="Arial" panose="020B0604020202020204" pitchFamily="34" charset="0"/>
                <a:hlinkClick r:id="rId2">
                  <a:extLst>
                    <a:ext uri="{A12FA001-AC4F-418D-AE19-62706E023703}">
                      <ahyp:hlinkClr xmlns:ahyp="http://schemas.microsoft.com/office/drawing/2018/hyperlinkcolor" val="tx"/>
                    </a:ext>
                  </a:extLst>
                </a:hlinkClick>
              </a:rPr>
              <a:t>andrea.williams@uwtsd.ac.uk</a:t>
            </a:r>
            <a:endParaRPr lang="en-US" sz="2800" dirty="0">
              <a:solidFill>
                <a:schemeClr val="accent1">
                  <a:lumMod val="20000"/>
                  <a:lumOff val="80000"/>
                </a:schemeClr>
              </a:solidFill>
              <a:latin typeface="+mj-lt"/>
              <a:cs typeface="Arial" panose="020B0604020202020204" pitchFamily="34" charset="0"/>
            </a:endParaRPr>
          </a:p>
          <a:p>
            <a:pPr marL="45720"/>
            <a:r>
              <a:rPr lang="en-US" sz="2800" dirty="0">
                <a:solidFill>
                  <a:schemeClr val="accent1">
                    <a:lumMod val="20000"/>
                    <a:lumOff val="80000"/>
                  </a:schemeClr>
                </a:solidFill>
                <a:latin typeface="+mj-lt"/>
                <a:cs typeface="Arial" panose="020B0604020202020204" pitchFamily="34" charset="0"/>
              </a:rPr>
              <a:t>Office Hours: Please email for an appointment</a:t>
            </a:r>
          </a:p>
          <a:p>
            <a:pPr marL="45720"/>
            <a:endParaRPr lang="en-US" sz="2800" dirty="0">
              <a:solidFill>
                <a:srgbClr val="FFFFFF"/>
              </a:solidFill>
            </a:endParaRPr>
          </a:p>
          <a:p>
            <a:pPr marL="45720"/>
            <a:endParaRPr lang="en-US" dirty="0">
              <a:solidFill>
                <a:srgbClr val="FFFFFF"/>
              </a:solidFill>
            </a:endParaRPr>
          </a:p>
        </p:txBody>
      </p:sp>
      <p:sp>
        <p:nvSpPr>
          <p:cNvPr id="14" name="Rectangle 13">
            <a:extLst>
              <a:ext uri="{FF2B5EF4-FFF2-40B4-BE49-F238E27FC236}">
                <a16:creationId xmlns:a16="http://schemas.microsoft.com/office/drawing/2014/main" id="{FCF82941-5589-49BF-B6B1-76122B2D0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8" name="Picture 7">
            <a:extLst>
              <a:ext uri="{FF2B5EF4-FFF2-40B4-BE49-F238E27FC236}">
                <a16:creationId xmlns:a16="http://schemas.microsoft.com/office/drawing/2014/main" id="{D16D5F03-1DC9-225A-44FE-E130FEF3DD2D}"/>
              </a:ext>
            </a:extLst>
          </p:cNvPr>
          <p:cNvPicPr>
            <a:picLocks noChangeAspect="1"/>
          </p:cNvPicPr>
          <p:nvPr/>
        </p:nvPicPr>
        <p:blipFill>
          <a:blip r:embed="rId3"/>
          <a:stretch>
            <a:fillRect/>
          </a:stretch>
        </p:blipFill>
        <p:spPr>
          <a:xfrm>
            <a:off x="798023" y="709353"/>
            <a:ext cx="2825364" cy="5043054"/>
          </a:xfrm>
          <a:prstGeom prst="rect">
            <a:avLst/>
          </a:prstGeom>
        </p:spPr>
      </p:pic>
    </p:spTree>
    <p:extLst>
      <p:ext uri="{BB962C8B-B14F-4D97-AF65-F5344CB8AC3E}">
        <p14:creationId xmlns:p14="http://schemas.microsoft.com/office/powerpoint/2010/main" val="3441176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24141408-C8C4-6363-B6B4-ABFE38D70769}"/>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673503A1-40FC-3F64-D134-D5255211B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4E157D06-3F0D-81A8-C905-BB391E5E2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0C2EE70-B877-2213-2CB0-431F24825F60}"/>
              </a:ext>
            </a:extLst>
          </p:cNvPr>
          <p:cNvSpPr>
            <a:spLocks noGrp="1"/>
          </p:cNvSpPr>
          <p:nvPr>
            <p:ph type="title"/>
          </p:nvPr>
        </p:nvSpPr>
        <p:spPr>
          <a:xfrm>
            <a:off x="4441783" y="609600"/>
            <a:ext cx="6693061" cy="1356360"/>
          </a:xfrm>
        </p:spPr>
        <p:txBody>
          <a:bodyPr vert="horz" lIns="91440" tIns="45720" rIns="91440" bIns="45720" rtlCol="0" anchor="ctr">
            <a:normAutofit/>
          </a:bodyPr>
          <a:lstStyle/>
          <a:p>
            <a:r>
              <a:rPr lang="en-US" sz="3100" b="1" dirty="0">
                <a:solidFill>
                  <a:schemeClr val="accent1">
                    <a:lumMod val="20000"/>
                    <a:lumOff val="80000"/>
                  </a:schemeClr>
                </a:solidFill>
                <a:cs typeface="Arial" panose="020B0604020202020204" pitchFamily="34" charset="0"/>
              </a:rPr>
              <a:t>Introductions</a:t>
            </a:r>
          </a:p>
        </p:txBody>
      </p:sp>
      <p:sp>
        <p:nvSpPr>
          <p:cNvPr id="3" name="Content Placeholder 2">
            <a:extLst>
              <a:ext uri="{FF2B5EF4-FFF2-40B4-BE49-F238E27FC236}">
                <a16:creationId xmlns:a16="http://schemas.microsoft.com/office/drawing/2014/main" id="{CD582035-32B7-79F8-FED6-4DDEE065B41F}"/>
              </a:ext>
            </a:extLst>
          </p:cNvPr>
          <p:cNvSpPr>
            <a:spLocks noGrp="1"/>
          </p:cNvSpPr>
          <p:nvPr>
            <p:ph sz="half" idx="1"/>
          </p:nvPr>
        </p:nvSpPr>
        <p:spPr>
          <a:xfrm>
            <a:off x="4441783" y="2057400"/>
            <a:ext cx="6693061" cy="4038600"/>
          </a:xfrm>
        </p:spPr>
        <p:txBody>
          <a:bodyPr vert="horz" lIns="91440" tIns="45720" rIns="91440" bIns="45720" rtlCol="0">
            <a:normAutofit/>
          </a:bodyPr>
          <a:lstStyle/>
          <a:p>
            <a:pPr marL="45720"/>
            <a:endParaRPr lang="en-US" b="1" dirty="0">
              <a:solidFill>
                <a:srgbClr val="FFFFFF"/>
              </a:solidFill>
            </a:endParaRPr>
          </a:p>
          <a:p>
            <a:pPr marL="45720"/>
            <a:r>
              <a:rPr lang="en-US" sz="2800" dirty="0">
                <a:solidFill>
                  <a:srgbClr val="FFFFFF"/>
                </a:solidFill>
              </a:rPr>
              <a:t>-</a:t>
            </a:r>
            <a:r>
              <a:rPr lang="en-US" sz="2800" dirty="0">
                <a:solidFill>
                  <a:schemeClr val="bg2"/>
                </a:solidFill>
              </a:rPr>
              <a:t>Group Contract</a:t>
            </a:r>
          </a:p>
          <a:p>
            <a:pPr marL="45720"/>
            <a:r>
              <a:rPr lang="en-US" sz="2800" dirty="0">
                <a:solidFill>
                  <a:schemeClr val="bg2"/>
                </a:solidFill>
              </a:rPr>
              <a:t>-Expectations</a:t>
            </a:r>
          </a:p>
          <a:p>
            <a:pPr marL="45720"/>
            <a:endParaRPr lang="en-US" dirty="0">
              <a:solidFill>
                <a:srgbClr val="FFFFFF"/>
              </a:solidFill>
            </a:endParaRPr>
          </a:p>
        </p:txBody>
      </p:sp>
      <p:sp>
        <p:nvSpPr>
          <p:cNvPr id="14" name="Rectangle 13">
            <a:extLst>
              <a:ext uri="{FF2B5EF4-FFF2-40B4-BE49-F238E27FC236}">
                <a16:creationId xmlns:a16="http://schemas.microsoft.com/office/drawing/2014/main" id="{F1F94DBA-778D-B05E-FA7D-AFDC3DA4E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8" name="Picture 7">
            <a:extLst>
              <a:ext uri="{FF2B5EF4-FFF2-40B4-BE49-F238E27FC236}">
                <a16:creationId xmlns:a16="http://schemas.microsoft.com/office/drawing/2014/main" id="{63192344-7739-6A2D-9C83-A0C3E7BD1C4D}"/>
              </a:ext>
            </a:extLst>
          </p:cNvPr>
          <p:cNvPicPr>
            <a:picLocks noChangeAspect="1"/>
          </p:cNvPicPr>
          <p:nvPr/>
        </p:nvPicPr>
        <p:blipFill>
          <a:blip r:embed="rId2"/>
          <a:stretch>
            <a:fillRect/>
          </a:stretch>
        </p:blipFill>
        <p:spPr>
          <a:xfrm>
            <a:off x="798023" y="709353"/>
            <a:ext cx="2825364" cy="5043054"/>
          </a:xfrm>
          <a:prstGeom prst="rect">
            <a:avLst/>
          </a:prstGeom>
        </p:spPr>
      </p:pic>
    </p:spTree>
    <p:extLst>
      <p:ext uri="{BB962C8B-B14F-4D97-AF65-F5344CB8AC3E}">
        <p14:creationId xmlns:p14="http://schemas.microsoft.com/office/powerpoint/2010/main" val="6157842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B3FCB3E-33BB-4563-A1AB-5B3ADA057D50}"/>
              </a:ext>
            </a:extLst>
          </p:cNvPr>
          <p:cNvSpPr>
            <a:spLocks noGrp="1"/>
          </p:cNvSpPr>
          <p:nvPr>
            <p:ph type="title"/>
          </p:nvPr>
        </p:nvSpPr>
        <p:spPr>
          <a:xfrm>
            <a:off x="1143001" y="1070335"/>
            <a:ext cx="5199926" cy="1443269"/>
          </a:xfrm>
        </p:spPr>
        <p:txBody>
          <a:bodyPr vert="horz" lIns="91440" tIns="45720" rIns="91440" bIns="45720" rtlCol="0" anchor="ctr">
            <a:normAutofit/>
          </a:bodyPr>
          <a:lstStyle/>
          <a:p>
            <a:r>
              <a:rPr lang="en-US" sz="4000" dirty="0">
                <a:solidFill>
                  <a:schemeClr val="accent1">
                    <a:lumMod val="75000"/>
                  </a:schemeClr>
                </a:solidFill>
                <a:cs typeface="Arial" panose="020B0604020202020204" pitchFamily="34" charset="0"/>
              </a:rPr>
              <a:t>Module Aims</a:t>
            </a:r>
          </a:p>
        </p:txBody>
      </p:sp>
      <p:sp>
        <p:nvSpPr>
          <p:cNvPr id="3" name="Content Placeholder 2">
            <a:extLst>
              <a:ext uri="{FF2B5EF4-FFF2-40B4-BE49-F238E27FC236}">
                <a16:creationId xmlns:a16="http://schemas.microsoft.com/office/drawing/2014/main" id="{EDE24DE3-6744-42E1-B12D-4849A39CE764}"/>
              </a:ext>
            </a:extLst>
          </p:cNvPr>
          <p:cNvSpPr>
            <a:spLocks noGrp="1"/>
          </p:cNvSpPr>
          <p:nvPr>
            <p:ph sz="half" idx="1"/>
          </p:nvPr>
        </p:nvSpPr>
        <p:spPr>
          <a:xfrm>
            <a:off x="1143002" y="2546430"/>
            <a:ext cx="5084178" cy="3549570"/>
          </a:xfrm>
        </p:spPr>
        <p:txBody>
          <a:bodyPr vert="horz" lIns="91440" tIns="45720" rIns="91440" bIns="45720" rtlCol="0">
            <a:normAutofit/>
          </a:bodyPr>
          <a:lstStyle/>
          <a:p>
            <a:pPr>
              <a:lnSpc>
                <a:spcPct val="107000"/>
              </a:lnSpc>
              <a:spcAft>
                <a:spcPts val="800"/>
              </a:spcAft>
            </a:pPr>
            <a:r>
              <a:rPr lang="en-GB" sz="2800" kern="100" dirty="0">
                <a:solidFill>
                  <a:schemeClr val="accent1">
                    <a:lumMod val="75000"/>
                  </a:schemeClr>
                </a:solidFill>
                <a:effectLst/>
                <a:ea typeface="DengXian" panose="02010600030101010101" pitchFamily="2" charset="-122"/>
                <a:cs typeface="Arial" panose="020B0604020202020204" pitchFamily="34" charset="0"/>
              </a:rPr>
              <a:t>To enable students to gain a critical understanding of mental health and well-being in children and young people within an applied context.</a:t>
            </a:r>
          </a:p>
          <a:p>
            <a:endParaRPr lang="en-US" sz="1800" dirty="0"/>
          </a:p>
        </p:txBody>
      </p:sp>
      <p:pic>
        <p:nvPicPr>
          <p:cNvPr id="1026" name="Picture 2" descr="Children's Mental Health Awareness Month">
            <a:extLst>
              <a:ext uri="{FF2B5EF4-FFF2-40B4-BE49-F238E27FC236}">
                <a16:creationId xmlns:a16="http://schemas.microsoft.com/office/drawing/2014/main" id="{3AB82016-A60E-F468-635B-2CA859AFD038}"/>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9846" r="19934" b="-1"/>
          <a:stretch/>
        </p:blipFill>
        <p:spPr bwMode="auto">
          <a:xfrm>
            <a:off x="6636743" y="1238487"/>
            <a:ext cx="4741120" cy="44930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97866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FCB3E-33BB-4563-A1AB-5B3ADA057D50}"/>
              </a:ext>
            </a:extLst>
          </p:cNvPr>
          <p:cNvSpPr>
            <a:spLocks noGrp="1"/>
          </p:cNvSpPr>
          <p:nvPr>
            <p:ph type="title"/>
          </p:nvPr>
        </p:nvSpPr>
        <p:spPr>
          <a:xfrm>
            <a:off x="1143000" y="609600"/>
            <a:ext cx="9875520" cy="509847"/>
          </a:xfrm>
        </p:spPr>
        <p:txBody>
          <a:bodyPr>
            <a:normAutofit fontScale="90000"/>
          </a:bodyPr>
          <a:lstStyle/>
          <a:p>
            <a:r>
              <a:rPr lang="en-GB" dirty="0">
                <a:solidFill>
                  <a:schemeClr val="accent1">
                    <a:lumMod val="75000"/>
                  </a:schemeClr>
                </a:solidFill>
                <a:cs typeface="Arial" panose="020B0604020202020204" pitchFamily="34" charset="0"/>
              </a:rPr>
              <a:t>Module Learning Outcome</a:t>
            </a:r>
            <a:r>
              <a:rPr lang="en-GB" dirty="0">
                <a:solidFill>
                  <a:schemeClr val="accent1">
                    <a:lumMod val="75000"/>
                  </a:schemeClr>
                </a:solidFill>
                <a:latin typeface="Arial" panose="020B0604020202020204" pitchFamily="34" charset="0"/>
                <a:cs typeface="Arial" panose="020B0604020202020204" pitchFamily="34" charset="0"/>
              </a:rPr>
              <a:t>s</a:t>
            </a:r>
          </a:p>
        </p:txBody>
      </p:sp>
      <p:sp>
        <p:nvSpPr>
          <p:cNvPr id="3" name="Content Placeholder 2">
            <a:extLst>
              <a:ext uri="{FF2B5EF4-FFF2-40B4-BE49-F238E27FC236}">
                <a16:creationId xmlns:a16="http://schemas.microsoft.com/office/drawing/2014/main" id="{EDE24DE3-6744-42E1-B12D-4849A39CE764}"/>
              </a:ext>
            </a:extLst>
          </p:cNvPr>
          <p:cNvSpPr>
            <a:spLocks noGrp="1"/>
          </p:cNvSpPr>
          <p:nvPr>
            <p:ph idx="1"/>
          </p:nvPr>
        </p:nvSpPr>
        <p:spPr>
          <a:xfrm>
            <a:off x="221673" y="1474124"/>
            <a:ext cx="11804071" cy="5508567"/>
          </a:xfrm>
        </p:spPr>
        <p:txBody>
          <a:bodyPr>
            <a:normAutofit/>
          </a:bodyPr>
          <a:lstStyle/>
          <a:p>
            <a:pPr marL="45720" indent="0">
              <a:buNone/>
            </a:pPr>
            <a:r>
              <a:rPr lang="en-GB" sz="2400" b="1" dirty="0">
                <a:solidFill>
                  <a:schemeClr val="accent1">
                    <a:lumMod val="75000"/>
                  </a:schemeClr>
                </a:solidFill>
                <a:effectLst/>
                <a:ea typeface="Times New Roman" panose="02020603050405020304" pitchFamily="18" charset="0"/>
              </a:rPr>
              <a:t>Upon the successful completion of this module, the student should be able to: </a:t>
            </a:r>
          </a:p>
          <a:p>
            <a:r>
              <a:rPr lang="en-GB" sz="2400" dirty="0">
                <a:solidFill>
                  <a:schemeClr val="accent1">
                    <a:lumMod val="75000"/>
                  </a:schemeClr>
                </a:solidFill>
                <a:ea typeface="Times New Roman" panose="02020603050405020304" pitchFamily="18" charset="0"/>
              </a:rPr>
              <a:t>D</a:t>
            </a:r>
            <a:r>
              <a:rPr lang="en-GB" sz="2400" dirty="0">
                <a:solidFill>
                  <a:schemeClr val="accent1">
                    <a:lumMod val="75000"/>
                  </a:schemeClr>
                </a:solidFill>
                <a:effectLst/>
                <a:ea typeface="Times New Roman" panose="02020603050405020304" pitchFamily="18" charset="0"/>
              </a:rPr>
              <a:t>emonstrate a critical understanding of mental health issues seen in childhood and consider appropriate support strategies and their impact on children’s well-being; </a:t>
            </a:r>
          </a:p>
          <a:p>
            <a:r>
              <a:rPr lang="en-GB" sz="2400" dirty="0">
                <a:solidFill>
                  <a:schemeClr val="accent1">
                    <a:lumMod val="75000"/>
                  </a:schemeClr>
                </a:solidFill>
                <a:ea typeface="Times New Roman" panose="02020603050405020304" pitchFamily="18" charset="0"/>
              </a:rPr>
              <a:t>C</a:t>
            </a:r>
            <a:r>
              <a:rPr lang="en-GB" sz="2400" dirty="0">
                <a:solidFill>
                  <a:schemeClr val="accent1">
                    <a:lumMod val="75000"/>
                  </a:schemeClr>
                </a:solidFill>
                <a:effectLst/>
                <a:ea typeface="Times New Roman" panose="02020603050405020304" pitchFamily="18" charset="0"/>
              </a:rPr>
              <a:t>ritically evaluate evidence-based and practice-based appropriate treatments and interventions to improve mental health and well-being in children; </a:t>
            </a:r>
          </a:p>
          <a:p>
            <a:r>
              <a:rPr lang="en-GB" sz="2400" dirty="0">
                <a:solidFill>
                  <a:schemeClr val="accent1">
                    <a:lumMod val="75000"/>
                  </a:schemeClr>
                </a:solidFill>
                <a:ea typeface="Times New Roman" panose="02020603050405020304" pitchFamily="18" charset="0"/>
              </a:rPr>
              <a:t>D</a:t>
            </a:r>
            <a:r>
              <a:rPr lang="en-GB" sz="2400" dirty="0">
                <a:solidFill>
                  <a:schemeClr val="accent1">
                    <a:lumMod val="75000"/>
                  </a:schemeClr>
                </a:solidFill>
                <a:effectLst/>
                <a:ea typeface="Times New Roman" panose="02020603050405020304" pitchFamily="18" charset="0"/>
              </a:rPr>
              <a:t>emonstrate critical awareness appropriate skilled interventions when working with children and young people; </a:t>
            </a:r>
          </a:p>
          <a:p>
            <a:r>
              <a:rPr lang="en-GB" sz="2400" dirty="0">
                <a:solidFill>
                  <a:schemeClr val="accent1">
                    <a:lumMod val="75000"/>
                  </a:schemeClr>
                </a:solidFill>
                <a:ea typeface="Times New Roman" panose="02020603050405020304" pitchFamily="18" charset="0"/>
              </a:rPr>
              <a:t>T</a:t>
            </a:r>
            <a:r>
              <a:rPr lang="en-GB" sz="2400" dirty="0">
                <a:solidFill>
                  <a:schemeClr val="accent1">
                    <a:lumMod val="75000"/>
                  </a:schemeClr>
                </a:solidFill>
                <a:effectLst/>
                <a:ea typeface="Times New Roman" panose="02020603050405020304" pitchFamily="18" charset="0"/>
              </a:rPr>
              <a:t>ake responsibility for their own learning and skill development; including effective personal planning, self-reflection and project management skills</a:t>
            </a:r>
            <a:r>
              <a:rPr lang="en-GB" sz="2400" b="1" dirty="0">
                <a:solidFill>
                  <a:schemeClr val="accent1">
                    <a:lumMod val="75000"/>
                  </a:schemeClr>
                </a:solidFill>
                <a:effectLst/>
                <a:ea typeface="Times New Roman" panose="02020603050405020304" pitchFamily="18" charset="0"/>
              </a:rPr>
              <a:t>. </a:t>
            </a:r>
          </a:p>
        </p:txBody>
      </p:sp>
    </p:spTree>
    <p:extLst>
      <p:ext uri="{BB962C8B-B14F-4D97-AF65-F5344CB8AC3E}">
        <p14:creationId xmlns:p14="http://schemas.microsoft.com/office/powerpoint/2010/main" val="3724468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1A9CE-8923-6B4A-6FB1-94DDB6F6D7B1}"/>
              </a:ext>
            </a:extLst>
          </p:cNvPr>
          <p:cNvSpPr>
            <a:spLocks noGrp="1"/>
          </p:cNvSpPr>
          <p:nvPr>
            <p:ph type="title"/>
          </p:nvPr>
        </p:nvSpPr>
        <p:spPr/>
        <p:txBody>
          <a:bodyPr/>
          <a:lstStyle/>
          <a:p>
            <a:r>
              <a:rPr lang="en-GB" dirty="0"/>
              <a:t>Module Structure: Semester Two</a:t>
            </a:r>
          </a:p>
        </p:txBody>
      </p:sp>
      <p:sp>
        <p:nvSpPr>
          <p:cNvPr id="4" name="Content Placeholder 3">
            <a:extLst>
              <a:ext uri="{FF2B5EF4-FFF2-40B4-BE49-F238E27FC236}">
                <a16:creationId xmlns:a16="http://schemas.microsoft.com/office/drawing/2014/main" id="{4F206AF1-628C-3555-A645-CBBDC3BB6876}"/>
              </a:ext>
            </a:extLst>
          </p:cNvPr>
          <p:cNvSpPr>
            <a:spLocks noGrp="1"/>
          </p:cNvSpPr>
          <p:nvPr>
            <p:ph sz="half" idx="1"/>
          </p:nvPr>
        </p:nvSpPr>
        <p:spPr/>
        <p:txBody>
          <a:bodyPr/>
          <a:lstStyle/>
          <a:p>
            <a:r>
              <a:rPr lang="en-GB" sz="2400" dirty="0">
                <a:solidFill>
                  <a:schemeClr val="accent1">
                    <a:lumMod val="75000"/>
                  </a:schemeClr>
                </a:solidFill>
              </a:rPr>
              <a:t>20 Credit Module delivered over 10 weeks</a:t>
            </a:r>
          </a:p>
          <a:p>
            <a:r>
              <a:rPr lang="en-GB" sz="2400" dirty="0">
                <a:solidFill>
                  <a:schemeClr val="accent1">
                    <a:lumMod val="75000"/>
                  </a:schemeClr>
                </a:solidFill>
              </a:rPr>
              <a:t>Wednesday 09:00 to 12:00 – on campus</a:t>
            </a:r>
          </a:p>
          <a:p>
            <a:r>
              <a:rPr lang="en-GB" sz="2400" dirty="0">
                <a:solidFill>
                  <a:schemeClr val="accent1">
                    <a:lumMod val="75000"/>
                  </a:schemeClr>
                </a:solidFill>
              </a:rPr>
              <a:t>80% minimum attendance requirement</a:t>
            </a:r>
          </a:p>
          <a:p>
            <a:endParaRPr lang="en-GB" dirty="0"/>
          </a:p>
        </p:txBody>
      </p:sp>
      <p:sp>
        <p:nvSpPr>
          <p:cNvPr id="5" name="Content Placeholder 4">
            <a:extLst>
              <a:ext uri="{FF2B5EF4-FFF2-40B4-BE49-F238E27FC236}">
                <a16:creationId xmlns:a16="http://schemas.microsoft.com/office/drawing/2014/main" id="{1A725D6E-DE5F-FBE7-7541-6EDB52421AC1}"/>
              </a:ext>
            </a:extLst>
          </p:cNvPr>
          <p:cNvSpPr>
            <a:spLocks noGrp="1"/>
          </p:cNvSpPr>
          <p:nvPr>
            <p:ph sz="half" idx="2"/>
          </p:nvPr>
        </p:nvSpPr>
        <p:spPr/>
        <p:txBody>
          <a:bodyPr>
            <a:normAutofit/>
          </a:bodyPr>
          <a:lstStyle/>
          <a:p>
            <a:pPr marL="45720" indent="0">
              <a:buNone/>
            </a:pPr>
            <a:r>
              <a:rPr lang="en-GB" sz="2400" dirty="0">
                <a:solidFill>
                  <a:schemeClr val="accent1">
                    <a:lumMod val="75000"/>
                  </a:schemeClr>
                </a:solidFill>
              </a:rPr>
              <a:t>Teaching and Learning Strategies</a:t>
            </a:r>
          </a:p>
          <a:p>
            <a:r>
              <a:rPr lang="en-GB" sz="2400" dirty="0">
                <a:solidFill>
                  <a:schemeClr val="accent1">
                    <a:lumMod val="75000"/>
                  </a:schemeClr>
                </a:solidFill>
              </a:rPr>
              <a:t>Self-directed individual learning</a:t>
            </a:r>
          </a:p>
          <a:p>
            <a:r>
              <a:rPr lang="en-GB" sz="2400" dirty="0">
                <a:solidFill>
                  <a:schemeClr val="accent1">
                    <a:lumMod val="75000"/>
                  </a:schemeClr>
                </a:solidFill>
              </a:rPr>
              <a:t>Collaborative and Peer support</a:t>
            </a:r>
          </a:p>
          <a:p>
            <a:r>
              <a:rPr lang="en-GB" sz="2400" dirty="0">
                <a:solidFill>
                  <a:schemeClr val="accent1">
                    <a:lumMod val="75000"/>
                  </a:schemeClr>
                </a:solidFill>
              </a:rPr>
              <a:t>Working in small and large groups</a:t>
            </a:r>
          </a:p>
          <a:p>
            <a:r>
              <a:rPr lang="en-GB" sz="2400" dirty="0">
                <a:solidFill>
                  <a:schemeClr val="accent1">
                    <a:lumMod val="75000"/>
                  </a:schemeClr>
                </a:solidFill>
              </a:rPr>
              <a:t>Discussion and debate</a:t>
            </a:r>
          </a:p>
          <a:p>
            <a:r>
              <a:rPr lang="en-GB" sz="2400" dirty="0">
                <a:solidFill>
                  <a:schemeClr val="accent1">
                    <a:lumMod val="75000"/>
                  </a:schemeClr>
                </a:solidFill>
              </a:rPr>
              <a:t>Practical activities</a:t>
            </a:r>
          </a:p>
        </p:txBody>
      </p:sp>
    </p:spTree>
    <p:extLst>
      <p:ext uri="{BB962C8B-B14F-4D97-AF65-F5344CB8AC3E}">
        <p14:creationId xmlns:p14="http://schemas.microsoft.com/office/powerpoint/2010/main" val="32351188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8AFF8BEE-D6A0-200D-5989-5E75EFA4131A}"/>
              </a:ext>
            </a:extLst>
          </p:cNvPr>
          <p:cNvGraphicFramePr>
            <a:graphicFrameLocks noGrp="1"/>
          </p:cNvGraphicFramePr>
          <p:nvPr>
            <p:ph idx="1"/>
            <p:extLst>
              <p:ext uri="{D42A27DB-BD31-4B8C-83A1-F6EECF244321}">
                <p14:modId xmlns:p14="http://schemas.microsoft.com/office/powerpoint/2010/main" val="3291975661"/>
              </p:ext>
            </p:extLst>
          </p:nvPr>
        </p:nvGraphicFramePr>
        <p:xfrm>
          <a:off x="681644" y="532015"/>
          <a:ext cx="10956174" cy="6039516"/>
        </p:xfrm>
        <a:graphic>
          <a:graphicData uri="http://schemas.openxmlformats.org/drawingml/2006/table">
            <a:tbl>
              <a:tblPr firstRow="1" bandRow="1">
                <a:tableStyleId>{5C22544A-7EE6-4342-B048-85BDC9FD1C3A}</a:tableStyleId>
              </a:tblPr>
              <a:tblGrid>
                <a:gridCol w="5447737">
                  <a:extLst>
                    <a:ext uri="{9D8B030D-6E8A-4147-A177-3AD203B41FA5}">
                      <a16:colId xmlns:a16="http://schemas.microsoft.com/office/drawing/2014/main" val="4199614720"/>
                    </a:ext>
                  </a:extLst>
                </a:gridCol>
                <a:gridCol w="5508437">
                  <a:extLst>
                    <a:ext uri="{9D8B030D-6E8A-4147-A177-3AD203B41FA5}">
                      <a16:colId xmlns:a16="http://schemas.microsoft.com/office/drawing/2014/main" val="1982990044"/>
                    </a:ext>
                  </a:extLst>
                </a:gridCol>
              </a:tblGrid>
              <a:tr h="444873">
                <a:tc>
                  <a:txBody>
                    <a:bodyPr/>
                    <a:lstStyle/>
                    <a:p>
                      <a:r>
                        <a:rPr lang="en-GB" sz="2000" dirty="0">
                          <a:solidFill>
                            <a:schemeClr val="accent1">
                              <a:lumMod val="50000"/>
                            </a:schemeClr>
                          </a:solidFill>
                        </a:rPr>
                        <a:t>Module Key Dates 2025</a:t>
                      </a:r>
                    </a:p>
                  </a:txBody>
                  <a:tcPr/>
                </a:tc>
                <a:tc>
                  <a:txBody>
                    <a:bodyPr/>
                    <a:lstStyle/>
                    <a:p>
                      <a:endParaRPr lang="en-GB" sz="2000" dirty="0">
                        <a:solidFill>
                          <a:schemeClr val="accent1">
                            <a:lumMod val="50000"/>
                          </a:schemeClr>
                        </a:solidFill>
                      </a:endParaRPr>
                    </a:p>
                  </a:txBody>
                  <a:tcPr/>
                </a:tc>
                <a:extLst>
                  <a:ext uri="{0D108BD9-81ED-4DB2-BD59-A6C34878D82A}">
                    <a16:rowId xmlns:a16="http://schemas.microsoft.com/office/drawing/2014/main" val="3005226678"/>
                  </a:ext>
                </a:extLst>
              </a:tr>
              <a:tr h="444873">
                <a:tc>
                  <a:txBody>
                    <a:bodyPr/>
                    <a:lstStyle/>
                    <a:p>
                      <a:r>
                        <a:rPr lang="en-GB" sz="2000" dirty="0">
                          <a:solidFill>
                            <a:schemeClr val="accent1">
                              <a:lumMod val="50000"/>
                            </a:schemeClr>
                          </a:solidFill>
                        </a:rPr>
                        <a:t>Week 1</a:t>
                      </a:r>
                    </a:p>
                  </a:txBody>
                  <a:tcPr/>
                </a:tc>
                <a:tc>
                  <a:txBody>
                    <a:bodyPr/>
                    <a:lstStyle/>
                    <a:p>
                      <a:r>
                        <a:rPr lang="en-GB" sz="2000" dirty="0">
                          <a:solidFill>
                            <a:schemeClr val="accent1">
                              <a:lumMod val="50000"/>
                            </a:schemeClr>
                          </a:solidFill>
                        </a:rPr>
                        <a:t>29th January </a:t>
                      </a:r>
                      <a:r>
                        <a:rPr lang="en-GB" sz="2000" b="1" dirty="0">
                          <a:solidFill>
                            <a:schemeClr val="accent1">
                              <a:lumMod val="50000"/>
                            </a:schemeClr>
                          </a:solidFill>
                        </a:rPr>
                        <a:t>2025</a:t>
                      </a:r>
                    </a:p>
                  </a:txBody>
                  <a:tcPr/>
                </a:tc>
                <a:extLst>
                  <a:ext uri="{0D108BD9-81ED-4DB2-BD59-A6C34878D82A}">
                    <a16:rowId xmlns:a16="http://schemas.microsoft.com/office/drawing/2014/main" val="1114810113"/>
                  </a:ext>
                </a:extLst>
              </a:tr>
              <a:tr h="444873">
                <a:tc>
                  <a:txBody>
                    <a:bodyPr/>
                    <a:lstStyle/>
                    <a:p>
                      <a:r>
                        <a:rPr lang="en-GB" sz="2000" dirty="0">
                          <a:solidFill>
                            <a:schemeClr val="accent1">
                              <a:lumMod val="50000"/>
                            </a:schemeClr>
                          </a:solidFill>
                        </a:rPr>
                        <a:t>Week 2:</a:t>
                      </a:r>
                    </a:p>
                  </a:txBody>
                  <a:tcPr/>
                </a:tc>
                <a:tc>
                  <a:txBody>
                    <a:bodyPr/>
                    <a:lstStyle/>
                    <a:p>
                      <a:r>
                        <a:rPr lang="en-GB" sz="2000" dirty="0">
                          <a:solidFill>
                            <a:schemeClr val="accent1">
                              <a:lumMod val="50000"/>
                            </a:schemeClr>
                          </a:solidFill>
                        </a:rPr>
                        <a:t> 5</a:t>
                      </a:r>
                      <a:r>
                        <a:rPr lang="en-GB" sz="2000" baseline="30000" dirty="0">
                          <a:solidFill>
                            <a:schemeClr val="accent1">
                              <a:lumMod val="50000"/>
                            </a:schemeClr>
                          </a:solidFill>
                        </a:rPr>
                        <a:t>th</a:t>
                      </a:r>
                      <a:r>
                        <a:rPr lang="en-GB" sz="2000" dirty="0">
                          <a:solidFill>
                            <a:schemeClr val="accent1">
                              <a:lumMod val="50000"/>
                            </a:schemeClr>
                          </a:solidFill>
                        </a:rPr>
                        <a:t> February </a:t>
                      </a:r>
                    </a:p>
                  </a:txBody>
                  <a:tcPr/>
                </a:tc>
                <a:extLst>
                  <a:ext uri="{0D108BD9-81ED-4DB2-BD59-A6C34878D82A}">
                    <a16:rowId xmlns:a16="http://schemas.microsoft.com/office/drawing/2014/main" val="1403900612"/>
                  </a:ext>
                </a:extLst>
              </a:tr>
              <a:tr h="444873">
                <a:tc>
                  <a:txBody>
                    <a:bodyPr/>
                    <a:lstStyle/>
                    <a:p>
                      <a:r>
                        <a:rPr lang="en-GB" sz="2000" b="0" dirty="0">
                          <a:solidFill>
                            <a:schemeClr val="accent1">
                              <a:lumMod val="50000"/>
                            </a:schemeClr>
                          </a:solidFill>
                        </a:rPr>
                        <a:t>Week 3:</a:t>
                      </a:r>
                    </a:p>
                  </a:txBody>
                  <a:tcPr/>
                </a:tc>
                <a:tc>
                  <a:txBody>
                    <a:bodyPr/>
                    <a:lstStyle/>
                    <a:p>
                      <a:r>
                        <a:rPr lang="en-GB" sz="2000" b="0" dirty="0">
                          <a:solidFill>
                            <a:schemeClr val="accent1">
                              <a:lumMod val="50000"/>
                            </a:schemeClr>
                          </a:solidFill>
                        </a:rPr>
                        <a:t>12</a:t>
                      </a:r>
                      <a:r>
                        <a:rPr lang="en-GB" sz="2000" b="0" baseline="30000" dirty="0">
                          <a:solidFill>
                            <a:schemeClr val="accent1">
                              <a:lumMod val="50000"/>
                            </a:schemeClr>
                          </a:solidFill>
                        </a:rPr>
                        <a:t>th</a:t>
                      </a:r>
                      <a:r>
                        <a:rPr lang="en-GB" sz="2000" b="0" dirty="0">
                          <a:solidFill>
                            <a:schemeClr val="accent1">
                              <a:lumMod val="50000"/>
                            </a:schemeClr>
                          </a:solidFill>
                        </a:rPr>
                        <a:t> February </a:t>
                      </a:r>
                    </a:p>
                  </a:txBody>
                  <a:tcPr/>
                </a:tc>
                <a:extLst>
                  <a:ext uri="{0D108BD9-81ED-4DB2-BD59-A6C34878D82A}">
                    <a16:rowId xmlns:a16="http://schemas.microsoft.com/office/drawing/2014/main" val="1666666677"/>
                  </a:ext>
                </a:extLst>
              </a:tr>
              <a:tr h="444873">
                <a:tc>
                  <a:txBody>
                    <a:bodyPr/>
                    <a:lstStyle/>
                    <a:p>
                      <a:r>
                        <a:rPr lang="en-GB" sz="2000" dirty="0">
                          <a:solidFill>
                            <a:schemeClr val="accent1">
                              <a:lumMod val="50000"/>
                            </a:schemeClr>
                          </a:solidFill>
                        </a:rPr>
                        <a:t>Week 4:</a:t>
                      </a:r>
                    </a:p>
                  </a:txBody>
                  <a:tcPr/>
                </a:tc>
                <a:tc>
                  <a:txBody>
                    <a:bodyPr/>
                    <a:lstStyle/>
                    <a:p>
                      <a:r>
                        <a:rPr lang="en-GB" sz="2000" dirty="0">
                          <a:solidFill>
                            <a:schemeClr val="accent1">
                              <a:lumMod val="50000"/>
                            </a:schemeClr>
                          </a:solidFill>
                        </a:rPr>
                        <a:t>19</a:t>
                      </a:r>
                      <a:r>
                        <a:rPr lang="en-GB" sz="2000" baseline="30000" dirty="0">
                          <a:solidFill>
                            <a:schemeClr val="accent1">
                              <a:lumMod val="50000"/>
                            </a:schemeClr>
                          </a:solidFill>
                        </a:rPr>
                        <a:t>th</a:t>
                      </a:r>
                      <a:r>
                        <a:rPr lang="en-GB" sz="2000" dirty="0">
                          <a:solidFill>
                            <a:schemeClr val="accent1">
                              <a:lumMod val="50000"/>
                            </a:schemeClr>
                          </a:solidFill>
                        </a:rPr>
                        <a:t> February</a:t>
                      </a:r>
                    </a:p>
                  </a:txBody>
                  <a:tcPr/>
                </a:tc>
                <a:extLst>
                  <a:ext uri="{0D108BD9-81ED-4DB2-BD59-A6C34878D82A}">
                    <a16:rowId xmlns:a16="http://schemas.microsoft.com/office/drawing/2014/main" val="4181524209"/>
                  </a:ext>
                </a:extLst>
              </a:tr>
              <a:tr h="444873">
                <a:tc>
                  <a:txBody>
                    <a:bodyPr/>
                    <a:lstStyle/>
                    <a:p>
                      <a:r>
                        <a:rPr lang="en-GB" sz="2000" b="1" dirty="0">
                          <a:solidFill>
                            <a:schemeClr val="accent1">
                              <a:lumMod val="50000"/>
                            </a:schemeClr>
                          </a:solidFill>
                        </a:rPr>
                        <a:t>Reading Week:</a:t>
                      </a:r>
                    </a:p>
                  </a:txBody>
                  <a:tcPr/>
                </a:tc>
                <a:tc>
                  <a:txBody>
                    <a:bodyPr/>
                    <a:lstStyle/>
                    <a:p>
                      <a:r>
                        <a:rPr lang="en-GB" sz="2000" b="1" dirty="0">
                          <a:solidFill>
                            <a:schemeClr val="accent1">
                              <a:lumMod val="50000"/>
                            </a:schemeClr>
                          </a:solidFill>
                        </a:rPr>
                        <a:t>24</a:t>
                      </a:r>
                      <a:r>
                        <a:rPr lang="en-GB" sz="2000" b="1" baseline="30000" dirty="0">
                          <a:solidFill>
                            <a:schemeClr val="accent1">
                              <a:lumMod val="50000"/>
                            </a:schemeClr>
                          </a:solidFill>
                        </a:rPr>
                        <a:t>th</a:t>
                      </a:r>
                      <a:r>
                        <a:rPr lang="en-GB" sz="2000" b="1" dirty="0">
                          <a:solidFill>
                            <a:schemeClr val="accent1">
                              <a:lumMod val="50000"/>
                            </a:schemeClr>
                          </a:solidFill>
                        </a:rPr>
                        <a:t> – 28th February</a:t>
                      </a:r>
                    </a:p>
                  </a:txBody>
                  <a:tcPr/>
                </a:tc>
                <a:extLst>
                  <a:ext uri="{0D108BD9-81ED-4DB2-BD59-A6C34878D82A}">
                    <a16:rowId xmlns:a16="http://schemas.microsoft.com/office/drawing/2014/main" val="2293450432"/>
                  </a:ext>
                </a:extLst>
              </a:tr>
              <a:tr h="444873">
                <a:tc>
                  <a:txBody>
                    <a:bodyPr/>
                    <a:lstStyle/>
                    <a:p>
                      <a:r>
                        <a:rPr lang="en-GB" sz="2000" dirty="0">
                          <a:solidFill>
                            <a:schemeClr val="accent1">
                              <a:lumMod val="50000"/>
                            </a:schemeClr>
                          </a:solidFill>
                        </a:rPr>
                        <a:t>Week 5:</a:t>
                      </a:r>
                    </a:p>
                  </a:txBody>
                  <a:tcPr/>
                </a:tc>
                <a:tc>
                  <a:txBody>
                    <a:bodyPr/>
                    <a:lstStyle/>
                    <a:p>
                      <a:r>
                        <a:rPr lang="en-GB" sz="2000" dirty="0">
                          <a:solidFill>
                            <a:schemeClr val="accent1">
                              <a:lumMod val="50000"/>
                            </a:schemeClr>
                          </a:solidFill>
                        </a:rPr>
                        <a:t>5</a:t>
                      </a:r>
                      <a:r>
                        <a:rPr lang="en-GB" sz="2000" baseline="30000" dirty="0">
                          <a:solidFill>
                            <a:schemeClr val="accent1">
                              <a:lumMod val="50000"/>
                            </a:schemeClr>
                          </a:solidFill>
                        </a:rPr>
                        <a:t>th</a:t>
                      </a:r>
                      <a:r>
                        <a:rPr lang="en-GB" sz="2000" dirty="0">
                          <a:solidFill>
                            <a:schemeClr val="accent1">
                              <a:lumMod val="50000"/>
                            </a:schemeClr>
                          </a:solidFill>
                        </a:rPr>
                        <a:t> March</a:t>
                      </a:r>
                    </a:p>
                  </a:txBody>
                  <a:tcPr/>
                </a:tc>
                <a:extLst>
                  <a:ext uri="{0D108BD9-81ED-4DB2-BD59-A6C34878D82A}">
                    <a16:rowId xmlns:a16="http://schemas.microsoft.com/office/drawing/2014/main" val="3692180532"/>
                  </a:ext>
                </a:extLst>
              </a:tr>
              <a:tr h="444873">
                <a:tc>
                  <a:txBody>
                    <a:bodyPr/>
                    <a:lstStyle/>
                    <a:p>
                      <a:r>
                        <a:rPr lang="en-GB" sz="2000" dirty="0">
                          <a:solidFill>
                            <a:schemeClr val="accent1">
                              <a:lumMod val="50000"/>
                            </a:schemeClr>
                          </a:solidFill>
                        </a:rPr>
                        <a:t>Week 6:</a:t>
                      </a:r>
                    </a:p>
                  </a:txBody>
                  <a:tcPr/>
                </a:tc>
                <a:tc>
                  <a:txBody>
                    <a:bodyPr/>
                    <a:lstStyle/>
                    <a:p>
                      <a:r>
                        <a:rPr lang="en-GB" sz="2000" dirty="0">
                          <a:solidFill>
                            <a:schemeClr val="accent1">
                              <a:lumMod val="50000"/>
                            </a:schemeClr>
                          </a:solidFill>
                        </a:rPr>
                        <a:t>12</a:t>
                      </a:r>
                      <a:r>
                        <a:rPr lang="en-GB" sz="2000" baseline="30000" dirty="0">
                          <a:solidFill>
                            <a:schemeClr val="accent1">
                              <a:lumMod val="50000"/>
                            </a:schemeClr>
                          </a:solidFill>
                        </a:rPr>
                        <a:t>th</a:t>
                      </a:r>
                      <a:r>
                        <a:rPr lang="en-GB" sz="2000" dirty="0">
                          <a:solidFill>
                            <a:schemeClr val="accent1">
                              <a:lumMod val="50000"/>
                            </a:schemeClr>
                          </a:solidFill>
                        </a:rPr>
                        <a:t> March</a:t>
                      </a:r>
                    </a:p>
                  </a:txBody>
                  <a:tcPr/>
                </a:tc>
                <a:extLst>
                  <a:ext uri="{0D108BD9-81ED-4DB2-BD59-A6C34878D82A}">
                    <a16:rowId xmlns:a16="http://schemas.microsoft.com/office/drawing/2014/main" val="3897766868"/>
                  </a:ext>
                </a:extLst>
              </a:tr>
              <a:tr h="444873">
                <a:tc>
                  <a:txBody>
                    <a:bodyPr/>
                    <a:lstStyle/>
                    <a:p>
                      <a:r>
                        <a:rPr lang="en-GB" sz="2000" dirty="0">
                          <a:solidFill>
                            <a:schemeClr val="accent1">
                              <a:lumMod val="50000"/>
                            </a:schemeClr>
                          </a:solidFill>
                        </a:rPr>
                        <a:t>Week 7:</a:t>
                      </a:r>
                    </a:p>
                  </a:txBody>
                  <a:tcPr/>
                </a:tc>
                <a:tc>
                  <a:txBody>
                    <a:bodyPr/>
                    <a:lstStyle/>
                    <a:p>
                      <a:r>
                        <a:rPr lang="en-GB" sz="2000" dirty="0">
                          <a:solidFill>
                            <a:schemeClr val="accent1">
                              <a:lumMod val="50000"/>
                            </a:schemeClr>
                          </a:solidFill>
                        </a:rPr>
                        <a:t> 19</a:t>
                      </a:r>
                      <a:r>
                        <a:rPr lang="en-GB" sz="2000" baseline="30000" dirty="0">
                          <a:solidFill>
                            <a:schemeClr val="accent1">
                              <a:lumMod val="50000"/>
                            </a:schemeClr>
                          </a:solidFill>
                        </a:rPr>
                        <a:t>th</a:t>
                      </a:r>
                      <a:r>
                        <a:rPr lang="en-GB" sz="2000" dirty="0">
                          <a:solidFill>
                            <a:schemeClr val="accent1">
                              <a:lumMod val="50000"/>
                            </a:schemeClr>
                          </a:solidFill>
                        </a:rPr>
                        <a:t> March</a:t>
                      </a:r>
                    </a:p>
                  </a:txBody>
                  <a:tcPr/>
                </a:tc>
                <a:extLst>
                  <a:ext uri="{0D108BD9-81ED-4DB2-BD59-A6C34878D82A}">
                    <a16:rowId xmlns:a16="http://schemas.microsoft.com/office/drawing/2014/main" val="2653738559"/>
                  </a:ext>
                </a:extLst>
              </a:tr>
              <a:tr h="444873">
                <a:tc>
                  <a:txBody>
                    <a:bodyPr/>
                    <a:lstStyle/>
                    <a:p>
                      <a:r>
                        <a:rPr lang="en-GB" sz="2000" b="0" dirty="0">
                          <a:solidFill>
                            <a:schemeClr val="accent1">
                              <a:lumMod val="50000"/>
                            </a:schemeClr>
                          </a:solidFill>
                        </a:rPr>
                        <a:t>Week 8:</a:t>
                      </a:r>
                    </a:p>
                  </a:txBody>
                  <a:tcPr/>
                </a:tc>
                <a:tc>
                  <a:txBody>
                    <a:bodyPr/>
                    <a:lstStyle/>
                    <a:p>
                      <a:r>
                        <a:rPr lang="en-GB" sz="2000" b="0" dirty="0">
                          <a:solidFill>
                            <a:schemeClr val="accent1">
                              <a:lumMod val="50000"/>
                            </a:schemeClr>
                          </a:solidFill>
                        </a:rPr>
                        <a:t>26</a:t>
                      </a:r>
                      <a:r>
                        <a:rPr lang="en-GB" sz="2000" b="0" baseline="30000" dirty="0">
                          <a:solidFill>
                            <a:schemeClr val="accent1">
                              <a:lumMod val="50000"/>
                            </a:schemeClr>
                          </a:solidFill>
                        </a:rPr>
                        <a:t>th</a:t>
                      </a:r>
                      <a:r>
                        <a:rPr lang="en-GB" sz="2000" b="0" dirty="0">
                          <a:solidFill>
                            <a:schemeClr val="accent1">
                              <a:lumMod val="50000"/>
                            </a:schemeClr>
                          </a:solidFill>
                        </a:rPr>
                        <a:t> March </a:t>
                      </a:r>
                    </a:p>
                  </a:txBody>
                  <a:tcPr/>
                </a:tc>
                <a:extLst>
                  <a:ext uri="{0D108BD9-81ED-4DB2-BD59-A6C34878D82A}">
                    <a16:rowId xmlns:a16="http://schemas.microsoft.com/office/drawing/2014/main" val="4083491221"/>
                  </a:ext>
                </a:extLst>
              </a:tr>
              <a:tr h="444873">
                <a:tc>
                  <a:txBody>
                    <a:bodyPr/>
                    <a:lstStyle/>
                    <a:p>
                      <a:r>
                        <a:rPr lang="en-GB" sz="2000" dirty="0">
                          <a:solidFill>
                            <a:schemeClr val="accent1">
                              <a:lumMod val="50000"/>
                            </a:schemeClr>
                          </a:solidFill>
                        </a:rPr>
                        <a:t>Week 9:</a:t>
                      </a:r>
                    </a:p>
                  </a:txBody>
                  <a:tcPr/>
                </a:tc>
                <a:tc>
                  <a:txBody>
                    <a:bodyPr/>
                    <a:lstStyle/>
                    <a:p>
                      <a:r>
                        <a:rPr lang="en-GB" sz="2000" dirty="0">
                          <a:solidFill>
                            <a:schemeClr val="accent1">
                              <a:lumMod val="50000"/>
                            </a:schemeClr>
                          </a:solidFill>
                        </a:rPr>
                        <a:t>2</a:t>
                      </a:r>
                      <a:r>
                        <a:rPr lang="en-GB" sz="2000" baseline="30000" dirty="0">
                          <a:solidFill>
                            <a:schemeClr val="accent1">
                              <a:lumMod val="50000"/>
                            </a:schemeClr>
                          </a:solidFill>
                        </a:rPr>
                        <a:t>nd</a:t>
                      </a:r>
                      <a:r>
                        <a:rPr lang="en-GB" sz="2000" dirty="0">
                          <a:solidFill>
                            <a:schemeClr val="accent1">
                              <a:lumMod val="50000"/>
                            </a:schemeClr>
                          </a:solidFill>
                        </a:rPr>
                        <a:t> April</a:t>
                      </a:r>
                    </a:p>
                  </a:txBody>
                  <a:tcPr/>
                </a:tc>
                <a:extLst>
                  <a:ext uri="{0D108BD9-81ED-4DB2-BD59-A6C34878D82A}">
                    <a16:rowId xmlns:a16="http://schemas.microsoft.com/office/drawing/2014/main" val="3553605946"/>
                  </a:ext>
                </a:extLst>
              </a:tr>
              <a:tr h="4448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dirty="0">
                          <a:solidFill>
                            <a:schemeClr val="accent1">
                              <a:lumMod val="50000"/>
                            </a:schemeClr>
                          </a:solidFill>
                        </a:rPr>
                        <a:t>Easter Break:</a:t>
                      </a:r>
                    </a:p>
                    <a:p>
                      <a:endParaRPr lang="en-GB" sz="2000" dirty="0">
                        <a:solidFill>
                          <a:schemeClr val="accent1">
                            <a:lumMod val="50000"/>
                          </a:schemeClr>
                        </a:solidFill>
                      </a:endParaRPr>
                    </a:p>
                  </a:txBody>
                  <a:tcPr/>
                </a:tc>
                <a:tc>
                  <a:txBody>
                    <a:bodyPr/>
                    <a:lstStyle/>
                    <a:p>
                      <a:r>
                        <a:rPr lang="en-GB" sz="2000" dirty="0">
                          <a:solidFill>
                            <a:schemeClr val="accent1">
                              <a:lumMod val="50000"/>
                            </a:schemeClr>
                          </a:solidFill>
                        </a:rPr>
                        <a:t>7</a:t>
                      </a:r>
                      <a:r>
                        <a:rPr lang="en-GB" sz="2000" baseline="30000" dirty="0">
                          <a:solidFill>
                            <a:schemeClr val="accent1">
                              <a:lumMod val="50000"/>
                            </a:schemeClr>
                          </a:solidFill>
                        </a:rPr>
                        <a:t>th</a:t>
                      </a:r>
                      <a:r>
                        <a:rPr lang="en-GB" sz="2000" dirty="0">
                          <a:solidFill>
                            <a:schemeClr val="accent1">
                              <a:lumMod val="50000"/>
                            </a:schemeClr>
                          </a:solidFill>
                        </a:rPr>
                        <a:t> – 25</a:t>
                      </a:r>
                      <a:r>
                        <a:rPr lang="en-GB" sz="2000" baseline="30000" dirty="0">
                          <a:solidFill>
                            <a:schemeClr val="accent1">
                              <a:lumMod val="50000"/>
                            </a:schemeClr>
                          </a:solidFill>
                        </a:rPr>
                        <a:t>th</a:t>
                      </a:r>
                      <a:r>
                        <a:rPr lang="en-GB" sz="2000" dirty="0">
                          <a:solidFill>
                            <a:schemeClr val="accent1">
                              <a:lumMod val="50000"/>
                            </a:schemeClr>
                          </a:solidFill>
                        </a:rPr>
                        <a:t> April</a:t>
                      </a:r>
                    </a:p>
                  </a:txBody>
                  <a:tcPr/>
                </a:tc>
                <a:extLst>
                  <a:ext uri="{0D108BD9-81ED-4DB2-BD59-A6C34878D82A}">
                    <a16:rowId xmlns:a16="http://schemas.microsoft.com/office/drawing/2014/main" val="2300971105"/>
                  </a:ext>
                </a:extLst>
              </a:tr>
              <a:tr h="444873">
                <a:tc>
                  <a:txBody>
                    <a:bodyPr/>
                    <a:lstStyle/>
                    <a:p>
                      <a:r>
                        <a:rPr lang="en-GB" sz="2000" dirty="0">
                          <a:solidFill>
                            <a:schemeClr val="accent1">
                              <a:lumMod val="50000"/>
                            </a:schemeClr>
                          </a:solidFill>
                        </a:rPr>
                        <a:t>Week 10:</a:t>
                      </a:r>
                    </a:p>
                  </a:txBody>
                  <a:tcPr/>
                </a:tc>
                <a:tc>
                  <a:txBody>
                    <a:bodyPr/>
                    <a:lstStyle/>
                    <a:p>
                      <a:r>
                        <a:rPr lang="en-GB" sz="2000" dirty="0">
                          <a:solidFill>
                            <a:schemeClr val="accent1">
                              <a:lumMod val="50000"/>
                            </a:schemeClr>
                          </a:solidFill>
                        </a:rPr>
                        <a:t>30</a:t>
                      </a:r>
                      <a:r>
                        <a:rPr lang="en-GB" sz="2000" baseline="30000" dirty="0">
                          <a:solidFill>
                            <a:schemeClr val="accent1">
                              <a:lumMod val="50000"/>
                            </a:schemeClr>
                          </a:solidFill>
                        </a:rPr>
                        <a:t>th</a:t>
                      </a:r>
                      <a:r>
                        <a:rPr lang="en-GB" sz="2000" dirty="0">
                          <a:solidFill>
                            <a:schemeClr val="accent1">
                              <a:lumMod val="50000"/>
                            </a:schemeClr>
                          </a:solidFill>
                        </a:rPr>
                        <a:t> April</a:t>
                      </a:r>
                    </a:p>
                  </a:txBody>
                  <a:tcPr/>
                </a:tc>
                <a:extLst>
                  <a:ext uri="{0D108BD9-81ED-4DB2-BD59-A6C34878D82A}">
                    <a16:rowId xmlns:a16="http://schemas.microsoft.com/office/drawing/2014/main" val="2045398309"/>
                  </a:ext>
                </a:extLst>
              </a:tr>
            </a:tbl>
          </a:graphicData>
        </a:graphic>
      </p:graphicFrame>
    </p:spTree>
    <p:extLst>
      <p:ext uri="{BB962C8B-B14F-4D97-AF65-F5344CB8AC3E}">
        <p14:creationId xmlns:p14="http://schemas.microsoft.com/office/powerpoint/2010/main" val="1231627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2040" y="559723"/>
            <a:ext cx="9875520" cy="1356360"/>
          </a:xfrm>
        </p:spPr>
        <p:txBody>
          <a:bodyPr/>
          <a:lstStyle/>
          <a:p>
            <a:r>
              <a:rPr lang="en-GB" dirty="0"/>
              <a:t>Module </a:t>
            </a:r>
            <a:r>
              <a:rPr lang="en-GB" sz="4400" dirty="0"/>
              <a:t>ECPS6004</a:t>
            </a:r>
            <a:r>
              <a:rPr lang="en-GB" dirty="0"/>
              <a:t> Assessment 2025</a:t>
            </a:r>
          </a:p>
        </p:txBody>
      </p:sp>
      <p:sp>
        <p:nvSpPr>
          <p:cNvPr id="3" name="Rectangle 2"/>
          <p:cNvSpPr/>
          <p:nvPr/>
        </p:nvSpPr>
        <p:spPr>
          <a:xfrm>
            <a:off x="1206732" y="2128058"/>
            <a:ext cx="45719"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Flowchart: Predefined Process 4"/>
          <p:cNvSpPr/>
          <p:nvPr/>
        </p:nvSpPr>
        <p:spPr>
          <a:xfrm>
            <a:off x="1246909" y="1790008"/>
            <a:ext cx="3718560" cy="3291841"/>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accent1">
                    <a:lumMod val="20000"/>
                    <a:lumOff val="80000"/>
                  </a:schemeClr>
                </a:solidFill>
              </a:rPr>
              <a:t>Assessment Component 1</a:t>
            </a:r>
          </a:p>
          <a:p>
            <a:pPr algn="ctr"/>
            <a:r>
              <a:rPr lang="en-GB" sz="2000" b="1" dirty="0">
                <a:solidFill>
                  <a:schemeClr val="accent1">
                    <a:lumMod val="20000"/>
                    <a:lumOff val="80000"/>
                  </a:schemeClr>
                </a:solidFill>
              </a:rPr>
              <a:t>Weighting 50%</a:t>
            </a:r>
          </a:p>
          <a:p>
            <a:pPr algn="ctr"/>
            <a:endParaRPr lang="en-GB" sz="2000" b="1" dirty="0">
              <a:solidFill>
                <a:schemeClr val="accent1">
                  <a:lumMod val="20000"/>
                  <a:lumOff val="80000"/>
                </a:schemeClr>
              </a:solidFill>
            </a:endParaRPr>
          </a:p>
          <a:p>
            <a:pPr algn="ctr"/>
            <a:r>
              <a:rPr lang="en-GB" sz="2000" b="1" dirty="0">
                <a:solidFill>
                  <a:schemeClr val="accent1">
                    <a:lumMod val="20000"/>
                    <a:lumOff val="80000"/>
                  </a:schemeClr>
                </a:solidFill>
              </a:rPr>
              <a:t>Assessment Task:</a:t>
            </a:r>
          </a:p>
          <a:p>
            <a:pPr algn="ctr"/>
            <a:r>
              <a:rPr lang="en-GB" sz="2000" b="1" dirty="0">
                <a:solidFill>
                  <a:schemeClr val="accent1">
                    <a:lumMod val="20000"/>
                    <a:lumOff val="80000"/>
                  </a:schemeClr>
                </a:solidFill>
                <a:effectLst/>
                <a:ea typeface="Times New Roman" panose="02020603050405020304" pitchFamily="18" charset="0"/>
              </a:rPr>
              <a:t>Coursework: Essay</a:t>
            </a:r>
          </a:p>
          <a:p>
            <a:pPr algn="ctr"/>
            <a:r>
              <a:rPr lang="en-GB" sz="2000" b="1" dirty="0">
                <a:solidFill>
                  <a:schemeClr val="accent1">
                    <a:lumMod val="20000"/>
                    <a:lumOff val="80000"/>
                  </a:schemeClr>
                </a:solidFill>
                <a:effectLst/>
                <a:ea typeface="Times New Roman" panose="02020603050405020304" pitchFamily="18" charset="0"/>
              </a:rPr>
              <a:t>Wordcount: 2,500 </a:t>
            </a:r>
          </a:p>
          <a:p>
            <a:pPr algn="ctr"/>
            <a:endParaRPr lang="en-GB" sz="2000" b="1" dirty="0">
              <a:solidFill>
                <a:schemeClr val="accent1">
                  <a:lumMod val="20000"/>
                  <a:lumOff val="80000"/>
                </a:schemeClr>
              </a:solidFill>
            </a:endParaRPr>
          </a:p>
          <a:p>
            <a:pPr algn="ctr"/>
            <a:r>
              <a:rPr lang="en-GB" sz="2000" b="1" dirty="0">
                <a:solidFill>
                  <a:schemeClr val="accent1">
                    <a:lumMod val="20000"/>
                    <a:lumOff val="80000"/>
                  </a:schemeClr>
                </a:solidFill>
              </a:rPr>
              <a:t>Submission Date: </a:t>
            </a:r>
          </a:p>
          <a:p>
            <a:pPr algn="ctr"/>
            <a:r>
              <a:rPr lang="en-GB" sz="2000" b="1" dirty="0">
                <a:solidFill>
                  <a:schemeClr val="accent1">
                    <a:lumMod val="20000"/>
                    <a:lumOff val="80000"/>
                  </a:schemeClr>
                </a:solidFill>
              </a:rPr>
              <a:t>11</a:t>
            </a:r>
            <a:r>
              <a:rPr lang="en-GB" sz="2000" b="1" baseline="30000" dirty="0">
                <a:solidFill>
                  <a:schemeClr val="accent1">
                    <a:lumMod val="20000"/>
                    <a:lumOff val="80000"/>
                  </a:schemeClr>
                </a:solidFill>
              </a:rPr>
              <a:t>th</a:t>
            </a:r>
            <a:r>
              <a:rPr lang="en-GB" sz="2000" b="1" dirty="0">
                <a:solidFill>
                  <a:schemeClr val="accent1">
                    <a:lumMod val="20000"/>
                    <a:lumOff val="80000"/>
                  </a:schemeClr>
                </a:solidFill>
              </a:rPr>
              <a:t> March 2025   </a:t>
            </a:r>
          </a:p>
        </p:txBody>
      </p:sp>
      <p:sp>
        <p:nvSpPr>
          <p:cNvPr id="9" name="Flowchart: Predefined Process 8"/>
          <p:cNvSpPr/>
          <p:nvPr/>
        </p:nvSpPr>
        <p:spPr>
          <a:xfrm>
            <a:off x="5527963" y="1790008"/>
            <a:ext cx="3718560" cy="3253047"/>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a:p>
            <a:pPr algn="ctr"/>
            <a:r>
              <a:rPr lang="en-GB" sz="2000" b="1" dirty="0">
                <a:solidFill>
                  <a:schemeClr val="accent1">
                    <a:lumMod val="20000"/>
                    <a:lumOff val="80000"/>
                  </a:schemeClr>
                </a:solidFill>
              </a:rPr>
              <a:t>Assessment Component 2</a:t>
            </a:r>
          </a:p>
          <a:p>
            <a:pPr algn="ctr"/>
            <a:r>
              <a:rPr lang="en-GB" sz="2000" b="1" dirty="0">
                <a:solidFill>
                  <a:schemeClr val="accent1">
                    <a:lumMod val="20000"/>
                    <a:lumOff val="80000"/>
                  </a:schemeClr>
                </a:solidFill>
              </a:rPr>
              <a:t>Weighting 50%</a:t>
            </a:r>
          </a:p>
          <a:p>
            <a:pPr algn="ctr"/>
            <a:endParaRPr lang="en-GB" sz="2000" b="1" dirty="0">
              <a:solidFill>
                <a:schemeClr val="accent1">
                  <a:lumMod val="20000"/>
                  <a:lumOff val="80000"/>
                </a:schemeClr>
              </a:solidFill>
            </a:endParaRPr>
          </a:p>
          <a:p>
            <a:pPr algn="ctr"/>
            <a:r>
              <a:rPr lang="en-GB" sz="2000" b="1" dirty="0">
                <a:solidFill>
                  <a:schemeClr val="accent1">
                    <a:lumMod val="20000"/>
                    <a:lumOff val="80000"/>
                  </a:schemeClr>
                </a:solidFill>
              </a:rPr>
              <a:t>Assessment Task:</a:t>
            </a:r>
          </a:p>
          <a:p>
            <a:pPr algn="ctr"/>
            <a:r>
              <a:rPr lang="en-GB" sz="2000" b="1" dirty="0">
                <a:solidFill>
                  <a:schemeClr val="accent1">
                    <a:lumMod val="20000"/>
                    <a:lumOff val="80000"/>
                  </a:schemeClr>
                </a:solidFill>
              </a:rPr>
              <a:t>Practical:  Presentation </a:t>
            </a:r>
          </a:p>
          <a:p>
            <a:pPr algn="ctr"/>
            <a:r>
              <a:rPr lang="en-GB" sz="2000" b="1" dirty="0">
                <a:solidFill>
                  <a:schemeClr val="accent1">
                    <a:lumMod val="20000"/>
                    <a:lumOff val="80000"/>
                  </a:schemeClr>
                </a:solidFill>
              </a:rPr>
              <a:t>(20 minutes)</a:t>
            </a:r>
          </a:p>
          <a:p>
            <a:pPr algn="ctr"/>
            <a:endParaRPr lang="en-GB" sz="2000" b="1" dirty="0">
              <a:solidFill>
                <a:schemeClr val="accent1">
                  <a:lumMod val="20000"/>
                  <a:lumOff val="80000"/>
                </a:schemeClr>
              </a:solidFill>
            </a:endParaRPr>
          </a:p>
          <a:p>
            <a:pPr algn="ctr"/>
            <a:r>
              <a:rPr lang="en-GB" sz="2000" b="1" dirty="0">
                <a:solidFill>
                  <a:schemeClr val="accent1">
                    <a:lumMod val="20000"/>
                    <a:lumOff val="80000"/>
                  </a:schemeClr>
                </a:solidFill>
              </a:rPr>
              <a:t>Submission Date: </a:t>
            </a:r>
          </a:p>
          <a:p>
            <a:pPr algn="ctr"/>
            <a:r>
              <a:rPr lang="en-GB" sz="2000" b="1" dirty="0">
                <a:solidFill>
                  <a:schemeClr val="accent1">
                    <a:lumMod val="20000"/>
                    <a:lumOff val="80000"/>
                  </a:schemeClr>
                </a:solidFill>
              </a:rPr>
              <a:t> 6</a:t>
            </a:r>
            <a:r>
              <a:rPr lang="en-GB" sz="2000" b="1" baseline="30000" dirty="0">
                <a:solidFill>
                  <a:schemeClr val="accent1">
                    <a:lumMod val="20000"/>
                    <a:lumOff val="80000"/>
                  </a:schemeClr>
                </a:solidFill>
              </a:rPr>
              <a:t>th</a:t>
            </a:r>
            <a:r>
              <a:rPr lang="en-GB" sz="2000" b="1" dirty="0">
                <a:solidFill>
                  <a:schemeClr val="accent1">
                    <a:lumMod val="20000"/>
                    <a:lumOff val="80000"/>
                  </a:schemeClr>
                </a:solidFill>
              </a:rPr>
              <a:t> May 2025</a:t>
            </a:r>
          </a:p>
          <a:p>
            <a:pPr algn="ctr"/>
            <a:endParaRPr lang="en-GB" dirty="0"/>
          </a:p>
        </p:txBody>
      </p:sp>
    </p:spTree>
    <p:extLst>
      <p:ext uri="{BB962C8B-B14F-4D97-AF65-F5344CB8AC3E}">
        <p14:creationId xmlns:p14="http://schemas.microsoft.com/office/powerpoint/2010/main" val="1244813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2E809-3FFF-4ABC-86D4-02C5C623470C}"/>
              </a:ext>
            </a:extLst>
          </p:cNvPr>
          <p:cNvSpPr>
            <a:spLocks noGrp="1"/>
          </p:cNvSpPr>
          <p:nvPr>
            <p:ph type="title"/>
          </p:nvPr>
        </p:nvSpPr>
        <p:spPr/>
        <p:txBody>
          <a:bodyPr/>
          <a:lstStyle/>
          <a:p>
            <a:r>
              <a:rPr lang="en-GB" dirty="0"/>
              <a:t>MOODLE</a:t>
            </a:r>
          </a:p>
        </p:txBody>
      </p:sp>
      <p:sp>
        <p:nvSpPr>
          <p:cNvPr id="3" name="Content Placeholder 2">
            <a:extLst>
              <a:ext uri="{FF2B5EF4-FFF2-40B4-BE49-F238E27FC236}">
                <a16:creationId xmlns:a16="http://schemas.microsoft.com/office/drawing/2014/main" id="{287BBC74-6069-41D4-B582-98CC3C7262DE}"/>
              </a:ext>
            </a:extLst>
          </p:cNvPr>
          <p:cNvSpPr>
            <a:spLocks noGrp="1"/>
          </p:cNvSpPr>
          <p:nvPr>
            <p:ph idx="1"/>
          </p:nvPr>
        </p:nvSpPr>
        <p:spPr/>
        <p:txBody>
          <a:bodyPr/>
          <a:lstStyle/>
          <a:p>
            <a:r>
              <a:rPr lang="en-GB" dirty="0">
                <a:hlinkClick r:id="rId2"/>
              </a:rPr>
              <a:t>Course: Mental Health in Children and Young People (ECPS6004) (uwtsd.ac.uk)</a:t>
            </a:r>
            <a:endParaRPr lang="en-GB" dirty="0"/>
          </a:p>
          <a:p>
            <a:endParaRPr lang="en-GB" dirty="0"/>
          </a:p>
          <a:p>
            <a:endParaRPr lang="en-GB" dirty="0"/>
          </a:p>
          <a:p>
            <a:pPr marL="45720" indent="0">
              <a:buNone/>
            </a:pPr>
            <a:endParaRPr lang="en-GB" dirty="0"/>
          </a:p>
        </p:txBody>
      </p:sp>
      <p:sp>
        <p:nvSpPr>
          <p:cNvPr id="5" name="Speech Bubble: Oval 4">
            <a:extLst>
              <a:ext uri="{FF2B5EF4-FFF2-40B4-BE49-F238E27FC236}">
                <a16:creationId xmlns:a16="http://schemas.microsoft.com/office/drawing/2014/main" id="{1843C7E9-C94F-76AC-4E19-83ABC76E4A71}"/>
              </a:ext>
            </a:extLst>
          </p:cNvPr>
          <p:cNvSpPr/>
          <p:nvPr/>
        </p:nvSpPr>
        <p:spPr>
          <a:xfrm>
            <a:off x="2687782" y="2798618"/>
            <a:ext cx="7076902" cy="2787534"/>
          </a:xfrm>
          <a:prstGeom prst="wedgeEllipse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5400" dirty="0"/>
              <a:t>QUESTIONS?</a:t>
            </a:r>
          </a:p>
        </p:txBody>
      </p:sp>
    </p:spTree>
    <p:extLst>
      <p:ext uri="{BB962C8B-B14F-4D97-AF65-F5344CB8AC3E}">
        <p14:creationId xmlns:p14="http://schemas.microsoft.com/office/powerpoint/2010/main" val="18335519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6DE3A-CC13-4DF9-8505-B85229BCC88D}"/>
              </a:ext>
            </a:extLst>
          </p:cNvPr>
          <p:cNvSpPr>
            <a:spLocks noGrp="1"/>
          </p:cNvSpPr>
          <p:nvPr>
            <p:ph type="title"/>
          </p:nvPr>
        </p:nvSpPr>
        <p:spPr>
          <a:xfrm>
            <a:off x="1143000" y="609600"/>
            <a:ext cx="9875520" cy="919942"/>
          </a:xfrm>
        </p:spPr>
        <p:txBody>
          <a:bodyPr>
            <a:normAutofit/>
          </a:bodyPr>
          <a:lstStyle/>
          <a:p>
            <a:r>
              <a:rPr lang="en-GB" dirty="0">
                <a:cs typeface="Arial" panose="020B0604020202020204" pitchFamily="34" charset="0"/>
              </a:rPr>
              <a:t>Module Content</a:t>
            </a:r>
          </a:p>
        </p:txBody>
      </p:sp>
      <p:graphicFrame>
        <p:nvGraphicFramePr>
          <p:cNvPr id="7" name="Content Placeholder 2">
            <a:extLst>
              <a:ext uri="{FF2B5EF4-FFF2-40B4-BE49-F238E27FC236}">
                <a16:creationId xmlns:a16="http://schemas.microsoft.com/office/drawing/2014/main" id="{7FF2828C-986A-E459-84B2-39C874C51F2B}"/>
              </a:ext>
            </a:extLst>
          </p:cNvPr>
          <p:cNvGraphicFramePr>
            <a:graphicFrameLocks noGrp="1"/>
          </p:cNvGraphicFramePr>
          <p:nvPr>
            <p:ph idx="1"/>
            <p:extLst>
              <p:ext uri="{D42A27DB-BD31-4B8C-83A1-F6EECF244321}">
                <p14:modId xmlns:p14="http://schemas.microsoft.com/office/powerpoint/2010/main" val="318541617"/>
              </p:ext>
            </p:extLst>
          </p:nvPr>
        </p:nvGraphicFramePr>
        <p:xfrm>
          <a:off x="942110" y="1529543"/>
          <a:ext cx="10073554" cy="48102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81730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92E81-C6B6-7A01-CD5F-B45E093EC3B2}"/>
              </a:ext>
            </a:extLst>
          </p:cNvPr>
          <p:cNvSpPr>
            <a:spLocks noGrp="1"/>
          </p:cNvSpPr>
          <p:nvPr>
            <p:ph type="title"/>
          </p:nvPr>
        </p:nvSpPr>
        <p:spPr/>
        <p:txBody>
          <a:bodyPr/>
          <a:lstStyle/>
          <a:p>
            <a:endParaRPr lang="en-GB"/>
          </a:p>
        </p:txBody>
      </p:sp>
      <p:pic>
        <p:nvPicPr>
          <p:cNvPr id="7" name="Content Placeholder 6">
            <a:extLst>
              <a:ext uri="{FF2B5EF4-FFF2-40B4-BE49-F238E27FC236}">
                <a16:creationId xmlns:a16="http://schemas.microsoft.com/office/drawing/2014/main" id="{194BADCD-8C41-EAB7-9CAC-E9A82E8D468C}"/>
              </a:ext>
            </a:extLst>
          </p:cNvPr>
          <p:cNvPicPr>
            <a:picLocks noGrp="1" noChangeAspect="1"/>
          </p:cNvPicPr>
          <p:nvPr>
            <p:ph idx="1"/>
          </p:nvPr>
        </p:nvPicPr>
        <p:blipFill>
          <a:blip r:embed="rId2"/>
          <a:stretch>
            <a:fillRect/>
          </a:stretch>
        </p:blipFill>
        <p:spPr>
          <a:xfrm>
            <a:off x="798021" y="613746"/>
            <a:ext cx="10701251" cy="5634654"/>
          </a:xfrm>
          <a:prstGeom prst="rect">
            <a:avLst/>
          </a:prstGeom>
        </p:spPr>
      </p:pic>
    </p:spTree>
    <p:extLst>
      <p:ext uri="{BB962C8B-B14F-4D97-AF65-F5344CB8AC3E}">
        <p14:creationId xmlns:p14="http://schemas.microsoft.com/office/powerpoint/2010/main" val="40537272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0BE48-15E4-4113-82A3-249FB6D68DC9}"/>
              </a:ext>
            </a:extLst>
          </p:cNvPr>
          <p:cNvSpPr>
            <a:spLocks noGrp="1"/>
          </p:cNvSpPr>
          <p:nvPr>
            <p:ph type="title"/>
          </p:nvPr>
        </p:nvSpPr>
        <p:spPr>
          <a:xfrm>
            <a:off x="762000" y="758953"/>
            <a:ext cx="5056909" cy="2377716"/>
          </a:xfrm>
        </p:spPr>
        <p:txBody>
          <a:bodyPr anchor="ctr">
            <a:normAutofit fontScale="90000"/>
          </a:bodyPr>
          <a:lstStyle/>
          <a:p>
            <a:r>
              <a:rPr lang="en-GB" dirty="0"/>
              <a:t>There is no clear definition of Mental Health in Children and Young People.</a:t>
            </a:r>
            <a:br>
              <a:rPr lang="en-GB" dirty="0"/>
            </a:br>
            <a:endParaRPr lang="en-GB" dirty="0"/>
          </a:p>
        </p:txBody>
      </p:sp>
      <p:sp>
        <p:nvSpPr>
          <p:cNvPr id="3" name="Content Placeholder 2">
            <a:extLst>
              <a:ext uri="{FF2B5EF4-FFF2-40B4-BE49-F238E27FC236}">
                <a16:creationId xmlns:a16="http://schemas.microsoft.com/office/drawing/2014/main" id="{6495121B-8CFB-4351-88CA-1DFACB284433}"/>
              </a:ext>
            </a:extLst>
          </p:cNvPr>
          <p:cNvSpPr>
            <a:spLocks noGrp="1"/>
          </p:cNvSpPr>
          <p:nvPr>
            <p:ph idx="1"/>
          </p:nvPr>
        </p:nvSpPr>
        <p:spPr>
          <a:xfrm>
            <a:off x="762000" y="2525151"/>
            <a:ext cx="4281268" cy="3570849"/>
          </a:xfrm>
        </p:spPr>
        <p:txBody>
          <a:bodyPr vert="horz" lIns="91440" tIns="45720" rIns="91440" bIns="45720" rtlCol="0" anchor="t">
            <a:normAutofit/>
          </a:bodyPr>
          <a:lstStyle/>
          <a:p>
            <a:endParaRPr lang="en-GB" dirty="0"/>
          </a:p>
          <a:p>
            <a:pPr marL="45720" indent="0">
              <a:buNone/>
            </a:pPr>
            <a:endParaRPr lang="en-GB" dirty="0"/>
          </a:p>
        </p:txBody>
      </p:sp>
      <p:pic>
        <p:nvPicPr>
          <p:cNvPr id="5" name="Picture 4">
            <a:extLst>
              <a:ext uri="{FF2B5EF4-FFF2-40B4-BE49-F238E27FC236}">
                <a16:creationId xmlns:a16="http://schemas.microsoft.com/office/drawing/2014/main" id="{746C7C4B-4E94-733E-9CDE-DF8D371D8CD8}"/>
              </a:ext>
            </a:extLst>
          </p:cNvPr>
          <p:cNvPicPr>
            <a:picLocks noChangeAspect="1"/>
          </p:cNvPicPr>
          <p:nvPr/>
        </p:nvPicPr>
        <p:blipFill>
          <a:blip r:embed="rId3"/>
          <a:stretch>
            <a:fillRect/>
          </a:stretch>
        </p:blipFill>
        <p:spPr>
          <a:xfrm>
            <a:off x="5659664" y="843639"/>
            <a:ext cx="5486876" cy="4340728"/>
          </a:xfrm>
          <a:prstGeom prst="rect">
            <a:avLst/>
          </a:prstGeom>
        </p:spPr>
      </p:pic>
      <p:sp>
        <p:nvSpPr>
          <p:cNvPr id="9" name="Thought Bubble: Cloud 8">
            <a:extLst>
              <a:ext uri="{FF2B5EF4-FFF2-40B4-BE49-F238E27FC236}">
                <a16:creationId xmlns:a16="http://schemas.microsoft.com/office/drawing/2014/main" id="{AFCDB2E6-0259-CD5F-C3CB-6163EA3B7932}"/>
              </a:ext>
            </a:extLst>
          </p:cNvPr>
          <p:cNvSpPr/>
          <p:nvPr/>
        </p:nvSpPr>
        <p:spPr>
          <a:xfrm>
            <a:off x="953194" y="3374967"/>
            <a:ext cx="3740726" cy="2006138"/>
          </a:xfrm>
          <a:prstGeom prst="cloud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400" dirty="0"/>
              <a:t>Discuss</a:t>
            </a:r>
          </a:p>
        </p:txBody>
      </p:sp>
    </p:spTree>
    <p:extLst>
      <p:ext uri="{BB962C8B-B14F-4D97-AF65-F5344CB8AC3E}">
        <p14:creationId xmlns:p14="http://schemas.microsoft.com/office/powerpoint/2010/main" val="18046405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7" name="Picture 6" descr="A sign with a logo on it&#10;&#10;Description automatically generated">
            <a:extLst>
              <a:ext uri="{FF2B5EF4-FFF2-40B4-BE49-F238E27FC236}">
                <a16:creationId xmlns:a16="http://schemas.microsoft.com/office/drawing/2014/main" id="{B6DF30A0-B7A6-023F-A2CB-F6DE4AD96E72}"/>
              </a:ext>
            </a:extLst>
          </p:cNvPr>
          <p:cNvPicPr>
            <a:picLocks noChangeAspect="1"/>
          </p:cNvPicPr>
          <p:nvPr/>
        </p:nvPicPr>
        <p:blipFill>
          <a:blip r:embed="rId3"/>
          <a:srcRect l="28481" r="33351" b="-2"/>
          <a:stretch/>
        </p:blipFill>
        <p:spPr>
          <a:xfrm>
            <a:off x="223336" y="243840"/>
            <a:ext cx="3646837" cy="6377939"/>
          </a:xfrm>
          <a:prstGeom prst="rect">
            <a:avLst/>
          </a:prstGeom>
        </p:spPr>
      </p:pic>
      <p:sp>
        <p:nvSpPr>
          <p:cNvPr id="5" name="Vertical Text Placeholder 4">
            <a:extLst>
              <a:ext uri="{FF2B5EF4-FFF2-40B4-BE49-F238E27FC236}">
                <a16:creationId xmlns:a16="http://schemas.microsoft.com/office/drawing/2014/main" id="{55C55EDC-9F17-9F22-5080-75B564F057F2}"/>
              </a:ext>
            </a:extLst>
          </p:cNvPr>
          <p:cNvSpPr>
            <a:spLocks noGrp="1"/>
          </p:cNvSpPr>
          <p:nvPr>
            <p:ph idx="1"/>
          </p:nvPr>
        </p:nvSpPr>
        <p:spPr>
          <a:xfrm>
            <a:off x="3943350" y="641350"/>
            <a:ext cx="8025313" cy="6070600"/>
          </a:xfrm>
        </p:spPr>
        <p:txBody>
          <a:bodyPr>
            <a:normAutofit lnSpcReduction="10000"/>
          </a:bodyPr>
          <a:lstStyle/>
          <a:p>
            <a:r>
              <a:rPr lang="en-GB" sz="2000" b="0" i="0" dirty="0">
                <a:solidFill>
                  <a:schemeClr val="accent4">
                    <a:lumMod val="75000"/>
                  </a:schemeClr>
                </a:solidFill>
                <a:effectLst/>
                <a:latin typeface="Noto Sans" panose="020B0502040504020204" pitchFamily="34" charset="0"/>
              </a:rPr>
              <a:t>Mental health is a state of mental well-being that enables people to cope with the stresses of life, realize their abilities, learn well and work well, and contribute to their community. It is an integral component of health and well-being that underpins our individual and collective abilities to make decisions, build relationships and shape the world we live in. Mental health is a basic human right. And it is crucial to personal, community and socio-economic development.</a:t>
            </a:r>
          </a:p>
          <a:p>
            <a:r>
              <a:rPr lang="en-GB" sz="2000" b="0" i="0" dirty="0">
                <a:solidFill>
                  <a:schemeClr val="accent4">
                    <a:lumMod val="75000"/>
                  </a:schemeClr>
                </a:solidFill>
                <a:effectLst/>
                <a:latin typeface="Noto Sans" panose="020B0502040504020204" pitchFamily="34" charset="0"/>
              </a:rPr>
              <a:t>Mental health is more than the absence of mental disorders. It exists on a complex continuum, which is experienced differently from one person to the next, with varying degrees of difficulty and distress and potentially very different social and clinical outcomes.</a:t>
            </a:r>
          </a:p>
          <a:p>
            <a:r>
              <a:rPr lang="en-GB" sz="2000" b="0" i="0" dirty="0">
                <a:solidFill>
                  <a:schemeClr val="accent4">
                    <a:lumMod val="75000"/>
                  </a:schemeClr>
                </a:solidFill>
                <a:effectLst/>
                <a:latin typeface="Noto Sans" panose="020B0502040504020204" pitchFamily="34" charset="0"/>
              </a:rPr>
              <a:t>Mental health conditions include mental disorders and psychosocial disabilities as well as other mental states associated with significant distress, impairment in functioning, or risk of self-harm. </a:t>
            </a:r>
          </a:p>
          <a:p>
            <a:r>
              <a:rPr lang="en-GB" sz="2000" b="0" i="0" dirty="0">
                <a:solidFill>
                  <a:schemeClr val="accent4">
                    <a:lumMod val="75000"/>
                  </a:schemeClr>
                </a:solidFill>
                <a:effectLst/>
                <a:latin typeface="Noto Sans" panose="020B0502040504020204" pitchFamily="34" charset="0"/>
              </a:rPr>
              <a:t>People with mental health conditions are more likely to experience lower levels of mental well-being, but this is not always or necessarily the case.</a:t>
            </a:r>
          </a:p>
          <a:p>
            <a:endParaRPr lang="en-GB" sz="1500" dirty="0"/>
          </a:p>
        </p:txBody>
      </p:sp>
    </p:spTree>
    <p:extLst>
      <p:ext uri="{BB962C8B-B14F-4D97-AF65-F5344CB8AC3E}">
        <p14:creationId xmlns:p14="http://schemas.microsoft.com/office/powerpoint/2010/main" val="31691800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9271C28-7496-4447-8541-7B39F5E94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5" name="Picture 5" descr="A logo for a mental health foundation&#10;&#10;Description automatically generated">
            <a:extLst>
              <a:ext uri="{FF2B5EF4-FFF2-40B4-BE49-F238E27FC236}">
                <a16:creationId xmlns:a16="http://schemas.microsoft.com/office/drawing/2014/main" id="{D3EBE5C6-3822-4CDF-9DC5-3C5000075461}"/>
              </a:ext>
            </a:extLst>
          </p:cNvPr>
          <p:cNvPicPr>
            <a:picLocks noChangeAspect="1"/>
          </p:cNvPicPr>
          <p:nvPr/>
        </p:nvPicPr>
        <p:blipFill>
          <a:blip r:embed="rId3"/>
          <a:stretch>
            <a:fillRect/>
          </a:stretch>
        </p:blipFill>
        <p:spPr>
          <a:xfrm>
            <a:off x="872064" y="1131152"/>
            <a:ext cx="4593715" cy="4593715"/>
          </a:xfrm>
          <a:prstGeom prst="rect">
            <a:avLst/>
          </a:prstGeom>
        </p:spPr>
      </p:pic>
      <p:sp>
        <p:nvSpPr>
          <p:cNvPr id="3" name="Content Placeholder 2">
            <a:extLst>
              <a:ext uri="{FF2B5EF4-FFF2-40B4-BE49-F238E27FC236}">
                <a16:creationId xmlns:a16="http://schemas.microsoft.com/office/drawing/2014/main" id="{0CE987A7-2659-4953-AB1A-EFC4D7406A65}"/>
              </a:ext>
            </a:extLst>
          </p:cNvPr>
          <p:cNvSpPr>
            <a:spLocks noGrp="1"/>
          </p:cNvSpPr>
          <p:nvPr>
            <p:ph idx="1"/>
          </p:nvPr>
        </p:nvSpPr>
        <p:spPr>
          <a:xfrm>
            <a:off x="5774575" y="1174865"/>
            <a:ext cx="5696572" cy="4921135"/>
          </a:xfrm>
        </p:spPr>
        <p:txBody>
          <a:bodyPr vert="horz" lIns="91440" tIns="45720" rIns="91440" bIns="45720" rtlCol="0">
            <a:normAutofit/>
          </a:bodyPr>
          <a:lstStyle/>
          <a:p>
            <a:pPr marL="0" indent="0">
              <a:buNone/>
            </a:pPr>
            <a:r>
              <a:rPr lang="en-GB" sz="2800" dirty="0">
                <a:solidFill>
                  <a:schemeClr val="accent1">
                    <a:lumMod val="50000"/>
                  </a:schemeClr>
                </a:solidFill>
                <a:ea typeface="+mn-lt"/>
                <a:cs typeface="+mn-lt"/>
              </a:rPr>
              <a:t>If you’re in good mental health, you can:</a:t>
            </a:r>
            <a:endParaRPr lang="en-US" sz="2800" dirty="0">
              <a:solidFill>
                <a:schemeClr val="accent1">
                  <a:lumMod val="50000"/>
                </a:schemeClr>
              </a:solidFill>
            </a:endParaRPr>
          </a:p>
          <a:p>
            <a:r>
              <a:rPr lang="en-GB" sz="2800" dirty="0">
                <a:solidFill>
                  <a:schemeClr val="accent1">
                    <a:lumMod val="50000"/>
                  </a:schemeClr>
                </a:solidFill>
                <a:ea typeface="+mn-lt"/>
                <a:cs typeface="+mn-lt"/>
              </a:rPr>
              <a:t>Make the most of your potential</a:t>
            </a:r>
            <a:endParaRPr lang="en-GB" sz="2800" dirty="0">
              <a:solidFill>
                <a:schemeClr val="accent1">
                  <a:lumMod val="50000"/>
                </a:schemeClr>
              </a:solidFill>
            </a:endParaRPr>
          </a:p>
          <a:p>
            <a:r>
              <a:rPr lang="en-GB" sz="2800" dirty="0">
                <a:solidFill>
                  <a:schemeClr val="accent1">
                    <a:lumMod val="50000"/>
                  </a:schemeClr>
                </a:solidFill>
                <a:ea typeface="+mn-lt"/>
                <a:cs typeface="+mn-lt"/>
              </a:rPr>
              <a:t>Cope with life</a:t>
            </a:r>
            <a:endParaRPr lang="en-GB" sz="2800" dirty="0">
              <a:solidFill>
                <a:schemeClr val="accent1">
                  <a:lumMod val="50000"/>
                </a:schemeClr>
              </a:solidFill>
            </a:endParaRPr>
          </a:p>
          <a:p>
            <a:r>
              <a:rPr lang="en-GB" sz="2800" dirty="0">
                <a:solidFill>
                  <a:schemeClr val="accent1">
                    <a:lumMod val="50000"/>
                  </a:schemeClr>
                </a:solidFill>
                <a:ea typeface="+mn-lt"/>
                <a:cs typeface="+mn-lt"/>
              </a:rPr>
              <a:t>Play a full part in your family, workplace, community and among friends</a:t>
            </a:r>
            <a:endParaRPr lang="en-GB" sz="2800" dirty="0">
              <a:solidFill>
                <a:schemeClr val="accent1">
                  <a:lumMod val="50000"/>
                </a:schemeClr>
              </a:solidFill>
            </a:endParaRPr>
          </a:p>
          <a:p>
            <a:endParaRPr lang="en-GB" sz="2800" dirty="0">
              <a:solidFill>
                <a:schemeClr val="accent1">
                  <a:lumMod val="50000"/>
                </a:schemeClr>
              </a:solidFill>
            </a:endParaRPr>
          </a:p>
          <a:p>
            <a:pPr marL="0" indent="0">
              <a:buNone/>
            </a:pPr>
            <a:r>
              <a:rPr lang="en-GB" sz="2800" dirty="0">
                <a:solidFill>
                  <a:schemeClr val="accent1">
                    <a:lumMod val="50000"/>
                  </a:schemeClr>
                </a:solidFill>
              </a:rPr>
              <a:t>(MHF, 2021)</a:t>
            </a:r>
          </a:p>
          <a:p>
            <a:endParaRPr lang="en-GB" dirty="0"/>
          </a:p>
        </p:txBody>
      </p:sp>
    </p:spTree>
    <p:extLst>
      <p:ext uri="{BB962C8B-B14F-4D97-AF65-F5344CB8AC3E}">
        <p14:creationId xmlns:p14="http://schemas.microsoft.com/office/powerpoint/2010/main" val="12012939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79CBD3C9-4E66-426D-948E-7CF477810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DDB95FCF-AD96-482F-9FB8-CD95725E6E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9" name="Straight Connector 28">
            <a:extLst>
              <a:ext uri="{FF2B5EF4-FFF2-40B4-BE49-F238E27FC236}">
                <a16:creationId xmlns:a16="http://schemas.microsoft.com/office/drawing/2014/main" id="{64EEEC00-AD80-4734-BEE6-04CBDEC83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C6896D1-BFB1-4C84-82DD-31073BED3F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62458"/>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F2D82B5-9B49-454E-9F44-776FAD539EBE}"/>
              </a:ext>
            </a:extLst>
          </p:cNvPr>
          <p:cNvSpPr>
            <a:spLocks noGrp="1"/>
          </p:cNvSpPr>
          <p:nvPr>
            <p:ph type="title"/>
          </p:nvPr>
        </p:nvSpPr>
        <p:spPr>
          <a:xfrm>
            <a:off x="1109980" y="4208424"/>
            <a:ext cx="9966960" cy="1325880"/>
          </a:xfrm>
        </p:spPr>
        <p:txBody>
          <a:bodyPr vert="horz" lIns="91440" tIns="45720" rIns="91440" bIns="45720" rtlCol="0" anchor="b">
            <a:normAutofit/>
          </a:bodyPr>
          <a:lstStyle/>
          <a:p>
            <a:pPr algn="ctr">
              <a:lnSpc>
                <a:spcPct val="85000"/>
              </a:lnSpc>
            </a:pPr>
            <a:r>
              <a:rPr lang="en-US" sz="5600" b="1" cap="all">
                <a:solidFill>
                  <a:srgbClr val="FFFFFF"/>
                </a:solidFill>
              </a:rPr>
              <a:t>Mental Health Continuum</a:t>
            </a:r>
          </a:p>
        </p:txBody>
      </p:sp>
      <p:sp>
        <p:nvSpPr>
          <p:cNvPr id="31" name="Rectangle 30">
            <a:extLst>
              <a:ext uri="{FF2B5EF4-FFF2-40B4-BE49-F238E27FC236}">
                <a16:creationId xmlns:a16="http://schemas.microsoft.com/office/drawing/2014/main" id="{8A2FDFB1-2B6D-49EB-B6C0-FA923806E0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1"/>
            <a:ext cx="11722100" cy="3964584"/>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4" name="Picture 4" descr="Timeline&#10;&#10;Description automatically generated">
            <a:extLst>
              <a:ext uri="{FF2B5EF4-FFF2-40B4-BE49-F238E27FC236}">
                <a16:creationId xmlns:a16="http://schemas.microsoft.com/office/drawing/2014/main" id="{83B7CD76-D055-425B-8546-00F01D5DBC43}"/>
              </a:ext>
            </a:extLst>
          </p:cNvPr>
          <p:cNvPicPr>
            <a:picLocks noChangeAspect="1"/>
          </p:cNvPicPr>
          <p:nvPr/>
        </p:nvPicPr>
        <p:blipFill>
          <a:blip r:embed="rId3"/>
          <a:stretch>
            <a:fillRect/>
          </a:stretch>
        </p:blipFill>
        <p:spPr>
          <a:xfrm>
            <a:off x="1215968" y="171996"/>
            <a:ext cx="9752444" cy="3669637"/>
          </a:xfrm>
          <a:prstGeom prst="rect">
            <a:avLst/>
          </a:prstGeom>
        </p:spPr>
      </p:pic>
    </p:spTree>
    <p:extLst>
      <p:ext uri="{BB962C8B-B14F-4D97-AF65-F5344CB8AC3E}">
        <p14:creationId xmlns:p14="http://schemas.microsoft.com/office/powerpoint/2010/main" val="37645963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 name="Title 4">
            <a:extLst>
              <a:ext uri="{FF2B5EF4-FFF2-40B4-BE49-F238E27FC236}">
                <a16:creationId xmlns:a16="http://schemas.microsoft.com/office/drawing/2014/main" id="{F10A05F8-ED5A-B449-C521-C59B3DE5E35F}"/>
              </a:ext>
            </a:extLst>
          </p:cNvPr>
          <p:cNvSpPr>
            <a:spLocks noGrp="1"/>
          </p:cNvSpPr>
          <p:nvPr>
            <p:ph type="title"/>
          </p:nvPr>
        </p:nvSpPr>
        <p:spPr>
          <a:xfrm>
            <a:off x="1143000" y="609599"/>
            <a:ext cx="6693061" cy="5087390"/>
          </a:xfrm>
        </p:spPr>
        <p:txBody>
          <a:bodyPr vert="horz" lIns="91440" tIns="45720" rIns="91440" bIns="45720" rtlCol="0" anchor="ctr">
            <a:normAutofit/>
          </a:bodyPr>
          <a:lstStyle/>
          <a:p>
            <a:br>
              <a:rPr lang="en-US" sz="4400"/>
            </a:br>
            <a:r>
              <a:rPr lang="en-US" sz="4400"/>
              <a:t>How </a:t>
            </a:r>
            <a:r>
              <a:rPr lang="en-US" sz="4400" dirty="0"/>
              <a:t>common are Mental </a:t>
            </a:r>
            <a:r>
              <a:rPr lang="en-US" dirty="0"/>
              <a:t>H</a:t>
            </a:r>
            <a:r>
              <a:rPr lang="en-US" sz="4400" dirty="0"/>
              <a:t>ealth problems in Children and Young People</a:t>
            </a:r>
            <a:r>
              <a:rPr lang="en-GB" dirty="0"/>
              <a:t> ?</a:t>
            </a:r>
            <a:br>
              <a:rPr lang="en-GB" dirty="0"/>
            </a:br>
            <a:endParaRPr lang="en-US" dirty="0"/>
          </a:p>
        </p:txBody>
      </p:sp>
      <p:pic>
        <p:nvPicPr>
          <p:cNvPr id="8" name="Content Placeholder 7" descr="A close up of colorful smoke&#10;&#10;Description automatically generated">
            <a:extLst>
              <a:ext uri="{FF2B5EF4-FFF2-40B4-BE49-F238E27FC236}">
                <a16:creationId xmlns:a16="http://schemas.microsoft.com/office/drawing/2014/main" id="{5A5AC6D8-A0CE-9983-F0E5-A867B11901CB}"/>
              </a:ext>
            </a:extLst>
          </p:cNvPr>
          <p:cNvPicPr>
            <a:picLocks noGrp="1" noChangeAspect="1"/>
          </p:cNvPicPr>
          <p:nvPr>
            <p:ph sz="half" idx="2"/>
          </p:nvPr>
        </p:nvPicPr>
        <p:blipFill rotWithShape="1">
          <a:blip r:embed="rId2"/>
          <a:srcRect l="24881" r="9207" b="1"/>
          <a:stretch/>
        </p:blipFill>
        <p:spPr>
          <a:xfrm>
            <a:off x="8310622" y="243840"/>
            <a:ext cx="3646837" cy="6377939"/>
          </a:xfrm>
          <a:prstGeom prst="rect">
            <a:avLst/>
          </a:prstGeom>
        </p:spPr>
      </p:pic>
    </p:spTree>
    <p:extLst>
      <p:ext uri="{BB962C8B-B14F-4D97-AF65-F5344CB8AC3E}">
        <p14:creationId xmlns:p14="http://schemas.microsoft.com/office/powerpoint/2010/main" val="15508554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E3DC42C2-6B58-404C-B339-2C72808A5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E917FF5-7B0B-4E5E-B557-5ECF1CABCF77}"/>
              </a:ext>
            </a:extLst>
          </p:cNvPr>
          <p:cNvSpPr>
            <a:spLocks noGrp="1"/>
          </p:cNvSpPr>
          <p:nvPr>
            <p:ph type="title"/>
          </p:nvPr>
        </p:nvSpPr>
        <p:spPr>
          <a:xfrm>
            <a:off x="4441783" y="609600"/>
            <a:ext cx="6693061" cy="1356360"/>
          </a:xfrm>
        </p:spPr>
        <p:txBody>
          <a:bodyPr vert="horz" lIns="91440" tIns="45720" rIns="91440" bIns="45720" rtlCol="0" anchor="ctr">
            <a:normAutofit/>
          </a:bodyPr>
          <a:lstStyle/>
          <a:p>
            <a:r>
              <a:rPr lang="en-US">
                <a:solidFill>
                  <a:srgbClr val="FFFFFF"/>
                </a:solidFill>
              </a:rPr>
              <a:t>Mental Health and Children and Young People</a:t>
            </a:r>
          </a:p>
        </p:txBody>
      </p:sp>
      <p:pic>
        <p:nvPicPr>
          <p:cNvPr id="5" name="Content Placeholder 4" descr="A close up of colorful smoke&#10;&#10;Description automatically generated">
            <a:extLst>
              <a:ext uri="{FF2B5EF4-FFF2-40B4-BE49-F238E27FC236}">
                <a16:creationId xmlns:a16="http://schemas.microsoft.com/office/drawing/2014/main" id="{45EF5B9B-C8B0-EFDC-8383-6AB3AA4031A5}"/>
              </a:ext>
            </a:extLst>
          </p:cNvPr>
          <p:cNvPicPr>
            <a:picLocks noGrp="1" noChangeAspect="1"/>
          </p:cNvPicPr>
          <p:nvPr>
            <p:ph sz="half" idx="2"/>
          </p:nvPr>
        </p:nvPicPr>
        <p:blipFill rotWithShape="1">
          <a:blip r:embed="rId2"/>
          <a:srcRect l="124" r="1" b="1"/>
          <a:stretch/>
        </p:blipFill>
        <p:spPr>
          <a:xfrm>
            <a:off x="232861" y="243840"/>
            <a:ext cx="3646837" cy="6377939"/>
          </a:xfrm>
          <a:prstGeom prst="rect">
            <a:avLst/>
          </a:prstGeom>
        </p:spPr>
      </p:pic>
      <p:sp>
        <p:nvSpPr>
          <p:cNvPr id="3" name="Content Placeholder 2">
            <a:extLst>
              <a:ext uri="{FF2B5EF4-FFF2-40B4-BE49-F238E27FC236}">
                <a16:creationId xmlns:a16="http://schemas.microsoft.com/office/drawing/2014/main" id="{93BBC443-DE88-4FA4-AABC-61AE052990F0}"/>
              </a:ext>
            </a:extLst>
          </p:cNvPr>
          <p:cNvSpPr>
            <a:spLocks noGrp="1"/>
          </p:cNvSpPr>
          <p:nvPr>
            <p:ph sz="half" idx="1"/>
          </p:nvPr>
        </p:nvSpPr>
        <p:spPr>
          <a:xfrm>
            <a:off x="4441783" y="2057400"/>
            <a:ext cx="6693061" cy="4038600"/>
          </a:xfrm>
        </p:spPr>
        <p:txBody>
          <a:bodyPr vert="horz" lIns="91440" tIns="45720" rIns="91440" bIns="45720" rtlCol="0">
            <a:normAutofit/>
          </a:bodyPr>
          <a:lstStyle/>
          <a:p>
            <a:r>
              <a:rPr lang="en-US" sz="3200" dirty="0">
                <a:solidFill>
                  <a:srgbClr val="FFFFFF"/>
                </a:solidFill>
              </a:rPr>
              <a:t>According to the Mental Health Foundation (2021) "Mental health problems affect around 1 in 10 children and young people".</a:t>
            </a:r>
          </a:p>
          <a:p>
            <a:r>
              <a:rPr lang="en-GB" sz="3200" dirty="0">
                <a:solidFill>
                  <a:srgbClr val="FFFFFF"/>
                </a:solidFill>
              </a:rPr>
              <a:t>Alarmingly, 75% of children and young people who experience mental health problems aren’t getting the help they need.</a:t>
            </a:r>
            <a:endParaRPr lang="en-US" sz="3200" dirty="0">
              <a:solidFill>
                <a:srgbClr val="FFFFFF"/>
              </a:solidFill>
            </a:endParaRPr>
          </a:p>
        </p:txBody>
      </p:sp>
      <p:sp>
        <p:nvSpPr>
          <p:cNvPr id="14" name="Rectangle 13">
            <a:extLst>
              <a:ext uri="{FF2B5EF4-FFF2-40B4-BE49-F238E27FC236}">
                <a16:creationId xmlns:a16="http://schemas.microsoft.com/office/drawing/2014/main" id="{FCF82941-5589-49BF-B6B1-76122B2D0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192132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5" name="Picture 4" descr="Toy plastic numbers">
            <a:extLst>
              <a:ext uri="{FF2B5EF4-FFF2-40B4-BE49-F238E27FC236}">
                <a16:creationId xmlns:a16="http://schemas.microsoft.com/office/drawing/2014/main" id="{9B6DA4BF-36DB-F5F5-9FFE-479507CAAC88}"/>
              </a:ext>
            </a:extLst>
          </p:cNvPr>
          <p:cNvPicPr>
            <a:picLocks noChangeAspect="1"/>
          </p:cNvPicPr>
          <p:nvPr/>
        </p:nvPicPr>
        <p:blipFill rotWithShape="1">
          <a:blip r:embed="rId3"/>
          <a:srcRect t="9380" b="6350"/>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57FCEABF-719A-4C8C-8802-E1C13EE46F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31140" y="243840"/>
            <a:ext cx="11724640" cy="6377939"/>
          </a:xfrm>
          <a:prstGeom prst="rect">
            <a:avLst/>
          </a:prstGeom>
          <a:solidFill>
            <a:schemeClr val="tx1">
              <a:alpha val="80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EE36C01-BEE9-4F19-AD6A-7F5747187517}"/>
              </a:ext>
            </a:extLst>
          </p:cNvPr>
          <p:cNvSpPr>
            <a:spLocks noGrp="1"/>
          </p:cNvSpPr>
          <p:nvPr>
            <p:ph type="title" orient="vert"/>
          </p:nvPr>
        </p:nvSpPr>
        <p:spPr>
          <a:xfrm>
            <a:off x="1143000" y="609600"/>
            <a:ext cx="9875520" cy="1356360"/>
          </a:xfrm>
        </p:spPr>
        <p:txBody>
          <a:bodyPr vert="horz" lIns="91440" tIns="45720" rIns="91440" bIns="45720" rtlCol="0" anchor="ctr">
            <a:normAutofit/>
          </a:bodyPr>
          <a:lstStyle/>
          <a:p>
            <a:r>
              <a:rPr lang="en-US" dirty="0">
                <a:solidFill>
                  <a:schemeClr val="bg1"/>
                </a:solidFill>
              </a:rPr>
              <a:t>Statistics</a:t>
            </a:r>
          </a:p>
        </p:txBody>
      </p:sp>
      <p:sp>
        <p:nvSpPr>
          <p:cNvPr id="3" name="Content Placeholder 2">
            <a:extLst>
              <a:ext uri="{FF2B5EF4-FFF2-40B4-BE49-F238E27FC236}">
                <a16:creationId xmlns:a16="http://schemas.microsoft.com/office/drawing/2014/main" id="{60B073FE-5DA9-4CFF-941C-E1111AD8A117}"/>
              </a:ext>
            </a:extLst>
          </p:cNvPr>
          <p:cNvSpPr>
            <a:spLocks noGrp="1"/>
          </p:cNvSpPr>
          <p:nvPr>
            <p:ph type="body" orient="vert" idx="1"/>
          </p:nvPr>
        </p:nvSpPr>
        <p:spPr>
          <a:xfrm>
            <a:off x="1143000" y="1751215"/>
            <a:ext cx="9872871" cy="4344785"/>
          </a:xfrm>
        </p:spPr>
        <p:txBody>
          <a:bodyPr vert="horz" lIns="91440" tIns="45720" rIns="91440" bIns="45720" rtlCol="0">
            <a:noAutofit/>
          </a:bodyPr>
          <a:lstStyle/>
          <a:p>
            <a:r>
              <a:rPr lang="en-US" sz="2800" dirty="0">
                <a:solidFill>
                  <a:schemeClr val="bg2"/>
                </a:solidFill>
              </a:rPr>
              <a:t>According to the most recent NHS survey of the MH of CYP in England (2023):</a:t>
            </a:r>
          </a:p>
          <a:p>
            <a:pPr lvl="1"/>
            <a:r>
              <a:rPr lang="en-US" sz="2800" dirty="0">
                <a:solidFill>
                  <a:schemeClr val="bg2"/>
                </a:solidFill>
              </a:rPr>
              <a:t>"</a:t>
            </a:r>
            <a:r>
              <a:rPr lang="en-GB" sz="2400" b="1" i="0" dirty="0">
                <a:solidFill>
                  <a:schemeClr val="bg2"/>
                </a:solidFill>
                <a:effectLst/>
                <a:latin typeface="-apple-system"/>
              </a:rPr>
              <a:t>One in five children and young people in England aged eight to 25 had a probable mental disorder in 2023, </a:t>
            </a:r>
            <a:endParaRPr lang="en-US" sz="2800" dirty="0">
              <a:solidFill>
                <a:schemeClr val="bg2"/>
              </a:solidFill>
            </a:endParaRPr>
          </a:p>
          <a:p>
            <a:pPr lvl="1"/>
            <a:r>
              <a:rPr lang="en-US" sz="2800" dirty="0">
                <a:solidFill>
                  <a:schemeClr val="bg2"/>
                </a:solidFill>
              </a:rPr>
              <a:t>"</a:t>
            </a:r>
            <a:r>
              <a:rPr lang="en-GB" sz="2800" dirty="0">
                <a:solidFill>
                  <a:schemeClr val="bg2"/>
                </a:solidFill>
              </a:rPr>
              <a:t>20.3% of eight to 16-year-olds had a probable mental disorder in 2023. </a:t>
            </a:r>
          </a:p>
          <a:p>
            <a:pPr lvl="1"/>
            <a:r>
              <a:rPr lang="en-GB" sz="2800" dirty="0">
                <a:solidFill>
                  <a:schemeClr val="bg2"/>
                </a:solidFill>
              </a:rPr>
              <a:t>Among 17 to 19-year-olds, the proportion was 23.3%, </a:t>
            </a:r>
          </a:p>
          <a:p>
            <a:pPr lvl="1"/>
            <a:r>
              <a:rPr lang="en-GB" sz="2800" dirty="0">
                <a:solidFill>
                  <a:schemeClr val="bg2"/>
                </a:solidFill>
              </a:rPr>
              <a:t>while in 20 to 25-year-olds it was 21.7%. </a:t>
            </a:r>
            <a:r>
              <a:rPr lang="en-US" sz="2800" dirty="0">
                <a:solidFill>
                  <a:schemeClr val="bg2"/>
                </a:solidFill>
              </a:rPr>
              <a:t>".</a:t>
            </a:r>
          </a:p>
          <a:p>
            <a:pPr lvl="1"/>
            <a:r>
              <a:rPr lang="en-US" sz="2800" dirty="0">
                <a:solidFill>
                  <a:schemeClr val="bg2"/>
                </a:solidFill>
              </a:rPr>
              <a:t>"Children and young people with a probable mental disorder were more likely to say that lockdown had made their life worse".</a:t>
            </a:r>
          </a:p>
        </p:txBody>
      </p:sp>
    </p:spTree>
    <p:extLst>
      <p:ext uri="{BB962C8B-B14F-4D97-AF65-F5344CB8AC3E}">
        <p14:creationId xmlns:p14="http://schemas.microsoft.com/office/powerpoint/2010/main" val="30790844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0C4F1C3-3ADD-491F-8C66-57912A2421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7578A52D-2496-4956-A9A4-EA5C38B2F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solidFill>
            <a:schemeClr val="accent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9809C8E2-EF9B-4E0B-A17E-836DE0508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8533" cy="1886373"/>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itle 3">
            <a:extLst>
              <a:ext uri="{FF2B5EF4-FFF2-40B4-BE49-F238E27FC236}">
                <a16:creationId xmlns:a16="http://schemas.microsoft.com/office/drawing/2014/main" id="{294D9F53-0893-B993-7381-ECAA0AF5205D}"/>
              </a:ext>
            </a:extLst>
          </p:cNvPr>
          <p:cNvSpPr>
            <a:spLocks noGrp="1"/>
          </p:cNvSpPr>
          <p:nvPr>
            <p:ph type="title"/>
          </p:nvPr>
        </p:nvSpPr>
        <p:spPr>
          <a:xfrm>
            <a:off x="1143000" y="609600"/>
            <a:ext cx="9875520" cy="1356360"/>
          </a:xfrm>
        </p:spPr>
        <p:txBody>
          <a:bodyPr vert="horz" lIns="91440" tIns="45720" rIns="91440" bIns="45720" rtlCol="0" anchor="ctr">
            <a:normAutofit/>
          </a:bodyPr>
          <a:lstStyle/>
          <a:p>
            <a:r>
              <a:rPr lang="en-US" dirty="0">
                <a:solidFill>
                  <a:srgbClr val="FFFFFF"/>
                </a:solidFill>
              </a:rPr>
              <a:t>Public Health Wales (2022)</a:t>
            </a:r>
          </a:p>
        </p:txBody>
      </p:sp>
      <p:sp useBgFill="1">
        <p:nvSpPr>
          <p:cNvPr id="16" name="Rectangle 15">
            <a:extLst>
              <a:ext uri="{FF2B5EF4-FFF2-40B4-BE49-F238E27FC236}">
                <a16:creationId xmlns:a16="http://schemas.microsoft.com/office/drawing/2014/main" id="{61EB557E-621E-4254-B750-85274C5F4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29841"/>
            <a:ext cx="12192000" cy="432815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Vertical Text Placeholder 4">
            <a:extLst>
              <a:ext uri="{FF2B5EF4-FFF2-40B4-BE49-F238E27FC236}">
                <a16:creationId xmlns:a16="http://schemas.microsoft.com/office/drawing/2014/main" id="{22B92DD8-7805-1F78-1E52-9B70677052AB}"/>
              </a:ext>
            </a:extLst>
          </p:cNvPr>
          <p:cNvSpPr>
            <a:spLocks noGrp="1"/>
          </p:cNvSpPr>
          <p:nvPr>
            <p:ph type="body" orient="vert" idx="1"/>
          </p:nvPr>
        </p:nvSpPr>
        <p:spPr>
          <a:xfrm>
            <a:off x="120650" y="2635250"/>
            <a:ext cx="11835130" cy="4274396"/>
          </a:xfrm>
        </p:spPr>
        <p:txBody>
          <a:bodyPr vert="horz" lIns="91440" tIns="45720" rIns="91440" bIns="45720" rtlCol="0">
            <a:normAutofit fontScale="85000" lnSpcReduction="20000"/>
          </a:bodyPr>
          <a:lstStyle/>
          <a:p>
            <a:pPr algn="l">
              <a:buFont typeface="+mj-lt"/>
              <a:buAutoNum type="arabicPeriod"/>
            </a:pPr>
            <a:r>
              <a:rPr lang="en-GB" b="0" i="0" dirty="0">
                <a:solidFill>
                  <a:schemeClr val="accent1">
                    <a:lumMod val="50000"/>
                  </a:schemeClr>
                </a:solidFill>
                <a:effectLst/>
              </a:rPr>
              <a:t>A higher proportion of adolescent girls and young women are receiving antidepressants, are in contact with support services and most frequently experiencing mental health crises  </a:t>
            </a:r>
          </a:p>
          <a:p>
            <a:pPr algn="l">
              <a:buFont typeface="+mj-lt"/>
              <a:buAutoNum type="arabicPeriod"/>
            </a:pPr>
            <a:r>
              <a:rPr lang="en-GB" b="0" i="0" dirty="0">
                <a:solidFill>
                  <a:schemeClr val="accent1">
                    <a:lumMod val="50000"/>
                  </a:schemeClr>
                </a:solidFill>
                <a:effectLst/>
              </a:rPr>
              <a:t>The data shows a stark contrast in socioeconomic deprivation, with more prescriptions and mental health crises in the most deprived areas</a:t>
            </a:r>
          </a:p>
          <a:p>
            <a:pPr algn="l">
              <a:buFont typeface="Arial" panose="020B0604020202020204" pitchFamily="34" charset="0"/>
              <a:buChar char="•"/>
            </a:pPr>
            <a:r>
              <a:rPr lang="en-GB" b="0" i="0" dirty="0">
                <a:solidFill>
                  <a:schemeClr val="accent1">
                    <a:lumMod val="50000"/>
                  </a:schemeClr>
                </a:solidFill>
                <a:effectLst/>
              </a:rPr>
              <a:t>Adolescent girls aged 16–19 were the group who most frequently presented with mental health crises to acute services. </a:t>
            </a:r>
          </a:p>
          <a:p>
            <a:pPr algn="l">
              <a:buFont typeface="Arial" panose="020B0604020202020204" pitchFamily="34" charset="0"/>
              <a:buChar char="•"/>
            </a:pPr>
            <a:r>
              <a:rPr lang="en-GB" b="0" i="0" dirty="0">
                <a:solidFill>
                  <a:schemeClr val="accent1">
                    <a:lumMod val="50000"/>
                  </a:schemeClr>
                </a:solidFill>
                <a:effectLst/>
              </a:rPr>
              <a:t>In 2019, girls (11–15 years) and young women (16–19 years) were twice as likely to present with crises than boys and young men of the same age. </a:t>
            </a:r>
          </a:p>
          <a:p>
            <a:pPr algn="l">
              <a:buFont typeface="Arial" panose="020B0604020202020204" pitchFamily="34" charset="0"/>
              <a:buChar char="•"/>
            </a:pPr>
            <a:r>
              <a:rPr lang="en-GB" b="0" i="0" dirty="0">
                <a:solidFill>
                  <a:schemeClr val="accent1">
                    <a:lumMod val="50000"/>
                  </a:schemeClr>
                </a:solidFill>
                <a:effectLst/>
              </a:rPr>
              <a:t>Crisis event rates were also strongly patterned by socioeconomic deprivation, with children and young people living in the 20% most deprived areas in Wales having almost double the rate of crisis events compared with those living in the 20% least deprived areas.</a:t>
            </a:r>
          </a:p>
          <a:p>
            <a:pPr algn="l"/>
            <a:r>
              <a:rPr lang="en-GB" b="0" i="0" dirty="0">
                <a:solidFill>
                  <a:schemeClr val="accent1">
                    <a:lumMod val="50000"/>
                  </a:schemeClr>
                </a:solidFill>
                <a:effectLst/>
              </a:rPr>
              <a:t>The analysis reveals that across the UK, the number of children and young people experiencing mental health problems is growing. Mental health services are expanding, but not fast enough to meet rising needs, leaving many children and young people with limited or no support. It also shows that too little is known about who receives care and crucially, who doesn’t.  </a:t>
            </a:r>
          </a:p>
          <a:p>
            <a:endParaRPr lang="en-US" dirty="0">
              <a:solidFill>
                <a:schemeClr val="tx1"/>
              </a:solidFill>
            </a:endParaRPr>
          </a:p>
        </p:txBody>
      </p:sp>
    </p:spTree>
    <p:extLst>
      <p:ext uri="{BB962C8B-B14F-4D97-AF65-F5344CB8AC3E}">
        <p14:creationId xmlns:p14="http://schemas.microsoft.com/office/powerpoint/2010/main" val="2938107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E3DC42C2-6B58-404C-B339-2C72808A5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529E4AE-E141-49B2-B7A1-9AD55BAE6340}"/>
              </a:ext>
            </a:extLst>
          </p:cNvPr>
          <p:cNvSpPr>
            <a:spLocks noGrp="1"/>
          </p:cNvSpPr>
          <p:nvPr>
            <p:ph type="title"/>
          </p:nvPr>
        </p:nvSpPr>
        <p:spPr>
          <a:xfrm>
            <a:off x="4441783" y="609600"/>
            <a:ext cx="6693061" cy="1356360"/>
          </a:xfrm>
        </p:spPr>
        <p:txBody>
          <a:bodyPr vert="horz" lIns="91440" tIns="45720" rIns="91440" bIns="45720" rtlCol="0" anchor="ctr">
            <a:normAutofit/>
          </a:bodyPr>
          <a:lstStyle/>
          <a:p>
            <a:r>
              <a:rPr lang="en-US" dirty="0">
                <a:solidFill>
                  <a:srgbClr val="FFFFFF"/>
                </a:solidFill>
              </a:rPr>
              <a:t>Mental health problems across the lifespan</a:t>
            </a:r>
          </a:p>
        </p:txBody>
      </p:sp>
      <p:pic>
        <p:nvPicPr>
          <p:cNvPr id="6" name="Content Placeholder 5" descr="Mother kissing baby girl">
            <a:extLst>
              <a:ext uri="{FF2B5EF4-FFF2-40B4-BE49-F238E27FC236}">
                <a16:creationId xmlns:a16="http://schemas.microsoft.com/office/drawing/2014/main" id="{048A6206-EA3F-AC72-563B-4826DE5B39A7}"/>
              </a:ext>
            </a:extLst>
          </p:cNvPr>
          <p:cNvPicPr>
            <a:picLocks noGrp="1" noChangeAspect="1"/>
          </p:cNvPicPr>
          <p:nvPr>
            <p:ph sz="half" idx="2"/>
          </p:nvPr>
        </p:nvPicPr>
        <p:blipFill rotWithShape="1">
          <a:blip r:embed="rId3"/>
          <a:srcRect l="47416" r="14416" b="-2"/>
          <a:stretch/>
        </p:blipFill>
        <p:spPr>
          <a:xfrm>
            <a:off x="232861" y="243840"/>
            <a:ext cx="3646837" cy="6377939"/>
          </a:xfrm>
          <a:prstGeom prst="rect">
            <a:avLst/>
          </a:prstGeom>
        </p:spPr>
      </p:pic>
      <p:sp>
        <p:nvSpPr>
          <p:cNvPr id="3" name="Content Placeholder 2">
            <a:extLst>
              <a:ext uri="{FF2B5EF4-FFF2-40B4-BE49-F238E27FC236}">
                <a16:creationId xmlns:a16="http://schemas.microsoft.com/office/drawing/2014/main" id="{48CABB94-BACD-4904-807A-DA55598F7FD5}"/>
              </a:ext>
            </a:extLst>
          </p:cNvPr>
          <p:cNvSpPr>
            <a:spLocks noGrp="1"/>
          </p:cNvSpPr>
          <p:nvPr>
            <p:ph sz="half" idx="1"/>
          </p:nvPr>
        </p:nvSpPr>
        <p:spPr>
          <a:xfrm>
            <a:off x="4441783" y="2057400"/>
            <a:ext cx="6693061" cy="4038600"/>
          </a:xfrm>
        </p:spPr>
        <p:txBody>
          <a:bodyPr vert="horz" lIns="91440" tIns="45720" rIns="91440" bIns="45720" rtlCol="0">
            <a:normAutofit/>
          </a:bodyPr>
          <a:lstStyle/>
          <a:p>
            <a:r>
              <a:rPr lang="en-US" sz="3600" dirty="0">
                <a:solidFill>
                  <a:srgbClr val="FFFFFF"/>
                </a:solidFill>
              </a:rPr>
              <a:t>The World Happiness Report suggests that over half of the children that are experiencing mental health problems during their childhood or adolescence will experience problems later in life.. </a:t>
            </a:r>
            <a:r>
              <a:rPr lang="en-US" dirty="0">
                <a:solidFill>
                  <a:srgbClr val="FFFFFF"/>
                </a:solidFill>
              </a:rPr>
              <a:t>(</a:t>
            </a:r>
            <a:r>
              <a:rPr lang="en-US" dirty="0">
                <a:solidFill>
                  <a:srgbClr val="FFFFFF"/>
                </a:solidFill>
                <a:hlinkClick r:id="rId4"/>
              </a:rPr>
              <a:t>https://worldhappiness.report/</a:t>
            </a:r>
            <a:r>
              <a:rPr lang="en-US" dirty="0">
                <a:solidFill>
                  <a:srgbClr val="FFFFFF"/>
                </a:solidFill>
              </a:rPr>
              <a:t>)</a:t>
            </a:r>
          </a:p>
          <a:p>
            <a:endParaRPr lang="en-US" dirty="0">
              <a:solidFill>
                <a:srgbClr val="FFFFFF"/>
              </a:solidFill>
            </a:endParaRPr>
          </a:p>
        </p:txBody>
      </p:sp>
      <p:sp>
        <p:nvSpPr>
          <p:cNvPr id="15" name="Rectangle 14">
            <a:extLst>
              <a:ext uri="{FF2B5EF4-FFF2-40B4-BE49-F238E27FC236}">
                <a16:creationId xmlns:a16="http://schemas.microsoft.com/office/drawing/2014/main" id="{FCF82941-5589-49BF-B6B1-76122B2D0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4328550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421A0BF-923F-4C2E-9BF9-52E2BDC92E4F}"/>
              </a:ext>
            </a:extLst>
          </p:cNvPr>
          <p:cNvSpPr>
            <a:spLocks noGrp="1"/>
          </p:cNvSpPr>
          <p:nvPr>
            <p:ph type="title"/>
          </p:nvPr>
        </p:nvSpPr>
        <p:spPr>
          <a:xfrm>
            <a:off x="4441783" y="609600"/>
            <a:ext cx="6693061" cy="1313411"/>
          </a:xfrm>
        </p:spPr>
        <p:txBody>
          <a:bodyPr vert="horz" lIns="91440" tIns="45720" rIns="91440" bIns="45720" rtlCol="0" anchor="ctr">
            <a:normAutofit/>
          </a:bodyPr>
          <a:lstStyle/>
          <a:p>
            <a:r>
              <a:rPr lang="en-US" dirty="0"/>
              <a:t>Are mental health problems on the rise?</a:t>
            </a:r>
          </a:p>
        </p:txBody>
      </p:sp>
      <p:pic>
        <p:nvPicPr>
          <p:cNvPr id="6" name="Content Placeholder 5" descr="Four students, one with laptop, in lecture room">
            <a:extLst>
              <a:ext uri="{FF2B5EF4-FFF2-40B4-BE49-F238E27FC236}">
                <a16:creationId xmlns:a16="http://schemas.microsoft.com/office/drawing/2014/main" id="{21B6126A-7D07-404A-3CFB-39F66D6A4B74}"/>
              </a:ext>
            </a:extLst>
          </p:cNvPr>
          <p:cNvPicPr>
            <a:picLocks noGrp="1" noChangeAspect="1"/>
          </p:cNvPicPr>
          <p:nvPr>
            <p:ph sz="half" idx="2"/>
          </p:nvPr>
        </p:nvPicPr>
        <p:blipFill rotWithShape="1">
          <a:blip r:embed="rId3"/>
          <a:srcRect l="47008" r="14824" b="-2"/>
          <a:stretch/>
        </p:blipFill>
        <p:spPr>
          <a:xfrm>
            <a:off x="223336" y="243840"/>
            <a:ext cx="3646837" cy="6377939"/>
          </a:xfrm>
          <a:prstGeom prst="rect">
            <a:avLst/>
          </a:prstGeom>
        </p:spPr>
      </p:pic>
      <p:sp>
        <p:nvSpPr>
          <p:cNvPr id="3" name="Content Placeholder 2">
            <a:extLst>
              <a:ext uri="{FF2B5EF4-FFF2-40B4-BE49-F238E27FC236}">
                <a16:creationId xmlns:a16="http://schemas.microsoft.com/office/drawing/2014/main" id="{3D643ED3-075A-4689-B7DE-D95B8E6742E7}"/>
              </a:ext>
            </a:extLst>
          </p:cNvPr>
          <p:cNvSpPr>
            <a:spLocks noGrp="1"/>
          </p:cNvSpPr>
          <p:nvPr>
            <p:ph sz="half" idx="1"/>
          </p:nvPr>
        </p:nvSpPr>
        <p:spPr>
          <a:xfrm>
            <a:off x="4441783" y="2632364"/>
            <a:ext cx="6693061" cy="3463636"/>
          </a:xfrm>
        </p:spPr>
        <p:txBody>
          <a:bodyPr vert="horz" lIns="91440" tIns="45720" rIns="91440" bIns="45720" rtlCol="0">
            <a:normAutofit/>
          </a:bodyPr>
          <a:lstStyle/>
          <a:p>
            <a:r>
              <a:rPr lang="en-US" sz="4000" dirty="0"/>
              <a:t>Is there a link between gender and mental health problems?</a:t>
            </a:r>
          </a:p>
          <a:p>
            <a:r>
              <a:rPr lang="en-US" sz="4000" dirty="0"/>
              <a:t>Spend a few minutes thinking about this.</a:t>
            </a:r>
          </a:p>
        </p:txBody>
      </p:sp>
    </p:spTree>
    <p:extLst>
      <p:ext uri="{BB962C8B-B14F-4D97-AF65-F5344CB8AC3E}">
        <p14:creationId xmlns:p14="http://schemas.microsoft.com/office/powerpoint/2010/main" val="35759405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9FF7D31-2A35-468C-B6B2-E1C1B8302210}"/>
              </a:ext>
            </a:extLst>
          </p:cNvPr>
          <p:cNvSpPr>
            <a:spLocks noGrp="1"/>
          </p:cNvSpPr>
          <p:nvPr>
            <p:ph type="title"/>
          </p:nvPr>
        </p:nvSpPr>
        <p:spPr>
          <a:xfrm>
            <a:off x="1143001" y="515389"/>
            <a:ext cx="5199926" cy="1269077"/>
          </a:xfrm>
        </p:spPr>
        <p:txBody>
          <a:bodyPr vert="horz" lIns="91440" tIns="45720" rIns="91440" bIns="45720" rtlCol="0" anchor="ctr">
            <a:normAutofit/>
          </a:bodyPr>
          <a:lstStyle/>
          <a:p>
            <a:r>
              <a:rPr lang="en-US" sz="4000" dirty="0"/>
              <a:t>Gender differences</a:t>
            </a:r>
          </a:p>
        </p:txBody>
      </p:sp>
      <p:sp>
        <p:nvSpPr>
          <p:cNvPr id="3" name="Content Placeholder 2">
            <a:extLst>
              <a:ext uri="{FF2B5EF4-FFF2-40B4-BE49-F238E27FC236}">
                <a16:creationId xmlns:a16="http://schemas.microsoft.com/office/drawing/2014/main" id="{C002B0F3-5263-43D6-8B6E-1C810C837C84}"/>
              </a:ext>
            </a:extLst>
          </p:cNvPr>
          <p:cNvSpPr>
            <a:spLocks noGrp="1"/>
          </p:cNvSpPr>
          <p:nvPr>
            <p:ph sz="half" idx="1"/>
          </p:nvPr>
        </p:nvSpPr>
        <p:spPr>
          <a:xfrm>
            <a:off x="748145" y="1602939"/>
            <a:ext cx="5479035" cy="4836653"/>
          </a:xfrm>
        </p:spPr>
        <p:txBody>
          <a:bodyPr vert="horz" lIns="91440" tIns="45720" rIns="91440" bIns="45720" rtlCol="0">
            <a:noAutofit/>
          </a:bodyPr>
          <a:lstStyle/>
          <a:p>
            <a:r>
              <a:rPr lang="en-US" sz="2800" dirty="0"/>
              <a:t>In 2015, the ONS suggested that boys were more likely to have mental health problems, which increased in prevalence as they aged. This  also appears to be the findings in global studies.</a:t>
            </a:r>
          </a:p>
          <a:p>
            <a:r>
              <a:rPr lang="en-US" sz="2800" dirty="0"/>
              <a:t>However, there is also an indication that girls will experience emotional difficulties, particularly during early adolescence (Fink et al., 2015).</a:t>
            </a:r>
          </a:p>
        </p:txBody>
      </p:sp>
      <p:pic>
        <p:nvPicPr>
          <p:cNvPr id="6" name="Content Placeholder 5" descr="Children playing football">
            <a:extLst>
              <a:ext uri="{FF2B5EF4-FFF2-40B4-BE49-F238E27FC236}">
                <a16:creationId xmlns:a16="http://schemas.microsoft.com/office/drawing/2014/main" id="{5C597C3F-DDF3-98AD-CB86-3E32D040BF53}"/>
              </a:ext>
            </a:extLst>
          </p:cNvPr>
          <p:cNvPicPr>
            <a:picLocks noGrp="1" noChangeAspect="1"/>
          </p:cNvPicPr>
          <p:nvPr>
            <p:ph sz="half" idx="2"/>
          </p:nvPr>
        </p:nvPicPr>
        <p:blipFill rotWithShape="1">
          <a:blip r:embed="rId3"/>
          <a:srcRect r="29565"/>
          <a:stretch/>
        </p:blipFill>
        <p:spPr>
          <a:xfrm>
            <a:off x="6636743" y="1238487"/>
            <a:ext cx="4741120" cy="4493060"/>
          </a:xfrm>
          <a:prstGeom prst="rect">
            <a:avLst/>
          </a:prstGeom>
        </p:spPr>
      </p:pic>
    </p:spTree>
    <p:extLst>
      <p:ext uri="{BB962C8B-B14F-4D97-AF65-F5344CB8AC3E}">
        <p14:creationId xmlns:p14="http://schemas.microsoft.com/office/powerpoint/2010/main" val="6754686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2CF51-232F-747C-DEF7-1B1FDBE3E61C}"/>
              </a:ext>
            </a:extLst>
          </p:cNvPr>
          <p:cNvSpPr>
            <a:spLocks noGrp="1"/>
          </p:cNvSpPr>
          <p:nvPr>
            <p:ph type="title"/>
          </p:nvPr>
        </p:nvSpPr>
        <p:spPr/>
        <p:txBody>
          <a:bodyPr/>
          <a:lstStyle/>
          <a:p>
            <a:r>
              <a:rPr lang="en-GB" dirty="0"/>
              <a:t>Children and Young People’s Mental Health on the rise?</a:t>
            </a:r>
          </a:p>
        </p:txBody>
      </p:sp>
      <p:sp>
        <p:nvSpPr>
          <p:cNvPr id="4" name="Thought Bubble: Cloud 3">
            <a:extLst>
              <a:ext uri="{FF2B5EF4-FFF2-40B4-BE49-F238E27FC236}">
                <a16:creationId xmlns:a16="http://schemas.microsoft.com/office/drawing/2014/main" id="{D7A1B519-B62C-49A4-DC29-0781F779E74B}"/>
              </a:ext>
            </a:extLst>
          </p:cNvPr>
          <p:cNvSpPr/>
          <p:nvPr/>
        </p:nvSpPr>
        <p:spPr>
          <a:xfrm>
            <a:off x="2139142" y="2643447"/>
            <a:ext cx="7797338" cy="3075709"/>
          </a:xfrm>
          <a:prstGeom prst="cloud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Why do you think there has been an increase in children’s mental health concerns in recent years?</a:t>
            </a:r>
          </a:p>
        </p:txBody>
      </p:sp>
    </p:spTree>
    <p:extLst>
      <p:ext uri="{BB962C8B-B14F-4D97-AF65-F5344CB8AC3E}">
        <p14:creationId xmlns:p14="http://schemas.microsoft.com/office/powerpoint/2010/main" val="39426767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684CC-9AA6-67ED-F363-2599E80EED0F}"/>
              </a:ext>
            </a:extLst>
          </p:cNvPr>
          <p:cNvSpPr>
            <a:spLocks noGrp="1"/>
          </p:cNvSpPr>
          <p:nvPr>
            <p:ph type="title"/>
          </p:nvPr>
        </p:nvSpPr>
        <p:spPr/>
        <p:txBody>
          <a:bodyPr/>
          <a:lstStyle/>
          <a:p>
            <a:r>
              <a:rPr lang="en-GB" dirty="0"/>
              <a:t>Mental Health Awareness and Social Media </a:t>
            </a:r>
          </a:p>
        </p:txBody>
      </p:sp>
      <p:sp>
        <p:nvSpPr>
          <p:cNvPr id="3" name="Content Placeholder 2">
            <a:extLst>
              <a:ext uri="{FF2B5EF4-FFF2-40B4-BE49-F238E27FC236}">
                <a16:creationId xmlns:a16="http://schemas.microsoft.com/office/drawing/2014/main" id="{24417497-8C68-8B4C-1643-3457421457AF}"/>
              </a:ext>
            </a:extLst>
          </p:cNvPr>
          <p:cNvSpPr>
            <a:spLocks noGrp="1"/>
          </p:cNvSpPr>
          <p:nvPr>
            <p:ph idx="1"/>
          </p:nvPr>
        </p:nvSpPr>
        <p:spPr/>
        <p:txBody>
          <a:bodyPr>
            <a:normAutofit/>
          </a:bodyPr>
          <a:lstStyle/>
          <a:p>
            <a:r>
              <a:rPr lang="en-GB" sz="3600" dirty="0">
                <a:solidFill>
                  <a:schemeClr val="accent1">
                    <a:lumMod val="75000"/>
                  </a:schemeClr>
                </a:solidFill>
              </a:rPr>
              <a:t>Children’s Mental Health Week 3rd</a:t>
            </a:r>
            <a:r>
              <a:rPr lang="en-GB" sz="3600" b="0" i="0" dirty="0">
                <a:solidFill>
                  <a:schemeClr val="accent1">
                    <a:lumMod val="75000"/>
                  </a:schemeClr>
                </a:solidFill>
                <a:effectLst/>
                <a:latin typeface="Google Sans"/>
              </a:rPr>
              <a:t> February 2025</a:t>
            </a:r>
          </a:p>
          <a:p>
            <a:r>
              <a:rPr lang="en-GB" sz="3600" dirty="0">
                <a:solidFill>
                  <a:schemeClr val="accent1">
                    <a:lumMod val="75000"/>
                  </a:schemeClr>
                </a:solidFill>
              </a:rPr>
              <a:t>Whole-school approach to mental health and wellbeing framework</a:t>
            </a:r>
          </a:p>
          <a:p>
            <a:r>
              <a:rPr lang="en-GB" sz="3600" dirty="0">
                <a:hlinkClick r:id="rId3"/>
              </a:rPr>
              <a:t>Framework on embedding a whole-school approach to emotional and mental wellbeing | GOV.WALES</a:t>
            </a:r>
            <a:endParaRPr lang="en-GB" sz="3600" dirty="0"/>
          </a:p>
        </p:txBody>
      </p:sp>
    </p:spTree>
    <p:extLst>
      <p:ext uri="{BB962C8B-B14F-4D97-AF65-F5344CB8AC3E}">
        <p14:creationId xmlns:p14="http://schemas.microsoft.com/office/powerpoint/2010/main" val="37074409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E6EB881-717E-5123-17D5-5E5F21ED2312}"/>
              </a:ext>
            </a:extLst>
          </p:cNvPr>
          <p:cNvSpPr>
            <a:spLocks noGrp="1"/>
          </p:cNvSpPr>
          <p:nvPr>
            <p:ph type="title"/>
          </p:nvPr>
        </p:nvSpPr>
        <p:spPr/>
        <p:txBody>
          <a:bodyPr/>
          <a:lstStyle/>
          <a:p>
            <a:r>
              <a:rPr lang="en-GB" dirty="0"/>
              <a:t>Context</a:t>
            </a:r>
          </a:p>
        </p:txBody>
      </p:sp>
      <p:graphicFrame>
        <p:nvGraphicFramePr>
          <p:cNvPr id="5" name="Content Placeholder 2">
            <a:extLst>
              <a:ext uri="{FF2B5EF4-FFF2-40B4-BE49-F238E27FC236}">
                <a16:creationId xmlns:a16="http://schemas.microsoft.com/office/drawing/2014/main" id="{B4C4CBD3-80F4-0504-2492-1FD9BFF4F4A4}"/>
              </a:ext>
            </a:extLst>
          </p:cNvPr>
          <p:cNvGraphicFramePr>
            <a:graphicFrameLocks noGrp="1"/>
          </p:cNvGraphicFramePr>
          <p:nvPr>
            <p:ph idx="1"/>
            <p:extLst>
              <p:ext uri="{D42A27DB-BD31-4B8C-83A1-F6EECF244321}">
                <p14:modId xmlns:p14="http://schemas.microsoft.com/office/powerpoint/2010/main" val="3540629709"/>
              </p:ext>
            </p:extLst>
          </p:nvPr>
        </p:nvGraphicFramePr>
        <p:xfrm>
          <a:off x="1143000" y="2057400"/>
          <a:ext cx="9872663" cy="4038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452488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BC6FE-DE39-CB39-F0A1-0264DF58DE90}"/>
              </a:ext>
            </a:extLst>
          </p:cNvPr>
          <p:cNvSpPr>
            <a:spLocks noGrp="1"/>
          </p:cNvSpPr>
          <p:nvPr>
            <p:ph type="title"/>
          </p:nvPr>
        </p:nvSpPr>
        <p:spPr>
          <a:xfrm>
            <a:off x="1143000" y="609600"/>
            <a:ext cx="9875520" cy="1356360"/>
          </a:xfrm>
        </p:spPr>
        <p:txBody>
          <a:bodyPr>
            <a:normAutofit/>
          </a:bodyPr>
          <a:lstStyle/>
          <a:p>
            <a:r>
              <a:rPr lang="en-GB" dirty="0"/>
              <a:t>Good Mental Health</a:t>
            </a:r>
          </a:p>
        </p:txBody>
      </p:sp>
      <p:graphicFrame>
        <p:nvGraphicFramePr>
          <p:cNvPr id="5" name="Content Placeholder 2">
            <a:extLst>
              <a:ext uri="{FF2B5EF4-FFF2-40B4-BE49-F238E27FC236}">
                <a16:creationId xmlns:a16="http://schemas.microsoft.com/office/drawing/2014/main" id="{4005DAAB-F540-7368-0215-D80DAC2A4F98}"/>
              </a:ext>
            </a:extLst>
          </p:cNvPr>
          <p:cNvGraphicFramePr>
            <a:graphicFrameLocks noGrp="1"/>
          </p:cNvGraphicFramePr>
          <p:nvPr>
            <p:ph idx="1"/>
            <p:extLst>
              <p:ext uri="{D42A27DB-BD31-4B8C-83A1-F6EECF244321}">
                <p14:modId xmlns:p14="http://schemas.microsoft.com/office/powerpoint/2010/main" val="896716913"/>
              </p:ext>
            </p:extLst>
          </p:nvPr>
        </p:nvGraphicFramePr>
        <p:xfrm>
          <a:off x="304800" y="1676400"/>
          <a:ext cx="11728450" cy="49593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95390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1A62574-A8C3-43CD-8CCE-E161A907A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lumMod val="50000"/>
            </a:schemeClr>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5" name="Picture 4" descr="Exclamation mark on a yellow background">
            <a:extLst>
              <a:ext uri="{FF2B5EF4-FFF2-40B4-BE49-F238E27FC236}">
                <a16:creationId xmlns:a16="http://schemas.microsoft.com/office/drawing/2014/main" id="{9244C567-7206-6348-CF31-8957D2FA46BE}"/>
              </a:ext>
            </a:extLst>
          </p:cNvPr>
          <p:cNvPicPr>
            <a:picLocks noChangeAspect="1"/>
          </p:cNvPicPr>
          <p:nvPr/>
        </p:nvPicPr>
        <p:blipFill rotWithShape="1">
          <a:blip r:embed="rId3">
            <a:duotone>
              <a:schemeClr val="accent1">
                <a:shade val="45000"/>
                <a:satMod val="135000"/>
              </a:schemeClr>
              <a:prstClr val="white"/>
            </a:duotone>
            <a:alphaModFix amt="15000"/>
          </a:blip>
          <a:srcRect t="25000"/>
          <a:stretch/>
        </p:blipFill>
        <p:spPr>
          <a:xfrm>
            <a:off x="20" y="3808"/>
            <a:ext cx="12191980" cy="6858001"/>
          </a:xfrm>
          <a:prstGeom prst="rect">
            <a:avLst/>
          </a:prstGeom>
        </p:spPr>
      </p:pic>
      <p:sp>
        <p:nvSpPr>
          <p:cNvPr id="11" name="Rectangle 10">
            <a:extLst>
              <a:ext uri="{FF2B5EF4-FFF2-40B4-BE49-F238E27FC236}">
                <a16:creationId xmlns:a16="http://schemas.microsoft.com/office/drawing/2014/main" id="{1A2F5F07-34E6-4B28-8D8B-C76C7BD7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52A15EB1-4582-AEAA-4442-4BC11029AB6B}"/>
              </a:ext>
            </a:extLst>
          </p:cNvPr>
          <p:cNvSpPr>
            <a:spLocks noGrp="1"/>
          </p:cNvSpPr>
          <p:nvPr>
            <p:ph idx="1"/>
          </p:nvPr>
        </p:nvSpPr>
        <p:spPr>
          <a:xfrm>
            <a:off x="1143000" y="2057400"/>
            <a:ext cx="9872871" cy="4038600"/>
          </a:xfrm>
        </p:spPr>
        <p:txBody>
          <a:bodyPr>
            <a:noAutofit/>
          </a:bodyPr>
          <a:lstStyle/>
          <a:p>
            <a:r>
              <a:rPr lang="en-GB" sz="4400" dirty="0">
                <a:solidFill>
                  <a:schemeClr val="bg1"/>
                </a:solidFill>
              </a:rPr>
              <a:t>What are the signs and symptoms we see in CYP that might give us cause for concern?</a:t>
            </a:r>
          </a:p>
          <a:p>
            <a:r>
              <a:rPr lang="en-GB" sz="4400" dirty="0">
                <a:solidFill>
                  <a:schemeClr val="bg1"/>
                </a:solidFill>
              </a:rPr>
              <a:t>What are the specific mental illnesses or disorders that see in CYP?</a:t>
            </a:r>
          </a:p>
        </p:txBody>
      </p:sp>
    </p:spTree>
    <p:extLst>
      <p:ext uri="{BB962C8B-B14F-4D97-AF65-F5344CB8AC3E}">
        <p14:creationId xmlns:p14="http://schemas.microsoft.com/office/powerpoint/2010/main" val="2872770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E184D9-F428-E868-B534-3A844A50A172}"/>
              </a:ext>
            </a:extLst>
          </p:cNvPr>
          <p:cNvSpPr>
            <a:spLocks noGrp="1"/>
          </p:cNvSpPr>
          <p:nvPr>
            <p:ph idx="1"/>
          </p:nvPr>
        </p:nvSpPr>
        <p:spPr>
          <a:xfrm>
            <a:off x="1143002" y="2546430"/>
            <a:ext cx="5084178" cy="3549570"/>
          </a:xfrm>
        </p:spPr>
        <p:txBody>
          <a:bodyPr>
            <a:normAutofit/>
          </a:bodyPr>
          <a:lstStyle/>
          <a:p>
            <a:r>
              <a:rPr lang="en-GB" sz="3200" dirty="0">
                <a:solidFill>
                  <a:schemeClr val="accent1">
                    <a:lumMod val="75000"/>
                  </a:schemeClr>
                </a:solidFill>
              </a:rPr>
              <a:t>Consider groups and/or individuals who may be at risk of experiencing Mental health issues</a:t>
            </a:r>
          </a:p>
          <a:p>
            <a:pPr marL="0" indent="0">
              <a:buNone/>
            </a:pPr>
            <a:endParaRPr lang="en-GB" sz="1800" dirty="0">
              <a:solidFill>
                <a:schemeClr val="accent1">
                  <a:lumMod val="75000"/>
                </a:schemeClr>
              </a:solidFill>
            </a:endParaRPr>
          </a:p>
          <a:p>
            <a:endParaRPr lang="en-GB" sz="1800" dirty="0"/>
          </a:p>
        </p:txBody>
      </p:sp>
      <p:pic>
        <p:nvPicPr>
          <p:cNvPr id="5" name="Picture 4" descr="A group of yellow figures and a red figure on the other side">
            <a:extLst>
              <a:ext uri="{FF2B5EF4-FFF2-40B4-BE49-F238E27FC236}">
                <a16:creationId xmlns:a16="http://schemas.microsoft.com/office/drawing/2014/main" id="{68239EC5-08E8-170F-6CEB-7EEBED81E905}"/>
              </a:ext>
            </a:extLst>
          </p:cNvPr>
          <p:cNvPicPr>
            <a:picLocks noChangeAspect="1"/>
          </p:cNvPicPr>
          <p:nvPr/>
        </p:nvPicPr>
        <p:blipFill rotWithShape="1">
          <a:blip r:embed="rId3"/>
          <a:srcRect l="29565"/>
          <a:stretch/>
        </p:blipFill>
        <p:spPr>
          <a:xfrm>
            <a:off x="6636743" y="1238487"/>
            <a:ext cx="4741120" cy="4493060"/>
          </a:xfrm>
          <a:prstGeom prst="rect">
            <a:avLst/>
          </a:prstGeom>
        </p:spPr>
      </p:pic>
    </p:spTree>
    <p:extLst>
      <p:ext uri="{BB962C8B-B14F-4D97-AF65-F5344CB8AC3E}">
        <p14:creationId xmlns:p14="http://schemas.microsoft.com/office/powerpoint/2010/main" val="22353918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0C4F1C3-3ADD-491F-8C66-57912A2421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0B323FE0-DFB0-4368-A3C2-FC1402A98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E4BCA77F-6A46-46C1-822E-DF8DB6F08D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00F30BB5-7BA0-4D79-B51D-809B0D796A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0"/>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DD25D29-D5B9-3DE3-9B8A-DD58ECA3A1BB}"/>
              </a:ext>
            </a:extLst>
          </p:cNvPr>
          <p:cNvSpPr>
            <a:spLocks noGrp="1"/>
          </p:cNvSpPr>
          <p:nvPr>
            <p:ph type="title"/>
          </p:nvPr>
        </p:nvSpPr>
        <p:spPr>
          <a:xfrm>
            <a:off x="4783287" y="821636"/>
            <a:ext cx="6758457" cy="5197425"/>
          </a:xfrm>
        </p:spPr>
        <p:txBody>
          <a:bodyPr vert="horz" lIns="91440" tIns="45720" rIns="91440" bIns="45720" rtlCol="0" anchor="ctr">
            <a:normAutofit/>
          </a:bodyPr>
          <a:lstStyle/>
          <a:p>
            <a:pPr>
              <a:lnSpc>
                <a:spcPct val="85000"/>
              </a:lnSpc>
            </a:pPr>
            <a:r>
              <a:rPr lang="en-US" sz="5400" b="1" cap="all" dirty="0">
                <a:solidFill>
                  <a:schemeClr val="accent1">
                    <a:lumMod val="75000"/>
                  </a:schemeClr>
                </a:solidFill>
              </a:rPr>
              <a:t>who can we refer to if we have concerns?</a:t>
            </a:r>
          </a:p>
        </p:txBody>
      </p:sp>
      <p:sp>
        <p:nvSpPr>
          <p:cNvPr id="16" name="Rectangle 15">
            <a:extLst>
              <a:ext uri="{FF2B5EF4-FFF2-40B4-BE49-F238E27FC236}">
                <a16:creationId xmlns:a16="http://schemas.microsoft.com/office/drawing/2014/main" id="{44F561C9-F335-45B4-A0DC-68F946099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39821" cy="6858000"/>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CDE019A1-43B6-5B0C-217F-9670CEB6EAAF}"/>
              </a:ext>
            </a:extLst>
          </p:cNvPr>
          <p:cNvSpPr>
            <a:spLocks noGrp="1"/>
          </p:cNvSpPr>
          <p:nvPr>
            <p:ph idx="1"/>
          </p:nvPr>
        </p:nvSpPr>
        <p:spPr>
          <a:xfrm>
            <a:off x="643466" y="821635"/>
            <a:ext cx="2984317" cy="5197425"/>
          </a:xfrm>
        </p:spPr>
        <p:txBody>
          <a:bodyPr vert="horz" lIns="91440" tIns="45720" rIns="91440" bIns="45720" rtlCol="0" anchor="ctr">
            <a:normAutofit/>
          </a:bodyPr>
          <a:lstStyle/>
          <a:p>
            <a:pPr marL="0" indent="0">
              <a:buNone/>
            </a:pPr>
            <a:r>
              <a:rPr lang="en-US" sz="2800" dirty="0">
                <a:solidFill>
                  <a:srgbClr val="FFFFFF"/>
                </a:solidFill>
              </a:rPr>
              <a:t>Think about different services that we can use to refer children to  when/if necessary</a:t>
            </a:r>
          </a:p>
        </p:txBody>
      </p:sp>
    </p:spTree>
    <p:extLst>
      <p:ext uri="{BB962C8B-B14F-4D97-AF65-F5344CB8AC3E}">
        <p14:creationId xmlns:p14="http://schemas.microsoft.com/office/powerpoint/2010/main" val="8941330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1570C-6F74-15BB-9A62-446A5F9CE78E}"/>
              </a:ext>
            </a:extLst>
          </p:cNvPr>
          <p:cNvSpPr>
            <a:spLocks noGrp="1"/>
          </p:cNvSpPr>
          <p:nvPr>
            <p:ph type="title"/>
          </p:nvPr>
        </p:nvSpPr>
        <p:spPr>
          <a:xfrm>
            <a:off x="1143000" y="609600"/>
            <a:ext cx="9875520" cy="687185"/>
          </a:xfrm>
        </p:spPr>
        <p:txBody>
          <a:bodyPr>
            <a:normAutofit fontScale="90000"/>
          </a:bodyPr>
          <a:lstStyle/>
          <a:p>
            <a:pPr fontAlgn="base">
              <a:lnSpc>
                <a:spcPts val="3750"/>
              </a:lnSpc>
              <a:spcAft>
                <a:spcPts val="2219"/>
              </a:spcAft>
            </a:pPr>
            <a:br>
              <a:rPr lang="en-GB" b="0" i="0" dirty="0">
                <a:solidFill>
                  <a:srgbClr val="7C378A"/>
                </a:solidFill>
                <a:effectLst/>
                <a:latin typeface="Brush-Up"/>
              </a:rPr>
            </a:br>
            <a:r>
              <a:rPr lang="en-GB" b="0" i="0" dirty="0">
                <a:solidFill>
                  <a:srgbClr val="7C378A"/>
                </a:solidFill>
                <a:effectLst/>
                <a:latin typeface="Brush-Up"/>
              </a:rPr>
              <a:t>Children’s Mental Health Week</a:t>
            </a:r>
            <a:br>
              <a:rPr lang="en-GB" b="0" i="0" dirty="0">
                <a:solidFill>
                  <a:srgbClr val="7C378A"/>
                </a:solidFill>
                <a:effectLst/>
                <a:latin typeface="Brush-Up"/>
              </a:rPr>
            </a:br>
            <a:r>
              <a:rPr lang="en-GB" b="0" i="0" dirty="0">
                <a:solidFill>
                  <a:srgbClr val="73C2A5"/>
                </a:solidFill>
                <a:effectLst/>
                <a:latin typeface="Open Sans" panose="020B0606030504020204" pitchFamily="34" charset="0"/>
              </a:rPr>
              <a:t>February 3rd – 9th, 2025</a:t>
            </a:r>
            <a:br>
              <a:rPr lang="en-GB" b="0" i="0" dirty="0">
                <a:solidFill>
                  <a:srgbClr val="73C2A5"/>
                </a:solidFill>
                <a:effectLst/>
                <a:latin typeface="Open Sans" panose="020B0606030504020204" pitchFamily="34" charset="0"/>
              </a:rPr>
            </a:br>
            <a:endParaRPr lang="en-GB" dirty="0"/>
          </a:p>
        </p:txBody>
      </p:sp>
      <p:sp>
        <p:nvSpPr>
          <p:cNvPr id="3" name="Content Placeholder 2">
            <a:extLst>
              <a:ext uri="{FF2B5EF4-FFF2-40B4-BE49-F238E27FC236}">
                <a16:creationId xmlns:a16="http://schemas.microsoft.com/office/drawing/2014/main" id="{B6C13743-DBE7-B416-EEB1-513F20072793}"/>
              </a:ext>
            </a:extLst>
          </p:cNvPr>
          <p:cNvSpPr>
            <a:spLocks noGrp="1"/>
          </p:cNvSpPr>
          <p:nvPr>
            <p:ph idx="1"/>
          </p:nvPr>
        </p:nvSpPr>
        <p:spPr>
          <a:xfrm>
            <a:off x="343593" y="1429789"/>
            <a:ext cx="11521439" cy="5131723"/>
          </a:xfrm>
        </p:spPr>
        <p:txBody>
          <a:bodyPr>
            <a:normAutofit fontScale="32500" lnSpcReduction="20000"/>
          </a:bodyPr>
          <a:lstStyle/>
          <a:p>
            <a:pPr algn="l" fontAlgn="base">
              <a:lnSpc>
                <a:spcPct val="170000"/>
              </a:lnSpc>
              <a:spcBef>
                <a:spcPts val="0"/>
              </a:spcBef>
            </a:pPr>
            <a:r>
              <a:rPr lang="en-GB" sz="5500" b="0" i="0" dirty="0">
                <a:solidFill>
                  <a:schemeClr val="accent4">
                    <a:lumMod val="75000"/>
                  </a:schemeClr>
                </a:solidFill>
                <a:effectLst/>
                <a:latin typeface="Open Sans" panose="020B0606030504020204" pitchFamily="34" charset="0"/>
              </a:rPr>
              <a:t>Kindness is a simple way to help EVERYONE. </a:t>
            </a:r>
          </a:p>
          <a:p>
            <a:pPr algn="l" fontAlgn="base">
              <a:lnSpc>
                <a:spcPct val="170000"/>
              </a:lnSpc>
              <a:spcBef>
                <a:spcPts val="0"/>
              </a:spcBef>
            </a:pPr>
            <a:r>
              <a:rPr lang="en-GB" sz="5500" b="0" i="0" dirty="0">
                <a:solidFill>
                  <a:schemeClr val="accent4">
                    <a:lumMod val="75000"/>
                  </a:schemeClr>
                </a:solidFill>
                <a:effectLst/>
                <a:latin typeface="Open Sans" panose="020B0606030504020204" pitchFamily="34" charset="0"/>
              </a:rPr>
              <a:t>When we are kind to each other, it helps us to feel connected, which means we forge new friendships or deepen existing ones. </a:t>
            </a:r>
          </a:p>
          <a:p>
            <a:pPr algn="l" fontAlgn="base">
              <a:lnSpc>
                <a:spcPct val="170000"/>
              </a:lnSpc>
              <a:spcBef>
                <a:spcPts val="0"/>
              </a:spcBef>
            </a:pPr>
            <a:r>
              <a:rPr lang="en-GB" sz="5500" b="0" i="0" dirty="0">
                <a:solidFill>
                  <a:schemeClr val="accent4">
                    <a:lumMod val="75000"/>
                  </a:schemeClr>
                </a:solidFill>
                <a:effectLst/>
                <a:latin typeface="Open Sans" panose="020B0606030504020204" pitchFamily="34" charset="0"/>
              </a:rPr>
              <a:t>Choosing to approach your day with a mindset of kindness and empathy is an incredibly powerful thing that can change lives and create a kinder world. What we do matters. </a:t>
            </a:r>
          </a:p>
          <a:p>
            <a:pPr algn="l" fontAlgn="base">
              <a:lnSpc>
                <a:spcPct val="170000"/>
              </a:lnSpc>
              <a:spcBef>
                <a:spcPts val="0"/>
              </a:spcBef>
            </a:pPr>
            <a:r>
              <a:rPr lang="en-GB" sz="5500" b="0" i="0" dirty="0">
                <a:solidFill>
                  <a:schemeClr val="accent4">
                    <a:lumMod val="75000"/>
                  </a:schemeClr>
                </a:solidFill>
                <a:effectLst/>
                <a:latin typeface="Open Sans" panose="020B0606030504020204" pitchFamily="34" charset="0"/>
              </a:rPr>
              <a:t>Research has also shown that when we’re kind, when someone is kind to us or even if we just witness kindness, our bodies release feel-good hormones which lift our mood, giving us what’s known as a ‘Helper’s High’. </a:t>
            </a:r>
          </a:p>
          <a:p>
            <a:pPr algn="l" fontAlgn="base">
              <a:lnSpc>
                <a:spcPct val="170000"/>
              </a:lnSpc>
              <a:spcBef>
                <a:spcPts val="0"/>
              </a:spcBef>
            </a:pPr>
            <a:r>
              <a:rPr lang="en-GB" sz="5500" b="0" i="0" dirty="0">
                <a:solidFill>
                  <a:schemeClr val="accent4">
                    <a:lumMod val="75000"/>
                  </a:schemeClr>
                </a:solidFill>
                <a:effectLst/>
                <a:latin typeface="Open Sans" panose="020B0606030504020204" pitchFamily="34" charset="0"/>
              </a:rPr>
              <a:t>It’s also been shown that people who are kind have much lower stress levels, age more slowly and have healthier hearts. Kindness isn’t just a nice thing to do, but can help us improve our own well-being, while helping others at the same time. </a:t>
            </a:r>
          </a:p>
          <a:p>
            <a:pPr algn="l" fontAlgn="base">
              <a:lnSpc>
                <a:spcPct val="170000"/>
              </a:lnSpc>
              <a:spcBef>
                <a:spcPts val="0"/>
              </a:spcBef>
            </a:pPr>
            <a:r>
              <a:rPr lang="en-GB" sz="5500" b="0" i="0" dirty="0">
                <a:solidFill>
                  <a:schemeClr val="accent4">
                    <a:lumMod val="75000"/>
                  </a:schemeClr>
                </a:solidFill>
                <a:effectLst/>
                <a:latin typeface="Open Sans" panose="020B0606030504020204" pitchFamily="34" charset="0"/>
              </a:rPr>
              <a:t>Children’s Mental Health Week is a perfect time to start!</a:t>
            </a:r>
          </a:p>
          <a:p>
            <a:endParaRPr lang="en-GB" dirty="0"/>
          </a:p>
        </p:txBody>
      </p:sp>
    </p:spTree>
    <p:extLst>
      <p:ext uri="{BB962C8B-B14F-4D97-AF65-F5344CB8AC3E}">
        <p14:creationId xmlns:p14="http://schemas.microsoft.com/office/powerpoint/2010/main" val="42843288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E0707-8C6D-2D6A-F81D-ECCF6523AEF3}"/>
              </a:ext>
            </a:extLst>
          </p:cNvPr>
          <p:cNvSpPr>
            <a:spLocks noGrp="1"/>
          </p:cNvSpPr>
          <p:nvPr>
            <p:ph type="title"/>
          </p:nvPr>
        </p:nvSpPr>
        <p:spPr/>
        <p:txBody>
          <a:bodyPr/>
          <a:lstStyle/>
          <a:p>
            <a:r>
              <a:rPr lang="en-GB" dirty="0">
                <a:solidFill>
                  <a:schemeClr val="accent4">
                    <a:lumMod val="75000"/>
                  </a:schemeClr>
                </a:solidFill>
              </a:rPr>
              <a:t>Kindness Calendar</a:t>
            </a:r>
          </a:p>
        </p:txBody>
      </p:sp>
      <p:sp>
        <p:nvSpPr>
          <p:cNvPr id="3" name="Content Placeholder 2">
            <a:extLst>
              <a:ext uri="{FF2B5EF4-FFF2-40B4-BE49-F238E27FC236}">
                <a16:creationId xmlns:a16="http://schemas.microsoft.com/office/drawing/2014/main" id="{9B1760BC-7BA2-8278-63B8-32F4E12D6878}"/>
              </a:ext>
            </a:extLst>
          </p:cNvPr>
          <p:cNvSpPr>
            <a:spLocks noGrp="1"/>
          </p:cNvSpPr>
          <p:nvPr>
            <p:ph idx="1"/>
          </p:nvPr>
        </p:nvSpPr>
        <p:spPr/>
        <p:txBody>
          <a:bodyPr>
            <a:normAutofit/>
          </a:bodyPr>
          <a:lstStyle/>
          <a:p>
            <a:r>
              <a:rPr lang="en-GB" b="1" dirty="0">
                <a:solidFill>
                  <a:schemeClr val="accent4">
                    <a:lumMod val="75000"/>
                  </a:schemeClr>
                </a:solidFill>
              </a:rPr>
              <a:t>Learning Objectives:</a:t>
            </a:r>
          </a:p>
          <a:p>
            <a:r>
              <a:rPr lang="en-GB" dirty="0">
                <a:solidFill>
                  <a:schemeClr val="accent4">
                    <a:lumMod val="75000"/>
                  </a:schemeClr>
                </a:solidFill>
              </a:rPr>
              <a:t>Our Kindness Calendar encourages children to think about kindness and their role in creating a kinder world. It supports many of the aims and objectives of the PSHE curriculum for relationships and health education in primary schools.</a:t>
            </a:r>
          </a:p>
          <a:p>
            <a:r>
              <a:rPr lang="en-GB" dirty="0">
                <a:solidFill>
                  <a:schemeClr val="accent4">
                    <a:lumMod val="75000"/>
                  </a:schemeClr>
                </a:solidFill>
              </a:rPr>
              <a:t>It will help children to:</a:t>
            </a:r>
          </a:p>
          <a:p>
            <a:r>
              <a:rPr lang="en-GB" dirty="0">
                <a:solidFill>
                  <a:schemeClr val="accent4">
                    <a:lumMod val="75000"/>
                  </a:schemeClr>
                </a:solidFill>
              </a:rPr>
              <a:t>Develop empathy</a:t>
            </a:r>
          </a:p>
          <a:p>
            <a:r>
              <a:rPr lang="en-GB" dirty="0">
                <a:solidFill>
                  <a:schemeClr val="accent4">
                    <a:lumMod val="75000"/>
                  </a:schemeClr>
                </a:solidFill>
              </a:rPr>
              <a:t>Think about their actions and the impact they have</a:t>
            </a:r>
          </a:p>
          <a:p>
            <a:r>
              <a:rPr lang="en-GB" dirty="0">
                <a:solidFill>
                  <a:schemeClr val="accent4">
                    <a:lumMod val="75000"/>
                  </a:schemeClr>
                </a:solidFill>
              </a:rPr>
              <a:t>Understand the power of kindness</a:t>
            </a:r>
          </a:p>
          <a:p>
            <a:r>
              <a:rPr lang="en-GB" dirty="0">
                <a:solidFill>
                  <a:schemeClr val="accent4">
                    <a:lumMod val="75000"/>
                  </a:schemeClr>
                </a:solidFill>
              </a:rPr>
              <a:t>Understand the importance of self-kindness</a:t>
            </a:r>
          </a:p>
        </p:txBody>
      </p:sp>
    </p:spTree>
    <p:extLst>
      <p:ext uri="{BB962C8B-B14F-4D97-AF65-F5344CB8AC3E}">
        <p14:creationId xmlns:p14="http://schemas.microsoft.com/office/powerpoint/2010/main" val="640411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47281-6528-DC17-CCEA-C088AC850D29}"/>
              </a:ext>
            </a:extLst>
          </p:cNvPr>
          <p:cNvSpPr>
            <a:spLocks noGrp="1"/>
          </p:cNvSpPr>
          <p:nvPr>
            <p:ph type="title"/>
          </p:nvPr>
        </p:nvSpPr>
        <p:spPr>
          <a:xfrm>
            <a:off x="1143000" y="609600"/>
            <a:ext cx="9875520" cy="1356360"/>
          </a:xfrm>
        </p:spPr>
        <p:txBody>
          <a:bodyPr>
            <a:normAutofit/>
          </a:bodyPr>
          <a:lstStyle/>
          <a:p>
            <a:r>
              <a:rPr lang="en-GB"/>
              <a:t>Summary</a:t>
            </a:r>
            <a:endParaRPr lang="en-GB" dirty="0"/>
          </a:p>
        </p:txBody>
      </p:sp>
      <p:graphicFrame>
        <p:nvGraphicFramePr>
          <p:cNvPr id="7" name="Content Placeholder 2">
            <a:extLst>
              <a:ext uri="{FF2B5EF4-FFF2-40B4-BE49-F238E27FC236}">
                <a16:creationId xmlns:a16="http://schemas.microsoft.com/office/drawing/2014/main" id="{40227F3F-BE66-D4A8-06A0-C9C181408488}"/>
              </a:ext>
            </a:extLst>
          </p:cNvPr>
          <p:cNvGraphicFramePr>
            <a:graphicFrameLocks noGrp="1"/>
          </p:cNvGraphicFramePr>
          <p:nvPr>
            <p:ph idx="1"/>
            <p:extLst>
              <p:ext uri="{D42A27DB-BD31-4B8C-83A1-F6EECF244321}">
                <p14:modId xmlns:p14="http://schemas.microsoft.com/office/powerpoint/2010/main" val="4207335685"/>
              </p:ext>
            </p:extLst>
          </p:nvPr>
        </p:nvGraphicFramePr>
        <p:xfrm>
          <a:off x="1143000" y="2298530"/>
          <a:ext cx="9872663" cy="37974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81512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C67B137-15B0-4AF6-94A8-AC00BA8D7B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5699F27B-22F2-45E1-BFB8-2B1FF14A9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ln w="1270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0DE0862-A996-5CFC-D810-5E11DB12E999}"/>
              </a:ext>
            </a:extLst>
          </p:cNvPr>
          <p:cNvSpPr>
            <a:spLocks noGrp="1"/>
          </p:cNvSpPr>
          <p:nvPr>
            <p:ph type="title"/>
          </p:nvPr>
        </p:nvSpPr>
        <p:spPr>
          <a:xfrm>
            <a:off x="643467" y="643466"/>
            <a:ext cx="3602736" cy="5269651"/>
          </a:xfrm>
        </p:spPr>
        <p:txBody>
          <a:bodyPr>
            <a:normAutofit/>
          </a:bodyPr>
          <a:lstStyle/>
          <a:p>
            <a:pPr algn="ctr"/>
            <a:r>
              <a:rPr lang="en-GB" sz="3200">
                <a:solidFill>
                  <a:schemeClr val="tx2"/>
                </a:solidFill>
              </a:rPr>
              <a:t>Further Training and Learning</a:t>
            </a:r>
          </a:p>
        </p:txBody>
      </p:sp>
      <p:cxnSp>
        <p:nvCxnSpPr>
          <p:cNvPr id="12" name="Straight Connector 11">
            <a:extLst>
              <a:ext uri="{FF2B5EF4-FFF2-40B4-BE49-F238E27FC236}">
                <a16:creationId xmlns:a16="http://schemas.microsoft.com/office/drawing/2014/main" id="{633ABDA7-FF8C-4E26-8C7D-47E0AE54EA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265557"/>
            <a:ext cx="7031" cy="393192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2C88F94-EAF2-B5B9-65BA-588443543251}"/>
              </a:ext>
            </a:extLst>
          </p:cNvPr>
          <p:cNvSpPr>
            <a:spLocks noGrp="1"/>
          </p:cNvSpPr>
          <p:nvPr>
            <p:ph idx="1"/>
          </p:nvPr>
        </p:nvSpPr>
        <p:spPr>
          <a:xfrm>
            <a:off x="5065182" y="643466"/>
            <a:ext cx="6173333" cy="5269650"/>
          </a:xfrm>
        </p:spPr>
        <p:txBody>
          <a:bodyPr anchor="ctr">
            <a:normAutofit/>
          </a:bodyPr>
          <a:lstStyle/>
          <a:p>
            <a:r>
              <a:rPr lang="en-GB" sz="2000" dirty="0">
                <a:solidFill>
                  <a:schemeClr val="tx2"/>
                </a:solidFill>
              </a:rPr>
              <a:t>MA Children and Young People’s Mental Health</a:t>
            </a:r>
          </a:p>
          <a:p>
            <a:r>
              <a:rPr lang="en-GB" sz="2000" dirty="0">
                <a:solidFill>
                  <a:schemeClr val="tx2"/>
                </a:solidFill>
                <a:hlinkClick r:id="rId2"/>
              </a:rPr>
              <a:t>https://www.uwtsd.ac.uk/postgraduate/children-and-young-peoples-mental-health-mapgdip-pgcert/</a:t>
            </a:r>
            <a:endParaRPr lang="en-GB" sz="2000" dirty="0">
              <a:solidFill>
                <a:schemeClr val="tx2"/>
              </a:solidFill>
            </a:endParaRPr>
          </a:p>
          <a:p>
            <a:endParaRPr lang="en-GB" sz="2000" dirty="0">
              <a:solidFill>
                <a:schemeClr val="tx2"/>
              </a:solidFill>
            </a:endParaRPr>
          </a:p>
        </p:txBody>
      </p:sp>
    </p:spTree>
    <p:extLst>
      <p:ext uri="{BB962C8B-B14F-4D97-AF65-F5344CB8AC3E}">
        <p14:creationId xmlns:p14="http://schemas.microsoft.com/office/powerpoint/2010/main" val="29801371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9998D094-42B2-42BA-AA14-E8FBE073A5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4" name="Straight Connector 33">
            <a:extLst>
              <a:ext uri="{FF2B5EF4-FFF2-40B4-BE49-F238E27FC236}">
                <a16:creationId xmlns:a16="http://schemas.microsoft.com/office/drawing/2014/main" id="{8465D64B-59F4-4BDC-B833-A17EF1E046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35" name="Rectangle 34">
            <a:extLst>
              <a:ext uri="{FF2B5EF4-FFF2-40B4-BE49-F238E27FC236}">
                <a16:creationId xmlns:a16="http://schemas.microsoft.com/office/drawing/2014/main" id="{04BCB9E2-CEA3-4AED-BDAC-BFD45CE9C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36" name="Rectangle 35">
            <a:extLst>
              <a:ext uri="{FF2B5EF4-FFF2-40B4-BE49-F238E27FC236}">
                <a16:creationId xmlns:a16="http://schemas.microsoft.com/office/drawing/2014/main" id="{9E92B39E-F855-499B-BD7E-36BAB93A97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246887"/>
            <a:ext cx="7314691"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7" name="Straight Connector 36">
            <a:extLst>
              <a:ext uri="{FF2B5EF4-FFF2-40B4-BE49-F238E27FC236}">
                <a16:creationId xmlns:a16="http://schemas.microsoft.com/office/drawing/2014/main" id="{50C72FFD-DD89-412D-B569-F9A0F3A6984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33843" y="4005950"/>
            <a:ext cx="5319020"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38" name="Rectangle 37">
            <a:extLst>
              <a:ext uri="{FF2B5EF4-FFF2-40B4-BE49-F238E27FC236}">
                <a16:creationId xmlns:a16="http://schemas.microsoft.com/office/drawing/2014/main" id="{F294E8CF-7744-4206-9889-C122C30E8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5283553" y="893398"/>
            <a:ext cx="6019601" cy="3187208"/>
          </a:xfrm>
        </p:spPr>
        <p:txBody>
          <a:bodyPr vert="horz" lIns="91440" tIns="45720" rIns="91440" bIns="45720" rtlCol="0" anchor="b">
            <a:normAutofit/>
          </a:bodyPr>
          <a:lstStyle/>
          <a:p>
            <a:pPr algn="ctr">
              <a:lnSpc>
                <a:spcPct val="85000"/>
              </a:lnSpc>
            </a:pPr>
            <a:r>
              <a:rPr lang="en-US" sz="4000" b="1" cap="all">
                <a:solidFill>
                  <a:srgbClr val="FFFFFF"/>
                </a:solidFill>
              </a:rPr>
              <a:t>Week 2:</a:t>
            </a:r>
            <a:br>
              <a:rPr lang="en-US" sz="4000" b="1" cap="all">
                <a:solidFill>
                  <a:srgbClr val="FFFFFF"/>
                </a:solidFill>
              </a:rPr>
            </a:br>
            <a:r>
              <a:rPr lang="en-US" sz="4000" b="1" cap="all">
                <a:solidFill>
                  <a:srgbClr val="FFFFFF"/>
                </a:solidFill>
              </a:rPr>
              <a:t>Professional Roles and Support Services for Children and Young People </a:t>
            </a:r>
          </a:p>
        </p:txBody>
      </p:sp>
      <p:pic>
        <p:nvPicPr>
          <p:cNvPr id="8" name="Picture 7">
            <a:extLst>
              <a:ext uri="{FF2B5EF4-FFF2-40B4-BE49-F238E27FC236}">
                <a16:creationId xmlns:a16="http://schemas.microsoft.com/office/drawing/2014/main" id="{D16D5F03-1DC9-225A-44FE-E130FEF3DD2D}"/>
              </a:ext>
            </a:extLst>
          </p:cNvPr>
          <p:cNvPicPr>
            <a:picLocks noChangeAspect="1"/>
          </p:cNvPicPr>
          <p:nvPr/>
        </p:nvPicPr>
        <p:blipFill rotWithShape="1">
          <a:blip r:embed="rId2"/>
          <a:srcRect l="23046" r="15960" b="-2"/>
          <a:stretch/>
        </p:blipFill>
        <p:spPr>
          <a:xfrm>
            <a:off x="872065" y="857675"/>
            <a:ext cx="3135414" cy="5140669"/>
          </a:xfrm>
          <a:prstGeom prst="rect">
            <a:avLst/>
          </a:prstGeom>
        </p:spPr>
      </p:pic>
      <p:sp>
        <p:nvSpPr>
          <p:cNvPr id="4" name="Content Placeholder 3">
            <a:extLst>
              <a:ext uri="{FF2B5EF4-FFF2-40B4-BE49-F238E27FC236}">
                <a16:creationId xmlns:a16="http://schemas.microsoft.com/office/drawing/2014/main" id="{1055D5A7-E148-A301-0A81-E2815CE59BF3}"/>
              </a:ext>
            </a:extLst>
          </p:cNvPr>
          <p:cNvSpPr>
            <a:spLocks/>
          </p:cNvSpPr>
          <p:nvPr/>
        </p:nvSpPr>
        <p:spPr>
          <a:xfrm>
            <a:off x="6267612" y="2057400"/>
            <a:ext cx="4754880" cy="4023360"/>
          </a:xfrm>
          <a:prstGeom prst="rect">
            <a:avLst/>
          </a:prstGeom>
        </p:spPr>
        <p:txBody>
          <a:bodyPr/>
          <a:lstStyle/>
          <a:p>
            <a:endParaRPr lang="en-GB"/>
          </a:p>
        </p:txBody>
      </p:sp>
      <p:sp>
        <p:nvSpPr>
          <p:cNvPr id="3" name="Content Placeholder 2"/>
          <p:cNvSpPr>
            <a:spLocks/>
          </p:cNvSpPr>
          <p:nvPr/>
        </p:nvSpPr>
        <p:spPr>
          <a:xfrm>
            <a:off x="8397237" y="2614567"/>
            <a:ext cx="2923226" cy="2473499"/>
          </a:xfrm>
          <a:prstGeom prst="rect">
            <a:avLst/>
          </a:prstGeom>
        </p:spPr>
        <p:txBody>
          <a:bodyPr vert="horz" lIns="91440" tIns="45720" rIns="91440" bIns="45720" rtlCol="0">
            <a:normAutofit/>
          </a:bodyPr>
          <a:lstStyle/>
          <a:p>
            <a:pPr defTabSz="278892">
              <a:spcAft>
                <a:spcPts val="600"/>
              </a:spcAft>
            </a:pPr>
            <a:endParaRPr lang="en-US" sz="1098" b="1" kern="1200">
              <a:solidFill>
                <a:srgbClr val="101D00"/>
              </a:solidFill>
              <a:latin typeface="+mn-lt"/>
              <a:ea typeface="+mn-ea"/>
              <a:cs typeface="+mn-cs"/>
            </a:endParaRPr>
          </a:p>
          <a:p>
            <a:pPr defTabSz="278892">
              <a:spcAft>
                <a:spcPts val="600"/>
              </a:spcAft>
            </a:pPr>
            <a:endParaRPr lang="en-US" sz="1098" b="1" kern="1200">
              <a:solidFill>
                <a:srgbClr val="101D00"/>
              </a:solidFill>
              <a:latin typeface="+mn-lt"/>
              <a:ea typeface="+mn-ea"/>
              <a:cs typeface="+mn-cs"/>
            </a:endParaRPr>
          </a:p>
          <a:p>
            <a:pPr defTabSz="278892">
              <a:spcAft>
                <a:spcPts val="600"/>
              </a:spcAft>
            </a:pPr>
            <a:endParaRPr lang="en-US" sz="1098" b="1" kern="1200">
              <a:solidFill>
                <a:srgbClr val="101D00"/>
              </a:solidFill>
              <a:latin typeface="+mn-lt"/>
              <a:ea typeface="+mn-ea"/>
              <a:cs typeface="+mn-cs"/>
            </a:endParaRPr>
          </a:p>
          <a:p>
            <a:pPr marL="0" indent="0">
              <a:spcAft>
                <a:spcPts val="600"/>
              </a:spcAft>
              <a:buNone/>
            </a:pPr>
            <a:endParaRPr lang="en-US" b="1">
              <a:solidFill>
                <a:schemeClr val="accent1">
                  <a:lumMod val="40000"/>
                  <a:lumOff val="60000"/>
                </a:schemeClr>
              </a:solidFill>
            </a:endParaRPr>
          </a:p>
        </p:txBody>
      </p:sp>
    </p:spTree>
    <p:extLst>
      <p:ext uri="{BB962C8B-B14F-4D97-AF65-F5344CB8AC3E}">
        <p14:creationId xmlns:p14="http://schemas.microsoft.com/office/powerpoint/2010/main" val="3583457134"/>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8" ma:contentTypeDescription="Create a new document." ma:contentTypeScope="" ma:versionID="068d740546c48ba4f18c84a084fed1d3">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d52331a61bb8bdd173fa2276a7eaa8f4"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AutoKeyPoints" minOccurs="0"/>
                <xsd:element ref="ns4:MediaServiceKeyPoints" minOccurs="0"/>
                <xsd:element ref="ns4:MediaServiceGenerationTime" minOccurs="0"/>
                <xsd:element ref="ns4:MediaServiceEventHashCode" minOccurs="0"/>
                <xsd:element ref="ns4:MediaLengthInSeconds" minOccurs="0"/>
                <xsd:element ref="ns4:MediaServiceSearchProperties" minOccurs="0"/>
                <xsd:element ref="ns4:_activity" minOccurs="0"/>
                <xsd:element ref="ns4:MediaServiceLocation" minOccurs="0"/>
                <xsd:element ref="ns4:MediaServiceObjectDetectorVersions" minOccurs="0"/>
                <xsd:element ref="ns4: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element name="MediaServiceLocation" ma:index="23" nillable="true" ma:displayName="Location" ma:indexed="true" ma:internalName="MediaServiceLocation" ma:readOnly="true">
      <xsd:simpleType>
        <xsd:restriction base="dms:Text"/>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19514574-b5d9-49eb-9678-28308461b4ba" xsi:nil="true"/>
    <_activity xmlns="19514574-b5d9-49eb-9678-28308461b4ba" xsi:nil="true"/>
  </documentManagement>
</p:properties>
</file>

<file path=customXml/itemProps1.xml><?xml version="1.0" encoding="utf-8"?>
<ds:datastoreItem xmlns:ds="http://schemas.openxmlformats.org/officeDocument/2006/customXml" ds:itemID="{34071A90-D279-4359-A099-6D16B84FB36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465D742-03F8-4A07-AD44-2F5940A96098}">
  <ds:schemaRefs>
    <ds:schemaRef ds:uri="http://schemas.microsoft.com/sharepoint/v3/contenttype/forms"/>
  </ds:schemaRefs>
</ds:datastoreItem>
</file>

<file path=customXml/itemProps3.xml><?xml version="1.0" encoding="utf-8"?>
<ds:datastoreItem xmlns:ds="http://schemas.openxmlformats.org/officeDocument/2006/customXml" ds:itemID="{E0915EF7-B9F6-4EB7-AA4F-557BE6AB702C}">
  <ds:schemaRefs>
    <ds:schemaRef ds:uri="http://www.w3.org/XML/1998/namespace"/>
    <ds:schemaRef ds:uri="http://purl.org/dc/terms/"/>
    <ds:schemaRef ds:uri="http://purl.org/dc/elements/1.1/"/>
    <ds:schemaRef ds:uri="http://purl.org/dc/dcmitype/"/>
    <ds:schemaRef ds:uri="http://schemas.microsoft.com/office/2006/documentManagement/types"/>
    <ds:schemaRef ds:uri="http://schemas.openxmlformats.org/package/2006/metadata/core-properties"/>
    <ds:schemaRef ds:uri="http://schemas.microsoft.com/office/infopath/2007/PartnerControls"/>
    <ds:schemaRef ds:uri="19514574-b5d9-49eb-9678-28308461b4ba"/>
    <ds:schemaRef ds:uri="4f627824-a7cf-4e54-9661-934e5f85792b"/>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Basis design</Template>
  <TotalTime>0</TotalTime>
  <Words>1781</Words>
  <Application>Microsoft Office PowerPoint</Application>
  <PresentationFormat>Widescreen</PresentationFormat>
  <Paragraphs>189</Paragraphs>
  <Slides>34</Slides>
  <Notes>14</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34</vt:i4>
      </vt:variant>
    </vt:vector>
  </HeadingPairs>
  <TitlesOfParts>
    <vt:vector size="45" baseType="lpstr">
      <vt:lpstr>-apple-system</vt:lpstr>
      <vt:lpstr>Brush-Up</vt:lpstr>
      <vt:lpstr>DengXian</vt:lpstr>
      <vt:lpstr>Google Sans</vt:lpstr>
      <vt:lpstr>Arial</vt:lpstr>
      <vt:lpstr>Calibri</vt:lpstr>
      <vt:lpstr>Corbel</vt:lpstr>
      <vt:lpstr>Noto Sans</vt:lpstr>
      <vt:lpstr>Open Sans</vt:lpstr>
      <vt:lpstr>Times New Roman</vt:lpstr>
      <vt:lpstr>Basis</vt:lpstr>
      <vt:lpstr>     Mental Health in Children and Young People Module Code: ECPS6004  Module Lead: Andrea Williams</vt:lpstr>
      <vt:lpstr>Welcome to the Mental Health in Children and Young People Module - 2024.</vt:lpstr>
      <vt:lpstr>Introductions</vt:lpstr>
      <vt:lpstr>Module Aims</vt:lpstr>
      <vt:lpstr>Module Learning Outcomes</vt:lpstr>
      <vt:lpstr>Module Structure: Semester Two</vt:lpstr>
      <vt:lpstr>PowerPoint Presentation</vt:lpstr>
      <vt:lpstr>Module ECPS6004 Assessment 2025</vt:lpstr>
      <vt:lpstr>MOODLE</vt:lpstr>
      <vt:lpstr>Module Content</vt:lpstr>
      <vt:lpstr>PowerPoint Presentation</vt:lpstr>
      <vt:lpstr>There is no clear definition of Mental Health in Children and Young People. </vt:lpstr>
      <vt:lpstr>PowerPoint Presentation</vt:lpstr>
      <vt:lpstr>PowerPoint Presentation</vt:lpstr>
      <vt:lpstr>Mental Health Continuum</vt:lpstr>
      <vt:lpstr> How common are Mental Health problems in Children and Young People ? </vt:lpstr>
      <vt:lpstr>Mental Health and Children and Young People</vt:lpstr>
      <vt:lpstr>Statistics</vt:lpstr>
      <vt:lpstr>Public Health Wales (2022)</vt:lpstr>
      <vt:lpstr>Mental health problems across the lifespan</vt:lpstr>
      <vt:lpstr>Are mental health problems on the rise?</vt:lpstr>
      <vt:lpstr>Gender differences</vt:lpstr>
      <vt:lpstr>Children and Young People’s Mental Health on the rise?</vt:lpstr>
      <vt:lpstr>Mental Health Awareness and Social Media </vt:lpstr>
      <vt:lpstr>Context</vt:lpstr>
      <vt:lpstr>Good Mental Health</vt:lpstr>
      <vt:lpstr>PowerPoint Presentation</vt:lpstr>
      <vt:lpstr>PowerPoint Presentation</vt:lpstr>
      <vt:lpstr>who can we refer to if we have concerns?</vt:lpstr>
      <vt:lpstr> Children’s Mental Health Week February 3rd – 9th, 2025 </vt:lpstr>
      <vt:lpstr>Kindness Calendar</vt:lpstr>
      <vt:lpstr>Summary</vt:lpstr>
      <vt:lpstr>Further Training and Learning</vt:lpstr>
      <vt:lpstr>Week 2: Professional Roles and Support Services for Children and Young People </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2021-02-24T15:33:56Z</dcterms:created>
  <dcterms:modified xsi:type="dcterms:W3CDTF">2025-01-28T14:41:20Z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