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Lst>
  <p:sldIdLst>
    <p:sldId id="256" r:id="rId2"/>
    <p:sldId id="268" r:id="rId3"/>
    <p:sldId id="269" r:id="rId4"/>
    <p:sldId id="270" r:id="rId5"/>
    <p:sldId id="273" r:id="rId6"/>
    <p:sldId id="271" r:id="rId7"/>
    <p:sldId id="272" r:id="rId8"/>
    <p:sldId id="260" r:id="rId9"/>
    <p:sldId id="261" r:id="rId10"/>
    <p:sldId id="262" r:id="rId11"/>
    <p:sldId id="263" r:id="rId12"/>
    <p:sldId id="264" r:id="rId13"/>
    <p:sldId id="265" r:id="rId14"/>
    <p:sldId id="266" r:id="rId15"/>
    <p:sldId id="259" r:id="rId16"/>
    <p:sldId id="274" r:id="rId17"/>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Tahoma" pitchFamily="34" charset="0"/>
        <a:ea typeface="+mn-ea"/>
        <a:cs typeface="+mn-cs"/>
      </a:defRPr>
    </a:lvl1pPr>
    <a:lvl2pPr marL="457200" algn="l" rtl="0" eaLnBrk="0" fontAlgn="base" hangingPunct="0">
      <a:spcBef>
        <a:spcPct val="0"/>
      </a:spcBef>
      <a:spcAft>
        <a:spcPct val="0"/>
      </a:spcAft>
      <a:defRPr kern="1200">
        <a:solidFill>
          <a:schemeClr val="tx1"/>
        </a:solidFill>
        <a:latin typeface="Tahoma" pitchFamily="34" charset="0"/>
        <a:ea typeface="+mn-ea"/>
        <a:cs typeface="+mn-cs"/>
      </a:defRPr>
    </a:lvl2pPr>
    <a:lvl3pPr marL="914400" algn="l" rtl="0" eaLnBrk="0" fontAlgn="base" hangingPunct="0">
      <a:spcBef>
        <a:spcPct val="0"/>
      </a:spcBef>
      <a:spcAft>
        <a:spcPct val="0"/>
      </a:spcAft>
      <a:defRPr kern="1200">
        <a:solidFill>
          <a:schemeClr val="tx1"/>
        </a:solidFill>
        <a:latin typeface="Tahoma" pitchFamily="34" charset="0"/>
        <a:ea typeface="+mn-ea"/>
        <a:cs typeface="+mn-cs"/>
      </a:defRPr>
    </a:lvl3pPr>
    <a:lvl4pPr marL="1371600" algn="l" rtl="0" eaLnBrk="0" fontAlgn="base" hangingPunct="0">
      <a:spcBef>
        <a:spcPct val="0"/>
      </a:spcBef>
      <a:spcAft>
        <a:spcPct val="0"/>
      </a:spcAft>
      <a:defRPr kern="1200">
        <a:solidFill>
          <a:schemeClr val="tx1"/>
        </a:solidFill>
        <a:latin typeface="Tahoma" pitchFamily="34" charset="0"/>
        <a:ea typeface="+mn-ea"/>
        <a:cs typeface="+mn-cs"/>
      </a:defRPr>
    </a:lvl4pPr>
    <a:lvl5pPr marL="1828800" algn="l" rtl="0" eaLnBrk="0" fontAlgn="base" hangingPunct="0">
      <a:spcBef>
        <a:spcPct val="0"/>
      </a:spcBef>
      <a:spcAft>
        <a:spcPct val="0"/>
      </a:spcAft>
      <a:defRPr kern="1200">
        <a:solidFill>
          <a:schemeClr val="tx1"/>
        </a:solidFill>
        <a:latin typeface="Tahoma" pitchFamily="34" charset="0"/>
        <a:ea typeface="+mn-ea"/>
        <a:cs typeface="+mn-cs"/>
      </a:defRPr>
    </a:lvl5pPr>
    <a:lvl6pPr marL="2286000" algn="l" defTabSz="914400" rtl="0" eaLnBrk="1" latinLnBrk="0" hangingPunct="1">
      <a:defRPr kern="1200">
        <a:solidFill>
          <a:schemeClr val="tx1"/>
        </a:solidFill>
        <a:latin typeface="Tahoma" pitchFamily="34" charset="0"/>
        <a:ea typeface="+mn-ea"/>
        <a:cs typeface="+mn-cs"/>
      </a:defRPr>
    </a:lvl6pPr>
    <a:lvl7pPr marL="2743200" algn="l" defTabSz="914400" rtl="0" eaLnBrk="1" latinLnBrk="0" hangingPunct="1">
      <a:defRPr kern="1200">
        <a:solidFill>
          <a:schemeClr val="tx1"/>
        </a:solidFill>
        <a:latin typeface="Tahoma" pitchFamily="34" charset="0"/>
        <a:ea typeface="+mn-ea"/>
        <a:cs typeface="+mn-cs"/>
      </a:defRPr>
    </a:lvl7pPr>
    <a:lvl8pPr marL="3200400" algn="l" defTabSz="914400" rtl="0" eaLnBrk="1" latinLnBrk="0" hangingPunct="1">
      <a:defRPr kern="1200">
        <a:solidFill>
          <a:schemeClr val="tx1"/>
        </a:solidFill>
        <a:latin typeface="Tahoma" pitchFamily="34" charset="0"/>
        <a:ea typeface="+mn-ea"/>
        <a:cs typeface="+mn-cs"/>
      </a:defRPr>
    </a:lvl8pPr>
    <a:lvl9pPr marL="3657600" algn="l" defTabSz="914400" rtl="0" eaLnBrk="1" latinLnBrk="0" hangingPunct="1">
      <a:defRPr kern="1200">
        <a:solidFill>
          <a:schemeClr val="tx1"/>
        </a:solidFill>
        <a:latin typeface="Tahoma" pitchFamily="34"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4" d="100"/>
          <a:sy n="74" d="100"/>
        </p:scale>
        <p:origin x="-1044" y="-9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Freeform 4"/>
          <p:cNvSpPr>
            <a:spLocks/>
          </p:cNvSpPr>
          <p:nvPr/>
        </p:nvSpPr>
        <p:spPr bwMode="auto">
          <a:xfrm>
            <a:off x="285750" y="2803525"/>
            <a:ext cx="1588" cy="3035300"/>
          </a:xfrm>
          <a:custGeom>
            <a:avLst/>
            <a:gdLst>
              <a:gd name="T0" fmla="*/ 0 h 1912"/>
              <a:gd name="T1" fmla="*/ 6 h 1912"/>
              <a:gd name="T2" fmla="*/ 6 h 1912"/>
              <a:gd name="T3" fmla="*/ 60 h 1912"/>
              <a:gd name="T4" fmla="*/ 1912 h 1912"/>
              <a:gd name="T5" fmla="*/ 1912 h 1912"/>
              <a:gd name="T6" fmla="*/ 0 h 1912"/>
              <a:gd name="T7" fmla="*/ 0 h 1912"/>
            </a:gdLst>
            <a:ahLst/>
            <a:cxnLst>
              <a:cxn ang="0">
                <a:pos x="0" y="T0"/>
              </a:cxn>
              <a:cxn ang="0">
                <a:pos x="0" y="T1"/>
              </a:cxn>
              <a:cxn ang="0">
                <a:pos x="0" y="T2"/>
              </a:cxn>
              <a:cxn ang="0">
                <a:pos x="0" y="T3"/>
              </a:cxn>
              <a:cxn ang="0">
                <a:pos x="0" y="T4"/>
              </a:cxn>
              <a:cxn ang="0">
                <a:pos x="0" y="T5"/>
              </a:cxn>
              <a:cxn ang="0">
                <a:pos x="0" y="T6"/>
              </a:cxn>
              <a:cxn ang="0">
                <a:pos x="0" y="T7"/>
              </a:cxn>
            </a:cxnLst>
            <a:rect l="0" t="0" r="r" b="b"/>
            <a:pathLst>
              <a:path h="1912">
                <a:moveTo>
                  <a:pt x="0" y="0"/>
                </a:moveTo>
                <a:lnTo>
                  <a:pt x="0" y="6"/>
                </a:lnTo>
                <a:lnTo>
                  <a:pt x="0" y="6"/>
                </a:lnTo>
                <a:lnTo>
                  <a:pt x="0" y="60"/>
                </a:lnTo>
                <a:lnTo>
                  <a:pt x="0" y="1912"/>
                </a:lnTo>
                <a:lnTo>
                  <a:pt x="0" y="1912"/>
                </a:lnTo>
                <a:lnTo>
                  <a:pt x="0" y="0"/>
                </a:lnTo>
                <a:lnTo>
                  <a:pt x="0" y="0"/>
                </a:lnTo>
                <a:close/>
              </a:path>
            </a:pathLst>
          </a:custGeom>
          <a:solidFill>
            <a:srgbClr val="6BBA27"/>
          </a:solidFill>
          <a:ln w="9525">
            <a:noFill/>
            <a:round/>
            <a:headEnd/>
            <a:tailEnd/>
          </a:ln>
        </p:spPr>
        <p:txBody>
          <a:bodyPr/>
          <a:lstStyle/>
          <a:p>
            <a:pPr>
              <a:defRPr/>
            </a:pPr>
            <a:endParaRPr lang="en-GB"/>
          </a:p>
        </p:txBody>
      </p:sp>
      <p:sp>
        <p:nvSpPr>
          <p:cNvPr id="8194" name="Rectangle 2"/>
          <p:cNvSpPr>
            <a:spLocks noGrp="1" noChangeArrowheads="1"/>
          </p:cNvSpPr>
          <p:nvPr>
            <p:ph type="ctrTitle" sz="quarter"/>
          </p:nvPr>
        </p:nvSpPr>
        <p:spPr>
          <a:xfrm>
            <a:off x="685800" y="1997075"/>
            <a:ext cx="7772400" cy="1431925"/>
          </a:xfrm>
        </p:spPr>
        <p:txBody>
          <a:bodyPr anchor="b" anchorCtr="1"/>
          <a:lstStyle>
            <a:lvl1pPr algn="ctr">
              <a:defRPr/>
            </a:lvl1pPr>
          </a:lstStyle>
          <a:p>
            <a:r>
              <a:rPr lang="en-US"/>
              <a:t>Click to edit Master title style</a:t>
            </a:r>
          </a:p>
        </p:txBody>
      </p:sp>
      <p:sp>
        <p:nvSpPr>
          <p:cNvPr id="8195" name="Rectangle 3"/>
          <p:cNvSpPr>
            <a:spLocks noGrp="1" noChangeArrowheads="1"/>
          </p:cNvSpPr>
          <p:nvPr>
            <p:ph type="subTitle" sz="quarter" idx="1"/>
          </p:nvPr>
        </p:nvSpPr>
        <p:spPr>
          <a:xfrm>
            <a:off x="1371600" y="3886200"/>
            <a:ext cx="6400800" cy="1752600"/>
          </a:xfrm>
        </p:spPr>
        <p:txBody>
          <a:bodyPr/>
          <a:lstStyle>
            <a:lvl1pPr marL="0" indent="0" algn="ctr">
              <a:buFontTx/>
              <a:buNone/>
              <a:defRPr/>
            </a:lvl1pPr>
          </a:lstStyle>
          <a:p>
            <a:r>
              <a:rPr lang="en-US"/>
              <a:t>Click to edit Master subtitle style</a:t>
            </a:r>
          </a:p>
        </p:txBody>
      </p:sp>
      <p:sp>
        <p:nvSpPr>
          <p:cNvPr id="5" name="Rectangle 5"/>
          <p:cNvSpPr>
            <a:spLocks noGrp="1" noChangeArrowheads="1"/>
          </p:cNvSpPr>
          <p:nvPr>
            <p:ph type="ftr" sz="quarter" idx="10"/>
          </p:nvPr>
        </p:nvSpPr>
        <p:spPr/>
        <p:txBody>
          <a:bodyPr/>
          <a:lstStyle>
            <a:lvl1pPr>
              <a:defRPr smtClean="0"/>
            </a:lvl1pPr>
          </a:lstStyle>
          <a:p>
            <a:pPr>
              <a:defRPr/>
            </a:pPr>
            <a:endParaRPr lang="en-US"/>
          </a:p>
        </p:txBody>
      </p:sp>
      <p:sp>
        <p:nvSpPr>
          <p:cNvPr id="6" name="Rectangle 6"/>
          <p:cNvSpPr>
            <a:spLocks noGrp="1" noChangeArrowheads="1"/>
          </p:cNvSpPr>
          <p:nvPr>
            <p:ph type="sldNum" sz="quarter" idx="11"/>
          </p:nvPr>
        </p:nvSpPr>
        <p:spPr/>
        <p:txBody>
          <a:bodyPr/>
          <a:lstStyle>
            <a:lvl1pPr>
              <a:defRPr smtClean="0"/>
            </a:lvl1pPr>
          </a:lstStyle>
          <a:p>
            <a:pPr>
              <a:defRPr/>
            </a:pPr>
            <a:fld id="{98856AC6-3CF3-4606-A684-D0AEE3DB9066}" type="slidenum">
              <a:rPr lang="en-US"/>
              <a:pPr>
                <a:defRPr/>
              </a:pPr>
              <a:t>‹#›</a:t>
            </a:fld>
            <a:endParaRPr lang="en-US"/>
          </a:p>
        </p:txBody>
      </p:sp>
      <p:sp>
        <p:nvSpPr>
          <p:cNvPr id="7" name="Rectangle 7"/>
          <p:cNvSpPr>
            <a:spLocks noGrp="1" noChangeArrowheads="1"/>
          </p:cNvSpPr>
          <p:nvPr>
            <p:ph type="dt" sz="quarter" idx="12"/>
          </p:nvPr>
        </p:nvSpPr>
        <p:spPr/>
        <p:txBody>
          <a:bodyPr/>
          <a:lstStyle>
            <a:lvl1pPr>
              <a:defRPr smtClean="0"/>
            </a:lvl1pPr>
          </a:lstStyle>
          <a:p>
            <a:pPr>
              <a:defRPr/>
            </a:pP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AA888D30-3D43-46E5-BF78-5DC0419D10B2}" type="slidenum">
              <a:rPr lang="en-US"/>
              <a:pPr>
                <a:defRPr/>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FC89FF63-2DFF-4C83-A2CC-18949C5AA5CB}" type="slidenum">
              <a:rPr lang="en-US"/>
              <a:pPr>
                <a:defRPr/>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905000"/>
            <a:ext cx="40386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05000"/>
            <a:ext cx="40386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FFD92FA7-E6CD-43FF-9C29-3A7F042DEF12}" type="slidenum">
              <a:rPr lang="en-US"/>
              <a:pPr>
                <a:defRPr/>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55DED5C7-F4EF-4F79-BF12-BDFD42C47C1D}" type="slidenum">
              <a:rPr lang="en-US"/>
              <a:pPr>
                <a:defRPr/>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6E04B421-25CE-4F14-A5DF-0360CAE4B510}" type="slidenum">
              <a:rPr lang="en-US"/>
              <a:pPr>
                <a:defRPr/>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53C14E20-D9BA-4BCF-81B6-A7661EFA9EA0}" type="slidenum">
              <a:rPr lang="en-US"/>
              <a:pPr>
                <a:defRPr/>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20AE3FA1-574C-4E1F-BCE1-556D6B4A5182}" type="slidenum">
              <a:rPr lang="en-US"/>
              <a:pPr>
                <a:defRPr/>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03DCB046-11FB-4ACC-ADD6-6DED25458E5B}" type="slidenum">
              <a:rPr lang="en-US"/>
              <a:pPr>
                <a:defRPr/>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D4E02645-110F-49E8-9FD1-F4DFFF07DF9E}" type="slidenum">
              <a:rPr lang="en-US"/>
              <a:pPr>
                <a:defRPr/>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92100"/>
            <a:ext cx="2057400" cy="57277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92100"/>
            <a:ext cx="6019800" cy="57277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2127E0C1-FE03-4AD0-8897-E9E671DB29FC}" type="slidenum">
              <a:rPr lang="en-US"/>
              <a:pPr>
                <a:defRPr/>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92100"/>
            <a:ext cx="8229600" cy="13843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457200" y="1905000"/>
            <a:ext cx="8229600" cy="4114800"/>
          </a:xfrm>
        </p:spPr>
        <p:txBody>
          <a:bodyPr/>
          <a:lstStyle/>
          <a:p>
            <a:pPr lvl="0"/>
            <a:endParaRPr lang="en-GB" noProof="0" smtClean="0"/>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38506D18-426A-40FC-BB40-3D814BB54F14}" type="slidenum">
              <a:rPr lang="en-US"/>
              <a:pPr>
                <a:defRPr/>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dgm" preserve="1">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457200" y="292100"/>
            <a:ext cx="8229600" cy="1384300"/>
          </a:xfrm>
        </p:spPr>
        <p:txBody>
          <a:bodyPr/>
          <a:lstStyle/>
          <a:p>
            <a:r>
              <a:rPr lang="en-US" smtClean="0"/>
              <a:t>Click to edit Master title style</a:t>
            </a:r>
            <a:endParaRPr lang="en-GB"/>
          </a:p>
        </p:txBody>
      </p:sp>
      <p:sp>
        <p:nvSpPr>
          <p:cNvPr id="3" name="SmartArt Placeholder 2"/>
          <p:cNvSpPr>
            <a:spLocks noGrp="1"/>
          </p:cNvSpPr>
          <p:nvPr>
            <p:ph type="dgm" idx="1"/>
          </p:nvPr>
        </p:nvSpPr>
        <p:spPr>
          <a:xfrm>
            <a:off x="457200" y="1905000"/>
            <a:ext cx="8229600" cy="4114800"/>
          </a:xfrm>
        </p:spPr>
        <p:txBody>
          <a:bodyPr/>
          <a:lstStyle/>
          <a:p>
            <a:pPr lvl="0"/>
            <a:endParaRPr lang="en-GB" noProof="0" smtClean="0"/>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0B723CDE-CD66-4824-BFE1-7CC30B6AD49F}"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5">
            <a:duotone>
              <a:schemeClr val="bg1"/>
              <a:srgbClr val="FFFFFF"/>
            </a:duotone>
          </a:blip>
          <a:srcRect/>
          <a:stretch>
            <a:fillRect/>
          </a:stretch>
        </a:blipFill>
        <a:effectLst/>
      </p:bgPr>
    </p:bg>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bwMode="auto">
          <a:xfrm>
            <a:off x="457200" y="292100"/>
            <a:ext cx="8229600" cy="13843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7171" name="Rectangle 3"/>
          <p:cNvSpPr>
            <a:spLocks noGrp="1" noChangeArrowheads="1"/>
          </p:cNvSpPr>
          <p:nvPr>
            <p:ph type="body" idx="1"/>
          </p:nvPr>
        </p:nvSpPr>
        <p:spPr bwMode="auto">
          <a:xfrm>
            <a:off x="457200" y="1905000"/>
            <a:ext cx="82296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7172"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400" smtClean="0">
                <a:effectLst>
                  <a:outerShdw blurRad="38100" dist="38100" dir="2700000" algn="tl">
                    <a:srgbClr val="000000"/>
                  </a:outerShdw>
                </a:effectLst>
                <a:latin typeface="Arial" pitchFamily="34" charset="0"/>
              </a:defRPr>
            </a:lvl1pPr>
          </a:lstStyle>
          <a:p>
            <a:pPr>
              <a:defRPr/>
            </a:pPr>
            <a:endParaRPr lang="en-US"/>
          </a:p>
        </p:txBody>
      </p:sp>
      <p:sp>
        <p:nvSpPr>
          <p:cNvPr id="7173"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400" smtClean="0">
                <a:effectLst>
                  <a:outerShdw blurRad="38100" dist="38100" dir="2700000" algn="tl">
                    <a:srgbClr val="000000"/>
                  </a:outerShdw>
                </a:effectLst>
                <a:latin typeface="Arial" pitchFamily="34" charset="0"/>
              </a:defRPr>
            </a:lvl1pPr>
          </a:lstStyle>
          <a:p>
            <a:pPr>
              <a:defRPr/>
            </a:pPr>
            <a:endParaRPr lang="en-US"/>
          </a:p>
        </p:txBody>
      </p:sp>
      <p:sp>
        <p:nvSpPr>
          <p:cNvPr id="7174"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400" smtClean="0">
                <a:effectLst>
                  <a:outerShdw blurRad="38100" dist="38100" dir="2700000" algn="tl">
                    <a:srgbClr val="000000"/>
                  </a:outerShdw>
                </a:effectLst>
                <a:latin typeface="Arial" pitchFamily="34" charset="0"/>
              </a:defRPr>
            </a:lvl1pPr>
          </a:lstStyle>
          <a:p>
            <a:pPr>
              <a:defRPr/>
            </a:pPr>
            <a:fld id="{8AC3EF83-8857-4A97-B8FF-64BF38C395D7}" type="slidenum">
              <a:rPr lang="en-US"/>
              <a:pPr>
                <a:defRPr/>
              </a:pPr>
              <a:t>‹#›</a:t>
            </a:fld>
            <a:endParaRPr lang="en-US"/>
          </a:p>
        </p:txBody>
      </p:sp>
    </p:spTree>
  </p:cSld>
  <p:clrMap bg1="dk2" tx1="lt1" bg2="dk1" tx2="lt2" accent1="accent1" accent2="accent2" accent3="accent3" accent4="accent4" accent5="accent5" accent6="accent6" hlink="hlink" folHlink="folHlink"/>
  <p:sldLayoutIdLst>
    <p:sldLayoutId id="2147483676"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 id="2147483674" r:id="rId12"/>
    <p:sldLayoutId id="2147483675" r:id="rId13"/>
  </p:sldLayoutIdLst>
  <p:txStyles>
    <p:titleStyle>
      <a:lvl1pPr algn="l" rtl="0" eaLnBrk="0" fontAlgn="base" hangingPunct="0">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l"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defRPr>
      </a:lvl2pPr>
      <a:lvl3pPr algn="l"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defRPr>
      </a:lvl3pPr>
      <a:lvl4pPr algn="l"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defRPr>
      </a:lvl4pPr>
      <a:lvl5pPr algn="l"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defRPr>
      </a:lvl5pPr>
      <a:lvl6pPr marL="457200" algn="l"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defRPr>
      </a:lvl6pPr>
      <a:lvl7pPr marL="914400" algn="l"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defRPr>
      </a:lvl7pPr>
      <a:lvl8pPr marL="1371600" algn="l"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defRPr>
      </a:lvl8pPr>
      <a:lvl9pPr marL="1828800" algn="l"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defRPr>
      </a:lvl9pPr>
    </p:titleStyle>
    <p:bodyStyle>
      <a:lvl1pPr marL="342900" indent="-342900" algn="l" rtl="0" eaLnBrk="0" fontAlgn="base" hangingPunct="0">
        <a:spcBef>
          <a:spcPct val="20000"/>
        </a:spcBef>
        <a:spcAft>
          <a:spcPct val="0"/>
        </a:spcAft>
        <a:buClr>
          <a:schemeClr val="hlink"/>
        </a:buClr>
        <a:buSzPct val="120000"/>
        <a:buChar char="•"/>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Font typeface="Tahoma" pitchFamily="34" charset="0"/>
        <a:buChar char="–"/>
        <a:defRPr sz="2800">
          <a:solidFill>
            <a:schemeClr val="tx1"/>
          </a:solidFill>
          <a:effectLst>
            <a:outerShdw blurRad="38100" dist="38100" dir="2700000" algn="tl">
              <a:srgbClr val="000000"/>
            </a:outerShdw>
          </a:effectLst>
          <a:latin typeface="+mn-lt"/>
        </a:defRPr>
      </a:lvl2pPr>
      <a:lvl3pPr marL="1143000" indent="-228600" algn="l" rtl="0" eaLnBrk="0" fontAlgn="base" hangingPunct="0">
        <a:spcBef>
          <a:spcPct val="20000"/>
        </a:spcBef>
        <a:spcAft>
          <a:spcPct val="0"/>
        </a:spcAft>
        <a:buClr>
          <a:schemeClr val="hlink"/>
        </a:buClr>
        <a:buSzPct val="120000"/>
        <a:buChar char="•"/>
        <a:defRPr sz="2400">
          <a:solidFill>
            <a:schemeClr val="tx1"/>
          </a:solidFill>
          <a:effectLst>
            <a:outerShdw blurRad="38100" dist="38100" dir="2700000" algn="tl">
              <a:srgbClr val="000000"/>
            </a:outerShdw>
          </a:effectLst>
          <a:latin typeface="+mn-lt"/>
        </a:defRPr>
      </a:lvl3pPr>
      <a:lvl4pPr marL="1600200" indent="-228600" algn="l" rtl="0" eaLnBrk="0" fontAlgn="base" hangingPunct="0">
        <a:spcBef>
          <a:spcPct val="20000"/>
        </a:spcBef>
        <a:spcAft>
          <a:spcPct val="0"/>
        </a:spcAft>
        <a:buFont typeface="Tahoma" pitchFamily="34" charset="0"/>
        <a:buChar char="–"/>
        <a:defRPr sz="2000">
          <a:solidFill>
            <a:schemeClr val="tx1"/>
          </a:solidFill>
          <a:effectLst>
            <a:outerShdw blurRad="38100" dist="38100" dir="2700000" algn="tl">
              <a:srgbClr val="000000"/>
            </a:outerShdw>
          </a:effectLst>
          <a:latin typeface="+mn-lt"/>
        </a:defRPr>
      </a:lvl4pPr>
      <a:lvl5pPr marL="2057400" indent="-228600" algn="l" rtl="0" eaLnBrk="0" fontAlgn="base" hangingPunct="0">
        <a:spcBef>
          <a:spcPct val="20000"/>
        </a:spcBef>
        <a:spcAft>
          <a:spcPct val="0"/>
        </a:spcAft>
        <a:buClr>
          <a:schemeClr val="hlink"/>
        </a:buClr>
        <a:buSzPct val="80000"/>
        <a:buFont typeface="Wingdings" pitchFamily="2" charset="2"/>
        <a:buChar char="v"/>
        <a:defRPr sz="2000">
          <a:solidFill>
            <a:schemeClr val="tx1"/>
          </a:solidFill>
          <a:effectLst>
            <a:outerShdw blurRad="38100" dist="38100" dir="2700000" algn="tl">
              <a:srgbClr val="000000"/>
            </a:outerShdw>
          </a:effectLst>
          <a:latin typeface="+mn-lt"/>
        </a:defRPr>
      </a:lvl5pPr>
      <a:lvl6pPr marL="2514600" indent="-228600" algn="l" rtl="0" fontAlgn="base">
        <a:spcBef>
          <a:spcPct val="20000"/>
        </a:spcBef>
        <a:spcAft>
          <a:spcPct val="0"/>
        </a:spcAft>
        <a:buClr>
          <a:schemeClr val="hlink"/>
        </a:buClr>
        <a:buSzPct val="80000"/>
        <a:buFont typeface="Wingdings" pitchFamily="2" charset="2"/>
        <a:buChar char="v"/>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hlink"/>
        </a:buClr>
        <a:buSzPct val="80000"/>
        <a:buFont typeface="Wingdings" pitchFamily="2" charset="2"/>
        <a:buChar char="v"/>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hlink"/>
        </a:buClr>
        <a:buSzPct val="80000"/>
        <a:buFont typeface="Wingdings" pitchFamily="2" charset="2"/>
        <a:buChar char="v"/>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hlink"/>
        </a:buClr>
        <a:buSzPct val="80000"/>
        <a:buFont typeface="Wingdings" pitchFamily="2" charset="2"/>
        <a:buChar char="v"/>
        <a:defRPr sz="2000">
          <a:solidFill>
            <a:schemeClr val="tx1"/>
          </a:solidFill>
          <a:effectLst>
            <a:outerShdw blurRad="38100" dist="38100" dir="2700000" algn="tl">
              <a:srgbClr val="000000"/>
            </a:outerShdw>
          </a:effectLst>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pPr eaLnBrk="1" hangingPunct="1">
              <a:defRPr/>
            </a:pPr>
            <a:r>
              <a:rPr lang="fi-FI" smtClean="0"/>
              <a:t>The Dissertataion Process</a:t>
            </a:r>
            <a:br>
              <a:rPr lang="fi-FI" smtClean="0"/>
            </a:br>
            <a:r>
              <a:rPr lang="fi-FI" sz="3200" smtClean="0"/>
              <a:t>MBA SESSION 5</a:t>
            </a:r>
            <a:endParaRPr lang="en-US" sz="3200" smtClean="0"/>
          </a:p>
        </p:txBody>
      </p:sp>
      <p:sp>
        <p:nvSpPr>
          <p:cNvPr id="2051" name="Rectangle 3"/>
          <p:cNvSpPr>
            <a:spLocks noGrp="1" noChangeArrowheads="1"/>
          </p:cNvSpPr>
          <p:nvPr>
            <p:ph type="subTitle" idx="1"/>
          </p:nvPr>
        </p:nvSpPr>
        <p:spPr/>
        <p:txBody>
          <a:bodyPr/>
          <a:lstStyle/>
          <a:p>
            <a:pPr eaLnBrk="1" hangingPunct="1">
              <a:defRPr/>
            </a:pPr>
            <a:r>
              <a:rPr lang="fi-FI" dirty="0" smtClean="0"/>
              <a:t>Dr Andrew Jones</a:t>
            </a:r>
          </a:p>
          <a:p>
            <a:pPr eaLnBrk="1" hangingPunct="1">
              <a:defRPr/>
            </a:pPr>
            <a:r>
              <a:rPr lang="fi-FI" smtClean="0"/>
              <a:t>2010</a:t>
            </a:r>
            <a:endParaRPr lang="fi-FI" dirty="0" smtClean="0"/>
          </a:p>
          <a:p>
            <a:pPr eaLnBrk="1" hangingPunct="1">
              <a:defRPr/>
            </a:pPr>
            <a:endParaRPr lang="en-US" dirty="0" smtClean="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defRPr/>
            </a:pPr>
            <a:r>
              <a:rPr lang="en-GB" smtClean="0"/>
              <a:t>Dissertation aim</a:t>
            </a:r>
            <a:endParaRPr lang="en-US" smtClean="0"/>
          </a:p>
        </p:txBody>
      </p:sp>
      <p:sp>
        <p:nvSpPr>
          <p:cNvPr id="22531" name="Rectangle 3"/>
          <p:cNvSpPr>
            <a:spLocks noGrp="1" noChangeArrowheads="1"/>
          </p:cNvSpPr>
          <p:nvPr>
            <p:ph type="body" idx="1"/>
          </p:nvPr>
        </p:nvSpPr>
        <p:spPr/>
        <p:txBody>
          <a:bodyPr/>
          <a:lstStyle/>
          <a:p>
            <a:pPr eaLnBrk="1" hangingPunct="1">
              <a:defRPr/>
            </a:pPr>
            <a:r>
              <a:rPr lang="en-GB" smtClean="0"/>
              <a:t>The aim of the dissertation provides the student with the opportunity to produce a substantial specialist body of work (20,000 words) which has been instigated, developed and produced as a consequence of their own research initiative.</a:t>
            </a:r>
            <a:endParaRPr lang="en-US" smtClean="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defRPr/>
            </a:pPr>
            <a:r>
              <a:rPr lang="en-GB" smtClean="0"/>
              <a:t>Dissertation – indicative content</a:t>
            </a:r>
            <a:endParaRPr lang="en-US" smtClean="0"/>
          </a:p>
        </p:txBody>
      </p:sp>
      <p:sp>
        <p:nvSpPr>
          <p:cNvPr id="23555" name="Rectangle 3"/>
          <p:cNvSpPr>
            <a:spLocks noGrp="1" noChangeArrowheads="1"/>
          </p:cNvSpPr>
          <p:nvPr>
            <p:ph type="body" idx="1"/>
          </p:nvPr>
        </p:nvSpPr>
        <p:spPr/>
        <p:txBody>
          <a:bodyPr/>
          <a:lstStyle/>
          <a:p>
            <a:pPr eaLnBrk="1" hangingPunct="1">
              <a:lnSpc>
                <a:spcPct val="80000"/>
              </a:lnSpc>
              <a:defRPr/>
            </a:pPr>
            <a:r>
              <a:rPr lang="en-GB" sz="2400" smtClean="0"/>
              <a:t>Making theoretical considerations in applied research;  planning and starting research; searching data and research data sources; </a:t>
            </a:r>
          </a:p>
          <a:p>
            <a:pPr eaLnBrk="1" hangingPunct="1">
              <a:lnSpc>
                <a:spcPct val="80000"/>
              </a:lnSpc>
              <a:defRPr/>
            </a:pPr>
            <a:r>
              <a:rPr lang="en-GB" sz="2400" smtClean="0"/>
              <a:t>Defining research aims and objectives; </a:t>
            </a:r>
          </a:p>
          <a:p>
            <a:pPr eaLnBrk="1" hangingPunct="1">
              <a:lnSpc>
                <a:spcPct val="80000"/>
              </a:lnSpc>
              <a:defRPr/>
            </a:pPr>
            <a:r>
              <a:rPr lang="en-GB" sz="2400" smtClean="0"/>
              <a:t>Defining and choosing research methodologies; </a:t>
            </a:r>
          </a:p>
          <a:p>
            <a:pPr eaLnBrk="1" hangingPunct="1">
              <a:lnSpc>
                <a:spcPct val="80000"/>
              </a:lnSpc>
              <a:defRPr/>
            </a:pPr>
            <a:r>
              <a:rPr lang="en-GB" sz="2400" smtClean="0"/>
              <a:t>Evaluating applied research methods; </a:t>
            </a:r>
          </a:p>
          <a:p>
            <a:pPr eaLnBrk="1" hangingPunct="1">
              <a:lnSpc>
                <a:spcPct val="80000"/>
              </a:lnSpc>
              <a:defRPr/>
            </a:pPr>
            <a:r>
              <a:rPr lang="en-GB" sz="2400" smtClean="0"/>
              <a:t>Understanding secondary and primary sources of data;</a:t>
            </a:r>
          </a:p>
          <a:p>
            <a:pPr eaLnBrk="1" hangingPunct="1">
              <a:lnSpc>
                <a:spcPct val="80000"/>
              </a:lnSpc>
              <a:defRPr/>
            </a:pPr>
            <a:r>
              <a:rPr lang="en-GB" sz="2400" smtClean="0"/>
              <a:t>Undertaking survey research and design; research proposal design; </a:t>
            </a:r>
          </a:p>
          <a:p>
            <a:pPr eaLnBrk="1" hangingPunct="1">
              <a:lnSpc>
                <a:spcPct val="80000"/>
              </a:lnSpc>
              <a:defRPr/>
            </a:pPr>
            <a:r>
              <a:rPr lang="en-GB" sz="2400" smtClean="0"/>
              <a:t>Utilising analytical methods and techniques/data analysis; </a:t>
            </a:r>
          </a:p>
          <a:p>
            <a:pPr eaLnBrk="1" hangingPunct="1">
              <a:lnSpc>
                <a:spcPct val="80000"/>
              </a:lnSpc>
              <a:defRPr/>
            </a:pPr>
            <a:r>
              <a:rPr lang="en-GB" sz="2400" smtClean="0"/>
              <a:t>Synthesis of research data and cognitive reasoning.</a:t>
            </a:r>
            <a:endParaRPr lang="en-US" sz="2400" smtClean="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defRPr/>
            </a:pPr>
            <a:r>
              <a:rPr lang="en-GB" sz="4000" smtClean="0"/>
              <a:t>Dissertation – teaching and learning strategy</a:t>
            </a:r>
            <a:endParaRPr lang="en-US" sz="4000" smtClean="0"/>
          </a:p>
        </p:txBody>
      </p:sp>
      <p:sp>
        <p:nvSpPr>
          <p:cNvPr id="24579" name="Rectangle 3"/>
          <p:cNvSpPr>
            <a:spLocks noGrp="1" noChangeArrowheads="1"/>
          </p:cNvSpPr>
          <p:nvPr>
            <p:ph type="body" idx="1"/>
          </p:nvPr>
        </p:nvSpPr>
        <p:spPr/>
        <p:txBody>
          <a:bodyPr/>
          <a:lstStyle/>
          <a:p>
            <a:pPr eaLnBrk="1" hangingPunct="1">
              <a:lnSpc>
                <a:spcPct val="80000"/>
              </a:lnSpc>
              <a:defRPr/>
            </a:pPr>
            <a:r>
              <a:rPr lang="en-GB" sz="2800" b="1" smtClean="0">
                <a:solidFill>
                  <a:schemeClr val="hlink"/>
                </a:solidFill>
              </a:rPr>
              <a:t>HANDBOOK</a:t>
            </a:r>
            <a:r>
              <a:rPr lang="en-GB" sz="2800" b="1" smtClean="0"/>
              <a:t>:</a:t>
            </a:r>
            <a:r>
              <a:rPr lang="en-GB" sz="2800" smtClean="0"/>
              <a:t> Initial introductory dissertation workshop intro of DISSERTATION HANDBOOK </a:t>
            </a:r>
          </a:p>
          <a:p>
            <a:pPr eaLnBrk="1" hangingPunct="1">
              <a:lnSpc>
                <a:spcPct val="80000"/>
              </a:lnSpc>
              <a:defRPr/>
            </a:pPr>
            <a:r>
              <a:rPr lang="en-GB" sz="2800" b="1" smtClean="0">
                <a:solidFill>
                  <a:schemeClr val="hlink"/>
                </a:solidFill>
              </a:rPr>
              <a:t>RESEARCH PROPOSAL</a:t>
            </a:r>
            <a:r>
              <a:rPr lang="en-GB" sz="2800" smtClean="0"/>
              <a:t>: Students will be expected to produce and present an initial 1,500- 2000 word research proposal which must be approved prior to the commencement of dissertation research at the start of part two.  </a:t>
            </a:r>
          </a:p>
          <a:p>
            <a:pPr eaLnBrk="1" hangingPunct="1">
              <a:lnSpc>
                <a:spcPct val="80000"/>
              </a:lnSpc>
              <a:defRPr/>
            </a:pPr>
            <a:r>
              <a:rPr lang="en-GB" sz="2800" b="1" smtClean="0">
                <a:solidFill>
                  <a:schemeClr val="hlink"/>
                </a:solidFill>
              </a:rPr>
              <a:t>RESEARCH PLAN</a:t>
            </a:r>
            <a:r>
              <a:rPr lang="en-GB" sz="2800" smtClean="0"/>
              <a:t>: Students will be expected to manage and implement their own research programme of study over the dissertation period in part two.</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pPr eaLnBrk="1" hangingPunct="1">
              <a:defRPr/>
            </a:pPr>
            <a:r>
              <a:rPr lang="en-GB" sz="4000" smtClean="0"/>
              <a:t>Dissertation – teaching and learning strategy</a:t>
            </a:r>
            <a:endParaRPr lang="en-US" sz="4000" smtClean="0"/>
          </a:p>
        </p:txBody>
      </p:sp>
      <p:sp>
        <p:nvSpPr>
          <p:cNvPr id="31747" name="Rectangle 3"/>
          <p:cNvSpPr>
            <a:spLocks noGrp="1" noChangeArrowheads="1"/>
          </p:cNvSpPr>
          <p:nvPr>
            <p:ph type="body" idx="1"/>
          </p:nvPr>
        </p:nvSpPr>
        <p:spPr/>
        <p:txBody>
          <a:bodyPr/>
          <a:lstStyle/>
          <a:p>
            <a:pPr eaLnBrk="1" hangingPunct="1">
              <a:lnSpc>
                <a:spcPct val="80000"/>
              </a:lnSpc>
              <a:defRPr/>
            </a:pPr>
            <a:r>
              <a:rPr lang="en-GB" sz="2400" b="1" smtClean="0">
                <a:solidFill>
                  <a:schemeClr val="hlink"/>
                </a:solidFill>
              </a:rPr>
              <a:t>SUPERVISOR/TUTOR:</a:t>
            </a:r>
            <a:r>
              <a:rPr lang="en-GB" sz="2400" smtClean="0"/>
              <a:t> Students will be allocated a supervisor/ tutor who will meet/make contact with each student on a regular tutorial basis in order to monitor research progress (this will be for a minimum 10 hours tutorial time).</a:t>
            </a:r>
          </a:p>
          <a:p>
            <a:pPr eaLnBrk="1" hangingPunct="1">
              <a:lnSpc>
                <a:spcPct val="80000"/>
              </a:lnSpc>
              <a:defRPr/>
            </a:pPr>
            <a:r>
              <a:rPr lang="en-GB" sz="2400" b="1" smtClean="0">
                <a:solidFill>
                  <a:schemeClr val="hlink"/>
                </a:solidFill>
              </a:rPr>
              <a:t>PROGRESS DEDLINES:</a:t>
            </a:r>
            <a:r>
              <a:rPr lang="en-GB" sz="2400" smtClean="0"/>
              <a:t> Guidelines and progress deadlines  will be given to students at appropriate times of the year in order to facilitate continued progress.  (All procedures and processes are contained in the dissertation handbook). </a:t>
            </a:r>
          </a:p>
          <a:p>
            <a:pPr eaLnBrk="1" hangingPunct="1">
              <a:lnSpc>
                <a:spcPct val="80000"/>
              </a:lnSpc>
              <a:defRPr/>
            </a:pPr>
            <a:r>
              <a:rPr lang="en-GB" sz="2400" b="1" smtClean="0">
                <a:solidFill>
                  <a:schemeClr val="hlink"/>
                </a:solidFill>
              </a:rPr>
              <a:t>TIME FRMEWORK:</a:t>
            </a:r>
            <a:r>
              <a:rPr lang="en-GB" sz="2400" smtClean="0"/>
              <a:t> Full time students will usually be expected to complete their research within one semester while part-time students will usually be expected to complete within two semesters.</a:t>
            </a:r>
            <a:endParaRPr lang="en-US" sz="2400" smtClean="0"/>
          </a:p>
          <a:p>
            <a:pPr eaLnBrk="1" hangingPunct="1">
              <a:lnSpc>
                <a:spcPct val="80000"/>
              </a:lnSpc>
              <a:defRPr/>
            </a:pPr>
            <a:endParaRPr lang="en-GB" sz="2400" smtClean="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defRPr/>
            </a:pPr>
            <a:r>
              <a:rPr lang="en-GB" smtClean="0"/>
              <a:t>Dissertation assessment</a:t>
            </a:r>
            <a:endParaRPr lang="en-US" smtClean="0"/>
          </a:p>
        </p:txBody>
      </p:sp>
      <p:sp>
        <p:nvSpPr>
          <p:cNvPr id="25603" name="Rectangle 3"/>
          <p:cNvSpPr>
            <a:spLocks noGrp="1" noChangeArrowheads="1"/>
          </p:cNvSpPr>
          <p:nvPr>
            <p:ph type="body" idx="1"/>
          </p:nvPr>
        </p:nvSpPr>
        <p:spPr/>
        <p:txBody>
          <a:bodyPr/>
          <a:lstStyle/>
          <a:p>
            <a:pPr eaLnBrk="1" hangingPunct="1">
              <a:lnSpc>
                <a:spcPct val="80000"/>
              </a:lnSpc>
              <a:defRPr/>
            </a:pPr>
            <a:r>
              <a:rPr lang="en-GB" sz="2400" b="1" smtClean="0"/>
              <a:t>RATIONALE/INNOVATION/EFFORT </a:t>
            </a:r>
          </a:p>
          <a:p>
            <a:pPr eaLnBrk="1" hangingPunct="1">
              <a:lnSpc>
                <a:spcPct val="80000"/>
              </a:lnSpc>
              <a:defRPr/>
            </a:pPr>
            <a:r>
              <a:rPr lang="en-GB" sz="2400" b="1" smtClean="0"/>
              <a:t>CONTEXTUAL/LITERATURE REVIEW 		</a:t>
            </a:r>
          </a:p>
          <a:p>
            <a:pPr eaLnBrk="1" hangingPunct="1">
              <a:lnSpc>
                <a:spcPct val="80000"/>
              </a:lnSpc>
              <a:defRPr/>
            </a:pPr>
            <a:r>
              <a:rPr lang="en-GB" sz="2400" b="1" smtClean="0"/>
              <a:t>RESEARCH METHODOLOGY			</a:t>
            </a:r>
          </a:p>
          <a:p>
            <a:pPr eaLnBrk="1" hangingPunct="1">
              <a:lnSpc>
                <a:spcPct val="80000"/>
              </a:lnSpc>
              <a:defRPr/>
            </a:pPr>
            <a:r>
              <a:rPr lang="en-GB" sz="2400" b="1" smtClean="0"/>
              <a:t>ANALYSIS OF RESULTS/RESEARCH		</a:t>
            </a:r>
          </a:p>
          <a:p>
            <a:pPr eaLnBrk="1" hangingPunct="1">
              <a:lnSpc>
                <a:spcPct val="80000"/>
              </a:lnSpc>
              <a:defRPr/>
            </a:pPr>
            <a:r>
              <a:rPr lang="en-GB" sz="2400" b="1" smtClean="0"/>
              <a:t>CONCLUSIONS/RECOMMENDATIONS </a:t>
            </a:r>
          </a:p>
          <a:p>
            <a:pPr eaLnBrk="1" hangingPunct="1">
              <a:lnSpc>
                <a:spcPct val="80000"/>
              </a:lnSpc>
              <a:defRPr/>
            </a:pPr>
            <a:r>
              <a:rPr lang="en-GB" sz="2400" b="1" smtClean="0"/>
              <a:t>PRESENTATION				</a:t>
            </a:r>
          </a:p>
          <a:p>
            <a:pPr eaLnBrk="1" hangingPunct="1">
              <a:lnSpc>
                <a:spcPct val="80000"/>
              </a:lnSpc>
              <a:buFontTx/>
              <a:buNone/>
              <a:defRPr/>
            </a:pPr>
            <a:r>
              <a:rPr lang="en-GB" sz="2400" b="1" smtClean="0"/>
              <a:t>	</a:t>
            </a:r>
            <a:endParaRPr lang="en-US" sz="2400" b="1" smtClean="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6" name="Rectangle 4"/>
          <p:cNvSpPr>
            <a:spLocks noGrp="1" noChangeArrowheads="1"/>
          </p:cNvSpPr>
          <p:nvPr>
            <p:ph type="title"/>
          </p:nvPr>
        </p:nvSpPr>
        <p:spPr/>
        <p:txBody>
          <a:bodyPr/>
          <a:lstStyle/>
          <a:p>
            <a:pPr eaLnBrk="1" hangingPunct="1">
              <a:defRPr/>
            </a:pPr>
            <a:r>
              <a:rPr lang="en-GB" smtClean="0"/>
              <a:t>Dissertation target dates</a:t>
            </a:r>
            <a:endParaRPr lang="en-US" smtClean="0"/>
          </a:p>
        </p:txBody>
      </p:sp>
      <p:graphicFrame>
        <p:nvGraphicFramePr>
          <p:cNvPr id="28763" name="Group 91"/>
          <p:cNvGraphicFramePr>
            <a:graphicFrameLocks noGrp="1"/>
          </p:cNvGraphicFramePr>
          <p:nvPr>
            <p:ph idx="1"/>
          </p:nvPr>
        </p:nvGraphicFramePr>
        <p:xfrm>
          <a:off x="457200" y="1905000"/>
          <a:ext cx="8229600" cy="4114802"/>
        </p:xfrm>
        <a:graphic>
          <a:graphicData uri="http://schemas.openxmlformats.org/drawingml/2006/table">
            <a:tbl>
              <a:tblPr/>
              <a:tblGrid>
                <a:gridCol w="3827463"/>
                <a:gridCol w="4402137"/>
              </a:tblGrid>
              <a:tr h="785813">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2000" b="1" i="0" u="none" strike="noStrike" cap="none" normalizeH="0" baseline="0" smtClean="0">
                          <a:ln>
                            <a:noFill/>
                          </a:ln>
                          <a:solidFill>
                            <a:schemeClr val="tx1"/>
                          </a:solidFill>
                          <a:effectLst/>
                          <a:latin typeface="Times New Roman" pitchFamily="18" charset="0"/>
                          <a:cs typeface="Times New Roman" pitchFamily="18" charset="0"/>
                        </a:rPr>
                        <a:t>example</a:t>
                      </a:r>
                      <a:endParaRPr kumimoji="0" lang="en-US" sz="2000" b="1" i="0" u="none" strike="noStrike" cap="none" normalizeH="0" baseline="0" smtClean="0">
                        <a:ln>
                          <a:noFill/>
                        </a:ln>
                        <a:solidFill>
                          <a:schemeClr val="tx1"/>
                        </a:solidFill>
                        <a:effectLst/>
                        <a:latin typeface="Times New Roman" pitchFamily="18"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120000"/>
                        <a:buFontTx/>
                        <a:buNone/>
                        <a:tabLst/>
                      </a:pPr>
                      <a:endParaRPr kumimoji="0" lang="en-US" sz="2800" b="0" i="0" u="none" strike="noStrike" cap="none" normalizeH="0" baseline="0" smtClean="0">
                        <a:ln>
                          <a:noFill/>
                        </a:ln>
                        <a:solidFill>
                          <a:schemeClr val="tx1"/>
                        </a:solidFill>
                        <a:effectLst>
                          <a:outerShdw blurRad="38100" dist="38100" dir="2700000" algn="tl">
                            <a:srgbClr val="000000"/>
                          </a:outerShdw>
                        </a:effectLst>
                        <a:latin typeface="Tahoma"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693738">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smtClean="0">
                          <a:ln>
                            <a:noFill/>
                          </a:ln>
                          <a:solidFill>
                            <a:schemeClr val="tx1"/>
                          </a:solidFill>
                          <a:effectLst/>
                          <a:latin typeface="Times New Roman" pitchFamily="18" charset="0"/>
                          <a:cs typeface="Times New Roman" pitchFamily="18" charset="0"/>
                        </a:rPr>
                        <a:t> September 2008</a:t>
                      </a:r>
                      <a:endParaRPr kumimoji="0" lang="en-GB" sz="1800" b="0" i="0" u="none" strike="noStrike" cap="none" normalizeH="0" baseline="0" smtClean="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smtClean="0">
                          <a:ln>
                            <a:noFill/>
                          </a:ln>
                          <a:solidFill>
                            <a:schemeClr val="tx1"/>
                          </a:solidFill>
                          <a:effectLst/>
                          <a:latin typeface="Times New Roman" pitchFamily="18" charset="0"/>
                          <a:cs typeface="Times New Roman" pitchFamily="18" charset="0"/>
                        </a:rPr>
                        <a:t>Dissertation Induction    </a:t>
                      </a:r>
                      <a:endParaRPr kumimoji="0" lang="en-US" sz="1800" b="0" i="0" u="none" strike="noStrike" cap="none" normalizeH="0" baseline="0" smtClean="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smtClean="0">
                          <a:ln>
                            <a:noFill/>
                          </a:ln>
                          <a:solidFill>
                            <a:schemeClr val="tx1"/>
                          </a:solidFill>
                          <a:effectLst/>
                          <a:latin typeface="Times New Roman" pitchFamily="18" charset="0"/>
                          <a:cs typeface="Times New Roman" pitchFamily="18" charset="0"/>
                        </a:rPr>
                        <a:t>(MBA Finland Only)</a:t>
                      </a:r>
                      <a:endParaRPr kumimoji="0" lang="en-US" sz="1800" b="0" i="0" u="none" strike="noStrike" cap="none" normalizeH="0" baseline="0" smtClean="0">
                        <a:ln>
                          <a:noFill/>
                        </a:ln>
                        <a:solidFill>
                          <a:schemeClr val="tx1"/>
                        </a:solidFill>
                        <a:effectLst/>
                        <a:latin typeface="Times New Roman" pitchFamily="18"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692150">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smtClean="0">
                          <a:ln>
                            <a:noFill/>
                          </a:ln>
                          <a:solidFill>
                            <a:schemeClr val="tx1"/>
                          </a:solidFill>
                          <a:effectLst/>
                          <a:latin typeface="Times New Roman" pitchFamily="18" charset="0"/>
                          <a:cs typeface="Times New Roman" pitchFamily="18" charset="0"/>
                        </a:rPr>
                        <a:t> October 2008</a:t>
                      </a:r>
                      <a:endParaRPr kumimoji="0" lang="en-GB" sz="1800" b="0" i="0" u="none" strike="noStrike" cap="none" normalizeH="0" baseline="0" smtClean="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smtClean="0">
                          <a:ln>
                            <a:noFill/>
                          </a:ln>
                          <a:solidFill>
                            <a:schemeClr val="tx1"/>
                          </a:solidFill>
                          <a:effectLst/>
                          <a:latin typeface="Times New Roman" pitchFamily="18" charset="0"/>
                          <a:cs typeface="Times New Roman" pitchFamily="18" charset="0"/>
                        </a:rPr>
                        <a:t>Dissertation Induction (Full-time/Part-time Swansea)</a:t>
                      </a:r>
                      <a:endParaRPr kumimoji="0" lang="en-US" sz="1800" b="0" i="0" u="none" strike="noStrike" cap="none" normalizeH="0" baseline="0" smtClean="0">
                        <a:ln>
                          <a:noFill/>
                        </a:ln>
                        <a:solidFill>
                          <a:schemeClr val="tx1"/>
                        </a:solidFill>
                        <a:effectLst/>
                        <a:latin typeface="Times New Roman" pitchFamily="18"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17513">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smtClean="0">
                          <a:ln>
                            <a:noFill/>
                          </a:ln>
                          <a:solidFill>
                            <a:schemeClr val="tx1"/>
                          </a:solidFill>
                          <a:effectLst/>
                          <a:latin typeface="Times New Roman" pitchFamily="18" charset="0"/>
                          <a:cs typeface="Times New Roman" pitchFamily="18" charset="0"/>
                        </a:rPr>
                        <a:t> December 2008</a:t>
                      </a:r>
                      <a:endParaRPr kumimoji="0" lang="en-GB" sz="1800" b="0" i="0" u="none" strike="noStrike" cap="none" normalizeH="0" baseline="0" smtClean="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smtClean="0">
                          <a:ln>
                            <a:noFill/>
                          </a:ln>
                          <a:solidFill>
                            <a:schemeClr val="tx1"/>
                          </a:solidFill>
                          <a:effectLst/>
                          <a:latin typeface="Times New Roman" pitchFamily="18" charset="0"/>
                          <a:cs typeface="Times New Roman" pitchFamily="18" charset="0"/>
                        </a:rPr>
                        <a:t>Draft literature review completion</a:t>
                      </a:r>
                      <a:endParaRPr kumimoji="0" lang="en-US" sz="1800" b="0" i="0" u="none" strike="noStrike" cap="none" normalizeH="0" baseline="0" smtClean="0">
                        <a:ln>
                          <a:noFill/>
                        </a:ln>
                        <a:solidFill>
                          <a:schemeClr val="tx1"/>
                        </a:solidFill>
                        <a:effectLst/>
                        <a:latin typeface="Times New Roman" pitchFamily="18"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692150">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smtClean="0">
                          <a:ln>
                            <a:noFill/>
                          </a:ln>
                          <a:solidFill>
                            <a:schemeClr val="tx1"/>
                          </a:solidFill>
                          <a:effectLst/>
                          <a:latin typeface="Times New Roman" pitchFamily="18" charset="0"/>
                          <a:cs typeface="Times New Roman" pitchFamily="18" charset="0"/>
                        </a:rPr>
                        <a:t> January-Feb  2009</a:t>
                      </a:r>
                      <a:endParaRPr kumimoji="0" lang="en-GB" sz="1800" b="0" i="0" u="none" strike="noStrike" cap="none" normalizeH="0" baseline="0" smtClean="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smtClean="0">
                          <a:ln>
                            <a:noFill/>
                          </a:ln>
                          <a:solidFill>
                            <a:schemeClr val="tx1"/>
                          </a:solidFill>
                          <a:effectLst/>
                          <a:latin typeface="Times New Roman" pitchFamily="18" charset="0"/>
                          <a:cs typeface="Times New Roman" pitchFamily="18" charset="0"/>
                        </a:rPr>
                        <a:t>Completion of data collection and research methods chapter</a:t>
                      </a:r>
                      <a:endParaRPr kumimoji="0" lang="en-US" sz="1800" b="0" i="0" u="none" strike="noStrike" cap="none" normalizeH="0" baseline="0" smtClean="0">
                        <a:ln>
                          <a:noFill/>
                        </a:ln>
                        <a:solidFill>
                          <a:schemeClr val="tx1"/>
                        </a:solidFill>
                        <a:effectLst/>
                        <a:latin typeface="Times New Roman" pitchFamily="18"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15925">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smtClean="0">
                          <a:ln>
                            <a:noFill/>
                          </a:ln>
                          <a:solidFill>
                            <a:schemeClr val="tx1"/>
                          </a:solidFill>
                          <a:effectLst/>
                          <a:latin typeface="Times New Roman" pitchFamily="18" charset="0"/>
                          <a:cs typeface="Times New Roman" pitchFamily="18" charset="0"/>
                        </a:rPr>
                        <a:t> March 2009</a:t>
                      </a:r>
                      <a:endParaRPr kumimoji="0" lang="en-GB" sz="1800" b="0" i="0" u="none" strike="noStrike" cap="none" normalizeH="0" baseline="0" smtClean="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smtClean="0">
                          <a:ln>
                            <a:noFill/>
                          </a:ln>
                          <a:solidFill>
                            <a:schemeClr val="tx1"/>
                          </a:solidFill>
                          <a:effectLst/>
                          <a:latin typeface="Times New Roman" pitchFamily="18" charset="0"/>
                          <a:cs typeface="Times New Roman" pitchFamily="18" charset="0"/>
                        </a:rPr>
                        <a:t>Draft submission of completed dissertation</a:t>
                      </a:r>
                      <a:endParaRPr kumimoji="0" lang="en-US" sz="1800" b="0" i="0" u="none" strike="noStrike" cap="none" normalizeH="0" baseline="0" smtClean="0">
                        <a:ln>
                          <a:noFill/>
                        </a:ln>
                        <a:solidFill>
                          <a:schemeClr val="tx1"/>
                        </a:solidFill>
                        <a:effectLst/>
                        <a:latin typeface="Times New Roman" pitchFamily="18" charset="0"/>
                        <a:cs typeface="Times New Roman" pitchFamily="18"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17513">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smtClean="0">
                          <a:ln>
                            <a:noFill/>
                          </a:ln>
                          <a:solidFill>
                            <a:schemeClr val="tx1"/>
                          </a:solidFill>
                          <a:effectLst/>
                          <a:latin typeface="Times New Roman" pitchFamily="18" charset="0"/>
                          <a:cs typeface="Times New Roman" pitchFamily="18" charset="0"/>
                        </a:rPr>
                        <a:t> May 2009</a:t>
                      </a:r>
                      <a:endParaRPr kumimoji="0" lang="en-GB" sz="1800" b="0" i="0" u="none" strike="noStrike" cap="none" normalizeH="0" baseline="0" smtClean="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GB" sz="1800" b="1" i="0" u="none" strike="noStrike" cap="none" normalizeH="0" baseline="0" smtClean="0">
                          <a:ln>
                            <a:noFill/>
                          </a:ln>
                          <a:solidFill>
                            <a:schemeClr val="tx1"/>
                          </a:solidFill>
                          <a:effectLst/>
                          <a:latin typeface="Times New Roman" pitchFamily="18" charset="0"/>
                          <a:cs typeface="Times New Roman" pitchFamily="18" charset="0"/>
                        </a:rPr>
                        <a:t>Final Submission</a:t>
                      </a:r>
                      <a:endParaRPr kumimoji="0" lang="en-GB" sz="1800" b="0" i="0" u="none" strike="noStrike" cap="none" normalizeH="0" baseline="0" smtClean="0">
                        <a:ln>
                          <a:noFill/>
                        </a:ln>
                        <a:solidFill>
                          <a:schemeClr val="tx1"/>
                        </a:solidFill>
                        <a:effectLst/>
                        <a:latin typeface="Arial" pitchFamily="34"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defRPr/>
            </a:pPr>
            <a:r>
              <a:rPr lang="fi-FI" sz="4000" smtClean="0"/>
              <a:t>The Dissertation</a:t>
            </a:r>
            <a:br>
              <a:rPr lang="fi-FI" sz="4000" smtClean="0"/>
            </a:br>
            <a:r>
              <a:rPr lang="fi-FI" sz="4000" smtClean="0"/>
              <a:t>The fundamentals-the structure</a:t>
            </a:r>
            <a:endParaRPr lang="en-US" sz="4000" smtClean="0"/>
          </a:p>
        </p:txBody>
      </p:sp>
      <p:sp>
        <p:nvSpPr>
          <p:cNvPr id="9219" name="Rectangle 3"/>
          <p:cNvSpPr>
            <a:spLocks noGrp="1" noChangeArrowheads="1"/>
          </p:cNvSpPr>
          <p:nvPr>
            <p:ph type="body" idx="4294967295"/>
          </p:nvPr>
        </p:nvSpPr>
        <p:spPr>
          <a:xfrm>
            <a:off x="0" y="1905000"/>
            <a:ext cx="8229600" cy="4114800"/>
          </a:xfrm>
        </p:spPr>
        <p:txBody>
          <a:bodyPr/>
          <a:lstStyle/>
          <a:p>
            <a:pPr algn="ctr" eaLnBrk="1" hangingPunct="1">
              <a:lnSpc>
                <a:spcPct val="90000"/>
              </a:lnSpc>
              <a:buFontTx/>
              <a:buNone/>
              <a:defRPr/>
            </a:pPr>
            <a:r>
              <a:rPr lang="fi-FI" sz="2400" b="1" smtClean="0">
                <a:solidFill>
                  <a:schemeClr val="hlink"/>
                </a:solidFill>
              </a:rPr>
              <a:t>20,000 word research thesis</a:t>
            </a:r>
          </a:p>
          <a:p>
            <a:pPr eaLnBrk="1" hangingPunct="1">
              <a:lnSpc>
                <a:spcPct val="90000"/>
              </a:lnSpc>
              <a:defRPr/>
            </a:pPr>
            <a:endParaRPr lang="fi-FI" sz="2400" smtClean="0"/>
          </a:p>
          <a:p>
            <a:pPr eaLnBrk="1" hangingPunct="1">
              <a:lnSpc>
                <a:spcPct val="90000"/>
              </a:lnSpc>
              <a:defRPr/>
            </a:pPr>
            <a:r>
              <a:rPr lang="fi-FI" sz="2400" smtClean="0"/>
              <a:t>Introduction </a:t>
            </a:r>
            <a:r>
              <a:rPr lang="fi-FI" sz="2400" b="1" smtClean="0">
                <a:solidFill>
                  <a:schemeClr val="hlink"/>
                </a:solidFill>
              </a:rPr>
              <a:t>1-1500 words</a:t>
            </a:r>
          </a:p>
          <a:p>
            <a:pPr eaLnBrk="1" hangingPunct="1">
              <a:lnSpc>
                <a:spcPct val="90000"/>
              </a:lnSpc>
              <a:defRPr/>
            </a:pPr>
            <a:r>
              <a:rPr lang="fi-FI" sz="2400" smtClean="0"/>
              <a:t>literature review : Macro -Micro issues – </a:t>
            </a:r>
            <a:r>
              <a:rPr lang="fi-FI" sz="2400" b="1" smtClean="0">
                <a:solidFill>
                  <a:schemeClr val="hlink"/>
                </a:solidFill>
              </a:rPr>
              <a:t>8-10,000 words</a:t>
            </a:r>
          </a:p>
          <a:p>
            <a:pPr eaLnBrk="1" hangingPunct="1">
              <a:lnSpc>
                <a:spcPct val="90000"/>
              </a:lnSpc>
              <a:defRPr/>
            </a:pPr>
            <a:r>
              <a:rPr lang="fi-FI" sz="2400" smtClean="0"/>
              <a:t>research plan methodology applied and theoretical review </a:t>
            </a:r>
            <a:r>
              <a:rPr lang="fi-FI" sz="2400" b="1" smtClean="0">
                <a:solidFill>
                  <a:schemeClr val="hlink"/>
                </a:solidFill>
              </a:rPr>
              <a:t>2-3,000 words</a:t>
            </a:r>
          </a:p>
          <a:p>
            <a:pPr eaLnBrk="1" hangingPunct="1">
              <a:lnSpc>
                <a:spcPct val="90000"/>
              </a:lnSpc>
              <a:defRPr/>
            </a:pPr>
            <a:r>
              <a:rPr lang="fi-FI" sz="2400" smtClean="0"/>
              <a:t>collection of primary data</a:t>
            </a:r>
          </a:p>
          <a:p>
            <a:pPr eaLnBrk="1" hangingPunct="1">
              <a:lnSpc>
                <a:spcPct val="90000"/>
              </a:lnSpc>
              <a:defRPr/>
            </a:pPr>
            <a:r>
              <a:rPr lang="fi-FI" sz="2400" smtClean="0"/>
              <a:t>presentation of results- Analysis and synthesis </a:t>
            </a:r>
            <a:r>
              <a:rPr lang="fi-FI" sz="2400" b="1" smtClean="0">
                <a:solidFill>
                  <a:schemeClr val="hlink"/>
                </a:solidFill>
              </a:rPr>
              <a:t>4-5,000 words</a:t>
            </a:r>
          </a:p>
          <a:p>
            <a:pPr eaLnBrk="1" hangingPunct="1">
              <a:lnSpc>
                <a:spcPct val="90000"/>
              </a:lnSpc>
              <a:defRPr/>
            </a:pPr>
            <a:r>
              <a:rPr lang="fi-FI" sz="2400" smtClean="0"/>
              <a:t>Conclusions and recommendations </a:t>
            </a:r>
            <a:r>
              <a:rPr lang="fi-FI" sz="2400" b="1" smtClean="0">
                <a:solidFill>
                  <a:schemeClr val="hlink"/>
                </a:solidFill>
              </a:rPr>
              <a:t>2-3,000 words</a:t>
            </a:r>
            <a:endParaRPr lang="en-US" sz="2400" b="1" smtClean="0">
              <a:solidFill>
                <a:schemeClr val="hlink"/>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defRPr/>
            </a:pPr>
            <a:r>
              <a:rPr lang="fi-FI" sz="4000" smtClean="0"/>
              <a:t>The Dissertation</a:t>
            </a:r>
            <a:br>
              <a:rPr lang="fi-FI" sz="4000" smtClean="0"/>
            </a:br>
            <a:r>
              <a:rPr lang="fi-FI" sz="4000" smtClean="0"/>
              <a:t>The Introduction-setting the scene</a:t>
            </a:r>
            <a:endParaRPr lang="en-US" sz="4000" smtClean="0"/>
          </a:p>
        </p:txBody>
      </p:sp>
      <p:sp>
        <p:nvSpPr>
          <p:cNvPr id="12291" name="Rectangle 3"/>
          <p:cNvSpPr>
            <a:spLocks noGrp="1" noChangeArrowheads="1"/>
          </p:cNvSpPr>
          <p:nvPr>
            <p:ph type="body" idx="4294967295"/>
          </p:nvPr>
        </p:nvSpPr>
        <p:spPr>
          <a:xfrm>
            <a:off x="0" y="1905000"/>
            <a:ext cx="8229600" cy="4114800"/>
          </a:xfrm>
        </p:spPr>
        <p:txBody>
          <a:bodyPr/>
          <a:lstStyle/>
          <a:p>
            <a:pPr eaLnBrk="1" hangingPunct="1">
              <a:defRPr/>
            </a:pPr>
            <a:r>
              <a:rPr lang="en-GB" smtClean="0"/>
              <a:t>Research rationale</a:t>
            </a:r>
          </a:p>
          <a:p>
            <a:pPr eaLnBrk="1" hangingPunct="1">
              <a:defRPr/>
            </a:pPr>
            <a:r>
              <a:rPr lang="en-GB" smtClean="0"/>
              <a:t>Research aims and objectives</a:t>
            </a:r>
          </a:p>
          <a:p>
            <a:pPr eaLnBrk="1" hangingPunct="1">
              <a:defRPr/>
            </a:pPr>
            <a:endParaRPr lang="en-US" smtClean="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defRPr/>
            </a:pPr>
            <a:r>
              <a:rPr lang="fi-FI" sz="4000" smtClean="0"/>
              <a:t>The Dissertation</a:t>
            </a:r>
            <a:br>
              <a:rPr lang="fi-FI" sz="4000" smtClean="0"/>
            </a:br>
            <a:r>
              <a:rPr lang="fi-FI" sz="4000" smtClean="0"/>
              <a:t>The Literature review</a:t>
            </a:r>
            <a:endParaRPr lang="en-US" sz="4000" smtClean="0"/>
          </a:p>
        </p:txBody>
      </p:sp>
      <p:sp>
        <p:nvSpPr>
          <p:cNvPr id="14339" name="Rectangle 3"/>
          <p:cNvSpPr>
            <a:spLocks noGrp="1" noChangeArrowheads="1"/>
          </p:cNvSpPr>
          <p:nvPr>
            <p:ph type="body" idx="1"/>
          </p:nvPr>
        </p:nvSpPr>
        <p:spPr/>
        <p:txBody>
          <a:bodyPr/>
          <a:lstStyle/>
          <a:p>
            <a:pPr eaLnBrk="1" hangingPunct="1">
              <a:lnSpc>
                <a:spcPct val="80000"/>
              </a:lnSpc>
              <a:defRPr/>
            </a:pPr>
            <a:r>
              <a:rPr lang="en-GB" sz="1800" smtClean="0"/>
              <a:t>Give the review a title/s</a:t>
            </a:r>
          </a:p>
          <a:p>
            <a:pPr eaLnBrk="1" hangingPunct="1">
              <a:lnSpc>
                <a:spcPct val="80000"/>
              </a:lnSpc>
              <a:defRPr/>
            </a:pPr>
            <a:r>
              <a:rPr lang="en-GB" sz="1800" smtClean="0"/>
              <a:t>Review current literature</a:t>
            </a:r>
          </a:p>
          <a:p>
            <a:pPr eaLnBrk="1" hangingPunct="1">
              <a:lnSpc>
                <a:spcPct val="80000"/>
              </a:lnSpc>
              <a:defRPr/>
            </a:pPr>
            <a:r>
              <a:rPr lang="en-GB" sz="1800" smtClean="0"/>
              <a:t>Organise into macro and micro information</a:t>
            </a:r>
          </a:p>
          <a:p>
            <a:pPr eaLnBrk="1" hangingPunct="1">
              <a:lnSpc>
                <a:spcPct val="80000"/>
              </a:lnSpc>
              <a:defRPr/>
            </a:pPr>
            <a:r>
              <a:rPr lang="en-GB" sz="1800" smtClean="0"/>
              <a:t>Use sub headings to organise information</a:t>
            </a:r>
          </a:p>
          <a:p>
            <a:pPr eaLnBrk="1" hangingPunct="1">
              <a:lnSpc>
                <a:spcPct val="80000"/>
              </a:lnSpc>
              <a:defRPr/>
            </a:pPr>
            <a:r>
              <a:rPr lang="en-GB" sz="1800" smtClean="0"/>
              <a:t>Use wide sources of material</a:t>
            </a:r>
          </a:p>
          <a:p>
            <a:pPr eaLnBrk="1" hangingPunct="1">
              <a:lnSpc>
                <a:spcPct val="80000"/>
              </a:lnSpc>
              <a:defRPr/>
            </a:pPr>
            <a:r>
              <a:rPr lang="en-GB" sz="1800" smtClean="0"/>
              <a:t>Use and understand Harvard method of referencing</a:t>
            </a:r>
          </a:p>
          <a:p>
            <a:pPr eaLnBrk="1" hangingPunct="1">
              <a:lnSpc>
                <a:spcPct val="80000"/>
              </a:lnSpc>
              <a:defRPr/>
            </a:pPr>
            <a:r>
              <a:rPr lang="en-GB" sz="1800" smtClean="0"/>
              <a:t>Make sure there is a logic and coherence in structure</a:t>
            </a:r>
          </a:p>
          <a:p>
            <a:pPr eaLnBrk="1" hangingPunct="1">
              <a:lnSpc>
                <a:spcPct val="80000"/>
              </a:lnSpc>
              <a:defRPr/>
            </a:pPr>
            <a:r>
              <a:rPr lang="en-GB" sz="1800" smtClean="0"/>
              <a:t>Summarise </a:t>
            </a:r>
            <a:r>
              <a:rPr lang="en-GB" sz="1800" u="sng" smtClean="0"/>
              <a:t>key issues</a:t>
            </a:r>
            <a:r>
              <a:rPr lang="en-GB" sz="1800" smtClean="0"/>
              <a:t> at the end of each chapter</a:t>
            </a:r>
          </a:p>
          <a:p>
            <a:pPr eaLnBrk="1" hangingPunct="1">
              <a:lnSpc>
                <a:spcPct val="80000"/>
              </a:lnSpc>
              <a:defRPr/>
            </a:pPr>
            <a:r>
              <a:rPr lang="en-GB" sz="1800" smtClean="0"/>
              <a:t>Make sure it is accurate and up to date</a:t>
            </a:r>
          </a:p>
          <a:p>
            <a:pPr eaLnBrk="1" hangingPunct="1">
              <a:lnSpc>
                <a:spcPct val="80000"/>
              </a:lnSpc>
              <a:defRPr/>
            </a:pPr>
            <a:r>
              <a:rPr lang="en-GB" sz="1800" smtClean="0"/>
              <a:t>Make sure you ‘draw out’ key facts and issues and have a comprehansive conclusion</a:t>
            </a:r>
          </a:p>
          <a:p>
            <a:pPr eaLnBrk="1" hangingPunct="1">
              <a:lnSpc>
                <a:spcPct val="80000"/>
              </a:lnSpc>
              <a:defRPr/>
            </a:pPr>
            <a:endParaRPr lang="en-GB" sz="1800" smtClean="0"/>
          </a:p>
          <a:p>
            <a:pPr eaLnBrk="1" hangingPunct="1">
              <a:lnSpc>
                <a:spcPct val="80000"/>
              </a:lnSpc>
              <a:buFontTx/>
              <a:buNone/>
              <a:defRPr/>
            </a:pPr>
            <a:r>
              <a:rPr lang="en-GB" sz="1800" b="1" i="1" smtClean="0"/>
              <a:t>(these will provide a bench mark from which to compare your own results)</a:t>
            </a:r>
            <a:endParaRPr lang="en-US" sz="1800" b="1" i="1" smtClean="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defRPr/>
            </a:pPr>
            <a:r>
              <a:rPr lang="fi-FI" sz="4000" smtClean="0"/>
              <a:t>The Dissertation</a:t>
            </a:r>
            <a:br>
              <a:rPr lang="fi-FI" sz="4000" smtClean="0"/>
            </a:br>
            <a:r>
              <a:rPr lang="fi-FI" sz="4000" smtClean="0"/>
              <a:t>The research methodology</a:t>
            </a:r>
            <a:endParaRPr lang="en-US" sz="4000" smtClean="0"/>
          </a:p>
        </p:txBody>
      </p:sp>
      <p:sp>
        <p:nvSpPr>
          <p:cNvPr id="15363" name="Rectangle 3"/>
          <p:cNvSpPr>
            <a:spLocks noGrp="1" noChangeArrowheads="1"/>
          </p:cNvSpPr>
          <p:nvPr>
            <p:ph type="body" idx="1"/>
          </p:nvPr>
        </p:nvSpPr>
        <p:spPr/>
        <p:txBody>
          <a:bodyPr/>
          <a:lstStyle/>
          <a:p>
            <a:pPr eaLnBrk="1" hangingPunct="1">
              <a:lnSpc>
                <a:spcPct val="80000"/>
              </a:lnSpc>
              <a:defRPr/>
            </a:pPr>
            <a:r>
              <a:rPr lang="en-GB" sz="2800" smtClean="0"/>
              <a:t>Research rationale</a:t>
            </a:r>
          </a:p>
          <a:p>
            <a:pPr eaLnBrk="1" hangingPunct="1">
              <a:lnSpc>
                <a:spcPct val="80000"/>
              </a:lnSpc>
              <a:defRPr/>
            </a:pPr>
            <a:r>
              <a:rPr lang="en-GB" sz="2800" smtClean="0"/>
              <a:t>Aims and objectives</a:t>
            </a:r>
          </a:p>
          <a:p>
            <a:pPr eaLnBrk="1" hangingPunct="1">
              <a:lnSpc>
                <a:spcPct val="80000"/>
              </a:lnSpc>
              <a:defRPr/>
            </a:pPr>
            <a:r>
              <a:rPr lang="en-GB" sz="2800" smtClean="0"/>
              <a:t>Applied and theoretical research methods</a:t>
            </a:r>
          </a:p>
          <a:p>
            <a:pPr eaLnBrk="1" hangingPunct="1">
              <a:lnSpc>
                <a:spcPct val="80000"/>
              </a:lnSpc>
              <a:defRPr/>
            </a:pPr>
            <a:r>
              <a:rPr lang="en-GB" sz="2800" smtClean="0"/>
              <a:t>Sample framework</a:t>
            </a:r>
          </a:p>
          <a:p>
            <a:pPr eaLnBrk="1" hangingPunct="1">
              <a:lnSpc>
                <a:spcPct val="80000"/>
              </a:lnSpc>
              <a:defRPr/>
            </a:pPr>
            <a:r>
              <a:rPr lang="en-GB" sz="2800" smtClean="0"/>
              <a:t>Survey method</a:t>
            </a:r>
          </a:p>
          <a:p>
            <a:pPr eaLnBrk="1" hangingPunct="1">
              <a:lnSpc>
                <a:spcPct val="80000"/>
              </a:lnSpc>
              <a:defRPr/>
            </a:pPr>
            <a:r>
              <a:rPr lang="en-GB" sz="2800" smtClean="0"/>
              <a:t>Questionnaire design</a:t>
            </a:r>
          </a:p>
          <a:p>
            <a:pPr eaLnBrk="1" hangingPunct="1">
              <a:lnSpc>
                <a:spcPct val="80000"/>
              </a:lnSpc>
              <a:defRPr/>
            </a:pPr>
            <a:r>
              <a:rPr lang="en-GB" sz="2800" smtClean="0"/>
              <a:t>Piloting</a:t>
            </a:r>
          </a:p>
          <a:p>
            <a:pPr eaLnBrk="1" hangingPunct="1">
              <a:lnSpc>
                <a:spcPct val="80000"/>
              </a:lnSpc>
              <a:defRPr/>
            </a:pPr>
            <a:r>
              <a:rPr lang="en-GB" sz="2800" smtClean="0"/>
              <a:t>Research limitations validity and reliability</a:t>
            </a:r>
          </a:p>
          <a:p>
            <a:pPr eaLnBrk="1" hangingPunct="1">
              <a:lnSpc>
                <a:spcPct val="80000"/>
              </a:lnSpc>
              <a:defRPr/>
            </a:pPr>
            <a:r>
              <a:rPr lang="en-GB" sz="2800" smtClean="0"/>
              <a:t>Time frame</a:t>
            </a:r>
          </a:p>
          <a:p>
            <a:pPr eaLnBrk="1" hangingPunct="1">
              <a:lnSpc>
                <a:spcPct val="80000"/>
              </a:lnSpc>
              <a:defRPr/>
            </a:pPr>
            <a:endParaRPr lang="en-US" sz="2800" smtClean="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defRPr/>
            </a:pPr>
            <a:r>
              <a:rPr lang="fi-FI" sz="4000" smtClean="0"/>
              <a:t>The Dissertation</a:t>
            </a:r>
            <a:br>
              <a:rPr lang="fi-FI" sz="4000" smtClean="0"/>
            </a:br>
            <a:r>
              <a:rPr lang="fi-FI" sz="4000" smtClean="0"/>
              <a:t>The results</a:t>
            </a:r>
            <a:endParaRPr lang="en-US" sz="4000" smtClean="0"/>
          </a:p>
        </p:txBody>
      </p:sp>
      <p:sp>
        <p:nvSpPr>
          <p:cNvPr id="17411" name="Rectangle 3"/>
          <p:cNvSpPr>
            <a:spLocks noGrp="1" noChangeArrowheads="1"/>
          </p:cNvSpPr>
          <p:nvPr>
            <p:ph type="body" idx="1"/>
          </p:nvPr>
        </p:nvSpPr>
        <p:spPr/>
        <p:txBody>
          <a:bodyPr/>
          <a:lstStyle/>
          <a:p>
            <a:pPr eaLnBrk="1" hangingPunct="1">
              <a:lnSpc>
                <a:spcPct val="80000"/>
              </a:lnSpc>
              <a:defRPr/>
            </a:pPr>
            <a:r>
              <a:rPr lang="en-GB" sz="2400" smtClean="0"/>
              <a:t>Present results in systematic way ie by each objective set or themes</a:t>
            </a:r>
          </a:p>
          <a:p>
            <a:pPr eaLnBrk="1" hangingPunct="1">
              <a:lnSpc>
                <a:spcPct val="80000"/>
              </a:lnSpc>
              <a:defRPr/>
            </a:pPr>
            <a:r>
              <a:rPr lang="en-GB" sz="2400" smtClean="0"/>
              <a:t>State objective</a:t>
            </a:r>
          </a:p>
          <a:p>
            <a:pPr eaLnBrk="1" hangingPunct="1">
              <a:lnSpc>
                <a:spcPct val="80000"/>
              </a:lnSpc>
              <a:defRPr/>
            </a:pPr>
            <a:r>
              <a:rPr lang="en-GB" sz="2400" smtClean="0"/>
              <a:t>State lit review issues</a:t>
            </a:r>
          </a:p>
          <a:p>
            <a:pPr eaLnBrk="1" hangingPunct="1">
              <a:lnSpc>
                <a:spcPct val="80000"/>
              </a:lnSpc>
              <a:defRPr/>
            </a:pPr>
            <a:r>
              <a:rPr lang="en-GB" sz="2400" smtClean="0"/>
              <a:t>Present results = summary of key results</a:t>
            </a:r>
          </a:p>
          <a:p>
            <a:pPr eaLnBrk="1" hangingPunct="1">
              <a:lnSpc>
                <a:spcPct val="80000"/>
              </a:lnSpc>
              <a:defRPr/>
            </a:pPr>
            <a:r>
              <a:rPr lang="en-GB" sz="2400" smtClean="0"/>
              <a:t>Discuss meaning/implications of results</a:t>
            </a:r>
          </a:p>
          <a:p>
            <a:pPr eaLnBrk="1" hangingPunct="1">
              <a:lnSpc>
                <a:spcPct val="80000"/>
              </a:lnSpc>
              <a:defRPr/>
            </a:pPr>
            <a:r>
              <a:rPr lang="en-GB" sz="2400" smtClean="0"/>
              <a:t>Synthesise &amp; compare with lit review issues</a:t>
            </a:r>
          </a:p>
          <a:p>
            <a:pPr eaLnBrk="1" hangingPunct="1">
              <a:lnSpc>
                <a:spcPct val="80000"/>
              </a:lnSpc>
              <a:defRPr/>
            </a:pPr>
            <a:r>
              <a:rPr lang="en-GB" sz="2400" smtClean="0"/>
              <a:t>Have summary of key results (possibly a diagram)</a:t>
            </a:r>
          </a:p>
          <a:p>
            <a:pPr eaLnBrk="1" hangingPunct="1">
              <a:lnSpc>
                <a:spcPct val="80000"/>
              </a:lnSpc>
              <a:defRPr/>
            </a:pPr>
            <a:r>
              <a:rPr lang="en-GB" sz="2400" smtClean="0"/>
              <a:t>Conclude with summary of key findings and implication </a:t>
            </a:r>
          </a:p>
          <a:p>
            <a:pPr eaLnBrk="1" hangingPunct="1">
              <a:lnSpc>
                <a:spcPct val="80000"/>
              </a:lnSpc>
              <a:defRPr/>
            </a:pPr>
            <a:endParaRPr lang="en-GB" sz="2400" smtClean="0"/>
          </a:p>
          <a:p>
            <a:pPr eaLnBrk="1" hangingPunct="1">
              <a:lnSpc>
                <a:spcPct val="80000"/>
              </a:lnSpc>
              <a:buFontTx/>
              <a:buNone/>
              <a:defRPr/>
            </a:pPr>
            <a:r>
              <a:rPr lang="en-GB" sz="2400" smtClean="0">
                <a:solidFill>
                  <a:schemeClr val="hlink"/>
                </a:solidFill>
              </a:rPr>
              <a:t>Do not present results question by question</a:t>
            </a:r>
            <a:endParaRPr lang="en-US" sz="2400" smtClean="0">
              <a:solidFill>
                <a:schemeClr val="hlink"/>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defRPr/>
            </a:pPr>
            <a:r>
              <a:rPr lang="fi-FI" sz="3600" smtClean="0"/>
              <a:t>The Dissertation</a:t>
            </a:r>
            <a:br>
              <a:rPr lang="fi-FI" sz="3600" smtClean="0"/>
            </a:br>
            <a:r>
              <a:rPr lang="fi-FI" sz="3600" smtClean="0"/>
              <a:t>The Conclusions and recommendations</a:t>
            </a:r>
            <a:endParaRPr lang="en-US" sz="3600" smtClean="0"/>
          </a:p>
        </p:txBody>
      </p:sp>
      <p:sp>
        <p:nvSpPr>
          <p:cNvPr id="19459" name="Rectangle 3"/>
          <p:cNvSpPr>
            <a:spLocks noGrp="1" noChangeArrowheads="1"/>
          </p:cNvSpPr>
          <p:nvPr>
            <p:ph type="body" idx="1"/>
          </p:nvPr>
        </p:nvSpPr>
        <p:spPr/>
        <p:txBody>
          <a:bodyPr/>
          <a:lstStyle/>
          <a:p>
            <a:pPr eaLnBrk="1" hangingPunct="1">
              <a:defRPr/>
            </a:pPr>
            <a:r>
              <a:rPr lang="en-GB" smtClean="0"/>
              <a:t>Highlight main/key  results</a:t>
            </a:r>
          </a:p>
          <a:p>
            <a:pPr eaLnBrk="1" hangingPunct="1">
              <a:defRPr/>
            </a:pPr>
            <a:r>
              <a:rPr lang="en-GB" smtClean="0"/>
              <a:t>Discuss implications of key results</a:t>
            </a:r>
          </a:p>
          <a:p>
            <a:pPr eaLnBrk="1" hangingPunct="1">
              <a:defRPr/>
            </a:pPr>
            <a:r>
              <a:rPr lang="en-GB" smtClean="0"/>
              <a:t>Synthesise with literature/theory</a:t>
            </a:r>
          </a:p>
          <a:p>
            <a:pPr eaLnBrk="1" hangingPunct="1">
              <a:defRPr/>
            </a:pPr>
            <a:r>
              <a:rPr lang="en-GB" smtClean="0"/>
              <a:t>Make general recommendations</a:t>
            </a:r>
          </a:p>
          <a:p>
            <a:pPr eaLnBrk="1" hangingPunct="1">
              <a:defRPr/>
            </a:pPr>
            <a:endParaRPr lang="en-GB" smtClean="0"/>
          </a:p>
          <a:p>
            <a:pPr eaLnBrk="1" hangingPunct="1">
              <a:buFontTx/>
              <a:buNone/>
              <a:defRPr/>
            </a:pPr>
            <a:endParaRPr lang="en-US" smtClean="0">
              <a:solidFill>
                <a:schemeClr val="hlink"/>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defRPr/>
            </a:pPr>
            <a:r>
              <a:rPr lang="en-GB" smtClean="0"/>
              <a:t>The appendices</a:t>
            </a:r>
            <a:endParaRPr lang="en-US" smtClean="0"/>
          </a:p>
        </p:txBody>
      </p:sp>
      <p:sp>
        <p:nvSpPr>
          <p:cNvPr id="20483" name="Rectangle 3"/>
          <p:cNvSpPr>
            <a:spLocks noGrp="1" noChangeArrowheads="1"/>
          </p:cNvSpPr>
          <p:nvPr>
            <p:ph type="body" idx="1"/>
          </p:nvPr>
        </p:nvSpPr>
        <p:spPr/>
        <p:txBody>
          <a:bodyPr/>
          <a:lstStyle/>
          <a:p>
            <a:pPr eaLnBrk="1" hangingPunct="1">
              <a:defRPr/>
            </a:pPr>
            <a:r>
              <a:rPr lang="en-GB" smtClean="0"/>
              <a:t>Questionnaire</a:t>
            </a:r>
          </a:p>
          <a:p>
            <a:pPr eaLnBrk="1" hangingPunct="1">
              <a:defRPr/>
            </a:pPr>
            <a:r>
              <a:rPr lang="en-GB" smtClean="0"/>
              <a:t>Results </a:t>
            </a:r>
          </a:p>
          <a:p>
            <a:pPr eaLnBrk="1" hangingPunct="1">
              <a:defRPr/>
            </a:pPr>
            <a:r>
              <a:rPr lang="en-GB" smtClean="0"/>
              <a:t>Sample framework</a:t>
            </a:r>
            <a:endParaRPr lang="en-US" smtClean="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defRPr/>
            </a:pPr>
            <a:r>
              <a:rPr lang="fi-FI" sz="4000" smtClean="0"/>
              <a:t>The Dissertation</a:t>
            </a:r>
            <a:br>
              <a:rPr lang="fi-FI" sz="4000" smtClean="0"/>
            </a:br>
            <a:r>
              <a:rPr lang="fi-FI" sz="4000" smtClean="0"/>
              <a:t>final advise</a:t>
            </a:r>
            <a:endParaRPr lang="en-US" sz="4000" smtClean="0"/>
          </a:p>
        </p:txBody>
      </p:sp>
      <p:sp>
        <p:nvSpPr>
          <p:cNvPr id="5123" name="Rectangle 3"/>
          <p:cNvSpPr>
            <a:spLocks noGrp="1" noChangeArrowheads="1"/>
          </p:cNvSpPr>
          <p:nvPr>
            <p:ph type="body" idx="1"/>
          </p:nvPr>
        </p:nvSpPr>
        <p:spPr/>
        <p:txBody>
          <a:bodyPr/>
          <a:lstStyle/>
          <a:p>
            <a:pPr eaLnBrk="1" hangingPunct="1">
              <a:lnSpc>
                <a:spcPct val="80000"/>
              </a:lnSpc>
              <a:defRPr/>
            </a:pPr>
            <a:endParaRPr lang="fi-FI" sz="1800" smtClean="0"/>
          </a:p>
          <a:p>
            <a:pPr eaLnBrk="1" hangingPunct="1">
              <a:lnSpc>
                <a:spcPct val="80000"/>
              </a:lnSpc>
              <a:defRPr/>
            </a:pPr>
            <a:r>
              <a:rPr lang="en-GB" sz="1800" b="1" smtClean="0"/>
              <a:t>Make sure you track your objectives through your dissertation</a:t>
            </a:r>
          </a:p>
          <a:p>
            <a:pPr eaLnBrk="1" hangingPunct="1">
              <a:lnSpc>
                <a:spcPct val="80000"/>
              </a:lnSpc>
              <a:defRPr/>
            </a:pPr>
            <a:r>
              <a:rPr lang="en-GB" sz="1800" b="1" smtClean="0"/>
              <a:t>Thoroughly proof read correct spelling and syntax</a:t>
            </a:r>
          </a:p>
          <a:p>
            <a:pPr eaLnBrk="1" hangingPunct="1">
              <a:lnSpc>
                <a:spcPct val="80000"/>
              </a:lnSpc>
              <a:defRPr/>
            </a:pPr>
            <a:r>
              <a:rPr lang="en-GB" sz="1800" b="1" smtClean="0"/>
              <a:t>Avoid ‘I’ or ‘the author’ refer to the research</a:t>
            </a:r>
          </a:p>
          <a:p>
            <a:pPr eaLnBrk="1" hangingPunct="1">
              <a:lnSpc>
                <a:spcPct val="80000"/>
              </a:lnSpc>
              <a:defRPr/>
            </a:pPr>
            <a:r>
              <a:rPr lang="en-GB" sz="1800" b="1" smtClean="0"/>
              <a:t>Make sure there are adequate references</a:t>
            </a:r>
          </a:p>
          <a:p>
            <a:pPr eaLnBrk="1" hangingPunct="1">
              <a:lnSpc>
                <a:spcPct val="80000"/>
              </a:lnSpc>
              <a:defRPr/>
            </a:pPr>
            <a:r>
              <a:rPr lang="en-GB" sz="1800" b="1" smtClean="0"/>
              <a:t>Make sure you follow the Harvard method for referencing especially web sites </a:t>
            </a:r>
          </a:p>
          <a:p>
            <a:pPr eaLnBrk="1" hangingPunct="1">
              <a:lnSpc>
                <a:spcPct val="80000"/>
              </a:lnSpc>
              <a:defRPr/>
            </a:pPr>
            <a:r>
              <a:rPr lang="en-GB" sz="1800" b="1" smtClean="0"/>
              <a:t>Ensure consistency with numbering headings sub headings and diagrams/charts citations and references etc</a:t>
            </a:r>
          </a:p>
          <a:p>
            <a:pPr eaLnBrk="1" hangingPunct="1">
              <a:lnSpc>
                <a:spcPct val="80000"/>
              </a:lnSpc>
              <a:defRPr/>
            </a:pPr>
            <a:r>
              <a:rPr lang="en-GB" sz="1800" b="1" smtClean="0"/>
              <a:t>Present results in a systematic way ie by each of your objectives</a:t>
            </a:r>
          </a:p>
          <a:p>
            <a:pPr eaLnBrk="1" hangingPunct="1">
              <a:lnSpc>
                <a:spcPct val="80000"/>
              </a:lnSpc>
              <a:defRPr/>
            </a:pPr>
            <a:r>
              <a:rPr lang="en-GB" sz="1800" b="1" smtClean="0"/>
              <a:t>Discuss results ie what do they mean? </a:t>
            </a:r>
          </a:p>
          <a:p>
            <a:pPr eaLnBrk="1" hangingPunct="1">
              <a:lnSpc>
                <a:spcPct val="80000"/>
              </a:lnSpc>
              <a:defRPr/>
            </a:pPr>
            <a:r>
              <a:rPr lang="en-GB" sz="1800" b="1" smtClean="0"/>
              <a:t>Make sure your results are analytical and answer your objectives</a:t>
            </a:r>
          </a:p>
          <a:p>
            <a:pPr eaLnBrk="1" hangingPunct="1">
              <a:lnSpc>
                <a:spcPct val="80000"/>
              </a:lnSpc>
              <a:defRPr/>
            </a:pPr>
            <a:r>
              <a:rPr lang="en-GB" sz="1800" b="1" smtClean="0"/>
              <a:t>Avoid over use of quotes put info into your own words and use refs</a:t>
            </a:r>
          </a:p>
          <a:p>
            <a:pPr eaLnBrk="1" hangingPunct="1">
              <a:lnSpc>
                <a:spcPct val="80000"/>
              </a:lnSpc>
              <a:defRPr/>
            </a:pPr>
            <a:r>
              <a:rPr lang="en-GB" sz="1800" b="1" smtClean="0"/>
              <a:t>Don’t forget the ‘little things’ like abstracts contents pages etc</a:t>
            </a:r>
          </a:p>
          <a:p>
            <a:pPr eaLnBrk="1" hangingPunct="1">
              <a:lnSpc>
                <a:spcPct val="80000"/>
              </a:lnSpc>
              <a:defRPr/>
            </a:pPr>
            <a:r>
              <a:rPr lang="en-GB" sz="1800" b="1" smtClean="0"/>
              <a:t>Don’t ignore tutor’s comments</a:t>
            </a:r>
          </a:p>
          <a:p>
            <a:pPr eaLnBrk="1" hangingPunct="1">
              <a:lnSpc>
                <a:spcPct val="80000"/>
              </a:lnSpc>
              <a:defRPr/>
            </a:pPr>
            <a:endParaRPr lang="en-US" sz="1800" b="1" smtClean="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pPr eaLnBrk="1" hangingPunct="1">
              <a:defRPr/>
            </a:pPr>
            <a:endParaRPr lang="en-US" smtClean="0"/>
          </a:p>
        </p:txBody>
      </p:sp>
      <p:sp>
        <p:nvSpPr>
          <p:cNvPr id="32771" name="Rectangle 3"/>
          <p:cNvSpPr>
            <a:spLocks noGrp="1" noChangeArrowheads="1"/>
          </p:cNvSpPr>
          <p:nvPr>
            <p:ph type="body" idx="1"/>
          </p:nvPr>
        </p:nvSpPr>
        <p:spPr/>
        <p:txBody>
          <a:bodyPr/>
          <a:lstStyle/>
          <a:p>
            <a:pPr algn="ctr" eaLnBrk="1" hangingPunct="1">
              <a:buFontTx/>
              <a:buNone/>
              <a:defRPr/>
            </a:pPr>
            <a:r>
              <a:rPr lang="en-GB" sz="8800" b="1" smtClean="0">
                <a:solidFill>
                  <a:schemeClr val="hlink"/>
                </a:solidFill>
              </a:rPr>
              <a:t>GOOD LUCK!</a:t>
            </a:r>
            <a:endParaRPr lang="en-US" sz="8800" b="1" smtClean="0">
              <a:solidFill>
                <a:schemeClr val="hlink"/>
              </a:solidFill>
            </a:endParaRPr>
          </a:p>
        </p:txBody>
      </p:sp>
    </p:spTree>
  </p:cSld>
  <p:clrMapOvr>
    <a:masterClrMapping/>
  </p:clrMapOvr>
</p:sld>
</file>

<file path=ppt/theme/theme1.xml><?xml version="1.0" encoding="utf-8"?>
<a:theme xmlns:a="http://schemas.openxmlformats.org/drawingml/2006/main" name="Ocean">
  <a:themeElements>
    <a:clrScheme name="Ocean 1">
      <a:dk1>
        <a:srgbClr val="010199"/>
      </a:dk1>
      <a:lt1>
        <a:srgbClr val="FFFFFF"/>
      </a:lt1>
      <a:dk2>
        <a:srgbClr val="000099"/>
      </a:dk2>
      <a:lt2>
        <a:srgbClr val="FFFFFF"/>
      </a:lt2>
      <a:accent1>
        <a:srgbClr val="33CCCC"/>
      </a:accent1>
      <a:accent2>
        <a:srgbClr val="00C600"/>
      </a:accent2>
      <a:accent3>
        <a:srgbClr val="AAAACA"/>
      </a:accent3>
      <a:accent4>
        <a:srgbClr val="DADADA"/>
      </a:accent4>
      <a:accent5>
        <a:srgbClr val="ADE2E2"/>
      </a:accent5>
      <a:accent6>
        <a:srgbClr val="00B300"/>
      </a:accent6>
      <a:hlink>
        <a:srgbClr val="FFCC00"/>
      </a:hlink>
      <a:folHlink>
        <a:srgbClr val="6699FF"/>
      </a:folHlink>
    </a:clrScheme>
    <a:fontScheme name="Ocean">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Tahom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Tahoma" pitchFamily="34" charset="0"/>
          </a:defRPr>
        </a:defPPr>
      </a:lstStyle>
    </a:lnDef>
  </a:objectDefaults>
  <a:extraClrSchemeLst>
    <a:extraClrScheme>
      <a:clrScheme name="Ocean 1">
        <a:dk1>
          <a:srgbClr val="010199"/>
        </a:dk1>
        <a:lt1>
          <a:srgbClr val="FFFFFF"/>
        </a:lt1>
        <a:dk2>
          <a:srgbClr val="000099"/>
        </a:dk2>
        <a:lt2>
          <a:srgbClr val="FFFFFF"/>
        </a:lt2>
        <a:accent1>
          <a:srgbClr val="33CCCC"/>
        </a:accent1>
        <a:accent2>
          <a:srgbClr val="00C600"/>
        </a:accent2>
        <a:accent3>
          <a:srgbClr val="AAAACA"/>
        </a:accent3>
        <a:accent4>
          <a:srgbClr val="DADADA"/>
        </a:accent4>
        <a:accent5>
          <a:srgbClr val="ADE2E2"/>
        </a:accent5>
        <a:accent6>
          <a:srgbClr val="00B300"/>
        </a:accent6>
        <a:hlink>
          <a:srgbClr val="FFCC00"/>
        </a:hlink>
        <a:folHlink>
          <a:srgbClr val="6699FF"/>
        </a:folHlink>
      </a:clrScheme>
      <a:clrMap bg1="dk2" tx1="lt1" bg2="dk1" tx2="lt2" accent1="accent1" accent2="accent2" accent3="accent3" accent4="accent4" accent5="accent5" accent6="accent6" hlink="hlink" folHlink="folHlink"/>
    </a:extraClrScheme>
    <a:extraClrScheme>
      <a:clrScheme name="Ocean 2">
        <a:dk1>
          <a:srgbClr val="000066"/>
        </a:dk1>
        <a:lt1>
          <a:srgbClr val="FFFFFF"/>
        </a:lt1>
        <a:dk2>
          <a:srgbClr val="5D93FF"/>
        </a:dk2>
        <a:lt2>
          <a:srgbClr val="FFFFFF"/>
        </a:lt2>
        <a:accent1>
          <a:srgbClr val="6666FF"/>
        </a:accent1>
        <a:accent2>
          <a:srgbClr val="9999FF"/>
        </a:accent2>
        <a:accent3>
          <a:srgbClr val="B6C8FF"/>
        </a:accent3>
        <a:accent4>
          <a:srgbClr val="DADADA"/>
        </a:accent4>
        <a:accent5>
          <a:srgbClr val="B8B8FF"/>
        </a:accent5>
        <a:accent6>
          <a:srgbClr val="8A8AE7"/>
        </a:accent6>
        <a:hlink>
          <a:srgbClr val="FF3300"/>
        </a:hlink>
        <a:folHlink>
          <a:srgbClr val="FF9900"/>
        </a:folHlink>
      </a:clrScheme>
      <a:clrMap bg1="dk2" tx1="lt1" bg2="dk1" tx2="lt2" accent1="accent1" accent2="accent2" accent3="accent3" accent4="accent4" accent5="accent5" accent6="accent6" hlink="hlink" folHlink="folHlink"/>
    </a:extraClrScheme>
    <a:extraClrScheme>
      <a:clrScheme name="Ocean 3">
        <a:dk1>
          <a:srgbClr val="000000"/>
        </a:dk1>
        <a:lt1>
          <a:srgbClr val="FFFFFF"/>
        </a:lt1>
        <a:dk2>
          <a:srgbClr val="572E88"/>
        </a:dk2>
        <a:lt2>
          <a:srgbClr val="FFFFFF"/>
        </a:lt2>
        <a:accent1>
          <a:srgbClr val="FF6600"/>
        </a:accent1>
        <a:accent2>
          <a:srgbClr val="FFCC00"/>
        </a:accent2>
        <a:accent3>
          <a:srgbClr val="B4ADC3"/>
        </a:accent3>
        <a:accent4>
          <a:srgbClr val="DADADA"/>
        </a:accent4>
        <a:accent5>
          <a:srgbClr val="FFB8AA"/>
        </a:accent5>
        <a:accent6>
          <a:srgbClr val="E7B900"/>
        </a:accent6>
        <a:hlink>
          <a:srgbClr val="33CCCC"/>
        </a:hlink>
        <a:folHlink>
          <a:srgbClr val="36CC64"/>
        </a:folHlink>
      </a:clrScheme>
      <a:clrMap bg1="dk2" tx1="lt1" bg2="dk1" tx2="lt2" accent1="accent1" accent2="accent2" accent3="accent3" accent4="accent4" accent5="accent5" accent6="accent6" hlink="hlink" folHlink="folHlink"/>
    </a:extraClrScheme>
    <a:extraClrScheme>
      <a:clrScheme name="Ocean 4">
        <a:dk1>
          <a:srgbClr val="003366"/>
        </a:dk1>
        <a:lt1>
          <a:srgbClr val="FFFFFF"/>
        </a:lt1>
        <a:dk2>
          <a:srgbClr val="666699"/>
        </a:dk2>
        <a:lt2>
          <a:srgbClr val="FFFFFF"/>
        </a:lt2>
        <a:accent1>
          <a:srgbClr val="9966FF"/>
        </a:accent1>
        <a:accent2>
          <a:srgbClr val="00CC66"/>
        </a:accent2>
        <a:accent3>
          <a:srgbClr val="B8B8CA"/>
        </a:accent3>
        <a:accent4>
          <a:srgbClr val="DADADA"/>
        </a:accent4>
        <a:accent5>
          <a:srgbClr val="CAB8FF"/>
        </a:accent5>
        <a:accent6>
          <a:srgbClr val="00B95C"/>
        </a:accent6>
        <a:hlink>
          <a:srgbClr val="65C8FF"/>
        </a:hlink>
        <a:folHlink>
          <a:srgbClr val="FFCC99"/>
        </a:folHlink>
      </a:clrScheme>
      <a:clrMap bg1="dk2" tx1="lt1" bg2="dk1" tx2="lt2" accent1="accent1" accent2="accent2" accent3="accent3" accent4="accent4" accent5="accent5" accent6="accent6" hlink="hlink" folHlink="folHlink"/>
    </a:extraClrScheme>
    <a:extraClrScheme>
      <a:clrScheme name="Ocean 5">
        <a:dk1>
          <a:srgbClr val="000000"/>
        </a:dk1>
        <a:lt1>
          <a:srgbClr val="FFFFFF"/>
        </a:lt1>
        <a:dk2>
          <a:srgbClr val="336600"/>
        </a:dk2>
        <a:lt2>
          <a:srgbClr val="FFFFFF"/>
        </a:lt2>
        <a:accent1>
          <a:srgbClr val="B7C533"/>
        </a:accent1>
        <a:accent2>
          <a:srgbClr val="CCCCFF"/>
        </a:accent2>
        <a:accent3>
          <a:srgbClr val="ADB8AA"/>
        </a:accent3>
        <a:accent4>
          <a:srgbClr val="DADADA"/>
        </a:accent4>
        <a:accent5>
          <a:srgbClr val="D8DFAD"/>
        </a:accent5>
        <a:accent6>
          <a:srgbClr val="B9B9E7"/>
        </a:accent6>
        <a:hlink>
          <a:srgbClr val="FFFFCC"/>
        </a:hlink>
        <a:folHlink>
          <a:srgbClr val="FF9900"/>
        </a:folHlink>
      </a:clrScheme>
      <a:clrMap bg1="dk2" tx1="lt1" bg2="dk1" tx2="lt2" accent1="accent1" accent2="accent2" accent3="accent3" accent4="accent4" accent5="accent5" accent6="accent6" hlink="hlink" folHlink="folHlink"/>
    </a:extraClrScheme>
    <a:extraClrScheme>
      <a:clrScheme name="Ocean 6">
        <a:dk1>
          <a:srgbClr val="000000"/>
        </a:dk1>
        <a:lt1>
          <a:srgbClr val="FFFFFF"/>
        </a:lt1>
        <a:dk2>
          <a:srgbClr val="006B80"/>
        </a:dk2>
        <a:lt2>
          <a:srgbClr val="C1CB75"/>
        </a:lt2>
        <a:accent1>
          <a:srgbClr val="6F8406"/>
        </a:accent1>
        <a:accent2>
          <a:srgbClr val="D9E288"/>
        </a:accent2>
        <a:accent3>
          <a:srgbClr val="AABAC0"/>
        </a:accent3>
        <a:accent4>
          <a:srgbClr val="DADADA"/>
        </a:accent4>
        <a:accent5>
          <a:srgbClr val="BBC2AA"/>
        </a:accent5>
        <a:accent6>
          <a:srgbClr val="C4CD7B"/>
        </a:accent6>
        <a:hlink>
          <a:srgbClr val="00CC00"/>
        </a:hlink>
        <a:folHlink>
          <a:srgbClr val="C0FF73"/>
        </a:folHlink>
      </a:clrScheme>
      <a:clrMap bg1="dk2" tx1="lt1" bg2="dk1" tx2="lt2" accent1="accent1" accent2="accent2" accent3="accent3" accent4="accent4" accent5="accent5" accent6="accent6" hlink="hlink" folHlink="folHlink"/>
    </a:extraClrScheme>
    <a:extraClrScheme>
      <a:clrScheme name="Ocean 7">
        <a:dk1>
          <a:srgbClr val="5F5F5F"/>
        </a:dk1>
        <a:lt1>
          <a:srgbClr val="FFFFFF"/>
        </a:lt1>
        <a:dk2>
          <a:srgbClr val="FF6600"/>
        </a:dk2>
        <a:lt2>
          <a:srgbClr val="FFFFFF"/>
        </a:lt2>
        <a:accent1>
          <a:srgbClr val="CC6600"/>
        </a:accent1>
        <a:accent2>
          <a:srgbClr val="FF6600"/>
        </a:accent2>
        <a:accent3>
          <a:srgbClr val="FFB8AA"/>
        </a:accent3>
        <a:accent4>
          <a:srgbClr val="DADADA"/>
        </a:accent4>
        <a:accent5>
          <a:srgbClr val="E2B8AA"/>
        </a:accent5>
        <a:accent6>
          <a:srgbClr val="E75C00"/>
        </a:accent6>
        <a:hlink>
          <a:srgbClr val="FFFF99"/>
        </a:hlink>
        <a:folHlink>
          <a:srgbClr val="FFCC99"/>
        </a:folHlink>
      </a:clrScheme>
      <a:clrMap bg1="dk2" tx1="lt1" bg2="dk1" tx2="lt2" accent1="accent1" accent2="accent2" accent3="accent3" accent4="accent4" accent5="accent5" accent6="accent6" hlink="hlink" folHlink="folHlink"/>
    </a:extraClrScheme>
    <a:extraClrScheme>
      <a:clrScheme name="Ocean 8">
        <a:dk1>
          <a:srgbClr val="000000"/>
        </a:dk1>
        <a:lt1>
          <a:srgbClr val="FFFFFF"/>
        </a:lt1>
        <a:dk2>
          <a:srgbClr val="FFBA2F"/>
        </a:dk2>
        <a:lt2>
          <a:srgbClr val="A50021"/>
        </a:lt2>
        <a:accent1>
          <a:srgbClr val="FF6600"/>
        </a:accent1>
        <a:accent2>
          <a:srgbClr val="CC6600"/>
        </a:accent2>
        <a:accent3>
          <a:srgbClr val="FFD9AD"/>
        </a:accent3>
        <a:accent4>
          <a:srgbClr val="DADADA"/>
        </a:accent4>
        <a:accent5>
          <a:srgbClr val="FFB8AA"/>
        </a:accent5>
        <a:accent6>
          <a:srgbClr val="B95C00"/>
        </a:accent6>
        <a:hlink>
          <a:srgbClr val="663300"/>
        </a:hlink>
        <a:folHlink>
          <a:srgbClr val="CC9900"/>
        </a:folHlink>
      </a:clrScheme>
      <a:clrMap bg1="dk2" tx1="lt1" bg2="dk1" tx2="lt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emplate>Ocean</Template>
  <TotalTime>96</TotalTime>
  <Words>753</Words>
  <Application>Microsoft Office PowerPoint</Application>
  <PresentationFormat>On-screen Show (4:3)</PresentationFormat>
  <Paragraphs>115</Paragraphs>
  <Slides>16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Tahoma</vt:lpstr>
      <vt:lpstr>Arial</vt:lpstr>
      <vt:lpstr>Wingdings</vt:lpstr>
      <vt:lpstr>Calibri</vt:lpstr>
      <vt:lpstr>Times New Roman</vt:lpstr>
      <vt:lpstr>Ocean</vt:lpstr>
      <vt:lpstr>The Dissertataion Process MBA SESSION 5</vt:lpstr>
      <vt:lpstr>Dissertation aim</vt:lpstr>
      <vt:lpstr>Dissertation – indicative content</vt:lpstr>
      <vt:lpstr>Dissertation – teaching and learning strategy</vt:lpstr>
      <vt:lpstr>Dissertation – teaching and learning strategy</vt:lpstr>
      <vt:lpstr>Dissertation assessment</vt:lpstr>
      <vt:lpstr>Dissertation target dates</vt:lpstr>
      <vt:lpstr>The Dissertation The fundamentals-the structure</vt:lpstr>
      <vt:lpstr>The Dissertation The Introduction-setting the scene</vt:lpstr>
      <vt:lpstr>The Dissertation The Literature review</vt:lpstr>
      <vt:lpstr>The Dissertation The research methodology</vt:lpstr>
      <vt:lpstr>The Dissertation The results</vt:lpstr>
      <vt:lpstr>The Dissertation The Conclusions and recommendations</vt:lpstr>
      <vt:lpstr>The appendices</vt:lpstr>
      <vt:lpstr>The Dissertation final advise</vt:lpstr>
      <vt:lpstr>Slide 16</vt:lpstr>
    </vt:vector>
  </TitlesOfParts>
  <Company>hamk</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Dissertataion Process</dc:title>
  <dc:creator>mba</dc:creator>
  <cp:lastModifiedBy>Andy</cp:lastModifiedBy>
  <cp:revision>13</cp:revision>
  <dcterms:created xsi:type="dcterms:W3CDTF">2005-01-30T11:03:25Z</dcterms:created>
  <dcterms:modified xsi:type="dcterms:W3CDTF">2009-11-11T20:31:41Z</dcterms:modified>
</cp:coreProperties>
</file>