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7"/>
  </p:notesMasterIdLst>
  <p:sldIdLst>
    <p:sldId id="256" r:id="rId2"/>
    <p:sldId id="258" r:id="rId3"/>
    <p:sldId id="260" r:id="rId4"/>
    <p:sldId id="259" r:id="rId5"/>
    <p:sldId id="265" r:id="rId6"/>
    <p:sldId id="266" r:id="rId7"/>
    <p:sldId id="267" r:id="rId8"/>
    <p:sldId id="262" r:id="rId9"/>
    <p:sldId id="263" r:id="rId10"/>
    <p:sldId id="269" r:id="rId11"/>
    <p:sldId id="264" r:id="rId12"/>
    <p:sldId id="268" r:id="rId13"/>
    <p:sldId id="270" r:id="rId14"/>
    <p:sldId id="271" r:id="rId15"/>
    <p:sldId id="26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731B55-5A36-4BA9-95C3-6090CBBCE12C}" v="298" dt="2023-09-20T14:22:20.936"/>
    <p1510:client id="{8A678728-A616-1CDD-C5D5-9B0E65865E0E}" v="630" dt="2023-09-21T14:24:07.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5EA599-BF08-484D-B452-7F335AC62F4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84E4C4-0276-4F93-8793-9344B763665D}">
      <dgm:prSet/>
      <dgm:spPr/>
      <dgm:t>
        <a:bodyPr/>
        <a:lstStyle/>
        <a:p>
          <a:r>
            <a:rPr lang="en-GB" dirty="0">
              <a:solidFill>
                <a:srgbClr val="000000"/>
              </a:solidFill>
              <a:latin typeface="Calibri"/>
              <a:cs typeface="Calibri"/>
            </a:rPr>
            <a:t>Have an understanding of the industrial heritage of Swansea.</a:t>
          </a:r>
          <a:endParaRPr lang="en-US" dirty="0">
            <a:solidFill>
              <a:srgbClr val="000000"/>
            </a:solidFill>
            <a:latin typeface="Calibri"/>
            <a:cs typeface="Calibri"/>
          </a:endParaRPr>
        </a:p>
      </dgm:t>
    </dgm:pt>
    <dgm:pt modelId="{1C4887F7-A5F5-45C3-AB76-7D2D8F2731A7}" type="parTrans" cxnId="{B9C622DD-427B-4A25-BEC1-FE5A0147A9B6}">
      <dgm:prSet/>
      <dgm:spPr/>
      <dgm:t>
        <a:bodyPr/>
        <a:lstStyle/>
        <a:p>
          <a:endParaRPr lang="en-US"/>
        </a:p>
      </dgm:t>
    </dgm:pt>
    <dgm:pt modelId="{12D6353E-A62C-4354-A941-4DDE49306164}" type="sibTrans" cxnId="{B9C622DD-427B-4A25-BEC1-FE5A0147A9B6}">
      <dgm:prSet/>
      <dgm:spPr/>
      <dgm:t>
        <a:bodyPr/>
        <a:lstStyle/>
        <a:p>
          <a:endParaRPr lang="en-US"/>
        </a:p>
      </dgm:t>
    </dgm:pt>
    <dgm:pt modelId="{E7D544AF-AB4B-4E10-97DA-499EE9A48229}">
      <dgm:prSet phldr="0"/>
      <dgm:spPr/>
      <dgm:t>
        <a:bodyPr/>
        <a:lstStyle/>
        <a:p>
          <a:pPr rtl="0"/>
          <a:r>
            <a:rPr lang="en-GB" b="0" dirty="0">
              <a:solidFill>
                <a:srgbClr val="000000"/>
              </a:solidFill>
              <a:latin typeface="Calibri"/>
              <a:cs typeface="Calibri"/>
            </a:rPr>
            <a:t>Understand the changing landscapes and key place names within the Landore, Morfa and Hafod area.</a:t>
          </a:r>
        </a:p>
      </dgm:t>
    </dgm:pt>
    <dgm:pt modelId="{63545384-D1F7-4CAF-938F-65A9BEF0D92E}" type="parTrans" cxnId="{89723393-9F8C-4F7B-B737-D0E8B5FCEBFF}">
      <dgm:prSet/>
      <dgm:spPr/>
      <dgm:t>
        <a:bodyPr/>
        <a:lstStyle/>
        <a:p>
          <a:endParaRPr lang="en-US"/>
        </a:p>
      </dgm:t>
    </dgm:pt>
    <dgm:pt modelId="{04AE2C77-CEEF-4761-8E63-906C4FD518F2}" type="sibTrans" cxnId="{89723393-9F8C-4F7B-B737-D0E8B5FCEBFF}">
      <dgm:prSet/>
      <dgm:spPr/>
      <dgm:t>
        <a:bodyPr/>
        <a:lstStyle/>
        <a:p>
          <a:endParaRPr lang="en-US"/>
        </a:p>
      </dgm:t>
    </dgm:pt>
    <dgm:pt modelId="{62FF1547-2376-41A1-B868-5C3E6354DC7C}">
      <dgm:prSet phldr="0"/>
      <dgm:spPr/>
      <dgm:t>
        <a:bodyPr/>
        <a:lstStyle/>
        <a:p>
          <a:pPr rtl="0"/>
          <a:r>
            <a:rPr lang="en-GB" dirty="0">
              <a:solidFill>
                <a:srgbClr val="000000"/>
              </a:solidFill>
              <a:latin typeface="Calibri"/>
              <a:cs typeface="Calibri"/>
            </a:rPr>
            <a:t>Have an understanding what life was like during Copperopolis</a:t>
          </a:r>
          <a:endParaRPr lang="en-GB" dirty="0"/>
        </a:p>
      </dgm:t>
    </dgm:pt>
    <dgm:pt modelId="{ED64B820-4B79-41A3-ACDA-AA38B151B8E0}" type="parTrans" cxnId="{41102E6F-E9D1-48A8-ACC6-6FBFDF0BFF46}">
      <dgm:prSet/>
      <dgm:spPr/>
      <dgm:t>
        <a:bodyPr/>
        <a:lstStyle/>
        <a:p>
          <a:endParaRPr lang="en-US"/>
        </a:p>
      </dgm:t>
    </dgm:pt>
    <dgm:pt modelId="{40584483-43CD-4DA6-BDA6-EA770E53F625}" type="sibTrans" cxnId="{41102E6F-E9D1-48A8-ACC6-6FBFDF0BFF46}">
      <dgm:prSet/>
      <dgm:spPr/>
      <dgm:t>
        <a:bodyPr/>
        <a:lstStyle/>
        <a:p>
          <a:endParaRPr lang="en-US"/>
        </a:p>
      </dgm:t>
    </dgm:pt>
    <dgm:pt modelId="{EFCFFADF-73F7-4CFB-A24D-A5D8F85F1700}" type="pres">
      <dgm:prSet presAssocID="{025EA599-BF08-484D-B452-7F335AC62F48}" presName="root" presStyleCnt="0">
        <dgm:presLayoutVars>
          <dgm:dir/>
          <dgm:resizeHandles val="exact"/>
        </dgm:presLayoutVars>
      </dgm:prSet>
      <dgm:spPr/>
    </dgm:pt>
    <dgm:pt modelId="{727EAC2B-8FC4-4B49-A39F-12207D83DBDC}" type="pres">
      <dgm:prSet presAssocID="{4184E4C4-0276-4F93-8793-9344B763665D}" presName="compNode" presStyleCnt="0"/>
      <dgm:spPr/>
    </dgm:pt>
    <dgm:pt modelId="{5342C387-A81B-45C7-B290-929ECE301D21}" type="pres">
      <dgm:prSet presAssocID="{4184E4C4-0276-4F93-8793-9344B763665D}" presName="bgRect" presStyleLbl="bgShp" presStyleIdx="0" presStyleCnt="3"/>
      <dgm:spPr/>
    </dgm:pt>
    <dgm:pt modelId="{5AC6A239-EA70-4BA3-9630-5538766BBBB1}" type="pres">
      <dgm:prSet presAssocID="{4184E4C4-0276-4F93-8793-9344B76366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36F71BFF-1359-4D55-AE5A-CB356AB906C5}" type="pres">
      <dgm:prSet presAssocID="{4184E4C4-0276-4F93-8793-9344B763665D}" presName="spaceRect" presStyleCnt="0"/>
      <dgm:spPr/>
    </dgm:pt>
    <dgm:pt modelId="{BD462A8C-B597-49F6-91FB-1BFD49C5A818}" type="pres">
      <dgm:prSet presAssocID="{4184E4C4-0276-4F93-8793-9344B763665D}" presName="parTx" presStyleLbl="revTx" presStyleIdx="0" presStyleCnt="3">
        <dgm:presLayoutVars>
          <dgm:chMax val="0"/>
          <dgm:chPref val="0"/>
        </dgm:presLayoutVars>
      </dgm:prSet>
      <dgm:spPr/>
    </dgm:pt>
    <dgm:pt modelId="{37B34EFC-9000-4493-A480-9959945D948F}" type="pres">
      <dgm:prSet presAssocID="{12D6353E-A62C-4354-A941-4DDE49306164}" presName="sibTrans" presStyleCnt="0"/>
      <dgm:spPr/>
    </dgm:pt>
    <dgm:pt modelId="{84B942A7-6A19-4ECD-A0A9-9156FC837D09}" type="pres">
      <dgm:prSet presAssocID="{E7D544AF-AB4B-4E10-97DA-499EE9A48229}" presName="compNode" presStyleCnt="0"/>
      <dgm:spPr/>
    </dgm:pt>
    <dgm:pt modelId="{A63C54EE-9E14-4E0B-A8B5-E17B522C078B}" type="pres">
      <dgm:prSet presAssocID="{E7D544AF-AB4B-4E10-97DA-499EE9A48229}" presName="bgRect" presStyleLbl="bgShp" presStyleIdx="1" presStyleCnt="3"/>
      <dgm:spPr/>
    </dgm:pt>
    <dgm:pt modelId="{48BEE8F0-47FA-4294-BD75-04BC3FF9B916}" type="pres">
      <dgm:prSet presAssocID="{E7D544AF-AB4B-4E10-97DA-499EE9A482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B88CC7D2-6F98-41D4-851A-57DB7C36406A}" type="pres">
      <dgm:prSet presAssocID="{E7D544AF-AB4B-4E10-97DA-499EE9A48229}" presName="spaceRect" presStyleCnt="0"/>
      <dgm:spPr/>
    </dgm:pt>
    <dgm:pt modelId="{32078BEB-AA9A-4AD9-B387-CB7F3FC0B713}" type="pres">
      <dgm:prSet presAssocID="{E7D544AF-AB4B-4E10-97DA-499EE9A48229}" presName="parTx" presStyleLbl="revTx" presStyleIdx="1" presStyleCnt="3">
        <dgm:presLayoutVars>
          <dgm:chMax val="0"/>
          <dgm:chPref val="0"/>
        </dgm:presLayoutVars>
      </dgm:prSet>
      <dgm:spPr/>
    </dgm:pt>
    <dgm:pt modelId="{32578E1C-41BB-4E6C-9C45-4E773F439ABD}" type="pres">
      <dgm:prSet presAssocID="{04AE2C77-CEEF-4761-8E63-906C4FD518F2}" presName="sibTrans" presStyleCnt="0"/>
      <dgm:spPr/>
    </dgm:pt>
    <dgm:pt modelId="{6AA73CF2-96D6-423D-82B4-9D7D3D474148}" type="pres">
      <dgm:prSet presAssocID="{62FF1547-2376-41A1-B868-5C3E6354DC7C}" presName="compNode" presStyleCnt="0"/>
      <dgm:spPr/>
    </dgm:pt>
    <dgm:pt modelId="{889572A6-6BAA-461A-92E5-5BEE31443558}" type="pres">
      <dgm:prSet presAssocID="{62FF1547-2376-41A1-B868-5C3E6354DC7C}" presName="bgRect" presStyleLbl="bgShp" presStyleIdx="2" presStyleCnt="3"/>
      <dgm:spPr/>
    </dgm:pt>
    <dgm:pt modelId="{8929D57B-17BA-4138-8556-D54ACB3C02E9}" type="pres">
      <dgm:prSet presAssocID="{62FF1547-2376-41A1-B868-5C3E6354DC7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4B3D14F4-85A8-40CA-877C-040E299A7F73}" type="pres">
      <dgm:prSet presAssocID="{62FF1547-2376-41A1-B868-5C3E6354DC7C}" presName="spaceRect" presStyleCnt="0"/>
      <dgm:spPr/>
    </dgm:pt>
    <dgm:pt modelId="{B2D830A4-8C80-4F5A-80B1-25C67DDF2E34}" type="pres">
      <dgm:prSet presAssocID="{62FF1547-2376-41A1-B868-5C3E6354DC7C}" presName="parTx" presStyleLbl="revTx" presStyleIdx="2" presStyleCnt="3">
        <dgm:presLayoutVars>
          <dgm:chMax val="0"/>
          <dgm:chPref val="0"/>
        </dgm:presLayoutVars>
      </dgm:prSet>
      <dgm:spPr/>
    </dgm:pt>
  </dgm:ptLst>
  <dgm:cxnLst>
    <dgm:cxn modelId="{C102C61D-C05F-4E62-B7AB-7508C736FB04}" type="presOf" srcId="{4184E4C4-0276-4F93-8793-9344B763665D}" destId="{BD462A8C-B597-49F6-91FB-1BFD49C5A818}" srcOrd="0" destOrd="0" presId="urn:microsoft.com/office/officeart/2018/2/layout/IconVerticalSolidList"/>
    <dgm:cxn modelId="{EF59B92E-0023-4E28-B9E8-A473F9DEA028}" type="presOf" srcId="{025EA599-BF08-484D-B452-7F335AC62F48}" destId="{EFCFFADF-73F7-4CFB-A24D-A5D8F85F1700}" srcOrd="0" destOrd="0" presId="urn:microsoft.com/office/officeart/2018/2/layout/IconVerticalSolidList"/>
    <dgm:cxn modelId="{18C5F45B-3866-4A18-B394-FD36D7E83911}" type="presOf" srcId="{E7D544AF-AB4B-4E10-97DA-499EE9A48229}" destId="{32078BEB-AA9A-4AD9-B387-CB7F3FC0B713}" srcOrd="0" destOrd="0" presId="urn:microsoft.com/office/officeart/2018/2/layout/IconVerticalSolidList"/>
    <dgm:cxn modelId="{41102E6F-E9D1-48A8-ACC6-6FBFDF0BFF46}" srcId="{025EA599-BF08-484D-B452-7F335AC62F48}" destId="{62FF1547-2376-41A1-B868-5C3E6354DC7C}" srcOrd="2" destOrd="0" parTransId="{ED64B820-4B79-41A3-ACDA-AA38B151B8E0}" sibTransId="{40584483-43CD-4DA6-BDA6-EA770E53F625}"/>
    <dgm:cxn modelId="{CD374D7F-F162-4A61-9897-57181E6F7BB8}" type="presOf" srcId="{62FF1547-2376-41A1-B868-5C3E6354DC7C}" destId="{B2D830A4-8C80-4F5A-80B1-25C67DDF2E34}" srcOrd="0" destOrd="0" presId="urn:microsoft.com/office/officeart/2018/2/layout/IconVerticalSolidList"/>
    <dgm:cxn modelId="{89723393-9F8C-4F7B-B737-D0E8B5FCEBFF}" srcId="{025EA599-BF08-484D-B452-7F335AC62F48}" destId="{E7D544AF-AB4B-4E10-97DA-499EE9A48229}" srcOrd="1" destOrd="0" parTransId="{63545384-D1F7-4CAF-938F-65A9BEF0D92E}" sibTransId="{04AE2C77-CEEF-4761-8E63-906C4FD518F2}"/>
    <dgm:cxn modelId="{B9C622DD-427B-4A25-BEC1-FE5A0147A9B6}" srcId="{025EA599-BF08-484D-B452-7F335AC62F48}" destId="{4184E4C4-0276-4F93-8793-9344B763665D}" srcOrd="0" destOrd="0" parTransId="{1C4887F7-A5F5-45C3-AB76-7D2D8F2731A7}" sibTransId="{12D6353E-A62C-4354-A941-4DDE49306164}"/>
    <dgm:cxn modelId="{7920D71D-A8BE-4059-B39B-9F3B479CF6E9}" type="presParOf" srcId="{EFCFFADF-73F7-4CFB-A24D-A5D8F85F1700}" destId="{727EAC2B-8FC4-4B49-A39F-12207D83DBDC}" srcOrd="0" destOrd="0" presId="urn:microsoft.com/office/officeart/2018/2/layout/IconVerticalSolidList"/>
    <dgm:cxn modelId="{C8D21677-FA85-46B3-87B4-0C2A6E6283BA}" type="presParOf" srcId="{727EAC2B-8FC4-4B49-A39F-12207D83DBDC}" destId="{5342C387-A81B-45C7-B290-929ECE301D21}" srcOrd="0" destOrd="0" presId="urn:microsoft.com/office/officeart/2018/2/layout/IconVerticalSolidList"/>
    <dgm:cxn modelId="{D5D91600-F115-403E-A2C8-FB6FC2ECDBAB}" type="presParOf" srcId="{727EAC2B-8FC4-4B49-A39F-12207D83DBDC}" destId="{5AC6A239-EA70-4BA3-9630-5538766BBBB1}" srcOrd="1" destOrd="0" presId="urn:microsoft.com/office/officeart/2018/2/layout/IconVerticalSolidList"/>
    <dgm:cxn modelId="{BFDEF7EC-5C41-4B7B-8A7F-FE682706B0E9}" type="presParOf" srcId="{727EAC2B-8FC4-4B49-A39F-12207D83DBDC}" destId="{36F71BFF-1359-4D55-AE5A-CB356AB906C5}" srcOrd="2" destOrd="0" presId="urn:microsoft.com/office/officeart/2018/2/layout/IconVerticalSolidList"/>
    <dgm:cxn modelId="{B00D0EC6-CC43-4D65-8D22-B7927B326961}" type="presParOf" srcId="{727EAC2B-8FC4-4B49-A39F-12207D83DBDC}" destId="{BD462A8C-B597-49F6-91FB-1BFD49C5A818}" srcOrd="3" destOrd="0" presId="urn:microsoft.com/office/officeart/2018/2/layout/IconVerticalSolidList"/>
    <dgm:cxn modelId="{889B0730-D6CE-4A91-BCF2-A67750894F12}" type="presParOf" srcId="{EFCFFADF-73F7-4CFB-A24D-A5D8F85F1700}" destId="{37B34EFC-9000-4493-A480-9959945D948F}" srcOrd="1" destOrd="0" presId="urn:microsoft.com/office/officeart/2018/2/layout/IconVerticalSolidList"/>
    <dgm:cxn modelId="{A198451E-CF95-4193-8F8E-63BB7F631464}" type="presParOf" srcId="{EFCFFADF-73F7-4CFB-A24D-A5D8F85F1700}" destId="{84B942A7-6A19-4ECD-A0A9-9156FC837D09}" srcOrd="2" destOrd="0" presId="urn:microsoft.com/office/officeart/2018/2/layout/IconVerticalSolidList"/>
    <dgm:cxn modelId="{7AD42333-1F50-4B81-8B41-ED189F24C9F9}" type="presParOf" srcId="{84B942A7-6A19-4ECD-A0A9-9156FC837D09}" destId="{A63C54EE-9E14-4E0B-A8B5-E17B522C078B}" srcOrd="0" destOrd="0" presId="urn:microsoft.com/office/officeart/2018/2/layout/IconVerticalSolidList"/>
    <dgm:cxn modelId="{6314F6E3-DA11-44A5-B034-2503ECB6DECD}" type="presParOf" srcId="{84B942A7-6A19-4ECD-A0A9-9156FC837D09}" destId="{48BEE8F0-47FA-4294-BD75-04BC3FF9B916}" srcOrd="1" destOrd="0" presId="urn:microsoft.com/office/officeart/2018/2/layout/IconVerticalSolidList"/>
    <dgm:cxn modelId="{019EEB62-8B4F-4959-A44C-4E2E792BCA26}" type="presParOf" srcId="{84B942A7-6A19-4ECD-A0A9-9156FC837D09}" destId="{B88CC7D2-6F98-41D4-851A-57DB7C36406A}" srcOrd="2" destOrd="0" presId="urn:microsoft.com/office/officeart/2018/2/layout/IconVerticalSolidList"/>
    <dgm:cxn modelId="{68E2D917-0EC9-4735-AE10-DB471B563B2D}" type="presParOf" srcId="{84B942A7-6A19-4ECD-A0A9-9156FC837D09}" destId="{32078BEB-AA9A-4AD9-B387-CB7F3FC0B713}" srcOrd="3" destOrd="0" presId="urn:microsoft.com/office/officeart/2018/2/layout/IconVerticalSolidList"/>
    <dgm:cxn modelId="{6FE7FD20-D59F-471C-BEF0-8FBC59661F93}" type="presParOf" srcId="{EFCFFADF-73F7-4CFB-A24D-A5D8F85F1700}" destId="{32578E1C-41BB-4E6C-9C45-4E773F439ABD}" srcOrd="3" destOrd="0" presId="urn:microsoft.com/office/officeart/2018/2/layout/IconVerticalSolidList"/>
    <dgm:cxn modelId="{AC2E0DB6-C49E-4523-AE25-F059A0774582}" type="presParOf" srcId="{EFCFFADF-73F7-4CFB-A24D-A5D8F85F1700}" destId="{6AA73CF2-96D6-423D-82B4-9D7D3D474148}" srcOrd="4" destOrd="0" presId="urn:microsoft.com/office/officeart/2018/2/layout/IconVerticalSolidList"/>
    <dgm:cxn modelId="{35114E02-06B4-4EAB-9EE9-5C28A9770B74}" type="presParOf" srcId="{6AA73CF2-96D6-423D-82B4-9D7D3D474148}" destId="{889572A6-6BAA-461A-92E5-5BEE31443558}" srcOrd="0" destOrd="0" presId="urn:microsoft.com/office/officeart/2018/2/layout/IconVerticalSolidList"/>
    <dgm:cxn modelId="{6AEF42A9-95C6-4C0F-AA5E-C33EEC885FA4}" type="presParOf" srcId="{6AA73CF2-96D6-423D-82B4-9D7D3D474148}" destId="{8929D57B-17BA-4138-8556-D54ACB3C02E9}" srcOrd="1" destOrd="0" presId="urn:microsoft.com/office/officeart/2018/2/layout/IconVerticalSolidList"/>
    <dgm:cxn modelId="{236BCBF1-E3E8-4C81-B6FA-33EA00812001}" type="presParOf" srcId="{6AA73CF2-96D6-423D-82B4-9D7D3D474148}" destId="{4B3D14F4-85A8-40CA-877C-040E299A7F73}" srcOrd="2" destOrd="0" presId="urn:microsoft.com/office/officeart/2018/2/layout/IconVerticalSolidList"/>
    <dgm:cxn modelId="{F075B3C9-1B26-42D3-92EF-8AE16CFB15D5}" type="presParOf" srcId="{6AA73CF2-96D6-423D-82B4-9D7D3D474148}" destId="{B2D830A4-8C80-4F5A-80B1-25C67DDF2E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5B3684-50A0-45C5-988C-2DDFCC5E6C42}"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99C6E6-C374-4EA2-B299-9A1A98200BC2}">
      <dgm:prSet/>
      <dgm:spPr/>
      <dgm:t>
        <a:bodyPr/>
        <a:lstStyle/>
        <a:p>
          <a:pPr>
            <a:defRPr cap="all"/>
          </a:pPr>
          <a:r>
            <a:rPr lang="en-GB"/>
            <a:t>Have an understanding of the industrial heritage of Swansea.</a:t>
          </a:r>
          <a:endParaRPr lang="en-US"/>
        </a:p>
      </dgm:t>
    </dgm:pt>
    <dgm:pt modelId="{96C984F2-3CCA-4CE6-BE53-22C4DD51125E}" type="parTrans" cxnId="{4BE421CC-54E7-4253-A377-4840A6D5481D}">
      <dgm:prSet/>
      <dgm:spPr/>
      <dgm:t>
        <a:bodyPr/>
        <a:lstStyle/>
        <a:p>
          <a:endParaRPr lang="en-US"/>
        </a:p>
      </dgm:t>
    </dgm:pt>
    <dgm:pt modelId="{DE57AE3A-617F-470F-89AC-6BFCE84FB3AB}" type="sibTrans" cxnId="{4BE421CC-54E7-4253-A377-4840A6D5481D}">
      <dgm:prSet/>
      <dgm:spPr/>
      <dgm:t>
        <a:bodyPr/>
        <a:lstStyle/>
        <a:p>
          <a:endParaRPr lang="en-US"/>
        </a:p>
      </dgm:t>
    </dgm:pt>
    <dgm:pt modelId="{B2C13CAA-FB0E-41B3-AB0E-698758090E69}">
      <dgm:prSet/>
      <dgm:spPr/>
      <dgm:t>
        <a:bodyPr/>
        <a:lstStyle/>
        <a:p>
          <a:pPr>
            <a:defRPr cap="all"/>
          </a:pPr>
          <a:r>
            <a:rPr lang="en-GB"/>
            <a:t>Have an understanding of the changing landscapes and key place names within the Landore, Morfa and Hafod area.</a:t>
          </a:r>
          <a:endParaRPr lang="en-US"/>
        </a:p>
      </dgm:t>
    </dgm:pt>
    <dgm:pt modelId="{A0215224-E115-451B-AE89-F2DF287B4BA4}" type="parTrans" cxnId="{AC41D3C5-5A32-45DC-93F9-1EFF000A0AB6}">
      <dgm:prSet/>
      <dgm:spPr/>
      <dgm:t>
        <a:bodyPr/>
        <a:lstStyle/>
        <a:p>
          <a:endParaRPr lang="en-US"/>
        </a:p>
      </dgm:t>
    </dgm:pt>
    <dgm:pt modelId="{13430F46-0E8D-4855-83C3-1EE32CE3F00A}" type="sibTrans" cxnId="{AC41D3C5-5A32-45DC-93F9-1EFF000A0AB6}">
      <dgm:prSet/>
      <dgm:spPr/>
      <dgm:t>
        <a:bodyPr/>
        <a:lstStyle/>
        <a:p>
          <a:endParaRPr lang="en-US"/>
        </a:p>
      </dgm:t>
    </dgm:pt>
    <dgm:pt modelId="{FDCB1FF9-6B59-4897-8A21-9D828667AB11}">
      <dgm:prSet/>
      <dgm:spPr/>
      <dgm:t>
        <a:bodyPr/>
        <a:lstStyle/>
        <a:p>
          <a:pPr>
            <a:defRPr cap="all"/>
          </a:pPr>
          <a:r>
            <a:rPr lang="en-GB"/>
            <a:t>Have an understanding what life was like during Copperopolis</a:t>
          </a:r>
          <a:endParaRPr lang="en-US"/>
        </a:p>
      </dgm:t>
    </dgm:pt>
    <dgm:pt modelId="{D3D00223-3849-4C12-8A04-BB3A4ACBD229}" type="parTrans" cxnId="{A5589D37-6730-4000-A773-C61C57206E9A}">
      <dgm:prSet/>
      <dgm:spPr/>
      <dgm:t>
        <a:bodyPr/>
        <a:lstStyle/>
        <a:p>
          <a:endParaRPr lang="en-US"/>
        </a:p>
      </dgm:t>
    </dgm:pt>
    <dgm:pt modelId="{FC3E7FDE-8E4E-43F2-8F86-AD5093DE4243}" type="sibTrans" cxnId="{A5589D37-6730-4000-A773-C61C57206E9A}">
      <dgm:prSet/>
      <dgm:spPr/>
      <dgm:t>
        <a:bodyPr/>
        <a:lstStyle/>
        <a:p>
          <a:endParaRPr lang="en-US"/>
        </a:p>
      </dgm:t>
    </dgm:pt>
    <dgm:pt modelId="{48ECF474-0745-4762-8128-97E55BD06EC8}" type="pres">
      <dgm:prSet presAssocID="{B55B3684-50A0-45C5-988C-2DDFCC5E6C42}" presName="root" presStyleCnt="0">
        <dgm:presLayoutVars>
          <dgm:dir/>
          <dgm:resizeHandles val="exact"/>
        </dgm:presLayoutVars>
      </dgm:prSet>
      <dgm:spPr/>
    </dgm:pt>
    <dgm:pt modelId="{8CABB256-1E0B-4B70-8A82-01CD995B358B}" type="pres">
      <dgm:prSet presAssocID="{6B99C6E6-C374-4EA2-B299-9A1A98200BC2}" presName="compNode" presStyleCnt="0"/>
      <dgm:spPr/>
    </dgm:pt>
    <dgm:pt modelId="{A44DB4CA-D0E3-41DB-A880-700606EDE908}" type="pres">
      <dgm:prSet presAssocID="{6B99C6E6-C374-4EA2-B299-9A1A98200BC2}" presName="iconBgRect" presStyleLbl="bgShp" presStyleIdx="0" presStyleCnt="3"/>
      <dgm:spPr/>
    </dgm:pt>
    <dgm:pt modelId="{D2411DC2-980F-4EA0-BFF7-1DD84554B786}" type="pres">
      <dgm:prSet presAssocID="{6B99C6E6-C374-4EA2-B299-9A1A98200B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FF8AD3DA-15A0-4708-9C08-1D1D810B4F35}" type="pres">
      <dgm:prSet presAssocID="{6B99C6E6-C374-4EA2-B299-9A1A98200BC2}" presName="spaceRect" presStyleCnt="0"/>
      <dgm:spPr/>
    </dgm:pt>
    <dgm:pt modelId="{4068A271-92C0-43E0-8141-5222C53E150E}" type="pres">
      <dgm:prSet presAssocID="{6B99C6E6-C374-4EA2-B299-9A1A98200BC2}" presName="textRect" presStyleLbl="revTx" presStyleIdx="0" presStyleCnt="3">
        <dgm:presLayoutVars>
          <dgm:chMax val="1"/>
          <dgm:chPref val="1"/>
        </dgm:presLayoutVars>
      </dgm:prSet>
      <dgm:spPr/>
    </dgm:pt>
    <dgm:pt modelId="{FC414337-09F3-446F-9119-72A2155938B3}" type="pres">
      <dgm:prSet presAssocID="{DE57AE3A-617F-470F-89AC-6BFCE84FB3AB}" presName="sibTrans" presStyleCnt="0"/>
      <dgm:spPr/>
    </dgm:pt>
    <dgm:pt modelId="{714F0FFF-EAC8-478C-A269-2CB4BFE9E7D6}" type="pres">
      <dgm:prSet presAssocID="{B2C13CAA-FB0E-41B3-AB0E-698758090E69}" presName="compNode" presStyleCnt="0"/>
      <dgm:spPr/>
    </dgm:pt>
    <dgm:pt modelId="{5B04D761-1DB8-4A5B-9D91-109A3D258022}" type="pres">
      <dgm:prSet presAssocID="{B2C13CAA-FB0E-41B3-AB0E-698758090E69}" presName="iconBgRect" presStyleLbl="bgShp" presStyleIdx="1" presStyleCnt="3"/>
      <dgm:spPr/>
    </dgm:pt>
    <dgm:pt modelId="{C53D84A1-0343-4320-9A45-9CD1AF1F65F8}" type="pres">
      <dgm:prSet presAssocID="{B2C13CAA-FB0E-41B3-AB0E-698758090E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ll scene"/>
        </a:ext>
      </dgm:extLst>
    </dgm:pt>
    <dgm:pt modelId="{994116E1-ADF1-415E-A6CE-FF8DB14365A3}" type="pres">
      <dgm:prSet presAssocID="{B2C13CAA-FB0E-41B3-AB0E-698758090E69}" presName="spaceRect" presStyleCnt="0"/>
      <dgm:spPr/>
    </dgm:pt>
    <dgm:pt modelId="{30A634F6-9A95-42C9-BFC9-831C35D23967}" type="pres">
      <dgm:prSet presAssocID="{B2C13CAA-FB0E-41B3-AB0E-698758090E69}" presName="textRect" presStyleLbl="revTx" presStyleIdx="1" presStyleCnt="3">
        <dgm:presLayoutVars>
          <dgm:chMax val="1"/>
          <dgm:chPref val="1"/>
        </dgm:presLayoutVars>
      </dgm:prSet>
      <dgm:spPr/>
    </dgm:pt>
    <dgm:pt modelId="{401BB135-E05C-4663-9419-D6E999FC8338}" type="pres">
      <dgm:prSet presAssocID="{13430F46-0E8D-4855-83C3-1EE32CE3F00A}" presName="sibTrans" presStyleCnt="0"/>
      <dgm:spPr/>
    </dgm:pt>
    <dgm:pt modelId="{BFB0CDCA-F602-4E83-9CB8-7A01A139022F}" type="pres">
      <dgm:prSet presAssocID="{FDCB1FF9-6B59-4897-8A21-9D828667AB11}" presName="compNode" presStyleCnt="0"/>
      <dgm:spPr/>
    </dgm:pt>
    <dgm:pt modelId="{BCFD7BCD-207B-4B57-B73E-D38DE56B31D0}" type="pres">
      <dgm:prSet presAssocID="{FDCB1FF9-6B59-4897-8A21-9D828667AB11}" presName="iconBgRect" presStyleLbl="bgShp" presStyleIdx="2" presStyleCnt="3"/>
      <dgm:spPr/>
    </dgm:pt>
    <dgm:pt modelId="{0E43FFC6-8054-4485-86D8-6C74CD83447E}" type="pres">
      <dgm:prSet presAssocID="{FDCB1FF9-6B59-4897-8A21-9D828667AB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F90E08C-D115-4B03-8A97-FDA65B8F538B}" type="pres">
      <dgm:prSet presAssocID="{FDCB1FF9-6B59-4897-8A21-9D828667AB11}" presName="spaceRect" presStyleCnt="0"/>
      <dgm:spPr/>
    </dgm:pt>
    <dgm:pt modelId="{EF36D310-2382-49D0-A4F6-6540FA75E27E}" type="pres">
      <dgm:prSet presAssocID="{FDCB1FF9-6B59-4897-8A21-9D828667AB11}" presName="textRect" presStyleLbl="revTx" presStyleIdx="2" presStyleCnt="3">
        <dgm:presLayoutVars>
          <dgm:chMax val="1"/>
          <dgm:chPref val="1"/>
        </dgm:presLayoutVars>
      </dgm:prSet>
      <dgm:spPr/>
    </dgm:pt>
  </dgm:ptLst>
  <dgm:cxnLst>
    <dgm:cxn modelId="{F2F5A200-289E-4FA9-9EF5-D57DC960AED0}" type="presOf" srcId="{6B99C6E6-C374-4EA2-B299-9A1A98200BC2}" destId="{4068A271-92C0-43E0-8141-5222C53E150E}" srcOrd="0" destOrd="0" presId="urn:microsoft.com/office/officeart/2018/5/layout/IconCircleLabelList"/>
    <dgm:cxn modelId="{2BE7B817-034B-44B2-9138-6139577A1A27}" type="presOf" srcId="{B55B3684-50A0-45C5-988C-2DDFCC5E6C42}" destId="{48ECF474-0745-4762-8128-97E55BD06EC8}" srcOrd="0" destOrd="0" presId="urn:microsoft.com/office/officeart/2018/5/layout/IconCircleLabelList"/>
    <dgm:cxn modelId="{A5589D37-6730-4000-A773-C61C57206E9A}" srcId="{B55B3684-50A0-45C5-988C-2DDFCC5E6C42}" destId="{FDCB1FF9-6B59-4897-8A21-9D828667AB11}" srcOrd="2" destOrd="0" parTransId="{D3D00223-3849-4C12-8A04-BB3A4ACBD229}" sibTransId="{FC3E7FDE-8E4E-43F2-8F86-AD5093DE4243}"/>
    <dgm:cxn modelId="{AC41D3C5-5A32-45DC-93F9-1EFF000A0AB6}" srcId="{B55B3684-50A0-45C5-988C-2DDFCC5E6C42}" destId="{B2C13CAA-FB0E-41B3-AB0E-698758090E69}" srcOrd="1" destOrd="0" parTransId="{A0215224-E115-451B-AE89-F2DF287B4BA4}" sibTransId="{13430F46-0E8D-4855-83C3-1EE32CE3F00A}"/>
    <dgm:cxn modelId="{4BE421CC-54E7-4253-A377-4840A6D5481D}" srcId="{B55B3684-50A0-45C5-988C-2DDFCC5E6C42}" destId="{6B99C6E6-C374-4EA2-B299-9A1A98200BC2}" srcOrd="0" destOrd="0" parTransId="{96C984F2-3CCA-4CE6-BE53-22C4DD51125E}" sibTransId="{DE57AE3A-617F-470F-89AC-6BFCE84FB3AB}"/>
    <dgm:cxn modelId="{6247BAD3-6060-4E49-B1DA-78A8D838B101}" type="presOf" srcId="{FDCB1FF9-6B59-4897-8A21-9D828667AB11}" destId="{EF36D310-2382-49D0-A4F6-6540FA75E27E}" srcOrd="0" destOrd="0" presId="urn:microsoft.com/office/officeart/2018/5/layout/IconCircleLabelList"/>
    <dgm:cxn modelId="{0C567FE2-CE26-4B77-A73A-EE686B72688C}" type="presOf" srcId="{B2C13CAA-FB0E-41B3-AB0E-698758090E69}" destId="{30A634F6-9A95-42C9-BFC9-831C35D23967}" srcOrd="0" destOrd="0" presId="urn:microsoft.com/office/officeart/2018/5/layout/IconCircleLabelList"/>
    <dgm:cxn modelId="{2DBC9C2A-7AB6-44CC-BCD5-05F039AAFADA}" type="presParOf" srcId="{48ECF474-0745-4762-8128-97E55BD06EC8}" destId="{8CABB256-1E0B-4B70-8A82-01CD995B358B}" srcOrd="0" destOrd="0" presId="urn:microsoft.com/office/officeart/2018/5/layout/IconCircleLabelList"/>
    <dgm:cxn modelId="{33E2A120-E618-4EBF-91C5-9995F57F110B}" type="presParOf" srcId="{8CABB256-1E0B-4B70-8A82-01CD995B358B}" destId="{A44DB4CA-D0E3-41DB-A880-700606EDE908}" srcOrd="0" destOrd="0" presId="urn:microsoft.com/office/officeart/2018/5/layout/IconCircleLabelList"/>
    <dgm:cxn modelId="{23FFA61D-3BEA-4D23-AF9C-DA1A81F62447}" type="presParOf" srcId="{8CABB256-1E0B-4B70-8A82-01CD995B358B}" destId="{D2411DC2-980F-4EA0-BFF7-1DD84554B786}" srcOrd="1" destOrd="0" presId="urn:microsoft.com/office/officeart/2018/5/layout/IconCircleLabelList"/>
    <dgm:cxn modelId="{663C87D6-946A-437B-966B-5781C8C04893}" type="presParOf" srcId="{8CABB256-1E0B-4B70-8A82-01CD995B358B}" destId="{FF8AD3DA-15A0-4708-9C08-1D1D810B4F35}" srcOrd="2" destOrd="0" presId="urn:microsoft.com/office/officeart/2018/5/layout/IconCircleLabelList"/>
    <dgm:cxn modelId="{64A502D5-6562-4D32-9CAD-0F2D6B42BF74}" type="presParOf" srcId="{8CABB256-1E0B-4B70-8A82-01CD995B358B}" destId="{4068A271-92C0-43E0-8141-5222C53E150E}" srcOrd="3" destOrd="0" presId="urn:microsoft.com/office/officeart/2018/5/layout/IconCircleLabelList"/>
    <dgm:cxn modelId="{57BDE4F0-8B3D-4E3A-857C-EC536D70B687}" type="presParOf" srcId="{48ECF474-0745-4762-8128-97E55BD06EC8}" destId="{FC414337-09F3-446F-9119-72A2155938B3}" srcOrd="1" destOrd="0" presId="urn:microsoft.com/office/officeart/2018/5/layout/IconCircleLabelList"/>
    <dgm:cxn modelId="{0B181636-79AA-423F-9D75-C690940E0913}" type="presParOf" srcId="{48ECF474-0745-4762-8128-97E55BD06EC8}" destId="{714F0FFF-EAC8-478C-A269-2CB4BFE9E7D6}" srcOrd="2" destOrd="0" presId="urn:microsoft.com/office/officeart/2018/5/layout/IconCircleLabelList"/>
    <dgm:cxn modelId="{BD250559-70D4-4E25-A720-825F482F4E61}" type="presParOf" srcId="{714F0FFF-EAC8-478C-A269-2CB4BFE9E7D6}" destId="{5B04D761-1DB8-4A5B-9D91-109A3D258022}" srcOrd="0" destOrd="0" presId="urn:microsoft.com/office/officeart/2018/5/layout/IconCircleLabelList"/>
    <dgm:cxn modelId="{E2B3D628-2ADE-42C3-8EFD-A973DE523576}" type="presParOf" srcId="{714F0FFF-EAC8-478C-A269-2CB4BFE9E7D6}" destId="{C53D84A1-0343-4320-9A45-9CD1AF1F65F8}" srcOrd="1" destOrd="0" presId="urn:microsoft.com/office/officeart/2018/5/layout/IconCircleLabelList"/>
    <dgm:cxn modelId="{BF4EAB4D-72D8-4899-8C0E-95C051C32C34}" type="presParOf" srcId="{714F0FFF-EAC8-478C-A269-2CB4BFE9E7D6}" destId="{994116E1-ADF1-415E-A6CE-FF8DB14365A3}" srcOrd="2" destOrd="0" presId="urn:microsoft.com/office/officeart/2018/5/layout/IconCircleLabelList"/>
    <dgm:cxn modelId="{9C2EF8DE-182C-44F2-B1C7-E566EE90B2F0}" type="presParOf" srcId="{714F0FFF-EAC8-478C-A269-2CB4BFE9E7D6}" destId="{30A634F6-9A95-42C9-BFC9-831C35D23967}" srcOrd="3" destOrd="0" presId="urn:microsoft.com/office/officeart/2018/5/layout/IconCircleLabelList"/>
    <dgm:cxn modelId="{AF7C7D84-4398-4614-BAC6-A7778552DDEA}" type="presParOf" srcId="{48ECF474-0745-4762-8128-97E55BD06EC8}" destId="{401BB135-E05C-4663-9419-D6E999FC8338}" srcOrd="3" destOrd="0" presId="urn:microsoft.com/office/officeart/2018/5/layout/IconCircleLabelList"/>
    <dgm:cxn modelId="{A635D515-BC12-4BF7-B132-C1C6368D44E2}" type="presParOf" srcId="{48ECF474-0745-4762-8128-97E55BD06EC8}" destId="{BFB0CDCA-F602-4E83-9CB8-7A01A139022F}" srcOrd="4" destOrd="0" presId="urn:microsoft.com/office/officeart/2018/5/layout/IconCircleLabelList"/>
    <dgm:cxn modelId="{C9308685-E3DD-416B-BD63-6FD1E0396233}" type="presParOf" srcId="{BFB0CDCA-F602-4E83-9CB8-7A01A139022F}" destId="{BCFD7BCD-207B-4B57-B73E-D38DE56B31D0}" srcOrd="0" destOrd="0" presId="urn:microsoft.com/office/officeart/2018/5/layout/IconCircleLabelList"/>
    <dgm:cxn modelId="{436C00F2-1508-4D1C-B38F-91863C96A270}" type="presParOf" srcId="{BFB0CDCA-F602-4E83-9CB8-7A01A139022F}" destId="{0E43FFC6-8054-4485-86D8-6C74CD83447E}" srcOrd="1" destOrd="0" presId="urn:microsoft.com/office/officeart/2018/5/layout/IconCircleLabelList"/>
    <dgm:cxn modelId="{ADF40CAB-947D-4B74-A043-10B0CF5F2502}" type="presParOf" srcId="{BFB0CDCA-F602-4E83-9CB8-7A01A139022F}" destId="{AF90E08C-D115-4B03-8A97-FDA65B8F538B}" srcOrd="2" destOrd="0" presId="urn:microsoft.com/office/officeart/2018/5/layout/IconCircleLabelList"/>
    <dgm:cxn modelId="{0BB4E11A-681F-4C8A-98FE-DFF1E4319511}" type="presParOf" srcId="{BFB0CDCA-F602-4E83-9CB8-7A01A139022F}" destId="{EF36D310-2382-49D0-A4F6-6540FA75E27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2C387-A81B-45C7-B290-929ECE301D21}">
      <dsp:nvSpPr>
        <dsp:cNvPr id="0" name=""/>
        <dsp:cNvSpPr/>
      </dsp:nvSpPr>
      <dsp:spPr>
        <a:xfrm>
          <a:off x="0" y="678"/>
          <a:ext cx="6303729" cy="15884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C6A239-EA70-4BA3-9630-5538766BBBB1}">
      <dsp:nvSpPr>
        <dsp:cNvPr id="0" name=""/>
        <dsp:cNvSpPr/>
      </dsp:nvSpPr>
      <dsp:spPr>
        <a:xfrm>
          <a:off x="480498" y="358074"/>
          <a:ext cx="873632" cy="8736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462A8C-B597-49F6-91FB-1BFD49C5A818}">
      <dsp:nvSpPr>
        <dsp:cNvPr id="0" name=""/>
        <dsp:cNvSpPr/>
      </dsp:nvSpPr>
      <dsp:spPr>
        <a:xfrm>
          <a:off x="1834628" y="678"/>
          <a:ext cx="4469100" cy="1588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108" tIns="168108" rIns="168108" bIns="168108" numCol="1" spcCol="1270" anchor="ctr" anchorCtr="0">
          <a:noAutofit/>
        </a:bodyPr>
        <a:lstStyle/>
        <a:p>
          <a:pPr marL="0" lvl="0" indent="0" algn="l" defTabSz="977900">
            <a:lnSpc>
              <a:spcPct val="90000"/>
            </a:lnSpc>
            <a:spcBef>
              <a:spcPct val="0"/>
            </a:spcBef>
            <a:spcAft>
              <a:spcPct val="35000"/>
            </a:spcAft>
            <a:buNone/>
          </a:pPr>
          <a:r>
            <a:rPr lang="en-GB" sz="2200" kern="1200" dirty="0">
              <a:solidFill>
                <a:srgbClr val="000000"/>
              </a:solidFill>
              <a:latin typeface="Calibri"/>
              <a:cs typeface="Calibri"/>
            </a:rPr>
            <a:t>Have an understanding of the industrial heritage of Swansea.</a:t>
          </a:r>
          <a:endParaRPr lang="en-US" sz="2200" kern="1200" dirty="0">
            <a:solidFill>
              <a:srgbClr val="000000"/>
            </a:solidFill>
            <a:latin typeface="Calibri"/>
            <a:cs typeface="Calibri"/>
          </a:endParaRPr>
        </a:p>
      </dsp:txBody>
      <dsp:txXfrm>
        <a:off x="1834628" y="678"/>
        <a:ext cx="4469100" cy="1588423"/>
      </dsp:txXfrm>
    </dsp:sp>
    <dsp:sp modelId="{A63C54EE-9E14-4E0B-A8B5-E17B522C078B}">
      <dsp:nvSpPr>
        <dsp:cNvPr id="0" name=""/>
        <dsp:cNvSpPr/>
      </dsp:nvSpPr>
      <dsp:spPr>
        <a:xfrm>
          <a:off x="0" y="1986207"/>
          <a:ext cx="6303729" cy="15884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BEE8F0-47FA-4294-BD75-04BC3FF9B916}">
      <dsp:nvSpPr>
        <dsp:cNvPr id="0" name=""/>
        <dsp:cNvSpPr/>
      </dsp:nvSpPr>
      <dsp:spPr>
        <a:xfrm>
          <a:off x="480498" y="2343603"/>
          <a:ext cx="873632" cy="8736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078BEB-AA9A-4AD9-B387-CB7F3FC0B713}">
      <dsp:nvSpPr>
        <dsp:cNvPr id="0" name=""/>
        <dsp:cNvSpPr/>
      </dsp:nvSpPr>
      <dsp:spPr>
        <a:xfrm>
          <a:off x="1834628" y="1986207"/>
          <a:ext cx="4469100" cy="1588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108" tIns="168108" rIns="168108" bIns="168108" numCol="1" spcCol="1270" anchor="ctr" anchorCtr="0">
          <a:noAutofit/>
        </a:bodyPr>
        <a:lstStyle/>
        <a:p>
          <a:pPr marL="0" lvl="0" indent="0" algn="l" defTabSz="977900" rtl="0">
            <a:lnSpc>
              <a:spcPct val="90000"/>
            </a:lnSpc>
            <a:spcBef>
              <a:spcPct val="0"/>
            </a:spcBef>
            <a:spcAft>
              <a:spcPct val="35000"/>
            </a:spcAft>
            <a:buNone/>
          </a:pPr>
          <a:r>
            <a:rPr lang="en-GB" sz="2200" b="0" kern="1200" dirty="0">
              <a:solidFill>
                <a:srgbClr val="000000"/>
              </a:solidFill>
              <a:latin typeface="Calibri"/>
              <a:cs typeface="Calibri"/>
            </a:rPr>
            <a:t>Understand the changing landscapes and key place names within the Landore, Morfa and Hafod area.</a:t>
          </a:r>
        </a:p>
      </dsp:txBody>
      <dsp:txXfrm>
        <a:off x="1834628" y="1986207"/>
        <a:ext cx="4469100" cy="1588423"/>
      </dsp:txXfrm>
    </dsp:sp>
    <dsp:sp modelId="{889572A6-6BAA-461A-92E5-5BEE31443558}">
      <dsp:nvSpPr>
        <dsp:cNvPr id="0" name=""/>
        <dsp:cNvSpPr/>
      </dsp:nvSpPr>
      <dsp:spPr>
        <a:xfrm>
          <a:off x="0" y="3971736"/>
          <a:ext cx="6303729" cy="15884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29D57B-17BA-4138-8556-D54ACB3C02E9}">
      <dsp:nvSpPr>
        <dsp:cNvPr id="0" name=""/>
        <dsp:cNvSpPr/>
      </dsp:nvSpPr>
      <dsp:spPr>
        <a:xfrm>
          <a:off x="480498" y="4329132"/>
          <a:ext cx="873632" cy="8736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830A4-8C80-4F5A-80B1-25C67DDF2E34}">
      <dsp:nvSpPr>
        <dsp:cNvPr id="0" name=""/>
        <dsp:cNvSpPr/>
      </dsp:nvSpPr>
      <dsp:spPr>
        <a:xfrm>
          <a:off x="1834628" y="3971736"/>
          <a:ext cx="4469100" cy="1588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108" tIns="168108" rIns="168108" bIns="168108" numCol="1" spcCol="1270" anchor="ctr" anchorCtr="0">
          <a:noAutofit/>
        </a:bodyPr>
        <a:lstStyle/>
        <a:p>
          <a:pPr marL="0" lvl="0" indent="0" algn="l" defTabSz="977900" rtl="0">
            <a:lnSpc>
              <a:spcPct val="90000"/>
            </a:lnSpc>
            <a:spcBef>
              <a:spcPct val="0"/>
            </a:spcBef>
            <a:spcAft>
              <a:spcPct val="35000"/>
            </a:spcAft>
            <a:buNone/>
          </a:pPr>
          <a:r>
            <a:rPr lang="en-GB" sz="2200" kern="1200" dirty="0">
              <a:solidFill>
                <a:srgbClr val="000000"/>
              </a:solidFill>
              <a:latin typeface="Calibri"/>
              <a:cs typeface="Calibri"/>
            </a:rPr>
            <a:t>Have an understanding what life was like during Copperopolis</a:t>
          </a:r>
          <a:endParaRPr lang="en-GB" sz="2200" kern="1200" dirty="0"/>
        </a:p>
      </dsp:txBody>
      <dsp:txXfrm>
        <a:off x="1834628" y="3971736"/>
        <a:ext cx="4469100" cy="15884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DB4CA-D0E3-41DB-A880-700606EDE908}">
      <dsp:nvSpPr>
        <dsp:cNvPr id="0" name=""/>
        <dsp:cNvSpPr/>
      </dsp:nvSpPr>
      <dsp:spPr>
        <a:xfrm>
          <a:off x="679050" y="578168"/>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11DC2-980F-4EA0-BFF7-1DD84554B786}">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8A271-92C0-43E0-8141-5222C53E150E}">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Have an understanding of the industrial heritage of Swansea.</a:t>
          </a:r>
          <a:endParaRPr lang="en-US" sz="1200" kern="1200"/>
        </a:p>
      </dsp:txBody>
      <dsp:txXfrm>
        <a:off x="75768" y="3053169"/>
        <a:ext cx="3093750" cy="720000"/>
      </dsp:txXfrm>
    </dsp:sp>
    <dsp:sp modelId="{5B04D761-1DB8-4A5B-9D91-109A3D258022}">
      <dsp:nvSpPr>
        <dsp:cNvPr id="0" name=""/>
        <dsp:cNvSpPr/>
      </dsp:nvSpPr>
      <dsp:spPr>
        <a:xfrm>
          <a:off x="4314206" y="578168"/>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3D84A1-0343-4320-9A45-9CD1AF1F65F8}">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A634F6-9A95-42C9-BFC9-831C35D23967}">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Have an understanding of the changing landscapes and key place names within the Landore, Morfa and Hafod area.</a:t>
          </a:r>
          <a:endParaRPr lang="en-US" sz="1200" kern="1200"/>
        </a:p>
      </dsp:txBody>
      <dsp:txXfrm>
        <a:off x="3710925" y="3053169"/>
        <a:ext cx="3093750" cy="720000"/>
      </dsp:txXfrm>
    </dsp:sp>
    <dsp:sp modelId="{BCFD7BCD-207B-4B57-B73E-D38DE56B31D0}">
      <dsp:nvSpPr>
        <dsp:cNvPr id="0" name=""/>
        <dsp:cNvSpPr/>
      </dsp:nvSpPr>
      <dsp:spPr>
        <a:xfrm>
          <a:off x="7949362" y="578168"/>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43FFC6-8054-4485-86D8-6C74CD83447E}">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36D310-2382-49D0-A4F6-6540FA75E27E}">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Have an understanding what life was like during Copperopolis</a:t>
          </a:r>
          <a:endParaRPr lang="en-US" sz="1200" kern="1200"/>
        </a:p>
      </dsp:txBody>
      <dsp:txXfrm>
        <a:off x="7346081" y="3053169"/>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C9E2D2-AFA8-4229-A4EA-067935EB976B}" type="datetimeFigureOut">
              <a:t>9/21/2023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61C0E-A3B6-417B-B4A5-D0A98C57C700}" type="slidenum">
              <a:t>‹#›</a:t>
            </a:fld>
            <a:endParaRPr lang="en-GB"/>
          </a:p>
        </p:txBody>
      </p:sp>
    </p:spTree>
    <p:extLst>
      <p:ext uri="{BB962C8B-B14F-4D97-AF65-F5344CB8AC3E}">
        <p14:creationId xmlns:p14="http://schemas.microsoft.com/office/powerpoint/2010/main" val="3925906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Welcome class</a:t>
            </a:r>
          </a:p>
          <a:p>
            <a:r>
              <a:rPr lang="en-US" dirty="0">
                <a:cs typeface="Calibri"/>
              </a:rPr>
              <a:t>Introduce myself and why I am here – To present a 30 min micro teach</a:t>
            </a:r>
          </a:p>
          <a:p>
            <a:r>
              <a:rPr lang="en-US" dirty="0">
                <a:cs typeface="Calibri"/>
              </a:rPr>
              <a:t>*Some of the content contained within the microteach is of sensitive nature, from time to time I'll be using an immersive teaching strategy, so if you feel uncomfortable at any stage feel free to take 5. </a:t>
            </a:r>
          </a:p>
        </p:txBody>
      </p:sp>
      <p:sp>
        <p:nvSpPr>
          <p:cNvPr id="4" name="Slide Number Placeholder 3"/>
          <p:cNvSpPr>
            <a:spLocks noGrp="1"/>
          </p:cNvSpPr>
          <p:nvPr>
            <p:ph type="sldNum" sz="quarter" idx="5"/>
          </p:nvPr>
        </p:nvSpPr>
        <p:spPr/>
        <p:txBody>
          <a:bodyPr/>
          <a:lstStyle/>
          <a:p>
            <a:fld id="{1AC61C0E-A3B6-417B-B4A5-D0A98C57C700}" type="slidenum">
              <a:t>1</a:t>
            </a:fld>
            <a:endParaRPr lang="en-GB"/>
          </a:p>
        </p:txBody>
      </p:sp>
    </p:spTree>
    <p:extLst>
      <p:ext uri="{BB962C8B-B14F-4D97-AF65-F5344CB8AC3E}">
        <p14:creationId xmlns:p14="http://schemas.microsoft.com/office/powerpoint/2010/main" val="29495722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aim of this lesson is to teach about the history of the lower Swansea Valley, during the Industrial Revolution, namely, the rise and fall Copperopolis.</a:t>
            </a:r>
          </a:p>
          <a:p>
            <a:endParaRPr lang="en-US" dirty="0">
              <a:cs typeface="Calibri"/>
            </a:endParaRPr>
          </a:p>
          <a:p>
            <a:r>
              <a:rPr lang="en-US" dirty="0">
                <a:cs typeface="Calibri"/>
              </a:rPr>
              <a:t>Has anyone heard about Copperopolis before?</a:t>
            </a:r>
          </a:p>
          <a:p>
            <a:r>
              <a:rPr lang="en-US" dirty="0"/>
              <a:t>Swansea</a:t>
            </a:r>
            <a:endParaRPr lang="en-US" dirty="0">
              <a:cs typeface="Calibri"/>
            </a:endParaRPr>
          </a:p>
          <a:p>
            <a:r>
              <a:rPr lang="en-US" dirty="0"/>
              <a:t>How many of you are from the Swansea area? </a:t>
            </a:r>
            <a:endParaRPr lang="en-US" dirty="0">
              <a:cs typeface="Calibri"/>
            </a:endParaRPr>
          </a:p>
          <a:p>
            <a:r>
              <a:rPr lang="en-US" dirty="0"/>
              <a:t>What springs to mind when you think of SWANSEA? (Football, beaches, Dylan Thomas, Swans, Wind </a:t>
            </a:r>
            <a:r>
              <a:rPr lang="en-US" dirty="0" err="1"/>
              <a:t>st</a:t>
            </a:r>
            <a:r>
              <a:rPr lang="en-US" dirty="0"/>
              <a:t>?)</a:t>
            </a:r>
            <a:endParaRPr lang="en-US" dirty="0">
              <a:cs typeface="Calibri"/>
            </a:endParaRPr>
          </a:p>
          <a:p>
            <a:r>
              <a:rPr lang="en-US" dirty="0"/>
              <a:t>What about the various derelict chimneys you see dotted around? </a:t>
            </a:r>
            <a:r>
              <a:rPr lang="en-US" dirty="0" err="1"/>
              <a:t>Kilvey</a:t>
            </a:r>
            <a:r>
              <a:rPr lang="en-US" dirty="0"/>
              <a:t> hill? River Towe?</a:t>
            </a:r>
            <a:endParaRPr lang="en-US" dirty="0">
              <a:cs typeface="Calibri"/>
            </a:endParaRPr>
          </a:p>
          <a:p>
            <a:r>
              <a:rPr lang="en-US" dirty="0"/>
              <a:t>What do you think the population of Swansea is? 316,000</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AC61C0E-A3B6-417B-B4A5-D0A98C57C700}" type="slidenum">
              <a:t>2</a:t>
            </a:fld>
            <a:endParaRPr lang="en-GB"/>
          </a:p>
        </p:txBody>
      </p:sp>
    </p:spTree>
    <p:extLst>
      <p:ext uri="{BB962C8B-B14F-4D97-AF65-F5344CB8AC3E}">
        <p14:creationId xmlns:p14="http://schemas.microsoft.com/office/powerpoint/2010/main" val="3199648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dirty="0"/>
              <a:t>Have an understanding of the industrial heritage of Swansea.</a:t>
            </a:r>
            <a:endParaRPr lang="en-US" dirty="0"/>
          </a:p>
          <a:p>
            <a:pPr marL="285750" indent="-285750">
              <a:buFont typeface="Arial"/>
              <a:buChar char="•"/>
            </a:pPr>
            <a:r>
              <a:rPr lang="en-GB" dirty="0"/>
              <a:t>Have an understanding of the changing landscapes and key place names within the Landore, Morfa and </a:t>
            </a:r>
            <a:r>
              <a:rPr lang="en-GB" dirty="0" err="1"/>
              <a:t>Hafod</a:t>
            </a:r>
            <a:r>
              <a:rPr lang="en-GB" dirty="0"/>
              <a:t> area.</a:t>
            </a:r>
            <a:endParaRPr lang="en-GB" dirty="0">
              <a:cs typeface="Calibri"/>
            </a:endParaRPr>
          </a:p>
          <a:p>
            <a:pPr marL="285750" indent="-285750">
              <a:buFont typeface="Arial"/>
              <a:buChar char="•"/>
            </a:pPr>
            <a:r>
              <a:rPr lang="en-GB" dirty="0">
                <a:cs typeface="Calibri"/>
              </a:rPr>
              <a:t>Have an understanding what life was like during Copperopolis</a:t>
            </a:r>
          </a:p>
          <a:p>
            <a:pPr marL="285750" indent="-285750">
              <a:buFont typeface="Arial"/>
              <a:buChar char="•"/>
            </a:pPr>
            <a:endParaRPr lang="en-GB" dirty="0">
              <a:cs typeface="Calibri"/>
            </a:endParaRPr>
          </a:p>
          <a:p>
            <a:pPr marL="285750" indent="-285750">
              <a:buFont typeface="Arial"/>
              <a:buChar char="•"/>
            </a:pPr>
            <a:endParaRPr lang="en-GB">
              <a:cs typeface="Calibri"/>
            </a:endParaRPr>
          </a:p>
        </p:txBody>
      </p:sp>
      <p:sp>
        <p:nvSpPr>
          <p:cNvPr id="4" name="Slide Number Placeholder 3"/>
          <p:cNvSpPr>
            <a:spLocks noGrp="1"/>
          </p:cNvSpPr>
          <p:nvPr>
            <p:ph type="sldNum" sz="quarter" idx="5"/>
          </p:nvPr>
        </p:nvSpPr>
        <p:spPr/>
        <p:txBody>
          <a:bodyPr/>
          <a:lstStyle/>
          <a:p>
            <a:fld id="{1AC61C0E-A3B6-417B-B4A5-D0A98C57C700}" type="slidenum">
              <a:t>3</a:t>
            </a:fld>
            <a:endParaRPr lang="en-GB"/>
          </a:p>
        </p:txBody>
      </p:sp>
    </p:spTree>
    <p:extLst>
      <p:ext uri="{BB962C8B-B14F-4D97-AF65-F5344CB8AC3E}">
        <p14:creationId xmlns:p14="http://schemas.microsoft.com/office/powerpoint/2010/main" val="2098112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Before </a:t>
            </a:r>
            <a:r>
              <a:rPr lang="en-GB" dirty="0"/>
              <a:t>industrialisation</a:t>
            </a:r>
            <a:r>
              <a:rPr lang="en-US" dirty="0"/>
              <a:t>, the Lower Swansea Valley (Areas of </a:t>
            </a:r>
            <a:r>
              <a:rPr lang="en-US" dirty="0" err="1"/>
              <a:t>Clydach</a:t>
            </a:r>
            <a:r>
              <a:rPr lang="en-US" dirty="0"/>
              <a:t>, Moriston, </a:t>
            </a:r>
            <a:r>
              <a:rPr lang="en-US" dirty="0" err="1"/>
              <a:t>Hafod</a:t>
            </a:r>
            <a:r>
              <a:rPr lang="en-US" dirty="0"/>
              <a:t>, Landore down to SA1 opening into the Bristol channel) consisted of agricultural land owned by three key farms: </a:t>
            </a:r>
            <a:r>
              <a:rPr lang="en-US" dirty="0" err="1"/>
              <a:t>Hafod</a:t>
            </a:r>
            <a:r>
              <a:rPr lang="en-US" dirty="0"/>
              <a:t>, </a:t>
            </a:r>
            <a:r>
              <a:rPr lang="en-US" dirty="0" err="1"/>
              <a:t>Pentre</a:t>
            </a:r>
            <a:r>
              <a:rPr lang="en-US" dirty="0"/>
              <a:t> Mawr and </a:t>
            </a:r>
            <a:r>
              <a:rPr lang="en-US" dirty="0" err="1"/>
              <a:t>Aberdyberthi</a:t>
            </a:r>
            <a:r>
              <a:rPr lang="en-US" dirty="0"/>
              <a:t>, (</a:t>
            </a:r>
            <a:r>
              <a:rPr lang="en-US" dirty="0" err="1"/>
              <a:t>Cadw</a:t>
            </a:r>
            <a:r>
              <a:rPr lang="en-US" dirty="0"/>
              <a:t>, 2016).</a:t>
            </a:r>
            <a:endParaRPr lang="en-US" dirty="0">
              <a:cs typeface="Calibri"/>
            </a:endParaRPr>
          </a:p>
          <a:p>
            <a:pPr algn="just"/>
            <a:endParaRPr lang="en-US" dirty="0"/>
          </a:p>
          <a:p>
            <a:pPr algn="just"/>
            <a:r>
              <a:rPr lang="en-US" dirty="0">
                <a:cs typeface="Calibri"/>
              </a:rPr>
              <a:t>**What do you think life was like back then? Work, living conditions, health, population? </a:t>
            </a:r>
          </a:p>
          <a:p>
            <a:pPr algn="just"/>
            <a:r>
              <a:rPr lang="en-US" dirty="0">
                <a:cs typeface="Calibri"/>
              </a:rPr>
              <a:t>***Approximately 2k population in 1700. </a:t>
            </a:r>
            <a:endParaRPr lang="en-US"/>
          </a:p>
          <a:p>
            <a:pPr algn="just"/>
            <a:r>
              <a:rPr lang="en-US" dirty="0"/>
              <a:t>In 1700, the majority of people in Wales worked in agriculture. The land provided both food and work for people.</a:t>
            </a:r>
            <a:endParaRPr lang="en-US" dirty="0">
              <a:cs typeface="Calibri" panose="020F0502020204030204"/>
            </a:endParaRPr>
          </a:p>
          <a:p>
            <a:pPr algn="just"/>
            <a:endParaRPr lang="en-US" dirty="0">
              <a:cs typeface="Calibri" panose="020F0502020204030204"/>
            </a:endParaRPr>
          </a:p>
          <a:p>
            <a:endParaRPr lang="en-US" dirty="0">
              <a:cs typeface="Calibri" panose="020F0502020204030204"/>
            </a:endParaRPr>
          </a:p>
          <a:p>
            <a:pPr algn="just"/>
            <a:endParaRPr lang="en-US" dirty="0">
              <a:cs typeface="Calibri" panose="020F0502020204030204"/>
            </a:endParaRPr>
          </a:p>
          <a:p>
            <a:pPr algn="just"/>
            <a:endParaRPr lang="en-US" dirty="0"/>
          </a:p>
          <a:p>
            <a:pPr algn="just"/>
            <a:r>
              <a:rPr lang="en-US" dirty="0"/>
              <a:t>‌</a:t>
            </a:r>
            <a:endParaRPr lang="en-US" dirty="0">
              <a:cs typeface="Calibri"/>
            </a:endParaRPr>
          </a:p>
          <a:p>
            <a:pPr algn="just"/>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AC61C0E-A3B6-417B-B4A5-D0A98C57C700}" type="slidenum">
              <a:t>4</a:t>
            </a:fld>
            <a:endParaRPr lang="en-GB"/>
          </a:p>
        </p:txBody>
      </p:sp>
    </p:spTree>
    <p:extLst>
      <p:ext uri="{BB962C8B-B14F-4D97-AF65-F5344CB8AC3E}">
        <p14:creationId xmlns:p14="http://schemas.microsoft.com/office/powerpoint/2010/main" val="1152748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The Beginning of the Copper Industry</a:t>
            </a:r>
            <a:endParaRPr lang="en-US" dirty="0"/>
          </a:p>
          <a:p>
            <a:pPr algn="just"/>
            <a:endParaRPr lang="en-US" b="1" dirty="0">
              <a:cs typeface="Calibri"/>
            </a:endParaRPr>
          </a:p>
          <a:p>
            <a:pPr algn="just"/>
            <a:r>
              <a:rPr lang="en-US" dirty="0">
                <a:cs typeface="Calibri"/>
              </a:rPr>
              <a:t>**So why Swansea?**</a:t>
            </a:r>
            <a:endParaRPr lang="en-US" dirty="0"/>
          </a:p>
          <a:p>
            <a:pPr algn="just"/>
            <a:r>
              <a:rPr lang="en-US" dirty="0"/>
              <a:t>The geology of the area held stores of ironstone, limestone, and high-grade anthracite which proved more cost-effective to ship materials into the area for smelting, including copper ore from Cornwall. The nearby River Tawe supplied cooling and access for freight, all providing the perfect set-up for industrialization. </a:t>
            </a:r>
            <a:endParaRPr lang="en-US" dirty="0">
              <a:cs typeface="Calibri"/>
            </a:endParaRPr>
          </a:p>
          <a:p>
            <a:pPr algn="just"/>
            <a:endParaRPr lang="en-US" dirty="0"/>
          </a:p>
          <a:p>
            <a:pPr algn="just"/>
            <a:r>
              <a:rPr lang="en-US" dirty="0"/>
              <a:t>The industrial </a:t>
            </a:r>
            <a:r>
              <a:rPr lang="en-US" err="1"/>
              <a:t>centre</a:t>
            </a:r>
            <a:r>
              <a:rPr lang="en-US" dirty="0"/>
              <a:t> is thought have commenced in 1717, The first copper works in Swansea were established in Landore in 1720 by Dr Lane and </a:t>
            </a:r>
            <a:r>
              <a:rPr lang="en-US" err="1"/>
              <a:t>Mr</a:t>
            </a:r>
            <a:r>
              <a:rPr lang="en-US" dirty="0"/>
              <a:t> Pollard, who had owned copper mines in Cornwall.</a:t>
            </a:r>
          </a:p>
          <a:p>
            <a:pPr algn="just"/>
            <a:r>
              <a:rPr lang="en-US" dirty="0"/>
              <a:t>The lower Swansea Valley was an outlier of Swansea borough until 1835 </a:t>
            </a:r>
          </a:p>
          <a:p>
            <a:pPr algn="just"/>
            <a:r>
              <a:rPr lang="en-US" err="1"/>
              <a:t>Hafod</a:t>
            </a:r>
            <a:r>
              <a:rPr lang="en-US"/>
              <a:t> was an ancient farmstead and survived into the 1870s, but was lost to the expansion of the railway adjacent to the goods station which was once located near Villiers Street.</a:t>
            </a:r>
          </a:p>
          <a:p>
            <a:pPr algn="just"/>
            <a:r>
              <a:rPr lang="en-US" dirty="0"/>
              <a:t>Tre-Vivian (Vivian’s Town), today called </a:t>
            </a:r>
            <a:r>
              <a:rPr lang="en-US" dirty="0" err="1"/>
              <a:t>Hafod</a:t>
            </a:r>
            <a:r>
              <a:rPr lang="en-US" dirty="0"/>
              <a:t>, became part of Swansea’s borough. </a:t>
            </a:r>
            <a:endParaRPr lang="en-US">
              <a:cs typeface="Calibri"/>
            </a:endParaRPr>
          </a:p>
          <a:p>
            <a:pPr algn="just"/>
            <a:endParaRPr lang="en-US" dirty="0">
              <a:cs typeface="Calibri"/>
            </a:endParaRPr>
          </a:p>
          <a:p>
            <a:pPr algn="just"/>
            <a:endParaRPr lang="en-US" dirty="0">
              <a:cs typeface="Calibri"/>
            </a:endParaRPr>
          </a:p>
        </p:txBody>
      </p:sp>
      <p:sp>
        <p:nvSpPr>
          <p:cNvPr id="4" name="Slide Number Placeholder 3"/>
          <p:cNvSpPr>
            <a:spLocks noGrp="1"/>
          </p:cNvSpPr>
          <p:nvPr>
            <p:ph type="sldNum" sz="quarter" idx="5"/>
          </p:nvPr>
        </p:nvSpPr>
        <p:spPr/>
        <p:txBody>
          <a:bodyPr/>
          <a:lstStyle/>
          <a:p>
            <a:fld id="{1AC61C0E-A3B6-417B-B4A5-D0A98C57C700}" type="slidenum">
              <a:rPr lang="en-GB"/>
              <a:t>5</a:t>
            </a:fld>
            <a:endParaRPr lang="en-GB"/>
          </a:p>
        </p:txBody>
      </p:sp>
    </p:spTree>
    <p:extLst>
      <p:ext uri="{BB962C8B-B14F-4D97-AF65-F5344CB8AC3E}">
        <p14:creationId xmlns:p14="http://schemas.microsoft.com/office/powerpoint/2010/main" val="2358819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success of the first works in Landore, news began to spread and entrepreneurs wanted a share  of the success. </a:t>
            </a:r>
          </a:p>
          <a:p>
            <a:r>
              <a:rPr lang="en-US" dirty="0"/>
              <a:t>1810 A second site was built, in the neighboring </a:t>
            </a:r>
            <a:r>
              <a:rPr lang="en-US" dirty="0" err="1"/>
              <a:t>Hafod</a:t>
            </a:r>
            <a:r>
              <a:rPr lang="en-US" dirty="0"/>
              <a:t>, quickly followed in 1835 by Morfa, who became such rivals that a wall was built to separate the two sites.</a:t>
            </a:r>
            <a:endParaRPr lang="en-US" dirty="0" err="1">
              <a:cs typeface="Calibri"/>
            </a:endParaRPr>
          </a:p>
          <a:p>
            <a:endParaRPr lang="en-US" dirty="0"/>
          </a:p>
          <a:p>
            <a:r>
              <a:rPr lang="en-US" dirty="0"/>
              <a:t>By 1883 there were </a:t>
            </a:r>
            <a:r>
              <a:rPr lang="en-US" b="1" dirty="0"/>
              <a:t>124</a:t>
            </a:r>
            <a:r>
              <a:rPr lang="en-US" dirty="0"/>
              <a:t> works including 12 </a:t>
            </a:r>
            <a:r>
              <a:rPr lang="en-US" b="1" dirty="0"/>
              <a:t>copper works</a:t>
            </a:r>
            <a:r>
              <a:rPr lang="en-US" dirty="0"/>
              <a:t> in the Lower </a:t>
            </a:r>
            <a:r>
              <a:rPr lang="en-US" b="1" dirty="0"/>
              <a:t>Swansea</a:t>
            </a:r>
            <a:r>
              <a:rPr lang="en-US" dirty="0"/>
              <a:t> Valley.</a:t>
            </a:r>
            <a:endParaRPr lang="en-US" dirty="0">
              <a:cs typeface="Calibri"/>
            </a:endParaRPr>
          </a:p>
        </p:txBody>
      </p:sp>
      <p:sp>
        <p:nvSpPr>
          <p:cNvPr id="4" name="Slide Number Placeholder 3"/>
          <p:cNvSpPr>
            <a:spLocks noGrp="1"/>
          </p:cNvSpPr>
          <p:nvPr>
            <p:ph type="sldNum" sz="quarter" idx="5"/>
          </p:nvPr>
        </p:nvSpPr>
        <p:spPr/>
        <p:txBody>
          <a:bodyPr/>
          <a:lstStyle/>
          <a:p>
            <a:fld id="{1AC61C0E-A3B6-417B-B4A5-D0A98C57C700}" type="slidenum">
              <a:rPr lang="en-GB"/>
              <a:t>6</a:t>
            </a:fld>
            <a:endParaRPr lang="en-GB"/>
          </a:p>
        </p:txBody>
      </p:sp>
    </p:spTree>
    <p:extLst>
      <p:ext uri="{BB962C8B-B14F-4D97-AF65-F5344CB8AC3E}">
        <p14:creationId xmlns:p14="http://schemas.microsoft.com/office/powerpoint/2010/main" val="3467280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 you think life was like? Living conditions, health? **</a:t>
            </a:r>
          </a:p>
          <a:p>
            <a:r>
              <a:rPr lang="en-US" dirty="0"/>
              <a:t>By the early 1820s, 15,000 people lived in Swansea, 10,000 of those within the copper industry</a:t>
            </a:r>
            <a:endParaRPr lang="en-US" dirty="0">
              <a:cs typeface="Calibri"/>
            </a:endParaRPr>
          </a:p>
          <a:p>
            <a:r>
              <a:rPr lang="en-US" dirty="0"/>
              <a:t>The working conditions were harsh.</a:t>
            </a:r>
            <a:endParaRPr lang="en-GB" dirty="0"/>
          </a:p>
          <a:p>
            <a:r>
              <a:rPr lang="en-US" dirty="0"/>
              <a:t>Swansea Museum (2023) state that boys from the age of 12 were expected to work fourteen-hour days and furnace men around the clock.</a:t>
            </a:r>
            <a:endParaRPr lang="en-GB" dirty="0"/>
          </a:p>
          <a:p>
            <a:r>
              <a:rPr lang="en-US" dirty="0"/>
              <a:t>Life for women and girls was equally harsh, with unpleasant jobs, such as collecting urine to clean copper sheets. </a:t>
            </a:r>
            <a:endParaRPr lang="en-GB" dirty="0"/>
          </a:p>
          <a:p>
            <a:r>
              <a:rPr lang="en-US" dirty="0"/>
              <a:t>Swansea Museum. (2023) list numerous working health conditions, notably Typhus, Bronchitis and Asthma, average life expectancy in 1883 was just twenty-four years (</a:t>
            </a:r>
            <a:r>
              <a:rPr lang="en-US" err="1"/>
              <a:t>TeBrake</a:t>
            </a:r>
            <a:r>
              <a:rPr lang="en-US" dirty="0"/>
              <a:t>, 1983). </a:t>
            </a:r>
          </a:p>
          <a:p>
            <a:endParaRPr lang="en-US" dirty="0"/>
          </a:p>
          <a:p>
            <a:r>
              <a:rPr lang="en-US" dirty="0"/>
              <a:t>Tawe Heritage Waterfront (2010) explains the valley become heavily polluted by dense poisonous smoke, Sulphur and Arsenic filling the air. Vast amounts of copper waste “slag” was produced, by 1865 three tips in the </a:t>
            </a:r>
            <a:r>
              <a:rPr lang="en-US" dirty="0" err="1"/>
              <a:t>Hafod</a:t>
            </a:r>
            <a:r>
              <a:rPr lang="en-US" dirty="0"/>
              <a:t> area were full, a fourth was created and was over 200ft high, which required steam power take waste to the summit (</a:t>
            </a:r>
            <a:r>
              <a:rPr lang="en-US" dirty="0" err="1"/>
              <a:t>Cadw</a:t>
            </a:r>
            <a:r>
              <a:rPr lang="en-US" dirty="0"/>
              <a:t>, 2016)</a:t>
            </a:r>
            <a:endParaRPr lang="en-US" dirty="0">
              <a:cs typeface="Calibri"/>
            </a:endParaRPr>
          </a:p>
        </p:txBody>
      </p:sp>
      <p:sp>
        <p:nvSpPr>
          <p:cNvPr id="4" name="Slide Number Placeholder 3"/>
          <p:cNvSpPr>
            <a:spLocks noGrp="1"/>
          </p:cNvSpPr>
          <p:nvPr>
            <p:ph type="sldNum" sz="quarter" idx="5"/>
          </p:nvPr>
        </p:nvSpPr>
        <p:spPr/>
        <p:txBody>
          <a:bodyPr/>
          <a:lstStyle/>
          <a:p>
            <a:fld id="{1AC61C0E-A3B6-417B-B4A5-D0A98C57C700}" type="slidenum">
              <a:rPr lang="en-GB"/>
              <a:t>7</a:t>
            </a:fld>
            <a:endParaRPr lang="en-GB"/>
          </a:p>
        </p:txBody>
      </p:sp>
    </p:spTree>
    <p:extLst>
      <p:ext uri="{BB962C8B-B14F-4D97-AF65-F5344CB8AC3E}">
        <p14:creationId xmlns:p14="http://schemas.microsoft.com/office/powerpoint/2010/main" val="1199163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recognizes this area of Swansea? (Discussion and prompts </a:t>
            </a:r>
            <a:r>
              <a:rPr lang="en-US" dirty="0" err="1"/>
              <a:t>e.g</a:t>
            </a:r>
            <a:r>
              <a:rPr lang="en-US" dirty="0"/>
              <a:t> stadium for anyone who isn't familiar)</a:t>
            </a:r>
          </a:p>
          <a:p>
            <a:br>
              <a:rPr lang="en-US" dirty="0">
                <a:cs typeface="+mn-lt"/>
              </a:rPr>
            </a:br>
            <a:r>
              <a:rPr lang="en-US" dirty="0"/>
              <a:t> Left is Upper Bank Copper Works 1757 - 1924. In distant left is Middle Bank Copper Works 1755 to 1924, Right is part of </a:t>
            </a:r>
            <a:r>
              <a:rPr lang="en-US" dirty="0" err="1"/>
              <a:t>Hafod</a:t>
            </a:r>
            <a:r>
              <a:rPr lang="en-US" dirty="0"/>
              <a:t> Copper Works 1809 – 1924.</a:t>
            </a:r>
            <a:endParaRPr lang="en-US" dirty="0">
              <a:cs typeface="Calibri"/>
            </a:endParaRPr>
          </a:p>
          <a:p>
            <a:endParaRPr lang="en-US"/>
          </a:p>
          <a:p>
            <a:r>
              <a:rPr lang="en-US" dirty="0"/>
              <a:t>The first copper works in Swansea were established in Landore in 1720 by Dr Lane and </a:t>
            </a:r>
            <a:r>
              <a:rPr lang="en-US" dirty="0" err="1"/>
              <a:t>Mr</a:t>
            </a:r>
            <a:r>
              <a:rPr lang="en-US" dirty="0"/>
              <a:t> Pollard, who had owned copper mines in Cornwall. </a:t>
            </a:r>
            <a:r>
              <a:rPr lang="en-US" dirty="0">
                <a:cs typeface="Calibri"/>
              </a:rPr>
              <a:t>Can anyone take a guess at how many tons of coal was needed to smelt just one ton of copper ore?</a:t>
            </a:r>
          </a:p>
          <a:p>
            <a:endParaRPr lang="en-US" dirty="0"/>
          </a:p>
          <a:p>
            <a:r>
              <a:rPr lang="en-US" dirty="0"/>
              <a:t>Three to four tons of coal was needed to smelt one ton of copper ore</a:t>
            </a:r>
            <a:endParaRPr lang="en-US" dirty="0">
              <a:cs typeface="Calibri" panose="020F0502020204030204"/>
            </a:endParaRPr>
          </a:p>
          <a:p>
            <a:r>
              <a:rPr lang="en-US" dirty="0"/>
              <a:t>So you can see why it made economic sense to bring the ore to the coal. </a:t>
            </a:r>
            <a:endParaRPr lang="en-US" dirty="0">
              <a:cs typeface="Calibri"/>
            </a:endParaRPr>
          </a:p>
          <a:p>
            <a:r>
              <a:rPr lang="en-US" dirty="0"/>
              <a:t>By the 1820’s copper ore was arriving in Swansea from many parts of the world, copper was used to line the bottom of ships (</a:t>
            </a:r>
            <a:r>
              <a:rPr lang="en-US" dirty="0" err="1"/>
              <a:t>Neoplitain</a:t>
            </a:r>
            <a:r>
              <a:rPr lang="en-US" dirty="0"/>
              <a:t> war, Slavery)</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AC61C0E-A3B6-417B-B4A5-D0A98C57C700}" type="slidenum">
              <a:t>8</a:t>
            </a:fld>
            <a:endParaRPr lang="en-GB"/>
          </a:p>
        </p:txBody>
      </p:sp>
    </p:spTree>
    <p:extLst>
      <p:ext uri="{BB962C8B-B14F-4D97-AF65-F5344CB8AC3E}">
        <p14:creationId xmlns:p14="http://schemas.microsoft.com/office/powerpoint/2010/main" val="3547960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series of Canals, Trams and railroads were built to ferry the coal and iron ore to the sites. The Swansea Canal was opened in 1796. The whole length of 16 and a half miles and at some points barely 7ft wide, the </a:t>
            </a:r>
            <a:r>
              <a:rPr lang="en-US" dirty="0" err="1"/>
              <a:t>cancal</a:t>
            </a:r>
            <a:r>
              <a:rPr lang="en-US" dirty="0"/>
              <a:t> works was completed by 1798. </a:t>
            </a:r>
          </a:p>
          <a:p>
            <a:endParaRPr lang="en-US" dirty="0">
              <a:cs typeface="Calibri"/>
            </a:endParaRPr>
          </a:p>
          <a:p>
            <a:r>
              <a:rPr lang="en-US" dirty="0"/>
              <a:t>Today only five miles of the canal is still in water, from </a:t>
            </a:r>
            <a:r>
              <a:rPr lang="en-US" err="1"/>
              <a:t>Clydach</a:t>
            </a:r>
            <a:r>
              <a:rPr lang="en-US" dirty="0"/>
              <a:t> to Pontardawe and from Pontardawe to </a:t>
            </a:r>
            <a:r>
              <a:rPr lang="en-US" err="1"/>
              <a:t>Ynysmeudwy</a:t>
            </a:r>
            <a:r>
              <a:rPr lang="en-US"/>
              <a:t>.</a:t>
            </a:r>
            <a:endParaRPr lang="en-US">
              <a:cs typeface="Calibri"/>
            </a:endParaRPr>
          </a:p>
          <a:p>
            <a:endParaRPr lang="en-US" dirty="0"/>
          </a:p>
          <a:p>
            <a:endParaRPr lang="en-US" dirty="0"/>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AC61C0E-A3B6-417B-B4A5-D0A98C57C700}" type="slidenum">
              <a:t>9</a:t>
            </a:fld>
            <a:endParaRPr lang="en-GB"/>
          </a:p>
        </p:txBody>
      </p:sp>
    </p:spTree>
    <p:extLst>
      <p:ext uri="{BB962C8B-B14F-4D97-AF65-F5344CB8AC3E}">
        <p14:creationId xmlns:p14="http://schemas.microsoft.com/office/powerpoint/2010/main" val="3965731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By the 1870’s the rest of the world had caught up and the copper industry began to decline, due to increased coal prices and overseas production. The National Library of Wales (2021) explain, due to no direct heir, the declining business was passed to Odo Vivian, where its journey of closure began. Most of the plants closed by 1920’s and all but one of the 124 metal works were demolished. Jones, Jenkins, Palmer, and Haris (2017) state once the powerhouse to the world, the Lower Swansea Valley became </a:t>
            </a:r>
            <a:r>
              <a:rPr lang="en-GB" dirty="0"/>
              <a:t>one</a:t>
            </a:r>
            <a:r>
              <a:rPr lang="en-US" dirty="0"/>
              <a:t> of the largest post-industrial derelict landscapes of Europe, full of decay and toxic mineral waste. </a:t>
            </a:r>
          </a:p>
          <a:p>
            <a:pPr algn="just"/>
            <a:endParaRPr lang="en-US" dirty="0"/>
          </a:p>
          <a:p>
            <a:pPr algn="just"/>
            <a:r>
              <a:rPr lang="en-US" dirty="0"/>
              <a:t>Population growth dramatically fell, with hundreds of workers and their families leaving the area in search of employment.</a:t>
            </a:r>
            <a:endParaRPr lang="en-US" dirty="0">
              <a:cs typeface="Calibri"/>
            </a:endParaRPr>
          </a:p>
          <a:p>
            <a:pPr algn="just"/>
            <a:r>
              <a:rPr lang="en-US" dirty="0"/>
              <a:t>By the 1960’s most land was for sale, with abandoned chimneys and crumbling buildings, just one large zinc works remained operational. Hilton (1963) noted the slag heaps were still being added to in 1962, before being transformed by the “Lower Swansea Valley Project” of 1961. Factories, buildings, and chimney stacks were demolished, mostly by the Territorial Army. Swansea Museum (2021b) explain that despite rivalry in earlier years, </a:t>
            </a:r>
            <a:r>
              <a:rPr lang="en-US" dirty="0" err="1"/>
              <a:t>Hafod</a:t>
            </a:r>
            <a:r>
              <a:rPr lang="en-US" dirty="0"/>
              <a:t> and Morfa works had joined forces in attempt to continue, however their works finally closed in 1980.</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AC61C0E-A3B6-417B-B4A5-D0A98C57C700}" type="slidenum">
              <a:rPr lang="en-GB"/>
              <a:t>10</a:t>
            </a:fld>
            <a:endParaRPr lang="en-GB"/>
          </a:p>
        </p:txBody>
      </p:sp>
    </p:spTree>
    <p:extLst>
      <p:ext uri="{BB962C8B-B14F-4D97-AF65-F5344CB8AC3E}">
        <p14:creationId xmlns:p14="http://schemas.microsoft.com/office/powerpoint/2010/main" val="1279223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Pressure grew over concerns of toxic gases so </a:t>
            </a:r>
            <a:r>
              <a:rPr lang="en-US" dirty="0" err="1"/>
              <a:t>Hafod</a:t>
            </a:r>
            <a:r>
              <a:rPr lang="en-US" dirty="0"/>
              <a:t> works recycled Sulphur into sulfuric acid to make tin. This was an unprecedented innovation within commercial prosperity and the industry advanced to produce other non-ferrous metals such as lead, nickel, silver, and gold, producing 75 percent of the world’s zinc and tin plate (Miskell, 2019). Despite early attempts to recycle hazardous waste and the Lower Swansea Valley Project of the 1960’s to clean up the land, some areas still are heavily polluted today, making them unsuitable for agricultural regeneration. pollution is connected to underground spoil piles and further studies undertaken by </a:t>
            </a:r>
            <a:r>
              <a:rPr lang="en-US" dirty="0" err="1"/>
              <a:t>Schilling,evidence</a:t>
            </a:r>
            <a:r>
              <a:rPr lang="en-US" dirty="0"/>
              <a:t> of harmful chemicals, hazardous to humans and wildlife.</a:t>
            </a:r>
            <a:endParaRPr lang="en-US" dirty="0">
              <a:cs typeface="Calibri"/>
            </a:endParaRPr>
          </a:p>
          <a:p>
            <a:endParaRPr lang="en-US" dirty="0"/>
          </a:p>
          <a:p>
            <a:r>
              <a:rPr lang="en-US" dirty="0"/>
              <a:t>Hidden ruins are at the heart of the industry that gave Swansea its nickname of "</a:t>
            </a:r>
            <a:r>
              <a:rPr lang="en-US" dirty="0" err="1"/>
              <a:t>copperopolis</a:t>
            </a:r>
            <a:r>
              <a:rPr lang="en-US" dirty="0"/>
              <a:t>," but they are now overlooked. </a:t>
            </a:r>
            <a:endParaRPr lang="en-US" dirty="0">
              <a:cs typeface="Calibri"/>
            </a:endParaRPr>
          </a:p>
          <a:p>
            <a:r>
              <a:rPr lang="en-US" dirty="0"/>
              <a:t> </a:t>
            </a:r>
            <a:endParaRPr lang="en-US" dirty="0">
              <a:cs typeface="Calibri"/>
            </a:endParaRPr>
          </a:p>
          <a:p>
            <a:r>
              <a:rPr lang="en-US" dirty="0"/>
              <a:t>You may come upon a stretch of waste ground with a little hilltop in the </a:t>
            </a:r>
            <a:r>
              <a:rPr lang="en-US" dirty="0" err="1"/>
              <a:t>centre</a:t>
            </a:r>
            <a:r>
              <a:rPr lang="en-US" dirty="0"/>
              <a:t> if you stroll along the Tawe on the opposite side of the river from Landore Social Club. </a:t>
            </a:r>
          </a:p>
          <a:p>
            <a:r>
              <a:rPr lang="en-US" dirty="0"/>
              <a:t> </a:t>
            </a:r>
          </a:p>
          <a:p>
            <a:r>
              <a:rPr lang="en-US" dirty="0"/>
              <a:t>If you look closely, you could discover what appears to be coal scattered on the ground and portions of old wall that don't appear to belong to anything. </a:t>
            </a:r>
            <a:endParaRPr lang="en-US" dirty="0">
              <a:cs typeface="Calibri"/>
            </a:endParaRPr>
          </a:p>
          <a:p>
            <a:r>
              <a:rPr lang="en-US" dirty="0"/>
              <a:t> </a:t>
            </a:r>
            <a:endParaRPr lang="en-US" dirty="0">
              <a:cs typeface="Calibri"/>
            </a:endParaRPr>
          </a:p>
          <a:p>
            <a:r>
              <a:rPr lang="en-US" dirty="0"/>
              <a:t>Further exploration reveals the unmistakable shape of an old furnace in the brickwork, which is now tangled with weeds and debris. </a:t>
            </a:r>
            <a:endParaRPr lang="en-US" dirty="0">
              <a:cs typeface="Calibri"/>
            </a:endParaRPr>
          </a:p>
          <a:p>
            <a:r>
              <a:rPr lang="en-US" dirty="0"/>
              <a:t> </a:t>
            </a:r>
            <a:endParaRPr lang="en-US" dirty="0">
              <a:cs typeface="Calibri"/>
            </a:endParaRPr>
          </a:p>
          <a:p>
            <a:r>
              <a:rPr lang="en-US" dirty="0"/>
              <a:t>This area is home to some of Swansea's last remaining industrial landmarks.</a:t>
            </a:r>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AC61C0E-A3B6-417B-B4A5-D0A98C57C700}" type="slidenum">
              <a:rPr lang="en-GB"/>
              <a:t>11</a:t>
            </a:fld>
            <a:endParaRPr lang="en-GB"/>
          </a:p>
        </p:txBody>
      </p:sp>
    </p:spTree>
    <p:extLst>
      <p:ext uri="{BB962C8B-B14F-4D97-AF65-F5344CB8AC3E}">
        <p14:creationId xmlns:p14="http://schemas.microsoft.com/office/powerpoint/2010/main" val="2294863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Incredibly, this neglected piece of land is also home to a feat of ingenuity and engineering that now lies almost forgotten beneath the A4217 .As you drive towards Liberty Stadium you'll be travelling right over an underground canal which was used by barges to transport coal directly to the furnaces at White Rock.</a:t>
            </a:r>
          </a:p>
          <a:p>
            <a:pPr algn="just"/>
            <a:endParaRPr lang="en-US" dirty="0">
              <a:cs typeface="Calibri"/>
            </a:endParaRPr>
          </a:p>
          <a:p>
            <a:pPr algn="just"/>
            <a:r>
              <a:rPr lang="en-US"/>
              <a:t>After fifty years of a combined community effort, lakes, and parklands were restored, rivers refreshed, and trees grew where once great </a:t>
            </a:r>
            <a:r>
              <a:rPr lang="en-US" err="1"/>
              <a:t>industrialisation</a:t>
            </a:r>
            <a:r>
              <a:rPr lang="en-US"/>
              <a:t> took place (Royal Commission on the Ancient and Historical Monuments of Wales, 2021)</a:t>
            </a:r>
          </a:p>
          <a:p>
            <a:pPr algn="just"/>
            <a:endParaRPr lang="en-US" dirty="0">
              <a:cs typeface="Calibri"/>
            </a:endParaRPr>
          </a:p>
          <a:p>
            <a:pPr algn="just"/>
            <a:endParaRPr lang="en-US" dirty="0">
              <a:cs typeface="Calibri"/>
            </a:endParaRPr>
          </a:p>
          <a:p>
            <a:br>
              <a:rPr lang="en-US" dirty="0"/>
            </a:b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1AC61C0E-A3B6-417B-B4A5-D0A98C57C700}" type="slidenum">
              <a:rPr lang="en-GB"/>
              <a:t>12</a:t>
            </a:fld>
            <a:endParaRPr lang="en-GB"/>
          </a:p>
        </p:txBody>
      </p:sp>
    </p:spTree>
    <p:extLst>
      <p:ext uri="{BB962C8B-B14F-4D97-AF65-F5344CB8AC3E}">
        <p14:creationId xmlns:p14="http://schemas.microsoft.com/office/powerpoint/2010/main" val="30852940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Game to assess understanding</a:t>
            </a:r>
          </a:p>
        </p:txBody>
      </p:sp>
      <p:sp>
        <p:nvSpPr>
          <p:cNvPr id="4" name="Slide Number Placeholder 3"/>
          <p:cNvSpPr>
            <a:spLocks noGrp="1"/>
          </p:cNvSpPr>
          <p:nvPr>
            <p:ph type="sldNum" sz="quarter" idx="5"/>
          </p:nvPr>
        </p:nvSpPr>
        <p:spPr/>
        <p:txBody>
          <a:bodyPr/>
          <a:lstStyle/>
          <a:p>
            <a:fld id="{1AC61C0E-A3B6-417B-B4A5-D0A98C57C700}" type="slidenum">
              <a:rPr lang="en-GB"/>
              <a:t>13</a:t>
            </a:fld>
            <a:endParaRPr lang="en-GB"/>
          </a:p>
        </p:txBody>
      </p:sp>
    </p:spTree>
    <p:extLst>
      <p:ext uri="{BB962C8B-B14F-4D97-AF65-F5344CB8AC3E}">
        <p14:creationId xmlns:p14="http://schemas.microsoft.com/office/powerpoint/2010/main" val="1546669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9/21/2023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7308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9/21/2023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2917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9/21/2023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0641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9/21/2023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1549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9/21/2023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8491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9/21/2023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0025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9/21/2023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5663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9/21/2023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1845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9/21/2023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3384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9/21/2023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1356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9/21/2023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5664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9/21/2023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11363818"/>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api/storage/c9ca2d26-f5c1-45ee-a9b1-15fe6d8ff64b/SwanseaandCardiff2.pdf" TargetMode="External"/><Relationship Id="rId2" Type="http://schemas.openxmlformats.org/officeDocument/2006/relationships/hyperlink" Target="https://hafodmorfacopperworks.com/the-swansea-canal/" TargetMode="External"/><Relationship Id="rId1" Type="http://schemas.openxmlformats.org/officeDocument/2006/relationships/slideLayout" Target="../slideLayouts/slideLayout2.xml"/><Relationship Id="rId5" Type="http://schemas.openxmlformats.org/officeDocument/2006/relationships/hyperlink" Target="https://www.youtube.com/watch?v=YqZ4hVNWzkA" TargetMode="External"/><Relationship Id="rId4" Type="http://schemas.openxmlformats.org/officeDocument/2006/relationships/hyperlink" Target="https://www.youtube.com/watch?v=BQ6j2qNIJl8"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itv.com/news/wales/2019-02-06/funding-to-restore-historic-swansea-canal-into-visitor-destination" TargetMode="External"/><Relationship Id="rId7" Type="http://schemas.openxmlformats.org/officeDocument/2006/relationships/hyperlink" Target="https://issuu.com/swansea/docs/hafod_copperworks&#160;" TargetMode="External"/><Relationship Id="rId2" Type="http://schemas.openxmlformats.org/officeDocument/2006/relationships/hyperlink" Target="https://cadw.gov.wales/sites/default/files/2019-05/Hafod%20and%20the%20Lower%20Swansea%20Valley-%20Understanding%20Urban%20Character_0.pdf" TargetMode="External"/><Relationship Id="rId1" Type="http://schemas.openxmlformats.org/officeDocument/2006/relationships/slideLayout" Target="../slideLayouts/slideLayout2.xml"/><Relationship Id="rId6" Type="http://schemas.openxmlformats.org/officeDocument/2006/relationships/hyperlink" Target="https://archives.library.wales/index.php/vivian-family-barons-swansea" TargetMode="External"/><Relationship Id="rId5" Type="http://schemas.openxmlformats.org/officeDocument/2006/relationships/hyperlink" Target="http://www.swanseamuseum.co.uk/swansea-a-brief-history/industry/people-in-industry&#160;" TargetMode="External"/><Relationship Id="rId4" Type="http://schemas.openxmlformats.org/officeDocument/2006/relationships/hyperlink" Target="http://www.swanseamuseum.co.uk/whats-on/past-exhibitions/copperopolis/conclu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D7EC86-7CB9-431D-8AC3-8AAF0440B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D4B9777F-B610-419B-9193-80306388F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0" y="775849"/>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860742" y="1124988"/>
            <a:ext cx="4425962" cy="2387600"/>
          </a:xfrm>
        </p:spPr>
        <p:txBody>
          <a:bodyPr>
            <a:normAutofit/>
          </a:bodyPr>
          <a:lstStyle/>
          <a:p>
            <a:pPr algn="l"/>
            <a:r>
              <a:rPr lang="en-GB" dirty="0">
                <a:cs typeface="Calibri Light"/>
              </a:rPr>
              <a:t>Micro Teach</a:t>
            </a:r>
            <a:endParaRPr lang="en-GB" dirty="0" err="1"/>
          </a:p>
        </p:txBody>
      </p:sp>
      <p:sp>
        <p:nvSpPr>
          <p:cNvPr id="3" name="Subtitle 2"/>
          <p:cNvSpPr>
            <a:spLocks noGrp="1"/>
          </p:cNvSpPr>
          <p:nvPr>
            <p:ph type="subTitle" idx="1"/>
          </p:nvPr>
        </p:nvSpPr>
        <p:spPr>
          <a:xfrm>
            <a:off x="860742" y="3633691"/>
            <a:ext cx="4425962" cy="1655762"/>
          </a:xfrm>
        </p:spPr>
        <p:txBody>
          <a:bodyPr vert="horz" lIns="91440" tIns="45720" rIns="91440" bIns="45720" rtlCol="0" anchor="t">
            <a:normAutofit/>
          </a:bodyPr>
          <a:lstStyle/>
          <a:p>
            <a:pPr algn="l"/>
            <a:r>
              <a:rPr lang="en-GB" dirty="0">
                <a:cs typeface="Calibri"/>
              </a:rPr>
              <a:t>Chrissie Joy</a:t>
            </a:r>
          </a:p>
          <a:p>
            <a:pPr algn="l"/>
            <a:r>
              <a:rPr lang="en-GB" dirty="0">
                <a:cs typeface="Calibri"/>
              </a:rPr>
              <a:t>2009194</a:t>
            </a:r>
          </a:p>
        </p:txBody>
      </p:sp>
      <p:pic>
        <p:nvPicPr>
          <p:cNvPr id="4" name="Picture 3">
            <a:extLst>
              <a:ext uri="{FF2B5EF4-FFF2-40B4-BE49-F238E27FC236}">
                <a16:creationId xmlns:a16="http://schemas.microsoft.com/office/drawing/2014/main" id="{F1C6AF94-8725-B688-BEC3-CDFAE30ED57C}"/>
              </a:ext>
            </a:extLst>
          </p:cNvPr>
          <p:cNvPicPr>
            <a:picLocks noChangeAspect="1"/>
          </p:cNvPicPr>
          <p:nvPr/>
        </p:nvPicPr>
        <p:blipFill rotWithShape="1">
          <a:blip r:embed="rId3"/>
          <a:srcRect l="29371" r="3" b="3"/>
          <a:stretch/>
        </p:blipFill>
        <p:spPr>
          <a:xfrm>
            <a:off x="5733768" y="-1"/>
            <a:ext cx="6458232"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p:spPr>
      </p:pic>
      <p:sp>
        <p:nvSpPr>
          <p:cNvPr id="15" name="!!Rectangle">
            <a:extLst>
              <a:ext uri="{FF2B5EF4-FFF2-40B4-BE49-F238E27FC236}">
                <a16:creationId xmlns:a16="http://schemas.microsoft.com/office/drawing/2014/main" id="{95106A28-883A-4993-BF9E-C403B81A8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4269" y="4274457"/>
            <a:ext cx="825256" cy="825256"/>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Oval">
            <a:extLst>
              <a:ext uri="{FF2B5EF4-FFF2-40B4-BE49-F238E27FC236}">
                <a16:creationId xmlns:a16="http://schemas.microsoft.com/office/drawing/2014/main" id="{F5AE4E4F-9F4C-43ED-8299-9BD63B74E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2" y="564968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82768D-54C2-5675-C8CD-B29FC03C96C9}"/>
              </a:ext>
            </a:extLst>
          </p:cNvPr>
          <p:cNvSpPr>
            <a:spLocks noGrp="1"/>
          </p:cNvSpPr>
          <p:nvPr>
            <p:ph type="title"/>
          </p:nvPr>
        </p:nvSpPr>
        <p:spPr>
          <a:xfrm>
            <a:off x="838200" y="365125"/>
            <a:ext cx="5775690" cy="2777676"/>
          </a:xfrm>
        </p:spPr>
        <p:txBody>
          <a:bodyPr vert="horz" lIns="91440" tIns="45720" rIns="91440" bIns="45720" rtlCol="0">
            <a:normAutofit fontScale="90000"/>
          </a:bodyPr>
          <a:lstStyle/>
          <a:p>
            <a:r>
              <a:rPr lang="en-US" sz="6000" b="1" i="1" dirty="0">
                <a:latin typeface="Aharoni"/>
                <a:cs typeface="Calibri"/>
              </a:rPr>
              <a:t>The Rise and Fall of Copperopolis</a:t>
            </a:r>
            <a:r>
              <a:rPr lang="en-US" sz="6000" dirty="0">
                <a:latin typeface="Aharoni"/>
                <a:cs typeface="Calibri"/>
              </a:rPr>
              <a:t> </a:t>
            </a:r>
            <a:br>
              <a:rPr lang="en-US" sz="2800" dirty="0">
                <a:latin typeface="Aharoni"/>
                <a:cs typeface="Calibri"/>
              </a:rPr>
            </a:br>
            <a:endParaRPr lang="en-GB" sz="2800">
              <a:latin typeface="Aharoni"/>
              <a:cs typeface="Calibri"/>
            </a:endParaRPr>
          </a:p>
        </p:txBody>
      </p:sp>
      <p:sp>
        <p:nvSpPr>
          <p:cNvPr id="3" name="Content Placeholder 2">
            <a:extLst>
              <a:ext uri="{FF2B5EF4-FFF2-40B4-BE49-F238E27FC236}">
                <a16:creationId xmlns:a16="http://schemas.microsoft.com/office/drawing/2014/main" id="{E11E6679-8634-92DD-6417-4B37757C9F85}"/>
              </a:ext>
            </a:extLst>
          </p:cNvPr>
          <p:cNvSpPr>
            <a:spLocks noGrp="1"/>
          </p:cNvSpPr>
          <p:nvPr>
            <p:ph idx="1"/>
          </p:nvPr>
        </p:nvSpPr>
        <p:spPr>
          <a:xfrm>
            <a:off x="838200" y="3680304"/>
            <a:ext cx="5387502" cy="2496659"/>
          </a:xfrm>
        </p:spPr>
        <p:txBody>
          <a:bodyPr vert="horz" lIns="91440" tIns="45720" rIns="91440" bIns="45720" rtlCol="0" anchor="t">
            <a:normAutofit/>
          </a:bodyPr>
          <a:lstStyle/>
          <a:p>
            <a:pPr marL="0" indent="0">
              <a:buNone/>
            </a:pPr>
            <a:r>
              <a:rPr lang="en-GB" i="1" dirty="0">
                <a:latin typeface="Avenir Next LT Pro"/>
                <a:cs typeface="Calibri"/>
              </a:rPr>
              <a:t>The history of the Lower Swansea Valley during the Industrial Revolution.</a:t>
            </a:r>
          </a:p>
          <a:p>
            <a:pPr marL="0" indent="0">
              <a:buNone/>
            </a:pPr>
            <a:endParaRPr lang="en-GB" i="1">
              <a:latin typeface="Calibri"/>
              <a:cs typeface="Calibri"/>
            </a:endParaRPr>
          </a:p>
          <a:p>
            <a:pPr marL="0" indent="0">
              <a:buNone/>
            </a:pPr>
            <a:endParaRPr lang="en-GB" i="1">
              <a:latin typeface="Calibri"/>
              <a:cs typeface="Calibri"/>
            </a:endParaRPr>
          </a:p>
          <a:p>
            <a:pPr marL="0" indent="0">
              <a:buNone/>
            </a:pPr>
            <a:endParaRPr lang="en-GB" i="1">
              <a:latin typeface="Calibri"/>
              <a:cs typeface="Calibri"/>
            </a:endParaRPr>
          </a:p>
          <a:p>
            <a:pPr marL="0" indent="0">
              <a:buNone/>
            </a:pPr>
            <a:endParaRPr lang="en-GB" i="1">
              <a:latin typeface="Calibri"/>
              <a:cs typeface="Calibri"/>
            </a:endParaRPr>
          </a:p>
        </p:txBody>
      </p:sp>
      <p:pic>
        <p:nvPicPr>
          <p:cNvPr id="36" name="Picture 35" descr="Colourful straw art">
            <a:extLst>
              <a:ext uri="{FF2B5EF4-FFF2-40B4-BE49-F238E27FC236}">
                <a16:creationId xmlns:a16="http://schemas.microsoft.com/office/drawing/2014/main" id="{B50DB106-5350-029B-174A-927EFC79CF6F}"/>
              </a:ext>
            </a:extLst>
          </p:cNvPr>
          <p:cNvPicPr>
            <a:picLocks noChangeAspect="1"/>
          </p:cNvPicPr>
          <p:nvPr/>
        </p:nvPicPr>
        <p:blipFill rotWithShape="1">
          <a:blip r:embed="rId3"/>
          <a:srcRect l="3019" r="30135"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4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6"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6660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803B00-81F6-2351-9F78-68C4A1B8EBFB}"/>
              </a:ext>
            </a:extLst>
          </p:cNvPr>
          <p:cNvSpPr>
            <a:spLocks noGrp="1"/>
          </p:cNvSpPr>
          <p:nvPr>
            <p:ph type="title"/>
          </p:nvPr>
        </p:nvSpPr>
        <p:spPr>
          <a:xfrm>
            <a:off x="493144" y="657844"/>
            <a:ext cx="3756336" cy="5571066"/>
          </a:xfrm>
        </p:spPr>
        <p:txBody>
          <a:bodyPr>
            <a:normAutofit/>
          </a:bodyPr>
          <a:lstStyle/>
          <a:p>
            <a:r>
              <a:rPr lang="en-GB" sz="6000" dirty="0">
                <a:solidFill>
                  <a:srgbClr val="FFFFFF"/>
                </a:solidFill>
                <a:cs typeface="Aharoni"/>
              </a:rPr>
              <a:t>Learning outcomes</a:t>
            </a:r>
            <a:endParaRPr lang="en-GB" sz="6000" dirty="0">
              <a:solidFill>
                <a:srgbClr val="FFFFFF"/>
              </a:solidFill>
            </a:endParaRPr>
          </a:p>
        </p:txBody>
      </p:sp>
      <p:graphicFrame>
        <p:nvGraphicFramePr>
          <p:cNvPr id="5" name="Content Placeholder 2">
            <a:extLst>
              <a:ext uri="{FF2B5EF4-FFF2-40B4-BE49-F238E27FC236}">
                <a16:creationId xmlns:a16="http://schemas.microsoft.com/office/drawing/2014/main" id="{0F57E001-16E5-7CA7-ADF5-174F171F13C2}"/>
              </a:ext>
            </a:extLst>
          </p:cNvPr>
          <p:cNvGraphicFramePr>
            <a:graphicFrameLocks noGrp="1"/>
          </p:cNvGraphicFramePr>
          <p:nvPr>
            <p:ph idx="1"/>
            <p:extLst>
              <p:ext uri="{D42A27DB-BD31-4B8C-83A1-F6EECF244321}">
                <p14:modId xmlns:p14="http://schemas.microsoft.com/office/powerpoint/2010/main" val="1374467655"/>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5963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Arc 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Title 15">
            <a:extLst>
              <a:ext uri="{FF2B5EF4-FFF2-40B4-BE49-F238E27FC236}">
                <a16:creationId xmlns:a16="http://schemas.microsoft.com/office/drawing/2014/main" id="{2317AC80-9EDB-1EA4-1F47-F4848124B7FB}"/>
              </a:ext>
            </a:extLst>
          </p:cNvPr>
          <p:cNvSpPr>
            <a:spLocks noGrp="1"/>
          </p:cNvSpPr>
          <p:nvPr>
            <p:ph type="title"/>
          </p:nvPr>
        </p:nvSpPr>
        <p:spPr>
          <a:xfrm>
            <a:off x="5816134" y="1057562"/>
            <a:ext cx="5458838" cy="1325563"/>
          </a:xfrm>
        </p:spPr>
        <p:txBody>
          <a:bodyPr vert="horz" lIns="91440" tIns="45720" rIns="91440" bIns="45720" rtlCol="0" anchor="ctr">
            <a:noAutofit/>
          </a:bodyPr>
          <a:lstStyle/>
          <a:p>
            <a:r>
              <a:rPr lang="en-US" sz="6000" kern="1200" dirty="0">
                <a:latin typeface="+mj-lt"/>
                <a:ea typeface="+mj-ea"/>
                <a:cs typeface="+mj-cs"/>
              </a:rPr>
              <a:t>Historical Development</a:t>
            </a:r>
          </a:p>
        </p:txBody>
      </p:sp>
      <p:sp>
        <p:nvSpPr>
          <p:cNvPr id="35" name="Freeform: Shape 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person and horse in a field&#10;&#10;Description automatically generated">
            <a:extLst>
              <a:ext uri="{FF2B5EF4-FFF2-40B4-BE49-F238E27FC236}">
                <a16:creationId xmlns:a16="http://schemas.microsoft.com/office/drawing/2014/main" id="{30614D13-ECDF-8505-889E-F8DE18617F75}"/>
              </a:ext>
            </a:extLst>
          </p:cNvPr>
          <p:cNvPicPr>
            <a:picLocks noGrp="1" noChangeAspect="1"/>
          </p:cNvPicPr>
          <p:nvPr>
            <p:ph idx="1"/>
          </p:nvPr>
        </p:nvPicPr>
        <p:blipFill>
          <a:blip r:embed="rId3"/>
          <a:stretch>
            <a:fillRect/>
          </a:stretch>
        </p:blipFill>
        <p:spPr>
          <a:xfrm>
            <a:off x="703182" y="1618299"/>
            <a:ext cx="4777381" cy="345165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7" name="TextBox 16">
            <a:extLst>
              <a:ext uri="{FF2B5EF4-FFF2-40B4-BE49-F238E27FC236}">
                <a16:creationId xmlns:a16="http://schemas.microsoft.com/office/drawing/2014/main" id="{3DC549A3-C4AB-A29C-C5F2-CCF2B63790EF}"/>
              </a:ext>
            </a:extLst>
          </p:cNvPr>
          <p:cNvSpPr txBox="1"/>
          <p:nvPr/>
        </p:nvSpPr>
        <p:spPr>
          <a:xfrm>
            <a:off x="5894962" y="1984443"/>
            <a:ext cx="5458838" cy="41925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400" b="1"/>
          </a:p>
        </p:txBody>
      </p:sp>
      <p:sp>
        <p:nvSpPr>
          <p:cNvPr id="5" name="TextBox 4">
            <a:extLst>
              <a:ext uri="{FF2B5EF4-FFF2-40B4-BE49-F238E27FC236}">
                <a16:creationId xmlns:a16="http://schemas.microsoft.com/office/drawing/2014/main" id="{B13BBAC3-3BC2-EF47-D63F-D369BC51B68A}"/>
              </a:ext>
            </a:extLst>
          </p:cNvPr>
          <p:cNvSpPr txBox="1"/>
          <p:nvPr/>
        </p:nvSpPr>
        <p:spPr>
          <a:xfrm>
            <a:off x="6355474" y="2709698"/>
            <a:ext cx="484526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dirty="0"/>
              <a:t>1700 – Agriculture</a:t>
            </a:r>
            <a:endParaRPr lang="en-US" sz="2800" dirty="0"/>
          </a:p>
          <a:p>
            <a:pPr marL="285750" indent="-285750">
              <a:buFont typeface="Arial"/>
              <a:buChar char="•"/>
            </a:pPr>
            <a:r>
              <a:rPr lang="en-GB" sz="2800" dirty="0" err="1"/>
              <a:t>Hafod</a:t>
            </a:r>
            <a:r>
              <a:rPr lang="en-GB" sz="2800" dirty="0"/>
              <a:t>, Pentre Mawr and </a:t>
            </a:r>
            <a:r>
              <a:rPr lang="en-GB" sz="2800" dirty="0" err="1"/>
              <a:t>Aberdyberthi</a:t>
            </a:r>
            <a:r>
              <a:rPr lang="en-GB" sz="2800" dirty="0"/>
              <a:t> farms.</a:t>
            </a:r>
          </a:p>
          <a:p>
            <a:pPr marL="285750" indent="-285750">
              <a:buFont typeface="Arial"/>
              <a:buChar char="•"/>
            </a:pPr>
            <a:endParaRPr lang="en-GB" sz="2800" dirty="0"/>
          </a:p>
          <a:p>
            <a:pPr marL="285750" indent="-285750">
              <a:buFont typeface="Arial"/>
              <a:buChar char="•"/>
            </a:pPr>
            <a:endParaRPr lang="en-GB" sz="2800" dirty="0"/>
          </a:p>
        </p:txBody>
      </p:sp>
      <p:sp>
        <p:nvSpPr>
          <p:cNvPr id="6" name="TextBox 5">
            <a:extLst>
              <a:ext uri="{FF2B5EF4-FFF2-40B4-BE49-F238E27FC236}">
                <a16:creationId xmlns:a16="http://schemas.microsoft.com/office/drawing/2014/main" id="{96B3AA11-168F-BC6C-30E7-C14D2AD25B3F}"/>
              </a:ext>
            </a:extLst>
          </p:cNvPr>
          <p:cNvSpPr txBox="1"/>
          <p:nvPr/>
        </p:nvSpPr>
        <p:spPr>
          <a:xfrm>
            <a:off x="9454055" y="636664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(Cadw, 2016).</a:t>
            </a:r>
            <a:endParaRPr lang="en-GB"/>
          </a:p>
        </p:txBody>
      </p:sp>
    </p:spTree>
    <p:extLst>
      <p:ext uri="{BB962C8B-B14F-4D97-AF65-F5344CB8AC3E}">
        <p14:creationId xmlns:p14="http://schemas.microsoft.com/office/powerpoint/2010/main" val="45346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0EC2F9-E409-87E5-F06D-94C5336911ED}"/>
              </a:ext>
            </a:extLst>
          </p:cNvPr>
          <p:cNvSpPr>
            <a:spLocks noGrp="1"/>
          </p:cNvSpPr>
          <p:nvPr>
            <p:ph type="title"/>
          </p:nvPr>
        </p:nvSpPr>
        <p:spPr>
          <a:xfrm>
            <a:off x="838200" y="365125"/>
            <a:ext cx="5689674" cy="1338700"/>
          </a:xfrm>
        </p:spPr>
        <p:txBody>
          <a:bodyPr>
            <a:normAutofit fontScale="90000"/>
          </a:bodyPr>
          <a:lstStyle/>
          <a:p>
            <a:r>
              <a:rPr lang="en-US" sz="6000" dirty="0">
                <a:ea typeface="+mj-lt"/>
                <a:cs typeface="+mj-lt"/>
              </a:rPr>
              <a:t>Copper Industry</a:t>
            </a:r>
            <a:endParaRPr lang="en-US" sz="6000" dirty="0">
              <a:cs typeface="Aharoni"/>
            </a:endParaRPr>
          </a:p>
        </p:txBody>
      </p:sp>
      <p:sp>
        <p:nvSpPr>
          <p:cNvPr id="3" name="Content Placeholder 2">
            <a:extLst>
              <a:ext uri="{FF2B5EF4-FFF2-40B4-BE49-F238E27FC236}">
                <a16:creationId xmlns:a16="http://schemas.microsoft.com/office/drawing/2014/main" id="{C65FADC9-E4BC-8F39-E0F6-6E0C88E8FC89}"/>
              </a:ext>
            </a:extLst>
          </p:cNvPr>
          <p:cNvSpPr>
            <a:spLocks noGrp="1"/>
          </p:cNvSpPr>
          <p:nvPr>
            <p:ph idx="1"/>
          </p:nvPr>
        </p:nvSpPr>
        <p:spPr>
          <a:xfrm>
            <a:off x="838200" y="1825625"/>
            <a:ext cx="5387502" cy="4351338"/>
          </a:xfrm>
        </p:spPr>
        <p:txBody>
          <a:bodyPr vert="horz" lIns="91440" tIns="45720" rIns="91440" bIns="45720" rtlCol="0" anchor="t">
            <a:normAutofit/>
          </a:bodyPr>
          <a:lstStyle/>
          <a:p>
            <a:pPr marL="285750" indent="-285750">
              <a:spcBef>
                <a:spcPts val="0"/>
              </a:spcBef>
              <a:spcAft>
                <a:spcPts val="600"/>
              </a:spcAft>
              <a:buFont typeface="Arial,Sans-Serif" panose="020B0604020202020204" pitchFamily="34" charset="0"/>
            </a:pPr>
            <a:r>
              <a:rPr lang="en-GB" dirty="0">
                <a:latin typeface="Arial"/>
                <a:cs typeface="Arial"/>
              </a:rPr>
              <a:t>1717 – Copper initiative</a:t>
            </a:r>
            <a:endParaRPr lang="en-US" dirty="0">
              <a:latin typeface="Arial"/>
              <a:cs typeface="Arial"/>
            </a:endParaRPr>
          </a:p>
          <a:p>
            <a:pPr marL="285750" indent="-285750">
              <a:spcBef>
                <a:spcPts val="0"/>
              </a:spcBef>
              <a:spcAft>
                <a:spcPts val="600"/>
              </a:spcAft>
              <a:buFont typeface="Arial,Sans-Serif" panose="020B0604020202020204" pitchFamily="34" charset="0"/>
            </a:pPr>
            <a:r>
              <a:rPr lang="en-GB" dirty="0">
                <a:latin typeface="Arial"/>
                <a:cs typeface="Arial"/>
              </a:rPr>
              <a:t>1720 – First Copper works</a:t>
            </a:r>
            <a:endParaRPr lang="en-US" dirty="0">
              <a:latin typeface="Arial"/>
              <a:cs typeface="Arial"/>
            </a:endParaRPr>
          </a:p>
          <a:p>
            <a:pPr marL="285750" indent="-285750">
              <a:spcBef>
                <a:spcPts val="0"/>
              </a:spcBef>
              <a:spcAft>
                <a:spcPts val="600"/>
              </a:spcAft>
              <a:buFont typeface="Arial,Sans-Serif" panose="020B0604020202020204" pitchFamily="34" charset="0"/>
            </a:pPr>
            <a:r>
              <a:rPr lang="en-GB" dirty="0">
                <a:latin typeface="Arial"/>
                <a:cs typeface="Arial"/>
              </a:rPr>
              <a:t>1835 – Swansea borough</a:t>
            </a:r>
            <a:endParaRPr lang="en-US" dirty="0">
              <a:latin typeface="Arial"/>
              <a:cs typeface="Arial"/>
            </a:endParaRPr>
          </a:p>
          <a:p>
            <a:pPr marL="285750" indent="-285750">
              <a:spcBef>
                <a:spcPts val="0"/>
              </a:spcBef>
              <a:spcAft>
                <a:spcPts val="600"/>
              </a:spcAft>
              <a:buFont typeface="Arial,Sans-Serif" panose="020B0604020202020204" pitchFamily="34" charset="0"/>
            </a:pPr>
            <a:r>
              <a:rPr lang="en-GB" dirty="0">
                <a:latin typeface="Arial"/>
                <a:cs typeface="Arial"/>
              </a:rPr>
              <a:t>1870 – </a:t>
            </a:r>
            <a:r>
              <a:rPr lang="en-GB" dirty="0" err="1">
                <a:latin typeface="Arial"/>
                <a:cs typeface="Arial"/>
              </a:rPr>
              <a:t>Hafod</a:t>
            </a:r>
            <a:r>
              <a:rPr lang="en-GB" dirty="0">
                <a:latin typeface="Arial"/>
                <a:cs typeface="Arial"/>
              </a:rPr>
              <a:t> farm was lost</a:t>
            </a:r>
            <a:endParaRPr lang="en-GB" dirty="0"/>
          </a:p>
        </p:txBody>
      </p:sp>
      <p:pic>
        <p:nvPicPr>
          <p:cNvPr id="4" name="Picture 3">
            <a:extLst>
              <a:ext uri="{FF2B5EF4-FFF2-40B4-BE49-F238E27FC236}">
                <a16:creationId xmlns:a16="http://schemas.microsoft.com/office/drawing/2014/main" id="{2B2DEBB8-2B1B-C853-169A-88C2A30F2810}"/>
              </a:ext>
            </a:extLst>
          </p:cNvPr>
          <p:cNvPicPr>
            <a:picLocks noChangeAspect="1"/>
          </p:cNvPicPr>
          <p:nvPr/>
        </p:nvPicPr>
        <p:blipFill rotWithShape="1">
          <a:blip r:embed="rId3"/>
          <a:srcRect l="27625" r="22803"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9"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1"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8613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n aerial view of a factory&#10;&#10;Description automatically generated">
            <a:extLst>
              <a:ext uri="{FF2B5EF4-FFF2-40B4-BE49-F238E27FC236}">
                <a16:creationId xmlns:a16="http://schemas.microsoft.com/office/drawing/2014/main" id="{CA609437-1250-C963-E9EA-D1436DA71B9E}"/>
              </a:ext>
            </a:extLst>
          </p:cNvPr>
          <p:cNvPicPr>
            <a:picLocks noChangeAspect="1"/>
          </p:cNvPicPr>
          <p:nvPr/>
        </p:nvPicPr>
        <p:blipFill rotWithShape="1">
          <a:blip r:embed="rId3"/>
          <a:srcRect t="12684" r="-1" b="1416"/>
          <a:stretch/>
        </p:blipFill>
        <p:spPr>
          <a:xfrm>
            <a:off x="20" y="10"/>
            <a:ext cx="12307174" cy="6857990"/>
          </a:xfrm>
          <a:prstGeom prst="rect">
            <a:avLst/>
          </a:prstGeom>
        </p:spPr>
      </p:pic>
      <p:sp>
        <p:nvSpPr>
          <p:cNvPr id="17" name="Rectangle 16">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16D2EBF-25FD-1ECF-6233-3B0134D7A138}"/>
              </a:ext>
            </a:extLst>
          </p:cNvPr>
          <p:cNvSpPr txBox="1"/>
          <p:nvPr/>
        </p:nvSpPr>
        <p:spPr>
          <a:xfrm>
            <a:off x="1264525" y="221702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298973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Arc 13">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57E36F3B-5EA3-4859-A8E1-7DB2CD0BF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E2635EE6-D269-46B5-8431-4D0F084D4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
            <a:ext cx="6252552" cy="6858003"/>
          </a:xfrm>
          <a:custGeom>
            <a:avLst/>
            <a:gdLst>
              <a:gd name="connsiteX0" fmla="*/ 2609706 w 6252552"/>
              <a:gd name="connsiteY0" fmla="*/ 0 h 6858003"/>
              <a:gd name="connsiteX1" fmla="*/ 6252552 w 6252552"/>
              <a:gd name="connsiteY1" fmla="*/ 0 h 6858003"/>
              <a:gd name="connsiteX2" fmla="*/ 6252552 w 6252552"/>
              <a:gd name="connsiteY2" fmla="*/ 6858002 h 6858003"/>
              <a:gd name="connsiteX3" fmla="*/ 6228060 w 6252552"/>
              <a:gd name="connsiteY3" fmla="*/ 6858002 h 6858003"/>
              <a:gd name="connsiteX4" fmla="*/ 6228060 w 6252552"/>
              <a:gd name="connsiteY4" fmla="*/ 6858003 h 6858003"/>
              <a:gd name="connsiteX5" fmla="*/ 0 w 6252552"/>
              <a:gd name="connsiteY5" fmla="*/ 6858003 h 6858003"/>
              <a:gd name="connsiteX6" fmla="*/ 0 w 6252552"/>
              <a:gd name="connsiteY6" fmla="*/ 1 h 6858003"/>
              <a:gd name="connsiteX7" fmla="*/ 2609701 w 6252552"/>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52552" h="6858003">
                <a:moveTo>
                  <a:pt x="2609706" y="0"/>
                </a:moveTo>
                <a:lnTo>
                  <a:pt x="6252552" y="0"/>
                </a:lnTo>
                <a:lnTo>
                  <a:pt x="6252552" y="6858002"/>
                </a:lnTo>
                <a:lnTo>
                  <a:pt x="6228060" y="6858002"/>
                </a:lnTo>
                <a:lnTo>
                  <a:pt x="6228060" y="6858003"/>
                </a:lnTo>
                <a:lnTo>
                  <a:pt x="0" y="6858003"/>
                </a:lnTo>
                <a:lnTo>
                  <a:pt x="0" y="1"/>
                </a:lnTo>
                <a:lnTo>
                  <a:pt x="2609701"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5132D4-92E3-FD7B-C77A-B305B43DC9CC}"/>
              </a:ext>
            </a:extLst>
          </p:cNvPr>
          <p:cNvSpPr>
            <a:spLocks noGrp="1"/>
          </p:cNvSpPr>
          <p:nvPr>
            <p:ph type="title"/>
          </p:nvPr>
        </p:nvSpPr>
        <p:spPr>
          <a:xfrm>
            <a:off x="643467" y="795509"/>
            <a:ext cx="5271106" cy="2798604"/>
          </a:xfrm>
        </p:spPr>
        <p:txBody>
          <a:bodyPr vert="horz" lIns="91440" tIns="45720" rIns="91440" bIns="45720" rtlCol="0" anchor="b">
            <a:normAutofit/>
          </a:bodyPr>
          <a:lstStyle/>
          <a:p>
            <a:r>
              <a:rPr lang="en-US" sz="6000" dirty="0">
                <a:solidFill>
                  <a:srgbClr val="FFFFFF"/>
                </a:solidFill>
              </a:rPr>
              <a:t>Copper</a:t>
            </a:r>
            <a:r>
              <a:rPr lang="en-US" sz="6000" kern="1200" dirty="0">
                <a:solidFill>
                  <a:srgbClr val="FFFFFF"/>
                </a:solidFill>
                <a:latin typeface="+mj-lt"/>
                <a:ea typeface="+mj-ea"/>
                <a:cs typeface="+mj-cs"/>
              </a:rPr>
              <a:t> </a:t>
            </a:r>
            <a:r>
              <a:rPr lang="en-US" sz="6000" dirty="0">
                <a:solidFill>
                  <a:srgbClr val="FFFFFF"/>
                </a:solidFill>
              </a:rPr>
              <a:t>Living</a:t>
            </a:r>
            <a:endParaRPr lang="en-US" sz="6000" kern="1200" dirty="0">
              <a:solidFill>
                <a:srgbClr val="FFFFFF"/>
              </a:solidFill>
              <a:latin typeface="+mj-lt"/>
              <a:ea typeface="+mj-ea"/>
              <a:cs typeface="+mj-cs"/>
            </a:endParaRPr>
          </a:p>
        </p:txBody>
      </p:sp>
      <p:pic>
        <p:nvPicPr>
          <p:cNvPr id="6" name="Picture 5" descr="A couple of men working on a large machine&#10;&#10;Description automatically generated">
            <a:extLst>
              <a:ext uri="{FF2B5EF4-FFF2-40B4-BE49-F238E27FC236}">
                <a16:creationId xmlns:a16="http://schemas.microsoft.com/office/drawing/2014/main" id="{A0E9EFC5-BFE5-0273-3A6E-45A1B91D2838}"/>
              </a:ext>
            </a:extLst>
          </p:cNvPr>
          <p:cNvPicPr>
            <a:picLocks noChangeAspect="1"/>
          </p:cNvPicPr>
          <p:nvPr/>
        </p:nvPicPr>
        <p:blipFill rotWithShape="1">
          <a:blip r:embed="rId3"/>
          <a:srcRect l="15968" r="30913" b="-1"/>
          <a:stretch/>
        </p:blipFill>
        <p:spPr>
          <a:xfrm>
            <a:off x="6496428" y="136525"/>
            <a:ext cx="2563209" cy="3146323"/>
          </a:xfrm>
          <a:custGeom>
            <a:avLst/>
            <a:gdLst/>
            <a:ahLst/>
            <a:cxnLst/>
            <a:rect l="l" t="t" r="r" b="b"/>
            <a:pathLst>
              <a:path w="3146323" h="3146323">
                <a:moveTo>
                  <a:pt x="91778" y="0"/>
                </a:moveTo>
                <a:lnTo>
                  <a:pt x="3054545" y="0"/>
                </a:lnTo>
                <a:cubicBezTo>
                  <a:pt x="3105233" y="0"/>
                  <a:pt x="3146323" y="41090"/>
                  <a:pt x="3146323" y="91778"/>
                </a:cubicBezTo>
                <a:lnTo>
                  <a:pt x="3146323" y="3054545"/>
                </a:lnTo>
                <a:cubicBezTo>
                  <a:pt x="3146323" y="3105233"/>
                  <a:pt x="3105233" y="3146323"/>
                  <a:pt x="3054545" y="3146323"/>
                </a:cubicBezTo>
                <a:lnTo>
                  <a:pt x="91778" y="3146323"/>
                </a:lnTo>
                <a:cubicBezTo>
                  <a:pt x="41090" y="3146323"/>
                  <a:pt x="0" y="3105233"/>
                  <a:pt x="0" y="3054545"/>
                </a:cubicBezTo>
                <a:lnTo>
                  <a:pt x="0" y="91778"/>
                </a:lnTo>
                <a:cubicBezTo>
                  <a:pt x="0" y="41090"/>
                  <a:pt x="41090" y="0"/>
                  <a:pt x="91778" y="0"/>
                </a:cubicBezTo>
                <a:close/>
              </a:path>
            </a:pathLst>
          </a:custGeom>
        </p:spPr>
      </p:pic>
      <p:sp>
        <p:nvSpPr>
          <p:cNvPr id="22" name="Oval 21">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Content Placeholder 3" descr="A group of people working in a factory&#10;&#10;Description automatically generated">
            <a:extLst>
              <a:ext uri="{FF2B5EF4-FFF2-40B4-BE49-F238E27FC236}">
                <a16:creationId xmlns:a16="http://schemas.microsoft.com/office/drawing/2014/main" id="{B1581939-C9DF-00B2-5AD6-88A6F2E7502D}"/>
              </a:ext>
            </a:extLst>
          </p:cNvPr>
          <p:cNvPicPr>
            <a:picLocks noGrp="1" noChangeAspect="1"/>
          </p:cNvPicPr>
          <p:nvPr>
            <p:ph idx="1"/>
          </p:nvPr>
        </p:nvPicPr>
        <p:blipFill rotWithShape="1">
          <a:blip r:embed="rId4"/>
          <a:srcRect l="28122" r="15723" b="-1"/>
          <a:stretch/>
        </p:blipFill>
        <p:spPr>
          <a:xfrm>
            <a:off x="9343303" y="136525"/>
            <a:ext cx="2563209" cy="3146323"/>
          </a:xfrm>
          <a:custGeom>
            <a:avLst/>
            <a:gdLst/>
            <a:ahLst/>
            <a:cxnLst/>
            <a:rect l="l" t="t" r="r" b="b"/>
            <a:pathLst>
              <a:path w="3146323" h="3146323">
                <a:moveTo>
                  <a:pt x="91778" y="0"/>
                </a:moveTo>
                <a:lnTo>
                  <a:pt x="3054545" y="0"/>
                </a:lnTo>
                <a:cubicBezTo>
                  <a:pt x="3105233" y="0"/>
                  <a:pt x="3146323" y="41090"/>
                  <a:pt x="3146323" y="91778"/>
                </a:cubicBezTo>
                <a:lnTo>
                  <a:pt x="3146323" y="3054545"/>
                </a:lnTo>
                <a:cubicBezTo>
                  <a:pt x="3146323" y="3105233"/>
                  <a:pt x="3105233" y="3146323"/>
                  <a:pt x="3054545" y="3146323"/>
                </a:cubicBezTo>
                <a:lnTo>
                  <a:pt x="91778" y="3146323"/>
                </a:lnTo>
                <a:cubicBezTo>
                  <a:pt x="41090" y="3146323"/>
                  <a:pt x="0" y="3105233"/>
                  <a:pt x="0" y="3054545"/>
                </a:cubicBezTo>
                <a:lnTo>
                  <a:pt x="0" y="91778"/>
                </a:lnTo>
                <a:cubicBezTo>
                  <a:pt x="0" y="41090"/>
                  <a:pt x="41090" y="0"/>
                  <a:pt x="91778" y="0"/>
                </a:cubicBezTo>
                <a:close/>
              </a:path>
            </a:pathLst>
          </a:custGeom>
        </p:spPr>
      </p:pic>
      <p:pic>
        <p:nvPicPr>
          <p:cNvPr id="7" name="Picture 6" descr="A group of men working in a factory&#10;&#10;Description automatically generated">
            <a:extLst>
              <a:ext uri="{FF2B5EF4-FFF2-40B4-BE49-F238E27FC236}">
                <a16:creationId xmlns:a16="http://schemas.microsoft.com/office/drawing/2014/main" id="{2CEFEEBB-7927-183F-7306-8E46239B2EDF}"/>
              </a:ext>
            </a:extLst>
          </p:cNvPr>
          <p:cNvPicPr>
            <a:picLocks noChangeAspect="1"/>
          </p:cNvPicPr>
          <p:nvPr/>
        </p:nvPicPr>
        <p:blipFill rotWithShape="1">
          <a:blip r:embed="rId5"/>
          <a:srcRect t="15313" r="-1" b="-1"/>
          <a:stretch/>
        </p:blipFill>
        <p:spPr>
          <a:xfrm>
            <a:off x="6496428" y="3502644"/>
            <a:ext cx="5431801" cy="3187173"/>
          </a:xfrm>
          <a:custGeom>
            <a:avLst/>
            <a:gdLst/>
            <a:ahLst/>
            <a:cxnLst/>
            <a:rect l="l" t="t" r="r" b="b"/>
            <a:pathLst>
              <a:path w="5096871" h="3187173">
                <a:moveTo>
                  <a:pt x="76652" y="0"/>
                </a:moveTo>
                <a:lnTo>
                  <a:pt x="5020219" y="0"/>
                </a:lnTo>
                <a:cubicBezTo>
                  <a:pt x="5062553" y="0"/>
                  <a:pt x="5096871" y="34318"/>
                  <a:pt x="5096871" y="76652"/>
                </a:cubicBezTo>
                <a:lnTo>
                  <a:pt x="5096871" y="3110521"/>
                </a:lnTo>
                <a:cubicBezTo>
                  <a:pt x="5096871" y="3152855"/>
                  <a:pt x="5062553" y="3187173"/>
                  <a:pt x="5020219" y="3187173"/>
                </a:cubicBezTo>
                <a:lnTo>
                  <a:pt x="76652" y="3187173"/>
                </a:lnTo>
                <a:cubicBezTo>
                  <a:pt x="34318" y="3187173"/>
                  <a:pt x="0" y="3152855"/>
                  <a:pt x="0" y="3110521"/>
                </a:cubicBezTo>
                <a:lnTo>
                  <a:pt x="0" y="76652"/>
                </a:lnTo>
                <a:cubicBezTo>
                  <a:pt x="0" y="34318"/>
                  <a:pt x="34318" y="0"/>
                  <a:pt x="76652" y="0"/>
                </a:cubicBezTo>
                <a:close/>
              </a:path>
            </a:pathLst>
          </a:custGeom>
        </p:spPr>
      </p:pic>
      <p:sp>
        <p:nvSpPr>
          <p:cNvPr id="5" name="TextBox 4">
            <a:extLst>
              <a:ext uri="{FF2B5EF4-FFF2-40B4-BE49-F238E27FC236}">
                <a16:creationId xmlns:a16="http://schemas.microsoft.com/office/drawing/2014/main" id="{BAD83826-B837-ACAF-7CDF-E7D351FB3DC1}"/>
              </a:ext>
            </a:extLst>
          </p:cNvPr>
          <p:cNvSpPr txBox="1"/>
          <p:nvPr/>
        </p:nvSpPr>
        <p:spPr>
          <a:xfrm>
            <a:off x="8917370" y="341586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992952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7A4C9-5669-BB18-666D-250C50B518EA}"/>
              </a:ext>
            </a:extLst>
          </p:cNvPr>
          <p:cNvSpPr>
            <a:spLocks noGrp="1"/>
          </p:cNvSpPr>
          <p:nvPr>
            <p:ph type="title"/>
          </p:nvPr>
        </p:nvSpPr>
        <p:spPr/>
        <p:txBody>
          <a:bodyPr/>
          <a:lstStyle/>
          <a:p>
            <a:r>
              <a:rPr lang="en-GB" dirty="0">
                <a:cs typeface="Aharoni"/>
              </a:rPr>
              <a:t>Landore</a:t>
            </a:r>
            <a:endParaRPr lang="en-GB" dirty="0"/>
          </a:p>
        </p:txBody>
      </p:sp>
      <p:pic>
        <p:nvPicPr>
          <p:cNvPr id="4" name="Content Placeholder 3" descr="An aerial view of a factory&#10;&#10;Description automatically generated">
            <a:extLst>
              <a:ext uri="{FF2B5EF4-FFF2-40B4-BE49-F238E27FC236}">
                <a16:creationId xmlns:a16="http://schemas.microsoft.com/office/drawing/2014/main" id="{B463CFB0-7668-3065-E0E0-0FA4B3F9622B}"/>
              </a:ext>
            </a:extLst>
          </p:cNvPr>
          <p:cNvPicPr>
            <a:picLocks noGrp="1" noChangeAspect="1"/>
          </p:cNvPicPr>
          <p:nvPr>
            <p:ph idx="1"/>
          </p:nvPr>
        </p:nvPicPr>
        <p:blipFill>
          <a:blip r:embed="rId3"/>
          <a:stretch>
            <a:fillRect/>
          </a:stretch>
        </p:blipFill>
        <p:spPr>
          <a:xfrm>
            <a:off x="-1196" y="-299"/>
            <a:ext cx="12194390" cy="6864609"/>
          </a:xfrm>
        </p:spPr>
      </p:pic>
      <p:sp>
        <p:nvSpPr>
          <p:cNvPr id="5" name="TextBox 4">
            <a:extLst>
              <a:ext uri="{FF2B5EF4-FFF2-40B4-BE49-F238E27FC236}">
                <a16:creationId xmlns:a16="http://schemas.microsoft.com/office/drawing/2014/main" id="{4AC28345-30CE-0C14-89AE-E2405AD37562}"/>
              </a:ext>
            </a:extLst>
          </p:cNvPr>
          <p:cNvSpPr txBox="1"/>
          <p:nvPr/>
        </p:nvSpPr>
        <p:spPr>
          <a:xfrm>
            <a:off x="4640293" y="6261340"/>
            <a:ext cx="31170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FFFF"/>
                </a:solidFill>
                <a:ea typeface="+mn-lt"/>
                <a:cs typeface="+mn-lt"/>
              </a:rPr>
              <a:t>Museum of Wales (2023).</a:t>
            </a:r>
            <a:endParaRPr lang="en-US" b="1" dirty="0">
              <a:solidFill>
                <a:srgbClr val="FFFFFF"/>
              </a:solidFill>
            </a:endParaRPr>
          </a:p>
        </p:txBody>
      </p:sp>
      <p:sp>
        <p:nvSpPr>
          <p:cNvPr id="3" name="TextBox 2">
            <a:extLst>
              <a:ext uri="{FF2B5EF4-FFF2-40B4-BE49-F238E27FC236}">
                <a16:creationId xmlns:a16="http://schemas.microsoft.com/office/drawing/2014/main" id="{00798CFF-B918-7D2E-D14B-D386CC0A9A5E}"/>
              </a:ext>
            </a:extLst>
          </p:cNvPr>
          <p:cNvSpPr txBox="1"/>
          <p:nvPr/>
        </p:nvSpPr>
        <p:spPr>
          <a:xfrm>
            <a:off x="2266292" y="515663"/>
            <a:ext cx="812975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dirty="0">
                <a:solidFill>
                  <a:schemeClr val="bg1"/>
                </a:solidFill>
                <a:ea typeface="+mn-lt"/>
                <a:cs typeface="+mn-lt"/>
              </a:rPr>
              <a:t>Changing landscapes</a:t>
            </a:r>
            <a:endParaRPr lang="en-US" sz="6000" b="1" dirty="0">
              <a:solidFill>
                <a:schemeClr val="bg1"/>
              </a:solidFill>
            </a:endParaRPr>
          </a:p>
        </p:txBody>
      </p:sp>
    </p:spTree>
    <p:extLst>
      <p:ext uri="{BB962C8B-B14F-4D97-AF65-F5344CB8AC3E}">
        <p14:creationId xmlns:p14="http://schemas.microsoft.com/office/powerpoint/2010/main" val="3983508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Arc 38">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0E5703-BBF1-C30A-D354-D2A03CC050E7}"/>
              </a:ext>
            </a:extLst>
          </p:cNvPr>
          <p:cNvSpPr>
            <a:spLocks noGrp="1"/>
          </p:cNvSpPr>
          <p:nvPr>
            <p:ph type="title"/>
          </p:nvPr>
        </p:nvSpPr>
        <p:spPr>
          <a:xfrm>
            <a:off x="1898542" y="486184"/>
            <a:ext cx="9663127" cy="1325563"/>
          </a:xfrm>
        </p:spPr>
        <p:txBody>
          <a:bodyPr vert="horz" lIns="91440" tIns="45720" rIns="91440" bIns="45720" rtlCol="0" anchor="ctr">
            <a:noAutofit/>
          </a:bodyPr>
          <a:lstStyle/>
          <a:p>
            <a:r>
              <a:rPr lang="en-US" sz="6000" kern="1200" dirty="0">
                <a:latin typeface="+mj-lt"/>
                <a:ea typeface="+mj-ea"/>
                <a:cs typeface="+mj-cs"/>
              </a:rPr>
              <a:t>Changing landscapes</a:t>
            </a:r>
          </a:p>
        </p:txBody>
      </p:sp>
      <p:pic>
        <p:nvPicPr>
          <p:cNvPr id="3" name="Picture 2" descr="A muddy path between brick walls&#10;&#10;Description automatically generated">
            <a:extLst>
              <a:ext uri="{FF2B5EF4-FFF2-40B4-BE49-F238E27FC236}">
                <a16:creationId xmlns:a16="http://schemas.microsoft.com/office/drawing/2014/main" id="{54A8643F-0099-9CC6-190E-F22CBF807399}"/>
              </a:ext>
            </a:extLst>
          </p:cNvPr>
          <p:cNvPicPr>
            <a:picLocks noChangeAspect="1"/>
          </p:cNvPicPr>
          <p:nvPr/>
        </p:nvPicPr>
        <p:blipFill rotWithShape="1">
          <a:blip r:embed="rId3"/>
          <a:srcRect t="5842" r="3" b="19910"/>
          <a:stretch/>
        </p:blipFill>
        <p:spPr>
          <a:xfrm>
            <a:off x="5954941" y="1808419"/>
            <a:ext cx="4958027" cy="4327406"/>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4" name="Content Placeholder 3" descr="A canal with trees and buildings in the background&#10;&#10;Description automatically generated">
            <a:extLst>
              <a:ext uri="{FF2B5EF4-FFF2-40B4-BE49-F238E27FC236}">
                <a16:creationId xmlns:a16="http://schemas.microsoft.com/office/drawing/2014/main" id="{58BC2651-FB10-645E-D694-6053FD5A91B4}"/>
              </a:ext>
            </a:extLst>
          </p:cNvPr>
          <p:cNvPicPr>
            <a:picLocks noGrp="1" noChangeAspect="1"/>
          </p:cNvPicPr>
          <p:nvPr>
            <p:ph idx="1"/>
          </p:nvPr>
        </p:nvPicPr>
        <p:blipFill rotWithShape="1">
          <a:blip r:embed="rId4"/>
          <a:srcRect l="18928" r="25321" b="-2"/>
          <a:stretch/>
        </p:blipFill>
        <p:spPr>
          <a:xfrm>
            <a:off x="726043" y="1817932"/>
            <a:ext cx="4958028" cy="4301131"/>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5" name="TextBox 4">
            <a:extLst>
              <a:ext uri="{FF2B5EF4-FFF2-40B4-BE49-F238E27FC236}">
                <a16:creationId xmlns:a16="http://schemas.microsoft.com/office/drawing/2014/main" id="{06FC89F4-1622-BE9A-69F4-1C15B544F3D3}"/>
              </a:ext>
            </a:extLst>
          </p:cNvPr>
          <p:cNvSpPr txBox="1"/>
          <p:nvPr/>
        </p:nvSpPr>
        <p:spPr>
          <a:xfrm>
            <a:off x="9820714" y="6124546"/>
            <a:ext cx="2319025" cy="73840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a:t>ITVX (2019)</a:t>
            </a:r>
          </a:p>
        </p:txBody>
      </p:sp>
    </p:spTree>
    <p:extLst>
      <p:ext uri="{BB962C8B-B14F-4D97-AF65-F5344CB8AC3E}">
        <p14:creationId xmlns:p14="http://schemas.microsoft.com/office/powerpoint/2010/main" val="4278863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B26E20-2081-B759-F271-6F5E5AAE44EB}"/>
              </a:ext>
            </a:extLst>
          </p:cNvPr>
          <p:cNvSpPr>
            <a:spLocks noGrp="1"/>
          </p:cNvSpPr>
          <p:nvPr>
            <p:ph type="title"/>
          </p:nvPr>
        </p:nvSpPr>
        <p:spPr>
          <a:xfrm>
            <a:off x="838200" y="365125"/>
            <a:ext cx="6583053" cy="1351837"/>
          </a:xfrm>
        </p:spPr>
        <p:txBody>
          <a:bodyPr>
            <a:normAutofit fontScale="90000"/>
          </a:bodyPr>
          <a:lstStyle/>
          <a:p>
            <a:r>
              <a:rPr lang="en-GB" sz="6000" dirty="0">
                <a:cs typeface="Aharoni"/>
              </a:rPr>
              <a:t>Changing Fortunes</a:t>
            </a:r>
            <a:endParaRPr lang="en-GB" sz="6000" dirty="0"/>
          </a:p>
        </p:txBody>
      </p:sp>
      <p:sp>
        <p:nvSpPr>
          <p:cNvPr id="7" name="Content Placeholder 6">
            <a:extLst>
              <a:ext uri="{FF2B5EF4-FFF2-40B4-BE49-F238E27FC236}">
                <a16:creationId xmlns:a16="http://schemas.microsoft.com/office/drawing/2014/main" id="{AD4D117B-7940-ED80-1A84-819A83F7173B}"/>
              </a:ext>
            </a:extLst>
          </p:cNvPr>
          <p:cNvSpPr>
            <a:spLocks noGrp="1"/>
          </p:cNvSpPr>
          <p:nvPr>
            <p:ph idx="1"/>
          </p:nvPr>
        </p:nvSpPr>
        <p:spPr>
          <a:xfrm>
            <a:off x="838200" y="2627039"/>
            <a:ext cx="5387502" cy="4351338"/>
          </a:xfrm>
        </p:spPr>
        <p:txBody>
          <a:bodyPr vert="horz" lIns="91440" tIns="45720" rIns="91440" bIns="45720" rtlCol="0" anchor="t">
            <a:normAutofit/>
          </a:bodyPr>
          <a:lstStyle/>
          <a:p>
            <a:r>
              <a:rPr lang="en-GB" dirty="0"/>
              <a:t>1870 Decline</a:t>
            </a:r>
          </a:p>
          <a:p>
            <a:r>
              <a:rPr lang="en-GB" dirty="0"/>
              <a:t>1920 One plant remained</a:t>
            </a:r>
          </a:p>
          <a:p>
            <a:r>
              <a:rPr lang="en-GB" dirty="0"/>
              <a:t>1960 Abandonment</a:t>
            </a:r>
          </a:p>
        </p:txBody>
      </p:sp>
      <p:pic>
        <p:nvPicPr>
          <p:cNvPr id="5" name="Picture 4" descr="A person climbing a wall of rocks&#10;&#10;Description automatically generated">
            <a:extLst>
              <a:ext uri="{FF2B5EF4-FFF2-40B4-BE49-F238E27FC236}">
                <a16:creationId xmlns:a16="http://schemas.microsoft.com/office/drawing/2014/main" id="{55D4584A-C3EB-C732-105B-069784F071F2}"/>
              </a:ext>
            </a:extLst>
          </p:cNvPr>
          <p:cNvPicPr>
            <a:picLocks noChangeAspect="1"/>
          </p:cNvPicPr>
          <p:nvPr/>
        </p:nvPicPr>
        <p:blipFill rotWithShape="1">
          <a:blip r:embed="rId3"/>
          <a:srcRect l="13754" r="25406"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8027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DD453324-C6A3-43E4-B553-D28495028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E2635EE6-D269-46B5-8431-4D0F084D4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
            <a:ext cx="6252552" cy="6858003"/>
          </a:xfrm>
          <a:custGeom>
            <a:avLst/>
            <a:gdLst>
              <a:gd name="connsiteX0" fmla="*/ 2609706 w 6252552"/>
              <a:gd name="connsiteY0" fmla="*/ 0 h 6858003"/>
              <a:gd name="connsiteX1" fmla="*/ 6252552 w 6252552"/>
              <a:gd name="connsiteY1" fmla="*/ 0 h 6858003"/>
              <a:gd name="connsiteX2" fmla="*/ 6252552 w 6252552"/>
              <a:gd name="connsiteY2" fmla="*/ 6858002 h 6858003"/>
              <a:gd name="connsiteX3" fmla="*/ 6228060 w 6252552"/>
              <a:gd name="connsiteY3" fmla="*/ 6858002 h 6858003"/>
              <a:gd name="connsiteX4" fmla="*/ 6228060 w 6252552"/>
              <a:gd name="connsiteY4" fmla="*/ 6858003 h 6858003"/>
              <a:gd name="connsiteX5" fmla="*/ 0 w 6252552"/>
              <a:gd name="connsiteY5" fmla="*/ 6858003 h 6858003"/>
              <a:gd name="connsiteX6" fmla="*/ 0 w 6252552"/>
              <a:gd name="connsiteY6" fmla="*/ 1 h 6858003"/>
              <a:gd name="connsiteX7" fmla="*/ 2609701 w 6252552"/>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52552" h="6858003">
                <a:moveTo>
                  <a:pt x="2609706" y="0"/>
                </a:moveTo>
                <a:lnTo>
                  <a:pt x="6252552" y="0"/>
                </a:lnTo>
                <a:lnTo>
                  <a:pt x="6252552" y="6858002"/>
                </a:lnTo>
                <a:lnTo>
                  <a:pt x="6228060" y="6858002"/>
                </a:lnTo>
                <a:lnTo>
                  <a:pt x="6228060" y="6858003"/>
                </a:lnTo>
                <a:lnTo>
                  <a:pt x="0" y="6858003"/>
                </a:lnTo>
                <a:lnTo>
                  <a:pt x="0" y="1"/>
                </a:lnTo>
                <a:lnTo>
                  <a:pt x="2609701"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Arc 17">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B61B00-DD7B-DC4B-4B4F-9BD491D8DDE8}"/>
              </a:ext>
            </a:extLst>
          </p:cNvPr>
          <p:cNvSpPr>
            <a:spLocks noGrp="1"/>
          </p:cNvSpPr>
          <p:nvPr>
            <p:ph type="title"/>
          </p:nvPr>
        </p:nvSpPr>
        <p:spPr>
          <a:xfrm>
            <a:off x="643467" y="795509"/>
            <a:ext cx="5271106" cy="2798604"/>
          </a:xfrm>
        </p:spPr>
        <p:txBody>
          <a:bodyPr vert="horz" lIns="91440" tIns="45720" rIns="91440" bIns="45720" rtlCol="0" anchor="b">
            <a:normAutofit/>
          </a:bodyPr>
          <a:lstStyle/>
          <a:p>
            <a:r>
              <a:rPr lang="en-US" sz="6000" dirty="0">
                <a:solidFill>
                  <a:srgbClr val="FFFFFF"/>
                </a:solidFill>
                <a:cs typeface="Aharoni"/>
              </a:rPr>
              <a:t>Changing Fortune</a:t>
            </a:r>
            <a:endParaRPr lang="en-US" sz="6000" kern="1200" dirty="0">
              <a:solidFill>
                <a:srgbClr val="FFFFFF"/>
              </a:solidFill>
              <a:latin typeface="+mj-lt"/>
              <a:cs typeface="Aharoni"/>
            </a:endParaRPr>
          </a:p>
        </p:txBody>
      </p:sp>
      <p:pic>
        <p:nvPicPr>
          <p:cNvPr id="4" name="Content Placeholder 3" descr="A group of people walking on a grassy hill&#10;&#10;Description automatically generated">
            <a:extLst>
              <a:ext uri="{FF2B5EF4-FFF2-40B4-BE49-F238E27FC236}">
                <a16:creationId xmlns:a16="http://schemas.microsoft.com/office/drawing/2014/main" id="{B90A2679-3820-E095-C4B2-53C0B8041D83}"/>
              </a:ext>
            </a:extLst>
          </p:cNvPr>
          <p:cNvPicPr>
            <a:picLocks noGrp="1" noChangeAspect="1"/>
          </p:cNvPicPr>
          <p:nvPr>
            <p:ph idx="1"/>
          </p:nvPr>
        </p:nvPicPr>
        <p:blipFill rotWithShape="1">
          <a:blip r:embed="rId3"/>
          <a:srcRect l="2801" r="1" b="1"/>
          <a:stretch/>
        </p:blipFill>
        <p:spPr>
          <a:xfrm>
            <a:off x="6509916" y="143441"/>
            <a:ext cx="5431801" cy="3143436"/>
          </a:xfrm>
          <a:custGeom>
            <a:avLst/>
            <a:gdLst/>
            <a:ahLst/>
            <a:cxnLst/>
            <a:rect l="l" t="t" r="r" b="b"/>
            <a:pathLst>
              <a:path w="5096871" h="3143436">
                <a:moveTo>
                  <a:pt x="75600" y="0"/>
                </a:moveTo>
                <a:lnTo>
                  <a:pt x="5021271" y="0"/>
                </a:lnTo>
                <a:cubicBezTo>
                  <a:pt x="5063024" y="0"/>
                  <a:pt x="5096871" y="33847"/>
                  <a:pt x="5096871" y="75600"/>
                </a:cubicBezTo>
                <a:lnTo>
                  <a:pt x="5096871" y="3067836"/>
                </a:lnTo>
                <a:cubicBezTo>
                  <a:pt x="5096871" y="3109589"/>
                  <a:pt x="5063024" y="3143436"/>
                  <a:pt x="5021271" y="3143436"/>
                </a:cubicBezTo>
                <a:lnTo>
                  <a:pt x="75600" y="3143436"/>
                </a:lnTo>
                <a:cubicBezTo>
                  <a:pt x="33847" y="3143436"/>
                  <a:pt x="0" y="3109589"/>
                  <a:pt x="0" y="3067836"/>
                </a:cubicBezTo>
                <a:lnTo>
                  <a:pt x="0" y="75600"/>
                </a:lnTo>
                <a:cubicBezTo>
                  <a:pt x="0" y="33847"/>
                  <a:pt x="33847" y="0"/>
                  <a:pt x="75600" y="0"/>
                </a:cubicBezTo>
                <a:close/>
              </a:path>
            </a:pathLst>
          </a:custGeom>
        </p:spPr>
      </p:pic>
      <p:sp>
        <p:nvSpPr>
          <p:cNvPr id="20" name="Oval 19">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Two people standing in a grassy area&#10;&#10;Description automatically generated">
            <a:extLst>
              <a:ext uri="{FF2B5EF4-FFF2-40B4-BE49-F238E27FC236}">
                <a16:creationId xmlns:a16="http://schemas.microsoft.com/office/drawing/2014/main" id="{57D21FAF-E3B8-1914-F414-AAE700569C34}"/>
              </a:ext>
            </a:extLst>
          </p:cNvPr>
          <p:cNvPicPr>
            <a:picLocks noChangeAspect="1"/>
          </p:cNvPicPr>
          <p:nvPr/>
        </p:nvPicPr>
        <p:blipFill rotWithShape="1">
          <a:blip r:embed="rId4"/>
          <a:srcRect t="837" r="4" b="136"/>
          <a:stretch/>
        </p:blipFill>
        <p:spPr>
          <a:xfrm>
            <a:off x="6496428" y="3502644"/>
            <a:ext cx="5431801" cy="3187173"/>
          </a:xfrm>
          <a:custGeom>
            <a:avLst/>
            <a:gdLst/>
            <a:ahLst/>
            <a:cxnLst/>
            <a:rect l="l" t="t" r="r" b="b"/>
            <a:pathLst>
              <a:path w="5096871" h="3187173">
                <a:moveTo>
                  <a:pt x="76652" y="0"/>
                </a:moveTo>
                <a:lnTo>
                  <a:pt x="5020219" y="0"/>
                </a:lnTo>
                <a:cubicBezTo>
                  <a:pt x="5062553" y="0"/>
                  <a:pt x="5096871" y="34318"/>
                  <a:pt x="5096871" y="76652"/>
                </a:cubicBezTo>
                <a:lnTo>
                  <a:pt x="5096871" y="3110521"/>
                </a:lnTo>
                <a:cubicBezTo>
                  <a:pt x="5096871" y="3152855"/>
                  <a:pt x="5062553" y="3187173"/>
                  <a:pt x="5020219" y="3187173"/>
                </a:cubicBezTo>
                <a:lnTo>
                  <a:pt x="76652" y="3187173"/>
                </a:lnTo>
                <a:cubicBezTo>
                  <a:pt x="34318" y="3187173"/>
                  <a:pt x="0" y="3152855"/>
                  <a:pt x="0" y="3110521"/>
                </a:cubicBezTo>
                <a:lnTo>
                  <a:pt x="0" y="76652"/>
                </a:lnTo>
                <a:cubicBezTo>
                  <a:pt x="0" y="34318"/>
                  <a:pt x="34318" y="0"/>
                  <a:pt x="76652" y="0"/>
                </a:cubicBezTo>
                <a:close/>
              </a:path>
            </a:pathLst>
          </a:custGeom>
        </p:spPr>
      </p:pic>
    </p:spTree>
    <p:extLst>
      <p:ext uri="{BB962C8B-B14F-4D97-AF65-F5344CB8AC3E}">
        <p14:creationId xmlns:p14="http://schemas.microsoft.com/office/powerpoint/2010/main" val="778110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57E36F3B-5EA3-4859-A8E1-7DB2CD0BF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E2635EE6-D269-46B5-8431-4D0F084D4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
            <a:ext cx="6252552" cy="6858003"/>
          </a:xfrm>
          <a:custGeom>
            <a:avLst/>
            <a:gdLst>
              <a:gd name="connsiteX0" fmla="*/ 2609706 w 6252552"/>
              <a:gd name="connsiteY0" fmla="*/ 0 h 6858003"/>
              <a:gd name="connsiteX1" fmla="*/ 6252552 w 6252552"/>
              <a:gd name="connsiteY1" fmla="*/ 0 h 6858003"/>
              <a:gd name="connsiteX2" fmla="*/ 6252552 w 6252552"/>
              <a:gd name="connsiteY2" fmla="*/ 6858002 h 6858003"/>
              <a:gd name="connsiteX3" fmla="*/ 6228060 w 6252552"/>
              <a:gd name="connsiteY3" fmla="*/ 6858002 h 6858003"/>
              <a:gd name="connsiteX4" fmla="*/ 6228060 w 6252552"/>
              <a:gd name="connsiteY4" fmla="*/ 6858003 h 6858003"/>
              <a:gd name="connsiteX5" fmla="*/ 0 w 6252552"/>
              <a:gd name="connsiteY5" fmla="*/ 6858003 h 6858003"/>
              <a:gd name="connsiteX6" fmla="*/ 0 w 6252552"/>
              <a:gd name="connsiteY6" fmla="*/ 1 h 6858003"/>
              <a:gd name="connsiteX7" fmla="*/ 2609701 w 6252552"/>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52552" h="6858003">
                <a:moveTo>
                  <a:pt x="2609706" y="0"/>
                </a:moveTo>
                <a:lnTo>
                  <a:pt x="6252552" y="0"/>
                </a:lnTo>
                <a:lnTo>
                  <a:pt x="6252552" y="6858002"/>
                </a:lnTo>
                <a:lnTo>
                  <a:pt x="6228060" y="6858002"/>
                </a:lnTo>
                <a:lnTo>
                  <a:pt x="6228060" y="6858003"/>
                </a:lnTo>
                <a:lnTo>
                  <a:pt x="0" y="6858003"/>
                </a:lnTo>
                <a:lnTo>
                  <a:pt x="0" y="1"/>
                </a:lnTo>
                <a:lnTo>
                  <a:pt x="2609701"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Arc 18">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4835E1-B005-F77E-1B61-EE02B0DA4A9C}"/>
              </a:ext>
            </a:extLst>
          </p:cNvPr>
          <p:cNvSpPr>
            <a:spLocks noGrp="1"/>
          </p:cNvSpPr>
          <p:nvPr>
            <p:ph type="title"/>
          </p:nvPr>
        </p:nvSpPr>
        <p:spPr>
          <a:xfrm>
            <a:off x="643467" y="795509"/>
            <a:ext cx="5271106" cy="2798604"/>
          </a:xfrm>
        </p:spPr>
        <p:txBody>
          <a:bodyPr vert="horz" lIns="91440" tIns="45720" rIns="91440" bIns="45720" rtlCol="0" anchor="b">
            <a:normAutofit/>
          </a:bodyPr>
          <a:lstStyle/>
          <a:p>
            <a:r>
              <a:rPr lang="en-US" sz="6000" dirty="0">
                <a:solidFill>
                  <a:srgbClr val="FFFFFF"/>
                </a:solidFill>
                <a:cs typeface="Aharoni"/>
              </a:rPr>
              <a:t>Today</a:t>
            </a:r>
            <a:endParaRPr lang="en-US" sz="6000" kern="1200" dirty="0">
              <a:solidFill>
                <a:srgbClr val="FFFFFF"/>
              </a:solidFill>
              <a:latin typeface="+mj-lt"/>
              <a:ea typeface="+mj-ea"/>
              <a:cs typeface="+mj-cs"/>
            </a:endParaRPr>
          </a:p>
        </p:txBody>
      </p:sp>
      <p:pic>
        <p:nvPicPr>
          <p:cNvPr id="4" name="Content Placeholder 3" descr="A dark cave with a pile of garbage&#10;&#10;Description automatically generated">
            <a:extLst>
              <a:ext uri="{FF2B5EF4-FFF2-40B4-BE49-F238E27FC236}">
                <a16:creationId xmlns:a16="http://schemas.microsoft.com/office/drawing/2014/main" id="{325B80A2-8356-1340-5E65-2D674F72721D}"/>
              </a:ext>
            </a:extLst>
          </p:cNvPr>
          <p:cNvPicPr>
            <a:picLocks noGrp="1" noChangeAspect="1"/>
          </p:cNvPicPr>
          <p:nvPr>
            <p:ph idx="1"/>
          </p:nvPr>
        </p:nvPicPr>
        <p:blipFill rotWithShape="1">
          <a:blip r:embed="rId3"/>
          <a:srcRect l="30793" r="23383" b="2"/>
          <a:stretch/>
        </p:blipFill>
        <p:spPr>
          <a:xfrm>
            <a:off x="6496428" y="136525"/>
            <a:ext cx="2563209" cy="3146323"/>
          </a:xfrm>
          <a:custGeom>
            <a:avLst/>
            <a:gdLst/>
            <a:ahLst/>
            <a:cxnLst/>
            <a:rect l="l" t="t" r="r" b="b"/>
            <a:pathLst>
              <a:path w="3146323" h="3146323">
                <a:moveTo>
                  <a:pt x="91778" y="0"/>
                </a:moveTo>
                <a:lnTo>
                  <a:pt x="3054545" y="0"/>
                </a:lnTo>
                <a:cubicBezTo>
                  <a:pt x="3105233" y="0"/>
                  <a:pt x="3146323" y="41090"/>
                  <a:pt x="3146323" y="91778"/>
                </a:cubicBezTo>
                <a:lnTo>
                  <a:pt x="3146323" y="3054545"/>
                </a:lnTo>
                <a:cubicBezTo>
                  <a:pt x="3146323" y="3105233"/>
                  <a:pt x="3105233" y="3146323"/>
                  <a:pt x="3054545" y="3146323"/>
                </a:cubicBezTo>
                <a:lnTo>
                  <a:pt x="91778" y="3146323"/>
                </a:lnTo>
                <a:cubicBezTo>
                  <a:pt x="41090" y="3146323"/>
                  <a:pt x="0" y="3105233"/>
                  <a:pt x="0" y="3054545"/>
                </a:cubicBezTo>
                <a:lnTo>
                  <a:pt x="0" y="91778"/>
                </a:lnTo>
                <a:cubicBezTo>
                  <a:pt x="0" y="41090"/>
                  <a:pt x="41090" y="0"/>
                  <a:pt x="91778" y="0"/>
                </a:cubicBezTo>
                <a:close/>
              </a:path>
            </a:pathLst>
          </a:custGeom>
        </p:spPr>
      </p:pic>
      <p:sp>
        <p:nvSpPr>
          <p:cNvPr id="21" name="Oval 20">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5" descr="A stone building with a roof&#10;&#10;Description automatically generated">
            <a:extLst>
              <a:ext uri="{FF2B5EF4-FFF2-40B4-BE49-F238E27FC236}">
                <a16:creationId xmlns:a16="http://schemas.microsoft.com/office/drawing/2014/main" id="{A940B973-BEDB-0D49-DAA6-FC82FEB38882}"/>
              </a:ext>
            </a:extLst>
          </p:cNvPr>
          <p:cNvPicPr>
            <a:picLocks noChangeAspect="1"/>
          </p:cNvPicPr>
          <p:nvPr/>
        </p:nvPicPr>
        <p:blipFill rotWithShape="1">
          <a:blip r:embed="rId4"/>
          <a:srcRect l="29369" r="19103"/>
          <a:stretch/>
        </p:blipFill>
        <p:spPr>
          <a:xfrm>
            <a:off x="9343303" y="136525"/>
            <a:ext cx="2563209" cy="3146323"/>
          </a:xfrm>
          <a:custGeom>
            <a:avLst/>
            <a:gdLst/>
            <a:ahLst/>
            <a:cxnLst/>
            <a:rect l="l" t="t" r="r" b="b"/>
            <a:pathLst>
              <a:path w="3146323" h="3146323">
                <a:moveTo>
                  <a:pt x="91778" y="0"/>
                </a:moveTo>
                <a:lnTo>
                  <a:pt x="3054545" y="0"/>
                </a:lnTo>
                <a:cubicBezTo>
                  <a:pt x="3105233" y="0"/>
                  <a:pt x="3146323" y="41090"/>
                  <a:pt x="3146323" y="91778"/>
                </a:cubicBezTo>
                <a:lnTo>
                  <a:pt x="3146323" y="3054545"/>
                </a:lnTo>
                <a:cubicBezTo>
                  <a:pt x="3146323" y="3105233"/>
                  <a:pt x="3105233" y="3146323"/>
                  <a:pt x="3054545" y="3146323"/>
                </a:cubicBezTo>
                <a:lnTo>
                  <a:pt x="91778" y="3146323"/>
                </a:lnTo>
                <a:cubicBezTo>
                  <a:pt x="41090" y="3146323"/>
                  <a:pt x="0" y="3105233"/>
                  <a:pt x="0" y="3054545"/>
                </a:cubicBezTo>
                <a:lnTo>
                  <a:pt x="0" y="91778"/>
                </a:lnTo>
                <a:cubicBezTo>
                  <a:pt x="0" y="41090"/>
                  <a:pt x="41090" y="0"/>
                  <a:pt x="91778" y="0"/>
                </a:cubicBezTo>
                <a:close/>
              </a:path>
            </a:pathLst>
          </a:custGeom>
        </p:spPr>
      </p:pic>
      <p:pic>
        <p:nvPicPr>
          <p:cNvPr id="5" name="Picture 4" descr="Two people standing outside of a building&#10;&#10;Description automatically generated">
            <a:extLst>
              <a:ext uri="{FF2B5EF4-FFF2-40B4-BE49-F238E27FC236}">
                <a16:creationId xmlns:a16="http://schemas.microsoft.com/office/drawing/2014/main" id="{669DA175-EADC-5192-5730-8C98DB091A86}"/>
              </a:ext>
            </a:extLst>
          </p:cNvPr>
          <p:cNvPicPr>
            <a:picLocks noChangeAspect="1"/>
          </p:cNvPicPr>
          <p:nvPr/>
        </p:nvPicPr>
        <p:blipFill rotWithShape="1">
          <a:blip r:embed="rId5"/>
          <a:srcRect l="3283" r="-3" b="-3"/>
          <a:stretch/>
        </p:blipFill>
        <p:spPr>
          <a:xfrm>
            <a:off x="6496428" y="3502644"/>
            <a:ext cx="5431801" cy="3187173"/>
          </a:xfrm>
          <a:custGeom>
            <a:avLst/>
            <a:gdLst/>
            <a:ahLst/>
            <a:cxnLst/>
            <a:rect l="l" t="t" r="r" b="b"/>
            <a:pathLst>
              <a:path w="5096871" h="3187173">
                <a:moveTo>
                  <a:pt x="76652" y="0"/>
                </a:moveTo>
                <a:lnTo>
                  <a:pt x="5020219" y="0"/>
                </a:lnTo>
                <a:cubicBezTo>
                  <a:pt x="5062553" y="0"/>
                  <a:pt x="5096871" y="34318"/>
                  <a:pt x="5096871" y="76652"/>
                </a:cubicBezTo>
                <a:lnTo>
                  <a:pt x="5096871" y="3110521"/>
                </a:lnTo>
                <a:cubicBezTo>
                  <a:pt x="5096871" y="3152855"/>
                  <a:pt x="5062553" y="3187173"/>
                  <a:pt x="5020219" y="3187173"/>
                </a:cubicBezTo>
                <a:lnTo>
                  <a:pt x="76652" y="3187173"/>
                </a:lnTo>
                <a:cubicBezTo>
                  <a:pt x="34318" y="3187173"/>
                  <a:pt x="0" y="3152855"/>
                  <a:pt x="0" y="3110521"/>
                </a:cubicBezTo>
                <a:lnTo>
                  <a:pt x="0" y="76652"/>
                </a:lnTo>
                <a:cubicBezTo>
                  <a:pt x="0" y="34318"/>
                  <a:pt x="34318" y="0"/>
                  <a:pt x="76652" y="0"/>
                </a:cubicBezTo>
                <a:close/>
              </a:path>
            </a:pathLst>
          </a:custGeom>
        </p:spPr>
      </p:pic>
    </p:spTree>
    <p:extLst>
      <p:ext uri="{BB962C8B-B14F-4D97-AF65-F5344CB8AC3E}">
        <p14:creationId xmlns:p14="http://schemas.microsoft.com/office/powerpoint/2010/main" val="335758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83D019-B080-4C5F-EFE8-1CFF98C453AB}"/>
              </a:ext>
            </a:extLst>
          </p:cNvPr>
          <p:cNvSpPr>
            <a:spLocks noGrp="1"/>
          </p:cNvSpPr>
          <p:nvPr>
            <p:ph type="title"/>
          </p:nvPr>
        </p:nvSpPr>
        <p:spPr>
          <a:xfrm>
            <a:off x="838200" y="459863"/>
            <a:ext cx="10515600" cy="1004594"/>
          </a:xfrm>
        </p:spPr>
        <p:txBody>
          <a:bodyPr>
            <a:normAutofit/>
          </a:bodyPr>
          <a:lstStyle/>
          <a:p>
            <a:pPr algn="ctr"/>
            <a:r>
              <a:rPr lang="en-GB" sz="6000" dirty="0">
                <a:solidFill>
                  <a:srgbClr val="FFFFFF"/>
                </a:solidFill>
                <a:cs typeface="Aharoni"/>
              </a:rPr>
              <a:t>Conclusion</a:t>
            </a:r>
            <a:endParaRPr lang="en-GB" sz="6000" dirty="0">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A646340-9F77-C9FF-463A-124A7FE7A62F}"/>
              </a:ext>
            </a:extLst>
          </p:cNvPr>
          <p:cNvGraphicFramePr>
            <a:graphicFrameLocks noGrp="1"/>
          </p:cNvGraphicFramePr>
          <p:nvPr>
            <p:ph idx="1"/>
            <p:extLst>
              <p:ext uri="{D42A27DB-BD31-4B8C-83A1-F6EECF244321}">
                <p14:modId xmlns:p14="http://schemas.microsoft.com/office/powerpoint/2010/main" val="35111310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6800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10A8B-5B1C-48CB-C7BB-81AC6D2999B6}"/>
              </a:ext>
            </a:extLst>
          </p:cNvPr>
          <p:cNvSpPr>
            <a:spLocks noGrp="1"/>
          </p:cNvSpPr>
          <p:nvPr>
            <p:ph type="title"/>
          </p:nvPr>
        </p:nvSpPr>
        <p:spPr/>
        <p:txBody>
          <a:bodyPr/>
          <a:lstStyle/>
          <a:p>
            <a:r>
              <a:rPr lang="en-GB" dirty="0">
                <a:cs typeface="Aharoni"/>
              </a:rPr>
              <a:t>Further Learning</a:t>
            </a:r>
            <a:endParaRPr lang="en-GB" dirty="0"/>
          </a:p>
        </p:txBody>
      </p:sp>
      <p:sp>
        <p:nvSpPr>
          <p:cNvPr id="3" name="Content Placeholder 2">
            <a:extLst>
              <a:ext uri="{FF2B5EF4-FFF2-40B4-BE49-F238E27FC236}">
                <a16:creationId xmlns:a16="http://schemas.microsoft.com/office/drawing/2014/main" id="{EEBC5B1F-D942-6309-8E60-5BFC721E1D7B}"/>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Hafod Morfa Copperworks The Swansea Canal - Hafod Morfa Copperworks</a:t>
            </a:r>
          </a:p>
          <a:p>
            <a:r>
              <a:rPr lang="en-GB" dirty="0">
                <a:ea typeface="+mn-lt"/>
                <a:cs typeface="+mn-lt"/>
                <a:hlinkClick r:id="rId3"/>
              </a:rPr>
              <a:t>SwanseaandCardiff.pdf (gov.wales)</a:t>
            </a:r>
          </a:p>
          <a:p>
            <a:r>
              <a:rPr lang="en-GB" dirty="0">
                <a:ea typeface="+mn-lt"/>
                <a:cs typeface="+mn-lt"/>
                <a:hlinkClick r:id="rId4"/>
              </a:rPr>
              <a:t>Hafod-Morfa Copperworks, Swansea, Wales - YouTube</a:t>
            </a:r>
          </a:p>
          <a:p>
            <a:r>
              <a:rPr lang="en-GB" dirty="0">
                <a:ea typeface="+mn-lt"/>
                <a:cs typeface="+mn-lt"/>
                <a:hlinkClick r:id="rId5"/>
              </a:rPr>
              <a:t>Discover the Dark Secrets Behind Swansea's Morfa Copper Works @Drone_Man_Wales #swanseacopperworks - YouTube</a:t>
            </a:r>
            <a:endParaRPr lang="en-GB" dirty="0">
              <a:ea typeface="+mn-lt"/>
              <a:cs typeface="+mn-lt"/>
            </a:endParaRPr>
          </a:p>
        </p:txBody>
      </p:sp>
    </p:spTree>
    <p:extLst>
      <p:ext uri="{BB962C8B-B14F-4D97-AF65-F5344CB8AC3E}">
        <p14:creationId xmlns:p14="http://schemas.microsoft.com/office/powerpoint/2010/main" val="2144795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36A78-59FD-58DD-D4AE-DFBCE935B1EB}"/>
              </a:ext>
            </a:extLst>
          </p:cNvPr>
          <p:cNvSpPr>
            <a:spLocks noGrp="1"/>
          </p:cNvSpPr>
          <p:nvPr>
            <p:ph type="title"/>
          </p:nvPr>
        </p:nvSpPr>
        <p:spPr>
          <a:xfrm>
            <a:off x="838200" y="365125"/>
            <a:ext cx="10515600" cy="1871902"/>
          </a:xfrm>
        </p:spPr>
        <p:txBody>
          <a:bodyPr>
            <a:normAutofit/>
          </a:bodyPr>
          <a:lstStyle/>
          <a:p>
            <a:r>
              <a:rPr lang="en-GB" sz="6000" dirty="0">
                <a:cs typeface="Aharoni"/>
              </a:rPr>
              <a:t>References</a:t>
            </a:r>
            <a:endParaRPr lang="en-GB" sz="6000" dirty="0"/>
          </a:p>
        </p:txBody>
      </p:sp>
      <p:sp>
        <p:nvSpPr>
          <p:cNvPr id="3" name="Content Placeholder 2">
            <a:extLst>
              <a:ext uri="{FF2B5EF4-FFF2-40B4-BE49-F238E27FC236}">
                <a16:creationId xmlns:a16="http://schemas.microsoft.com/office/drawing/2014/main" id="{52303040-8D25-3EAD-DE78-1795CAB62E6A}"/>
              </a:ext>
            </a:extLst>
          </p:cNvPr>
          <p:cNvSpPr>
            <a:spLocks noGrp="1"/>
          </p:cNvSpPr>
          <p:nvPr>
            <p:ph idx="1"/>
          </p:nvPr>
        </p:nvSpPr>
        <p:spPr>
          <a:xfrm>
            <a:off x="838200" y="1955021"/>
            <a:ext cx="10515600" cy="3730346"/>
          </a:xfrm>
        </p:spPr>
        <p:txBody>
          <a:bodyPr vert="horz" lIns="91440" tIns="45720" rIns="91440" bIns="45720" rtlCol="0" anchor="t">
            <a:normAutofit fontScale="92500" lnSpcReduction="10000"/>
          </a:bodyPr>
          <a:lstStyle/>
          <a:p>
            <a:r>
              <a:rPr lang="en-GB" sz="1000" dirty="0">
                <a:latin typeface="Aharoni"/>
                <a:cs typeface="Calibri"/>
              </a:rPr>
              <a:t>CADW (2016). </a:t>
            </a:r>
            <a:r>
              <a:rPr lang="en-GB" sz="1000" i="1" err="1">
                <a:latin typeface="Aharoni"/>
                <a:cs typeface="Calibri"/>
              </a:rPr>
              <a:t>Hafod</a:t>
            </a:r>
            <a:r>
              <a:rPr lang="en-GB" sz="1000" i="1" dirty="0">
                <a:latin typeface="Aharoni"/>
                <a:cs typeface="Calibri"/>
              </a:rPr>
              <a:t> and the Lower Swansea Valley</a:t>
            </a:r>
            <a:r>
              <a:rPr lang="en-GB" sz="1000" dirty="0">
                <a:latin typeface="Aharoni"/>
                <a:cs typeface="Calibri"/>
              </a:rPr>
              <a:t>. [Understanding Urban Character] Available at: </a:t>
            </a:r>
            <a:r>
              <a:rPr lang="en-GB" sz="1000" dirty="0">
                <a:latin typeface="Aharoni"/>
                <a:cs typeface="Calibri"/>
                <a:hlinkClick r:id="rId2"/>
              </a:rPr>
              <a:t>https://cadw.gov.wales/sites/default/files/2019-05/Hafod%20and%20the%20Lower%20Swansea%20Valley-%20Understanding%20Urban%20Character_0.pdf</a:t>
            </a:r>
            <a:r>
              <a:rPr lang="en-GB" sz="1000" dirty="0">
                <a:latin typeface="Aharoni"/>
                <a:cs typeface="Calibri"/>
              </a:rPr>
              <a:t> [Accessed 19 Sep. 2023].</a:t>
            </a:r>
            <a:endParaRPr lang="en-GB" sz="1000">
              <a:latin typeface="Aharoni"/>
              <a:cs typeface="Aharoni"/>
            </a:endParaRPr>
          </a:p>
          <a:p>
            <a:r>
              <a:rPr lang="en-US" sz="1000" dirty="0">
                <a:latin typeface="Aharoni"/>
                <a:cs typeface="Calibri"/>
              </a:rPr>
              <a:t>ITVX (2019). </a:t>
            </a:r>
            <a:r>
              <a:rPr lang="en-US" sz="1000" i="1" dirty="0">
                <a:latin typeface="Aharoni"/>
                <a:cs typeface="Calibri"/>
              </a:rPr>
              <a:t>Funding to restore historic Swansea Canal into ‘visitor destination’</a:t>
            </a:r>
            <a:r>
              <a:rPr lang="en-US" sz="1000" dirty="0">
                <a:latin typeface="Aharoni"/>
                <a:cs typeface="Calibri"/>
              </a:rPr>
              <a:t>. [online] ITV.com. Available at: </a:t>
            </a:r>
            <a:r>
              <a:rPr lang="en-US" sz="1000" dirty="0">
                <a:solidFill>
                  <a:srgbClr val="EB8067"/>
                </a:solidFill>
                <a:latin typeface="Aharoni"/>
                <a:cs typeface="Calibri"/>
                <a:hlinkClick r:id="rId3"/>
              </a:rPr>
              <a:t>https://www.itv.com/news/wales/2019-02-06/funding-to-restore-historic-swansea-canal-into-visitor-destination</a:t>
            </a:r>
            <a:r>
              <a:rPr lang="en-US" sz="1000" dirty="0">
                <a:latin typeface="Aharoni"/>
                <a:cs typeface="Calibri"/>
              </a:rPr>
              <a:t> [Accessed 19 Sep. 2023].</a:t>
            </a:r>
          </a:p>
          <a:p>
            <a:r>
              <a:rPr lang="en-US" sz="1000" dirty="0">
                <a:solidFill>
                  <a:srgbClr val="222222"/>
                </a:solidFill>
                <a:latin typeface="Aharoni"/>
                <a:cs typeface="Calibri"/>
              </a:rPr>
              <a:t>Hilton, K. J. (1963). The Lower Swansea Valley Project. </a:t>
            </a:r>
            <a:r>
              <a:rPr lang="en-US" sz="1000" i="1" dirty="0">
                <a:solidFill>
                  <a:srgbClr val="222222"/>
                </a:solidFill>
                <a:latin typeface="Aharoni"/>
                <a:cs typeface="Calibri"/>
              </a:rPr>
              <a:t>Geography</a:t>
            </a:r>
            <a:r>
              <a:rPr lang="en-US" sz="1000" dirty="0">
                <a:solidFill>
                  <a:srgbClr val="222222"/>
                </a:solidFill>
                <a:latin typeface="Aharoni"/>
                <a:cs typeface="Calibri"/>
              </a:rPr>
              <a:t>, </a:t>
            </a:r>
            <a:r>
              <a:rPr lang="en-US" sz="1000" i="1" dirty="0">
                <a:solidFill>
                  <a:srgbClr val="222222"/>
                </a:solidFill>
                <a:latin typeface="Aharoni"/>
                <a:cs typeface="Calibri"/>
              </a:rPr>
              <a:t>48</a:t>
            </a:r>
            <a:r>
              <a:rPr lang="en-US" sz="1000" dirty="0">
                <a:solidFill>
                  <a:srgbClr val="222222"/>
                </a:solidFill>
                <a:latin typeface="Aharoni"/>
                <a:cs typeface="Calibri"/>
              </a:rPr>
              <a:t>(3), 296-299.</a:t>
            </a:r>
            <a:endParaRPr lang="en-US" sz="1000" baseline="30000" dirty="0">
              <a:solidFill>
                <a:srgbClr val="000000"/>
              </a:solidFill>
              <a:latin typeface="Aharoni"/>
              <a:cs typeface="Calibri"/>
            </a:endParaRPr>
          </a:p>
          <a:p>
            <a:r>
              <a:rPr lang="en-US" sz="1000" dirty="0">
                <a:solidFill>
                  <a:srgbClr val="222222"/>
                </a:solidFill>
                <a:latin typeface="Aharoni"/>
                <a:cs typeface="Calibri"/>
              </a:rPr>
              <a:t>Jones, J. L., Jenkins, R. O., Palmer, C. P., &amp; Haris, P. I. (2017). An Environmental Study of the Nant-Y- </a:t>
            </a:r>
            <a:r>
              <a:rPr lang="en-US" sz="1000" dirty="0" err="1">
                <a:solidFill>
                  <a:srgbClr val="222222"/>
                </a:solidFill>
                <a:latin typeface="Aharoni"/>
                <a:cs typeface="Calibri"/>
              </a:rPr>
              <a:t>Fendrod</a:t>
            </a:r>
            <a:r>
              <a:rPr lang="en-US" sz="1000" dirty="0">
                <a:solidFill>
                  <a:srgbClr val="222222"/>
                </a:solidFill>
                <a:latin typeface="Aharoni"/>
                <a:cs typeface="Calibri"/>
              </a:rPr>
              <a:t> Stream in South Wales. </a:t>
            </a:r>
            <a:r>
              <a:rPr lang="en-US" sz="1000" i="1" dirty="0">
                <a:solidFill>
                  <a:srgbClr val="222222"/>
                </a:solidFill>
                <a:latin typeface="Aharoni"/>
                <a:cs typeface="Calibri"/>
              </a:rPr>
              <a:t>WIT Transactions on Ecology and the Environment</a:t>
            </a:r>
            <a:r>
              <a:rPr lang="en-US" sz="1000" dirty="0">
                <a:solidFill>
                  <a:srgbClr val="222222"/>
                </a:solidFill>
                <a:latin typeface="Aharoni"/>
                <a:cs typeface="Calibri"/>
              </a:rPr>
              <a:t>, </a:t>
            </a:r>
            <a:r>
              <a:rPr lang="en-US" sz="1000" i="1" dirty="0">
                <a:solidFill>
                  <a:srgbClr val="222222"/>
                </a:solidFill>
                <a:latin typeface="Aharoni"/>
                <a:cs typeface="Calibri"/>
              </a:rPr>
              <a:t>216</a:t>
            </a:r>
            <a:r>
              <a:rPr lang="en-US" sz="1000" dirty="0">
                <a:solidFill>
                  <a:srgbClr val="222222"/>
                </a:solidFill>
                <a:latin typeface="Aharoni"/>
                <a:cs typeface="Calibri"/>
              </a:rPr>
              <a:t>, 143-154.</a:t>
            </a:r>
            <a:endParaRPr lang="en-US" sz="1000" baseline="30000" dirty="0">
              <a:latin typeface="Aharoni"/>
              <a:cs typeface="Calibri"/>
            </a:endParaRPr>
          </a:p>
          <a:p>
            <a:r>
              <a:rPr lang="en-US" sz="1000" dirty="0">
                <a:latin typeface="Aharoni"/>
                <a:cs typeface="Calibri"/>
              </a:rPr>
              <a:t>Swansea Museum (2023). </a:t>
            </a:r>
            <a:r>
              <a:rPr lang="en-US" sz="1000" i="1" dirty="0">
                <a:latin typeface="Aharoni"/>
                <a:cs typeface="Calibri"/>
              </a:rPr>
              <a:t>Copperopolis Conclusion</a:t>
            </a:r>
            <a:r>
              <a:rPr lang="en-US" sz="1000" dirty="0">
                <a:latin typeface="Aharoni"/>
                <a:cs typeface="Calibri"/>
              </a:rPr>
              <a:t>. Swansea Museum.</a:t>
            </a:r>
            <a:r>
              <a:rPr lang="en-US" sz="1000" dirty="0">
                <a:latin typeface="Aharoni"/>
                <a:ea typeface="+mn-lt"/>
                <a:cs typeface="Calibri"/>
              </a:rPr>
              <a:t> </a:t>
            </a:r>
            <a:r>
              <a:rPr lang="en-GB" sz="1000" dirty="0">
                <a:latin typeface="Aharoni"/>
                <a:ea typeface="+mn-lt"/>
                <a:cs typeface="+mn-lt"/>
              </a:rPr>
              <a:t>Available at:</a:t>
            </a:r>
            <a:r>
              <a:rPr lang="en-US" sz="1000" dirty="0">
                <a:latin typeface="Aharoni"/>
                <a:cs typeface="Calibri"/>
              </a:rPr>
              <a:t> </a:t>
            </a:r>
            <a:r>
              <a:rPr lang="en-US" sz="1000" u="sng" dirty="0">
                <a:solidFill>
                  <a:srgbClr val="0563C1"/>
                </a:solidFill>
                <a:latin typeface="Aharoni"/>
                <a:cs typeface="Calibri"/>
                <a:hlinkClick r:id="rId4"/>
              </a:rPr>
              <a:t>http://www.swanseamuseum.co.uk/whats-on/past-exhibitions/copperopolis/conclusion</a:t>
            </a:r>
            <a:r>
              <a:rPr lang="en-US" sz="1000" dirty="0">
                <a:latin typeface="Aharoni"/>
                <a:cs typeface="Calibri"/>
              </a:rPr>
              <a:t>  </a:t>
            </a:r>
            <a:r>
              <a:rPr lang="en-GB" sz="1000" dirty="0">
                <a:latin typeface="Aharoni"/>
                <a:ea typeface="+mn-lt"/>
                <a:cs typeface="+mn-lt"/>
              </a:rPr>
              <a:t>[Accessed 19 Sep. 2023].</a:t>
            </a:r>
            <a:endParaRPr lang="en-US" sz="1000" baseline="30000" dirty="0">
              <a:latin typeface="Aharoni"/>
              <a:cs typeface="Calibri"/>
            </a:endParaRPr>
          </a:p>
          <a:p>
            <a:r>
              <a:rPr lang="en-US" sz="1000">
                <a:latin typeface="Aharoni"/>
                <a:cs typeface="Calibri"/>
              </a:rPr>
              <a:t>Swansea Museum. (2023). </a:t>
            </a:r>
            <a:r>
              <a:rPr lang="en-US" sz="1000" i="1">
                <a:latin typeface="Aharoni"/>
                <a:cs typeface="Calibri"/>
              </a:rPr>
              <a:t>People In Industry</a:t>
            </a:r>
            <a:r>
              <a:rPr lang="en-US" sz="1000" dirty="0">
                <a:latin typeface="Aharoni"/>
                <a:cs typeface="Calibri"/>
              </a:rPr>
              <a:t>.</a:t>
            </a:r>
            <a:r>
              <a:rPr lang="en-US" sz="1000">
                <a:solidFill>
                  <a:srgbClr val="000000"/>
                </a:solidFill>
                <a:latin typeface="Aharoni"/>
                <a:cs typeface="Calibri"/>
              </a:rPr>
              <a:t> Available at: </a:t>
            </a:r>
            <a:r>
              <a:rPr lang="en-US" sz="1000" dirty="0">
                <a:solidFill>
                  <a:srgbClr val="000000"/>
                </a:solidFill>
                <a:latin typeface="Aharoni"/>
                <a:cs typeface="Calibri"/>
              </a:rPr>
              <a:t> </a:t>
            </a:r>
            <a:r>
              <a:rPr lang="en-US" sz="1000" u="sng" dirty="0">
                <a:solidFill>
                  <a:srgbClr val="0563C1"/>
                </a:solidFill>
                <a:latin typeface="Aharoni"/>
                <a:cs typeface="Calibri"/>
                <a:hlinkClick r:id="rId5"/>
              </a:rPr>
              <a:t>http://www.swanseamuseum.co.uk/swansea-a-brief-history/industry/people-in-industry </a:t>
            </a:r>
            <a:r>
              <a:rPr lang="en-US" sz="1000">
                <a:solidFill>
                  <a:srgbClr val="000000"/>
                </a:solidFill>
                <a:latin typeface="Aharoni"/>
                <a:cs typeface="Calibri"/>
              </a:rPr>
              <a:t> [Accessed 19 Sep. 2023].</a:t>
            </a:r>
            <a:endParaRPr lang="en-US" sz="1000" dirty="0">
              <a:solidFill>
                <a:srgbClr val="000000"/>
              </a:solidFill>
              <a:latin typeface="Aharoni"/>
              <a:cs typeface="Calibri"/>
            </a:endParaRPr>
          </a:p>
          <a:p>
            <a:r>
              <a:rPr lang="en-US" sz="1000" dirty="0" err="1">
                <a:solidFill>
                  <a:srgbClr val="222222"/>
                </a:solidFill>
                <a:latin typeface="Aharoni"/>
                <a:cs typeface="Calibri"/>
              </a:rPr>
              <a:t>TeBrake</a:t>
            </a:r>
            <a:r>
              <a:rPr lang="en-US" sz="1000" dirty="0">
                <a:solidFill>
                  <a:srgbClr val="222222"/>
                </a:solidFill>
                <a:latin typeface="Aharoni"/>
                <a:cs typeface="Calibri"/>
              </a:rPr>
              <a:t>, W. H. (1983). New Land for Old: The Environmental Renaissance of the Lower Swansea Valley.</a:t>
            </a:r>
          </a:p>
          <a:p>
            <a:r>
              <a:rPr lang="en-US" sz="1000" dirty="0">
                <a:latin typeface="Aharoni"/>
                <a:cs typeface="Calibri"/>
              </a:rPr>
              <a:t>The National Library of Wales (2023). </a:t>
            </a:r>
            <a:r>
              <a:rPr lang="en-US" sz="1000" i="1" dirty="0">
                <a:latin typeface="Aharoni"/>
                <a:cs typeface="Calibri"/>
              </a:rPr>
              <a:t>The Industrial Revolution in Wales</a:t>
            </a:r>
            <a:r>
              <a:rPr lang="en-US" sz="1000" dirty="0">
                <a:latin typeface="Aharoni"/>
                <a:cs typeface="Calibri"/>
              </a:rPr>
              <a:t>.</a:t>
            </a:r>
          </a:p>
          <a:p>
            <a:r>
              <a:rPr lang="en-US" sz="1000">
                <a:latin typeface="Aharoni"/>
                <a:cs typeface="Calibri"/>
              </a:rPr>
              <a:t>The National Library of Wales. (2023).  Available at:</a:t>
            </a:r>
            <a:r>
              <a:rPr lang="en-US" sz="1000" dirty="0">
                <a:latin typeface="Aharoni"/>
                <a:cs typeface="Calibri"/>
              </a:rPr>
              <a:t> </a:t>
            </a:r>
            <a:r>
              <a:rPr lang="en-US" sz="1000" i="1">
                <a:latin typeface="Aharoni"/>
                <a:cs typeface="Calibri"/>
              </a:rPr>
              <a:t>Vivian family, Barons Swansea</a:t>
            </a:r>
            <a:r>
              <a:rPr lang="en-US" sz="1000">
                <a:latin typeface="Aharoni"/>
                <a:cs typeface="Calibri"/>
              </a:rPr>
              <a:t>. </a:t>
            </a:r>
            <a:r>
              <a:rPr lang="en-US" sz="1000" u="sng" dirty="0">
                <a:solidFill>
                  <a:srgbClr val="0563C1"/>
                </a:solidFill>
                <a:latin typeface="Aharoni"/>
                <a:cs typeface="Calibri"/>
                <a:hlinkClick r:id="rId6"/>
              </a:rPr>
              <a:t>https://archives.library.wales/index.php/vivian-family-barons-swansea</a:t>
            </a:r>
            <a:r>
              <a:rPr lang="en-US" sz="1000" dirty="0">
                <a:latin typeface="Aharoni"/>
                <a:cs typeface="Calibri"/>
              </a:rPr>
              <a:t> </a:t>
            </a:r>
            <a:r>
              <a:rPr lang="en-GB" sz="1000">
                <a:latin typeface="Aharoni"/>
                <a:ea typeface="+mn-lt"/>
                <a:cs typeface="+mn-lt"/>
              </a:rPr>
              <a:t>[Accessed 19 Sep. 2023].</a:t>
            </a:r>
            <a:endParaRPr lang="en-US" sz="1000" dirty="0">
              <a:latin typeface="Aharoni"/>
              <a:cs typeface="Calibri"/>
            </a:endParaRPr>
          </a:p>
          <a:p>
            <a:r>
              <a:rPr lang="en-US" sz="1000" dirty="0">
                <a:latin typeface="Aharoni"/>
                <a:cs typeface="Calibri"/>
              </a:rPr>
              <a:t>Tawe Heritage Waterfront. (2010, March 16). </a:t>
            </a:r>
            <a:r>
              <a:rPr lang="en-US" sz="1000" i="1" dirty="0">
                <a:latin typeface="Aharoni"/>
                <a:cs typeface="Calibri"/>
              </a:rPr>
              <a:t>A short history of the </a:t>
            </a:r>
            <a:r>
              <a:rPr lang="en-US" sz="1000" i="1" dirty="0" err="1">
                <a:latin typeface="Aharoni"/>
                <a:cs typeface="Calibri"/>
              </a:rPr>
              <a:t>Hafod</a:t>
            </a:r>
            <a:r>
              <a:rPr lang="en-US" sz="1000" i="1" dirty="0">
                <a:latin typeface="Aharoni"/>
                <a:cs typeface="Calibri"/>
              </a:rPr>
              <a:t> Copperworks</a:t>
            </a:r>
            <a:r>
              <a:rPr lang="en-US" sz="1000" dirty="0">
                <a:latin typeface="Aharoni"/>
                <a:cs typeface="Calibri"/>
              </a:rPr>
              <a:t>. </a:t>
            </a:r>
            <a:r>
              <a:rPr lang="en-US" sz="1000" dirty="0" err="1">
                <a:latin typeface="Aharoni"/>
                <a:cs typeface="Calibri"/>
              </a:rPr>
              <a:t>Issuu.Com</a:t>
            </a:r>
            <a:r>
              <a:rPr lang="en-US" sz="1000" dirty="0">
                <a:latin typeface="Aharoni"/>
                <a:cs typeface="Calibri"/>
              </a:rPr>
              <a:t>. Available at </a:t>
            </a:r>
            <a:r>
              <a:rPr lang="en-US" sz="1000" u="sng" dirty="0">
                <a:solidFill>
                  <a:srgbClr val="0563C1"/>
                </a:solidFill>
                <a:latin typeface="Aharoni"/>
                <a:cs typeface="Calibri"/>
                <a:hlinkClick r:id="rId7"/>
              </a:rPr>
              <a:t>https://issuu.com/swansea/docs/hafod_copperworks </a:t>
            </a:r>
            <a:r>
              <a:rPr lang="en-US" sz="1000" dirty="0">
                <a:solidFill>
                  <a:srgbClr val="000000"/>
                </a:solidFill>
                <a:latin typeface="Aharoni"/>
                <a:cs typeface="Calibri"/>
              </a:rPr>
              <a:t> </a:t>
            </a:r>
            <a:r>
              <a:rPr lang="en-GB" sz="1000" dirty="0">
                <a:solidFill>
                  <a:srgbClr val="000000"/>
                </a:solidFill>
                <a:latin typeface="Aharoni"/>
                <a:ea typeface="+mn-lt"/>
                <a:cs typeface="+mn-lt"/>
              </a:rPr>
              <a:t>[Accessed 19 Sep. 2023].</a:t>
            </a:r>
            <a:endParaRPr lang="en-US" sz="1000" dirty="0">
              <a:latin typeface="Aharoni"/>
              <a:cs typeface="Calibri"/>
            </a:endParaRPr>
          </a:p>
          <a:p>
            <a:r>
              <a:rPr lang="en-GB" sz="1000" dirty="0">
                <a:latin typeface="Aharoni"/>
                <a:cs typeface="Calibri"/>
              </a:rPr>
              <a:t>‌</a:t>
            </a:r>
            <a:r>
              <a:rPr lang="en-US" sz="1000" dirty="0">
                <a:latin typeface="Aharoni"/>
                <a:cs typeface="Calibri"/>
              </a:rPr>
              <a:t>Museum of Wales (2023). </a:t>
            </a:r>
            <a:r>
              <a:rPr lang="en-US" sz="1000" i="1" dirty="0">
                <a:latin typeface="Aharoni"/>
                <a:cs typeface="Calibri"/>
              </a:rPr>
              <a:t>Lower Swansea Valley, photograph</a:t>
            </a:r>
            <a:r>
              <a:rPr lang="en-US" sz="1000" dirty="0">
                <a:latin typeface="Aharoni"/>
                <a:cs typeface="Calibri"/>
              </a:rPr>
              <a:t>. </a:t>
            </a:r>
            <a:r>
              <a:rPr lang="en-US" sz="1000" err="1">
                <a:latin typeface="Aharoni"/>
                <a:cs typeface="Calibri"/>
              </a:rPr>
              <a:t>Museum.Wales</a:t>
            </a:r>
            <a:r>
              <a:rPr lang="en-US" sz="1000" dirty="0">
                <a:latin typeface="Aharoni"/>
                <a:cs typeface="Calibri"/>
              </a:rPr>
              <a:t>.</a:t>
            </a:r>
            <a:endParaRPr lang="en-GB" sz="1000" dirty="0">
              <a:latin typeface="Aharoni"/>
            </a:endParaRPr>
          </a:p>
          <a:p>
            <a:endParaRPr lang="en-US" sz="1400" dirty="0">
              <a:latin typeface="Calibri"/>
              <a:cs typeface="Calibri"/>
            </a:endParaRPr>
          </a:p>
          <a:p>
            <a:r>
              <a:rPr lang="en-US" sz="1400" dirty="0">
                <a:latin typeface="Calibri"/>
                <a:cs typeface="Calibri"/>
              </a:rPr>
              <a:t>‌</a:t>
            </a:r>
            <a:endParaRPr lang="en-US" dirty="0"/>
          </a:p>
          <a:p>
            <a:endParaRPr lang="en-US" sz="1400" dirty="0">
              <a:cs typeface="Calibri"/>
            </a:endParaRPr>
          </a:p>
          <a:p>
            <a:endParaRPr lang="en-GB" dirty="0"/>
          </a:p>
        </p:txBody>
      </p:sp>
    </p:spTree>
    <p:extLst>
      <p:ext uri="{BB962C8B-B14F-4D97-AF65-F5344CB8AC3E}">
        <p14:creationId xmlns:p14="http://schemas.microsoft.com/office/powerpoint/2010/main" val="3669873923"/>
      </p:ext>
    </p:extLst>
  </p:cSld>
  <p:clrMapOvr>
    <a:masterClrMapping/>
  </p:clrMapOvr>
</p:sld>
</file>

<file path=ppt/theme/theme1.xml><?xml version="1.0" encoding="utf-8"?>
<a:theme xmlns:a="http://schemas.openxmlformats.org/drawingml/2006/main" name="ShapesVTI">
  <a:themeElements>
    <a:clrScheme name="Office Them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ShapesVTI</vt:lpstr>
      <vt:lpstr>Micro Teach</vt:lpstr>
      <vt:lpstr>The Rise and Fall of Copperopolis  </vt:lpstr>
      <vt:lpstr>Learning outcomes</vt:lpstr>
      <vt:lpstr>Historical Development</vt:lpstr>
      <vt:lpstr>Copper Industry</vt:lpstr>
      <vt:lpstr>PowerPoint Presentation</vt:lpstr>
      <vt:lpstr>Copper Living</vt:lpstr>
      <vt:lpstr>Landore</vt:lpstr>
      <vt:lpstr>Changing landscapes</vt:lpstr>
      <vt:lpstr>Changing Fortunes</vt:lpstr>
      <vt:lpstr>Changing Fortune</vt:lpstr>
      <vt:lpstr>Today</vt:lpstr>
      <vt:lpstr>Conclusion</vt:lpstr>
      <vt:lpstr>Further Learning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851</cp:revision>
  <dcterms:created xsi:type="dcterms:W3CDTF">2023-09-20T12:08:42Z</dcterms:created>
  <dcterms:modified xsi:type="dcterms:W3CDTF">2023-09-21T14:43:52Z</dcterms:modified>
</cp:coreProperties>
</file>