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9" r:id="rId2"/>
    <p:sldMasterId id="2147483734" r:id="rId3"/>
  </p:sldMasterIdLst>
  <p:notesMasterIdLst>
    <p:notesMasterId r:id="rId31"/>
  </p:notesMasterIdLst>
  <p:sldIdLst>
    <p:sldId id="258" r:id="rId4"/>
    <p:sldId id="280" r:id="rId5"/>
    <p:sldId id="260" r:id="rId6"/>
    <p:sldId id="261" r:id="rId7"/>
    <p:sldId id="275" r:id="rId8"/>
    <p:sldId id="265" r:id="rId9"/>
    <p:sldId id="287" r:id="rId10"/>
    <p:sldId id="259" r:id="rId11"/>
    <p:sldId id="271" r:id="rId12"/>
    <p:sldId id="283" r:id="rId13"/>
    <p:sldId id="268" r:id="rId14"/>
    <p:sldId id="263" r:id="rId15"/>
    <p:sldId id="266" r:id="rId16"/>
    <p:sldId id="267" r:id="rId17"/>
    <p:sldId id="276" r:id="rId18"/>
    <p:sldId id="277" r:id="rId19"/>
    <p:sldId id="281" r:id="rId20"/>
    <p:sldId id="279" r:id="rId21"/>
    <p:sldId id="288" r:id="rId22"/>
    <p:sldId id="269" r:id="rId23"/>
    <p:sldId id="284" r:id="rId24"/>
    <p:sldId id="285" r:id="rId25"/>
    <p:sldId id="286" r:id="rId26"/>
    <p:sldId id="278" r:id="rId27"/>
    <p:sldId id="273" r:id="rId28"/>
    <p:sldId id="274" r:id="rId29"/>
    <p:sldId id="272"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CEE5BE-7FEC-45BC-B664-F25584303D20}" v="21" dt="2023-10-24T11:19:29.651"/>
    <p1510:client id="{55C4B2C0-1CF7-837E-0A3F-0BCAC5D1AE2A}" v="67" dt="2023-10-24T11:27:55.048"/>
    <p1510:client id="{7D8F4CDB-380E-4154-97F9-E1B382B5769D}" v="17" dt="2023-10-24T09:09:00.650"/>
    <p1510:client id="{A79A9695-AEEB-F0ED-6953-37EEC508123E}" v="2" dt="2023-10-24T11:06:09.0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1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 Id="rId8"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6CDD32-9244-4479-8A72-53D0D99A1E4B}"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8DE4456F-A263-4762-9D3B-0FCB7E3015D7}">
      <dgm:prSet/>
      <dgm:spPr/>
      <dgm:t>
        <a:bodyPr/>
        <a:lstStyle/>
        <a:p>
          <a:r>
            <a:rPr lang="en-US"/>
            <a:t>Formulate</a:t>
          </a:r>
        </a:p>
      </dgm:t>
    </dgm:pt>
    <dgm:pt modelId="{76BA849D-10CA-4BDC-BA76-85727EB9F54E}" type="parTrans" cxnId="{47C3B6EF-372C-4DBB-A35E-C98B822AA4F8}">
      <dgm:prSet/>
      <dgm:spPr/>
      <dgm:t>
        <a:bodyPr/>
        <a:lstStyle/>
        <a:p>
          <a:endParaRPr lang="en-US"/>
        </a:p>
      </dgm:t>
    </dgm:pt>
    <dgm:pt modelId="{B633E26E-5876-4094-8BCC-83244E2CCE58}" type="sibTrans" cxnId="{47C3B6EF-372C-4DBB-A35E-C98B822AA4F8}">
      <dgm:prSet/>
      <dgm:spPr/>
      <dgm:t>
        <a:bodyPr/>
        <a:lstStyle/>
        <a:p>
          <a:endParaRPr lang="en-US"/>
        </a:p>
      </dgm:t>
    </dgm:pt>
    <dgm:pt modelId="{0934D740-BB03-4E2F-835D-737EB62ECEEE}">
      <dgm:prSet/>
      <dgm:spPr/>
      <dgm:t>
        <a:bodyPr/>
        <a:lstStyle/>
        <a:p>
          <a:r>
            <a:rPr lang="en-US"/>
            <a:t>Formulate a search with key concepts</a:t>
          </a:r>
        </a:p>
      </dgm:t>
    </dgm:pt>
    <dgm:pt modelId="{0F172B34-237C-4356-9FCB-1A80F67BE662}" type="parTrans" cxnId="{E182D210-93C4-4168-AA7F-5DB51DC41514}">
      <dgm:prSet/>
      <dgm:spPr/>
      <dgm:t>
        <a:bodyPr/>
        <a:lstStyle/>
        <a:p>
          <a:endParaRPr lang="en-US"/>
        </a:p>
      </dgm:t>
    </dgm:pt>
    <dgm:pt modelId="{70B93094-CE8D-43F2-B0C9-DE261C395596}" type="sibTrans" cxnId="{E182D210-93C4-4168-AA7F-5DB51DC41514}">
      <dgm:prSet/>
      <dgm:spPr/>
      <dgm:t>
        <a:bodyPr/>
        <a:lstStyle/>
        <a:p>
          <a:endParaRPr lang="en-US"/>
        </a:p>
      </dgm:t>
    </dgm:pt>
    <dgm:pt modelId="{704B650C-1CE1-4731-9C1D-2CEAC2B5E848}">
      <dgm:prSet/>
      <dgm:spPr/>
      <dgm:t>
        <a:bodyPr/>
        <a:lstStyle/>
        <a:p>
          <a:r>
            <a:rPr lang="en-US"/>
            <a:t>Choose</a:t>
          </a:r>
        </a:p>
      </dgm:t>
    </dgm:pt>
    <dgm:pt modelId="{F69E86BE-E936-422C-8648-1DE14CCC755C}" type="parTrans" cxnId="{DD02B068-9E33-4813-B939-B47FC54B0422}">
      <dgm:prSet/>
      <dgm:spPr/>
      <dgm:t>
        <a:bodyPr/>
        <a:lstStyle/>
        <a:p>
          <a:endParaRPr lang="en-US"/>
        </a:p>
      </dgm:t>
    </dgm:pt>
    <dgm:pt modelId="{06C51B38-F76C-4BEC-AC9F-9D9D05FDB3EF}" type="sibTrans" cxnId="{DD02B068-9E33-4813-B939-B47FC54B0422}">
      <dgm:prSet/>
      <dgm:spPr/>
      <dgm:t>
        <a:bodyPr/>
        <a:lstStyle/>
        <a:p>
          <a:endParaRPr lang="en-US"/>
        </a:p>
      </dgm:t>
    </dgm:pt>
    <dgm:pt modelId="{EFC5D2FE-2874-4BEA-920E-26822C276373}">
      <dgm:prSet/>
      <dgm:spPr/>
      <dgm:t>
        <a:bodyPr/>
        <a:lstStyle/>
        <a:p>
          <a:r>
            <a:rPr lang="en-US"/>
            <a:t>Choose the databases</a:t>
          </a:r>
        </a:p>
      </dgm:t>
    </dgm:pt>
    <dgm:pt modelId="{0DF66F5B-1E0E-4503-B878-C95FCCCB249D}" type="parTrans" cxnId="{64AF22D8-DF5F-4C89-AA00-2E123BAA52F1}">
      <dgm:prSet/>
      <dgm:spPr/>
      <dgm:t>
        <a:bodyPr/>
        <a:lstStyle/>
        <a:p>
          <a:endParaRPr lang="en-US"/>
        </a:p>
      </dgm:t>
    </dgm:pt>
    <dgm:pt modelId="{B68FD99E-0EC1-4037-8F31-86A7A27BC797}" type="sibTrans" cxnId="{64AF22D8-DF5F-4C89-AA00-2E123BAA52F1}">
      <dgm:prSet/>
      <dgm:spPr/>
      <dgm:t>
        <a:bodyPr/>
        <a:lstStyle/>
        <a:p>
          <a:endParaRPr lang="en-US"/>
        </a:p>
      </dgm:t>
    </dgm:pt>
    <dgm:pt modelId="{40EA02EC-227D-437C-8157-7BAD50A56C61}">
      <dgm:prSet/>
      <dgm:spPr/>
      <dgm:t>
        <a:bodyPr/>
        <a:lstStyle/>
        <a:p>
          <a:r>
            <a:rPr lang="en-US"/>
            <a:t>Find</a:t>
          </a:r>
        </a:p>
      </dgm:t>
    </dgm:pt>
    <dgm:pt modelId="{AEC70426-0F70-404B-AA5B-C64626ED4F04}" type="parTrans" cxnId="{829EBCB9-A6C3-4E71-A302-F57EAD9D6FD4}">
      <dgm:prSet/>
      <dgm:spPr/>
      <dgm:t>
        <a:bodyPr/>
        <a:lstStyle/>
        <a:p>
          <a:endParaRPr lang="en-US"/>
        </a:p>
      </dgm:t>
    </dgm:pt>
    <dgm:pt modelId="{C80DE7D5-23A6-4070-B391-4A35384D01E0}" type="sibTrans" cxnId="{829EBCB9-A6C3-4E71-A302-F57EAD9D6FD4}">
      <dgm:prSet/>
      <dgm:spPr/>
      <dgm:t>
        <a:bodyPr/>
        <a:lstStyle/>
        <a:p>
          <a:endParaRPr lang="en-US"/>
        </a:p>
      </dgm:t>
    </dgm:pt>
    <dgm:pt modelId="{DB5CB6BC-8BE6-498B-97DC-907C37CC8225}">
      <dgm:prSet/>
      <dgm:spPr/>
      <dgm:t>
        <a:bodyPr/>
        <a:lstStyle/>
        <a:p>
          <a:r>
            <a:rPr lang="en-US"/>
            <a:t>Find synonyms</a:t>
          </a:r>
        </a:p>
      </dgm:t>
    </dgm:pt>
    <dgm:pt modelId="{49372698-1347-46B6-B0A0-25E6CAB1877B}" type="parTrans" cxnId="{5C7B87F6-461A-4A26-8C83-C87D8498A5B2}">
      <dgm:prSet/>
      <dgm:spPr/>
      <dgm:t>
        <a:bodyPr/>
        <a:lstStyle/>
        <a:p>
          <a:endParaRPr lang="en-US"/>
        </a:p>
      </dgm:t>
    </dgm:pt>
    <dgm:pt modelId="{BE416FEC-0329-473C-8AE9-06341221DA2A}" type="sibTrans" cxnId="{5C7B87F6-461A-4A26-8C83-C87D8498A5B2}">
      <dgm:prSet/>
      <dgm:spPr/>
      <dgm:t>
        <a:bodyPr/>
        <a:lstStyle/>
        <a:p>
          <a:endParaRPr lang="en-US"/>
        </a:p>
      </dgm:t>
    </dgm:pt>
    <dgm:pt modelId="{3F7C4300-0690-403F-B119-99C33FED633C}">
      <dgm:prSet/>
      <dgm:spPr/>
      <dgm:t>
        <a:bodyPr/>
        <a:lstStyle/>
        <a:p>
          <a:r>
            <a:rPr lang="en-US"/>
            <a:t>Combine</a:t>
          </a:r>
        </a:p>
      </dgm:t>
    </dgm:pt>
    <dgm:pt modelId="{87AF9DA1-57E5-46A8-8254-A9A7ADABB261}" type="parTrans" cxnId="{5077C22B-F4D0-4BC7-ADA6-29CA2C9931CB}">
      <dgm:prSet/>
      <dgm:spPr/>
      <dgm:t>
        <a:bodyPr/>
        <a:lstStyle/>
        <a:p>
          <a:endParaRPr lang="en-US"/>
        </a:p>
      </dgm:t>
    </dgm:pt>
    <dgm:pt modelId="{4C236322-646E-4535-9B72-4D7D8BF1D33B}" type="sibTrans" cxnId="{5077C22B-F4D0-4BC7-ADA6-29CA2C9931CB}">
      <dgm:prSet/>
      <dgm:spPr/>
      <dgm:t>
        <a:bodyPr/>
        <a:lstStyle/>
        <a:p>
          <a:endParaRPr lang="en-US"/>
        </a:p>
      </dgm:t>
    </dgm:pt>
    <dgm:pt modelId="{7325B25A-3A06-4F78-AC2F-8B08E10F6B5E}">
      <dgm:prSet/>
      <dgm:spPr/>
      <dgm:t>
        <a:bodyPr/>
        <a:lstStyle/>
        <a:p>
          <a:r>
            <a:rPr lang="en-US"/>
            <a:t>Combine your keywords and run search</a:t>
          </a:r>
        </a:p>
      </dgm:t>
    </dgm:pt>
    <dgm:pt modelId="{4EEFEB35-CB33-435F-918B-2788D52E58F9}" type="parTrans" cxnId="{D91BB6ED-770B-444C-BC9D-E6E825559D7F}">
      <dgm:prSet/>
      <dgm:spPr/>
      <dgm:t>
        <a:bodyPr/>
        <a:lstStyle/>
        <a:p>
          <a:endParaRPr lang="en-US"/>
        </a:p>
      </dgm:t>
    </dgm:pt>
    <dgm:pt modelId="{A5C91248-DEA0-47A7-A8B4-F3B198ACC692}" type="sibTrans" cxnId="{D91BB6ED-770B-444C-BC9D-E6E825559D7F}">
      <dgm:prSet/>
      <dgm:spPr/>
      <dgm:t>
        <a:bodyPr/>
        <a:lstStyle/>
        <a:p>
          <a:endParaRPr lang="en-US"/>
        </a:p>
      </dgm:t>
    </dgm:pt>
    <dgm:pt modelId="{96E762BF-7CE7-42F6-A45D-873E330E0E3A}">
      <dgm:prSet/>
      <dgm:spPr/>
      <dgm:t>
        <a:bodyPr/>
        <a:lstStyle/>
        <a:p>
          <a:r>
            <a:rPr lang="en-US"/>
            <a:t>Review, adjust and add</a:t>
          </a:r>
        </a:p>
      </dgm:t>
    </dgm:pt>
    <dgm:pt modelId="{0630600D-D8E5-4F8A-A368-6EDE1530BB07}" type="parTrans" cxnId="{A168C86B-66C5-4687-AF15-C4ED401F0A99}">
      <dgm:prSet/>
      <dgm:spPr/>
      <dgm:t>
        <a:bodyPr/>
        <a:lstStyle/>
        <a:p>
          <a:endParaRPr lang="en-US"/>
        </a:p>
      </dgm:t>
    </dgm:pt>
    <dgm:pt modelId="{9DCB06CB-14C6-4E42-BBC3-32482D524FEA}" type="sibTrans" cxnId="{A168C86B-66C5-4687-AF15-C4ED401F0A99}">
      <dgm:prSet/>
      <dgm:spPr/>
      <dgm:t>
        <a:bodyPr/>
        <a:lstStyle/>
        <a:p>
          <a:endParaRPr lang="en-US"/>
        </a:p>
      </dgm:t>
    </dgm:pt>
    <dgm:pt modelId="{5CC6CD77-4783-4C62-9A45-27B97516E8AE}">
      <dgm:prSet/>
      <dgm:spPr/>
      <dgm:t>
        <a:bodyPr/>
        <a:lstStyle/>
        <a:p>
          <a:r>
            <a:rPr lang="en-US"/>
            <a:t>Review, adjust and add limits (if necessary)</a:t>
          </a:r>
        </a:p>
      </dgm:t>
    </dgm:pt>
    <dgm:pt modelId="{D4CC044E-BBE4-4C44-956A-9D9028FDE824}" type="parTrans" cxnId="{F9E7CF78-B099-46A8-AA77-C5F282493468}">
      <dgm:prSet/>
      <dgm:spPr/>
      <dgm:t>
        <a:bodyPr/>
        <a:lstStyle/>
        <a:p>
          <a:endParaRPr lang="en-US"/>
        </a:p>
      </dgm:t>
    </dgm:pt>
    <dgm:pt modelId="{4ECE2F6A-E31E-48A6-B3E0-FFFEAA058607}" type="sibTrans" cxnId="{F9E7CF78-B099-46A8-AA77-C5F282493468}">
      <dgm:prSet/>
      <dgm:spPr/>
      <dgm:t>
        <a:bodyPr/>
        <a:lstStyle/>
        <a:p>
          <a:endParaRPr lang="en-US"/>
        </a:p>
      </dgm:t>
    </dgm:pt>
    <dgm:pt modelId="{BDCF063F-CBFE-4738-8549-2CED03EE8496}">
      <dgm:prSet/>
      <dgm:spPr/>
      <dgm:t>
        <a:bodyPr/>
        <a:lstStyle/>
        <a:p>
          <a:r>
            <a:rPr lang="en-US"/>
            <a:t>Save</a:t>
          </a:r>
        </a:p>
      </dgm:t>
    </dgm:pt>
    <dgm:pt modelId="{7918ED1B-AA32-427E-B813-0C9DC22B7535}" type="parTrans" cxnId="{E8123A5A-C9FE-4901-8356-0882AD4CFB5D}">
      <dgm:prSet/>
      <dgm:spPr/>
      <dgm:t>
        <a:bodyPr/>
        <a:lstStyle/>
        <a:p>
          <a:endParaRPr lang="en-US"/>
        </a:p>
      </dgm:t>
    </dgm:pt>
    <dgm:pt modelId="{55B727E5-AAF1-4382-906F-ED0467EC0DF2}" type="sibTrans" cxnId="{E8123A5A-C9FE-4901-8356-0882AD4CFB5D}">
      <dgm:prSet/>
      <dgm:spPr/>
      <dgm:t>
        <a:bodyPr/>
        <a:lstStyle/>
        <a:p>
          <a:endParaRPr lang="en-US"/>
        </a:p>
      </dgm:t>
    </dgm:pt>
    <dgm:pt modelId="{EBD38E8D-105B-4E08-B25B-CC890AF3E4EA}">
      <dgm:prSet/>
      <dgm:spPr/>
      <dgm:t>
        <a:bodyPr/>
        <a:lstStyle/>
        <a:p>
          <a:r>
            <a:rPr lang="en-US"/>
            <a:t>Save your results and search history</a:t>
          </a:r>
        </a:p>
      </dgm:t>
    </dgm:pt>
    <dgm:pt modelId="{B45AE062-4189-485D-802C-D1BE28E9A2E4}" type="parTrans" cxnId="{BF1843E3-28F7-450A-AD29-E0FC567596C7}">
      <dgm:prSet/>
      <dgm:spPr/>
      <dgm:t>
        <a:bodyPr/>
        <a:lstStyle/>
        <a:p>
          <a:endParaRPr lang="en-US"/>
        </a:p>
      </dgm:t>
    </dgm:pt>
    <dgm:pt modelId="{4EC10812-9354-4005-8F11-D1B2A967E0AC}" type="sibTrans" cxnId="{BF1843E3-28F7-450A-AD29-E0FC567596C7}">
      <dgm:prSet/>
      <dgm:spPr/>
      <dgm:t>
        <a:bodyPr/>
        <a:lstStyle/>
        <a:p>
          <a:endParaRPr lang="en-US"/>
        </a:p>
      </dgm:t>
    </dgm:pt>
    <dgm:pt modelId="{83FFE555-1D13-4AE0-8083-FD02EEB7BC92}" type="pres">
      <dgm:prSet presAssocID="{CE6CDD32-9244-4479-8A72-53D0D99A1E4B}" presName="Name0" presStyleCnt="0">
        <dgm:presLayoutVars>
          <dgm:dir/>
          <dgm:animLvl val="lvl"/>
          <dgm:resizeHandles val="exact"/>
        </dgm:presLayoutVars>
      </dgm:prSet>
      <dgm:spPr/>
    </dgm:pt>
    <dgm:pt modelId="{4A559D51-0C56-4C0E-8903-1A0BB6B11454}" type="pres">
      <dgm:prSet presAssocID="{BDCF063F-CBFE-4738-8549-2CED03EE8496}" presName="boxAndChildren" presStyleCnt="0"/>
      <dgm:spPr/>
    </dgm:pt>
    <dgm:pt modelId="{9988BABA-713C-4B26-ABC5-AD049BB77F14}" type="pres">
      <dgm:prSet presAssocID="{BDCF063F-CBFE-4738-8549-2CED03EE8496}" presName="parentTextBox" presStyleLbl="alignNode1" presStyleIdx="0" presStyleCnt="6"/>
      <dgm:spPr/>
    </dgm:pt>
    <dgm:pt modelId="{769BFF62-CC21-4F5C-8012-4CD82D4C06ED}" type="pres">
      <dgm:prSet presAssocID="{BDCF063F-CBFE-4738-8549-2CED03EE8496}" presName="descendantBox" presStyleLbl="bgAccFollowNode1" presStyleIdx="0" presStyleCnt="6"/>
      <dgm:spPr/>
    </dgm:pt>
    <dgm:pt modelId="{FD9B6CDD-299D-49DB-9FAA-80E9CA6F308F}" type="pres">
      <dgm:prSet presAssocID="{9DCB06CB-14C6-4E42-BBC3-32482D524FEA}" presName="sp" presStyleCnt="0"/>
      <dgm:spPr/>
    </dgm:pt>
    <dgm:pt modelId="{A4D593CC-DCD9-4B89-A8B7-95C1FE19F55F}" type="pres">
      <dgm:prSet presAssocID="{96E762BF-7CE7-42F6-A45D-873E330E0E3A}" presName="arrowAndChildren" presStyleCnt="0"/>
      <dgm:spPr/>
    </dgm:pt>
    <dgm:pt modelId="{ADD53FC8-6AE6-4076-AC40-ECBBC547077A}" type="pres">
      <dgm:prSet presAssocID="{96E762BF-7CE7-42F6-A45D-873E330E0E3A}" presName="parentTextArrow" presStyleLbl="node1" presStyleIdx="0" presStyleCnt="0"/>
      <dgm:spPr/>
    </dgm:pt>
    <dgm:pt modelId="{38187607-2EEA-4378-8F47-CABD3C7CFCB8}" type="pres">
      <dgm:prSet presAssocID="{96E762BF-7CE7-42F6-A45D-873E330E0E3A}" presName="arrow" presStyleLbl="alignNode1" presStyleIdx="1" presStyleCnt="6"/>
      <dgm:spPr/>
    </dgm:pt>
    <dgm:pt modelId="{393C133D-DAF4-43F4-B722-B82100C182C5}" type="pres">
      <dgm:prSet presAssocID="{96E762BF-7CE7-42F6-A45D-873E330E0E3A}" presName="descendantArrow" presStyleLbl="bgAccFollowNode1" presStyleIdx="1" presStyleCnt="6"/>
      <dgm:spPr/>
    </dgm:pt>
    <dgm:pt modelId="{CF581837-4F41-4E35-8858-835B32F5B685}" type="pres">
      <dgm:prSet presAssocID="{4C236322-646E-4535-9B72-4D7D8BF1D33B}" presName="sp" presStyleCnt="0"/>
      <dgm:spPr/>
    </dgm:pt>
    <dgm:pt modelId="{1883C5A6-256E-47EA-AFEF-DA73339A2990}" type="pres">
      <dgm:prSet presAssocID="{3F7C4300-0690-403F-B119-99C33FED633C}" presName="arrowAndChildren" presStyleCnt="0"/>
      <dgm:spPr/>
    </dgm:pt>
    <dgm:pt modelId="{52FB6CF0-5A21-48B6-A995-C85004A38BB3}" type="pres">
      <dgm:prSet presAssocID="{3F7C4300-0690-403F-B119-99C33FED633C}" presName="parentTextArrow" presStyleLbl="node1" presStyleIdx="0" presStyleCnt="0"/>
      <dgm:spPr/>
    </dgm:pt>
    <dgm:pt modelId="{5E8EF867-53AB-4595-8256-39FCC278167D}" type="pres">
      <dgm:prSet presAssocID="{3F7C4300-0690-403F-B119-99C33FED633C}" presName="arrow" presStyleLbl="alignNode1" presStyleIdx="2" presStyleCnt="6"/>
      <dgm:spPr/>
    </dgm:pt>
    <dgm:pt modelId="{645C5EA8-8FE0-4F71-AE3A-F95EAF0A5873}" type="pres">
      <dgm:prSet presAssocID="{3F7C4300-0690-403F-B119-99C33FED633C}" presName="descendantArrow" presStyleLbl="bgAccFollowNode1" presStyleIdx="2" presStyleCnt="6"/>
      <dgm:spPr/>
    </dgm:pt>
    <dgm:pt modelId="{0E785DF5-C5E0-4C84-BD39-1C7D99DE4215}" type="pres">
      <dgm:prSet presAssocID="{C80DE7D5-23A6-4070-B391-4A35384D01E0}" presName="sp" presStyleCnt="0"/>
      <dgm:spPr/>
    </dgm:pt>
    <dgm:pt modelId="{EC658390-DA73-4152-97EB-692C36A56613}" type="pres">
      <dgm:prSet presAssocID="{40EA02EC-227D-437C-8157-7BAD50A56C61}" presName="arrowAndChildren" presStyleCnt="0"/>
      <dgm:spPr/>
    </dgm:pt>
    <dgm:pt modelId="{40B27B2A-7E01-4A1E-B831-3AB8F920CFA9}" type="pres">
      <dgm:prSet presAssocID="{40EA02EC-227D-437C-8157-7BAD50A56C61}" presName="parentTextArrow" presStyleLbl="node1" presStyleIdx="0" presStyleCnt="0"/>
      <dgm:spPr/>
    </dgm:pt>
    <dgm:pt modelId="{4AAAADE6-34AD-45A8-8641-44A27DE152FE}" type="pres">
      <dgm:prSet presAssocID="{40EA02EC-227D-437C-8157-7BAD50A56C61}" presName="arrow" presStyleLbl="alignNode1" presStyleIdx="3" presStyleCnt="6"/>
      <dgm:spPr/>
    </dgm:pt>
    <dgm:pt modelId="{CF3B67D7-B627-4CD4-8C6E-CADD82B10392}" type="pres">
      <dgm:prSet presAssocID="{40EA02EC-227D-437C-8157-7BAD50A56C61}" presName="descendantArrow" presStyleLbl="bgAccFollowNode1" presStyleIdx="3" presStyleCnt="6"/>
      <dgm:spPr/>
    </dgm:pt>
    <dgm:pt modelId="{A2DA0F1E-DEFC-4F49-ABA4-21BCA6A12755}" type="pres">
      <dgm:prSet presAssocID="{06C51B38-F76C-4BEC-AC9F-9D9D05FDB3EF}" presName="sp" presStyleCnt="0"/>
      <dgm:spPr/>
    </dgm:pt>
    <dgm:pt modelId="{9144035B-E34D-42C9-AF33-A1B64C4BB57D}" type="pres">
      <dgm:prSet presAssocID="{704B650C-1CE1-4731-9C1D-2CEAC2B5E848}" presName="arrowAndChildren" presStyleCnt="0"/>
      <dgm:spPr/>
    </dgm:pt>
    <dgm:pt modelId="{8EAA52DF-DA1E-47D7-8A3F-614A3FF50423}" type="pres">
      <dgm:prSet presAssocID="{704B650C-1CE1-4731-9C1D-2CEAC2B5E848}" presName="parentTextArrow" presStyleLbl="node1" presStyleIdx="0" presStyleCnt="0"/>
      <dgm:spPr/>
    </dgm:pt>
    <dgm:pt modelId="{13CF38AB-7B24-4E7C-93E5-B600C78D13DA}" type="pres">
      <dgm:prSet presAssocID="{704B650C-1CE1-4731-9C1D-2CEAC2B5E848}" presName="arrow" presStyleLbl="alignNode1" presStyleIdx="4" presStyleCnt="6"/>
      <dgm:spPr/>
    </dgm:pt>
    <dgm:pt modelId="{F99E1566-B63B-45AC-B5AA-B0AA0C1503A2}" type="pres">
      <dgm:prSet presAssocID="{704B650C-1CE1-4731-9C1D-2CEAC2B5E848}" presName="descendantArrow" presStyleLbl="bgAccFollowNode1" presStyleIdx="4" presStyleCnt="6"/>
      <dgm:spPr/>
    </dgm:pt>
    <dgm:pt modelId="{CE54F9BD-763C-4A14-9368-4BCC964D761C}" type="pres">
      <dgm:prSet presAssocID="{B633E26E-5876-4094-8BCC-83244E2CCE58}" presName="sp" presStyleCnt="0"/>
      <dgm:spPr/>
    </dgm:pt>
    <dgm:pt modelId="{B9C2198D-F9AC-4DF0-8F91-79567715A42C}" type="pres">
      <dgm:prSet presAssocID="{8DE4456F-A263-4762-9D3B-0FCB7E3015D7}" presName="arrowAndChildren" presStyleCnt="0"/>
      <dgm:spPr/>
    </dgm:pt>
    <dgm:pt modelId="{B917AEDF-A39F-4DA7-B706-047BE15DBC81}" type="pres">
      <dgm:prSet presAssocID="{8DE4456F-A263-4762-9D3B-0FCB7E3015D7}" presName="parentTextArrow" presStyleLbl="node1" presStyleIdx="0" presStyleCnt="0"/>
      <dgm:spPr/>
    </dgm:pt>
    <dgm:pt modelId="{E3019C71-0DA2-40A2-8D72-5912A2E4229D}" type="pres">
      <dgm:prSet presAssocID="{8DE4456F-A263-4762-9D3B-0FCB7E3015D7}" presName="arrow" presStyleLbl="alignNode1" presStyleIdx="5" presStyleCnt="6"/>
      <dgm:spPr/>
    </dgm:pt>
    <dgm:pt modelId="{D1CD6CB9-2C9A-4228-9483-CD4C61C38EDD}" type="pres">
      <dgm:prSet presAssocID="{8DE4456F-A263-4762-9D3B-0FCB7E3015D7}" presName="descendantArrow" presStyleLbl="bgAccFollowNode1" presStyleIdx="5" presStyleCnt="6"/>
      <dgm:spPr/>
    </dgm:pt>
  </dgm:ptLst>
  <dgm:cxnLst>
    <dgm:cxn modelId="{940B3400-A58D-4932-BEAA-E18AFD743221}" type="presOf" srcId="{96E762BF-7CE7-42F6-A45D-873E330E0E3A}" destId="{38187607-2EEA-4378-8F47-CABD3C7CFCB8}" srcOrd="1" destOrd="0" presId="urn:microsoft.com/office/officeart/2016/7/layout/VerticalDownArrowProcess"/>
    <dgm:cxn modelId="{E182D210-93C4-4168-AA7F-5DB51DC41514}" srcId="{8DE4456F-A263-4762-9D3B-0FCB7E3015D7}" destId="{0934D740-BB03-4E2F-835D-737EB62ECEEE}" srcOrd="0" destOrd="0" parTransId="{0F172B34-237C-4356-9FCB-1A80F67BE662}" sibTransId="{70B93094-CE8D-43F2-B0C9-DE261C395596}"/>
    <dgm:cxn modelId="{8B28E018-BD0C-468C-AEB3-F3C06D47F8C8}" type="presOf" srcId="{8DE4456F-A263-4762-9D3B-0FCB7E3015D7}" destId="{E3019C71-0DA2-40A2-8D72-5912A2E4229D}" srcOrd="1" destOrd="0" presId="urn:microsoft.com/office/officeart/2016/7/layout/VerticalDownArrowProcess"/>
    <dgm:cxn modelId="{EF667823-8F15-4423-86AD-88B0E7ECDF2B}" type="presOf" srcId="{EBD38E8D-105B-4E08-B25B-CC890AF3E4EA}" destId="{769BFF62-CC21-4F5C-8012-4CD82D4C06ED}" srcOrd="0" destOrd="0" presId="urn:microsoft.com/office/officeart/2016/7/layout/VerticalDownArrowProcess"/>
    <dgm:cxn modelId="{65CD5F24-0613-488D-801B-3B1A0F3B9AA0}" type="presOf" srcId="{8DE4456F-A263-4762-9D3B-0FCB7E3015D7}" destId="{B917AEDF-A39F-4DA7-B706-047BE15DBC81}" srcOrd="0" destOrd="0" presId="urn:microsoft.com/office/officeart/2016/7/layout/VerticalDownArrowProcess"/>
    <dgm:cxn modelId="{5077C22B-F4D0-4BC7-ADA6-29CA2C9931CB}" srcId="{CE6CDD32-9244-4479-8A72-53D0D99A1E4B}" destId="{3F7C4300-0690-403F-B119-99C33FED633C}" srcOrd="3" destOrd="0" parTransId="{87AF9DA1-57E5-46A8-8254-A9A7ADABB261}" sibTransId="{4C236322-646E-4535-9B72-4D7D8BF1D33B}"/>
    <dgm:cxn modelId="{DD02B068-9E33-4813-B939-B47FC54B0422}" srcId="{CE6CDD32-9244-4479-8A72-53D0D99A1E4B}" destId="{704B650C-1CE1-4731-9C1D-2CEAC2B5E848}" srcOrd="1" destOrd="0" parTransId="{F69E86BE-E936-422C-8648-1DE14CCC755C}" sibTransId="{06C51B38-F76C-4BEC-AC9F-9D9D05FDB3EF}"/>
    <dgm:cxn modelId="{45E8C468-DF02-407E-B8C1-3A39A1497994}" type="presOf" srcId="{0934D740-BB03-4E2F-835D-737EB62ECEEE}" destId="{D1CD6CB9-2C9A-4228-9483-CD4C61C38EDD}" srcOrd="0" destOrd="0" presId="urn:microsoft.com/office/officeart/2016/7/layout/VerticalDownArrowProcess"/>
    <dgm:cxn modelId="{C1D3A64A-445A-4E6A-9871-EDBC76765816}" type="presOf" srcId="{96E762BF-7CE7-42F6-A45D-873E330E0E3A}" destId="{ADD53FC8-6AE6-4076-AC40-ECBBC547077A}" srcOrd="0" destOrd="0" presId="urn:microsoft.com/office/officeart/2016/7/layout/VerticalDownArrowProcess"/>
    <dgm:cxn modelId="{A168C86B-66C5-4687-AF15-C4ED401F0A99}" srcId="{CE6CDD32-9244-4479-8A72-53D0D99A1E4B}" destId="{96E762BF-7CE7-42F6-A45D-873E330E0E3A}" srcOrd="4" destOrd="0" parTransId="{0630600D-D8E5-4F8A-A368-6EDE1530BB07}" sibTransId="{9DCB06CB-14C6-4E42-BBC3-32482D524FEA}"/>
    <dgm:cxn modelId="{F2C42C4D-9BB4-4C23-933F-38A3C71264DE}" type="presOf" srcId="{40EA02EC-227D-437C-8157-7BAD50A56C61}" destId="{4AAAADE6-34AD-45A8-8641-44A27DE152FE}" srcOrd="1" destOrd="0" presId="urn:microsoft.com/office/officeart/2016/7/layout/VerticalDownArrowProcess"/>
    <dgm:cxn modelId="{0E58D077-B862-459E-8C32-E38ABEEBC835}" type="presOf" srcId="{704B650C-1CE1-4731-9C1D-2CEAC2B5E848}" destId="{13CF38AB-7B24-4E7C-93E5-B600C78D13DA}" srcOrd="1" destOrd="0" presId="urn:microsoft.com/office/officeart/2016/7/layout/VerticalDownArrowProcess"/>
    <dgm:cxn modelId="{F9E7CF78-B099-46A8-AA77-C5F282493468}" srcId="{96E762BF-7CE7-42F6-A45D-873E330E0E3A}" destId="{5CC6CD77-4783-4C62-9A45-27B97516E8AE}" srcOrd="0" destOrd="0" parTransId="{D4CC044E-BBE4-4C44-956A-9D9028FDE824}" sibTransId="{4ECE2F6A-E31E-48A6-B3E0-FFFEAA058607}"/>
    <dgm:cxn modelId="{E8123A5A-C9FE-4901-8356-0882AD4CFB5D}" srcId="{CE6CDD32-9244-4479-8A72-53D0D99A1E4B}" destId="{BDCF063F-CBFE-4738-8549-2CED03EE8496}" srcOrd="5" destOrd="0" parTransId="{7918ED1B-AA32-427E-B813-0C9DC22B7535}" sibTransId="{55B727E5-AAF1-4382-906F-ED0467EC0DF2}"/>
    <dgm:cxn modelId="{819FC48F-0511-4043-8517-133233F13899}" type="presOf" srcId="{7325B25A-3A06-4F78-AC2F-8B08E10F6B5E}" destId="{645C5EA8-8FE0-4F71-AE3A-F95EAF0A5873}" srcOrd="0" destOrd="0" presId="urn:microsoft.com/office/officeart/2016/7/layout/VerticalDownArrowProcess"/>
    <dgm:cxn modelId="{65CEA198-0D03-4FD3-81B7-91DEF0BF0ED2}" type="presOf" srcId="{BDCF063F-CBFE-4738-8549-2CED03EE8496}" destId="{9988BABA-713C-4B26-ABC5-AD049BB77F14}" srcOrd="0" destOrd="0" presId="urn:microsoft.com/office/officeart/2016/7/layout/VerticalDownArrowProcess"/>
    <dgm:cxn modelId="{B2C98E9C-2852-41F2-8659-608045477CA5}" type="presOf" srcId="{EFC5D2FE-2874-4BEA-920E-26822C276373}" destId="{F99E1566-B63B-45AC-B5AA-B0AA0C1503A2}" srcOrd="0" destOrd="0" presId="urn:microsoft.com/office/officeart/2016/7/layout/VerticalDownArrowProcess"/>
    <dgm:cxn modelId="{F25FEDA7-84F9-4AFD-839E-33DA624747E1}" type="presOf" srcId="{3F7C4300-0690-403F-B119-99C33FED633C}" destId="{52FB6CF0-5A21-48B6-A995-C85004A38BB3}" srcOrd="0" destOrd="0" presId="urn:microsoft.com/office/officeart/2016/7/layout/VerticalDownArrowProcess"/>
    <dgm:cxn modelId="{31DD64A9-8857-4546-AEAE-B1AA91BFEAF4}" type="presOf" srcId="{3F7C4300-0690-403F-B119-99C33FED633C}" destId="{5E8EF867-53AB-4595-8256-39FCC278167D}" srcOrd="1" destOrd="0" presId="urn:microsoft.com/office/officeart/2016/7/layout/VerticalDownArrowProcess"/>
    <dgm:cxn modelId="{BC857FB9-8D1C-4EDE-9A53-AED1D5D6D384}" type="presOf" srcId="{5CC6CD77-4783-4C62-9A45-27B97516E8AE}" destId="{393C133D-DAF4-43F4-B722-B82100C182C5}" srcOrd="0" destOrd="0" presId="urn:microsoft.com/office/officeart/2016/7/layout/VerticalDownArrowProcess"/>
    <dgm:cxn modelId="{829EBCB9-A6C3-4E71-A302-F57EAD9D6FD4}" srcId="{CE6CDD32-9244-4479-8A72-53D0D99A1E4B}" destId="{40EA02EC-227D-437C-8157-7BAD50A56C61}" srcOrd="2" destOrd="0" parTransId="{AEC70426-0F70-404B-AA5B-C64626ED4F04}" sibTransId="{C80DE7D5-23A6-4070-B391-4A35384D01E0}"/>
    <dgm:cxn modelId="{087821C8-5192-436E-AFC2-03D2B3173EA0}" type="presOf" srcId="{DB5CB6BC-8BE6-498B-97DC-907C37CC8225}" destId="{CF3B67D7-B627-4CD4-8C6E-CADD82B10392}" srcOrd="0" destOrd="0" presId="urn:microsoft.com/office/officeart/2016/7/layout/VerticalDownArrowProcess"/>
    <dgm:cxn modelId="{101061CA-6FA0-4296-9B98-411DF221E182}" type="presOf" srcId="{40EA02EC-227D-437C-8157-7BAD50A56C61}" destId="{40B27B2A-7E01-4A1E-B831-3AB8F920CFA9}" srcOrd="0" destOrd="0" presId="urn:microsoft.com/office/officeart/2016/7/layout/VerticalDownArrowProcess"/>
    <dgm:cxn modelId="{64AF22D8-DF5F-4C89-AA00-2E123BAA52F1}" srcId="{704B650C-1CE1-4731-9C1D-2CEAC2B5E848}" destId="{EFC5D2FE-2874-4BEA-920E-26822C276373}" srcOrd="0" destOrd="0" parTransId="{0DF66F5B-1E0E-4503-B878-C95FCCCB249D}" sibTransId="{B68FD99E-0EC1-4037-8F31-86A7A27BC797}"/>
    <dgm:cxn modelId="{EFEE2DD8-B671-4906-9B28-87DB2ED5C57C}" type="presOf" srcId="{704B650C-1CE1-4731-9C1D-2CEAC2B5E848}" destId="{8EAA52DF-DA1E-47D7-8A3F-614A3FF50423}" srcOrd="0" destOrd="0" presId="urn:microsoft.com/office/officeart/2016/7/layout/VerticalDownArrowProcess"/>
    <dgm:cxn modelId="{BF1843E3-28F7-450A-AD29-E0FC567596C7}" srcId="{BDCF063F-CBFE-4738-8549-2CED03EE8496}" destId="{EBD38E8D-105B-4E08-B25B-CC890AF3E4EA}" srcOrd="0" destOrd="0" parTransId="{B45AE062-4189-485D-802C-D1BE28E9A2E4}" sibTransId="{4EC10812-9354-4005-8F11-D1B2A967E0AC}"/>
    <dgm:cxn modelId="{8E5D61E9-F0E3-45A0-BBA6-F2A2C1164576}" type="presOf" srcId="{CE6CDD32-9244-4479-8A72-53D0D99A1E4B}" destId="{83FFE555-1D13-4AE0-8083-FD02EEB7BC92}" srcOrd="0" destOrd="0" presId="urn:microsoft.com/office/officeart/2016/7/layout/VerticalDownArrowProcess"/>
    <dgm:cxn modelId="{D91BB6ED-770B-444C-BC9D-E6E825559D7F}" srcId="{3F7C4300-0690-403F-B119-99C33FED633C}" destId="{7325B25A-3A06-4F78-AC2F-8B08E10F6B5E}" srcOrd="0" destOrd="0" parTransId="{4EEFEB35-CB33-435F-918B-2788D52E58F9}" sibTransId="{A5C91248-DEA0-47A7-A8B4-F3B198ACC692}"/>
    <dgm:cxn modelId="{47C3B6EF-372C-4DBB-A35E-C98B822AA4F8}" srcId="{CE6CDD32-9244-4479-8A72-53D0D99A1E4B}" destId="{8DE4456F-A263-4762-9D3B-0FCB7E3015D7}" srcOrd="0" destOrd="0" parTransId="{76BA849D-10CA-4BDC-BA76-85727EB9F54E}" sibTransId="{B633E26E-5876-4094-8BCC-83244E2CCE58}"/>
    <dgm:cxn modelId="{5C7B87F6-461A-4A26-8C83-C87D8498A5B2}" srcId="{40EA02EC-227D-437C-8157-7BAD50A56C61}" destId="{DB5CB6BC-8BE6-498B-97DC-907C37CC8225}" srcOrd="0" destOrd="0" parTransId="{49372698-1347-46B6-B0A0-25E6CAB1877B}" sibTransId="{BE416FEC-0329-473C-8AE9-06341221DA2A}"/>
    <dgm:cxn modelId="{D0ACD61B-B21E-4318-9C94-A64082DE8C19}" type="presParOf" srcId="{83FFE555-1D13-4AE0-8083-FD02EEB7BC92}" destId="{4A559D51-0C56-4C0E-8903-1A0BB6B11454}" srcOrd="0" destOrd="0" presId="urn:microsoft.com/office/officeart/2016/7/layout/VerticalDownArrowProcess"/>
    <dgm:cxn modelId="{7C340F07-3FA2-4B46-B86F-38FED10E8679}" type="presParOf" srcId="{4A559D51-0C56-4C0E-8903-1A0BB6B11454}" destId="{9988BABA-713C-4B26-ABC5-AD049BB77F14}" srcOrd="0" destOrd="0" presId="urn:microsoft.com/office/officeart/2016/7/layout/VerticalDownArrowProcess"/>
    <dgm:cxn modelId="{B5DD0B7A-99F2-4F16-8A5F-680E46E5A779}" type="presParOf" srcId="{4A559D51-0C56-4C0E-8903-1A0BB6B11454}" destId="{769BFF62-CC21-4F5C-8012-4CD82D4C06ED}" srcOrd="1" destOrd="0" presId="urn:microsoft.com/office/officeart/2016/7/layout/VerticalDownArrowProcess"/>
    <dgm:cxn modelId="{F85CF690-4E2D-4535-9BD2-4EE9C8FB4431}" type="presParOf" srcId="{83FFE555-1D13-4AE0-8083-FD02EEB7BC92}" destId="{FD9B6CDD-299D-49DB-9FAA-80E9CA6F308F}" srcOrd="1" destOrd="0" presId="urn:microsoft.com/office/officeart/2016/7/layout/VerticalDownArrowProcess"/>
    <dgm:cxn modelId="{EFD518DB-5F5A-47F5-88D0-EA8EB357D776}" type="presParOf" srcId="{83FFE555-1D13-4AE0-8083-FD02EEB7BC92}" destId="{A4D593CC-DCD9-4B89-A8B7-95C1FE19F55F}" srcOrd="2" destOrd="0" presId="urn:microsoft.com/office/officeart/2016/7/layout/VerticalDownArrowProcess"/>
    <dgm:cxn modelId="{B88563D1-1FD5-4D74-9CB7-C3015955AC6C}" type="presParOf" srcId="{A4D593CC-DCD9-4B89-A8B7-95C1FE19F55F}" destId="{ADD53FC8-6AE6-4076-AC40-ECBBC547077A}" srcOrd="0" destOrd="0" presId="urn:microsoft.com/office/officeart/2016/7/layout/VerticalDownArrowProcess"/>
    <dgm:cxn modelId="{C736FC7D-263D-4AE8-AF0A-E2A13E8C7AC1}" type="presParOf" srcId="{A4D593CC-DCD9-4B89-A8B7-95C1FE19F55F}" destId="{38187607-2EEA-4378-8F47-CABD3C7CFCB8}" srcOrd="1" destOrd="0" presId="urn:microsoft.com/office/officeart/2016/7/layout/VerticalDownArrowProcess"/>
    <dgm:cxn modelId="{8D5D7131-8084-4DFB-8C8C-4D3650CA157B}" type="presParOf" srcId="{A4D593CC-DCD9-4B89-A8B7-95C1FE19F55F}" destId="{393C133D-DAF4-43F4-B722-B82100C182C5}" srcOrd="2" destOrd="0" presId="urn:microsoft.com/office/officeart/2016/7/layout/VerticalDownArrowProcess"/>
    <dgm:cxn modelId="{7EA6FC7B-2186-4529-99A6-31FAF8453D00}" type="presParOf" srcId="{83FFE555-1D13-4AE0-8083-FD02EEB7BC92}" destId="{CF581837-4F41-4E35-8858-835B32F5B685}" srcOrd="3" destOrd="0" presId="urn:microsoft.com/office/officeart/2016/7/layout/VerticalDownArrowProcess"/>
    <dgm:cxn modelId="{0708FB1C-FFCB-428B-9A70-48AF5D87DF05}" type="presParOf" srcId="{83FFE555-1D13-4AE0-8083-FD02EEB7BC92}" destId="{1883C5A6-256E-47EA-AFEF-DA73339A2990}" srcOrd="4" destOrd="0" presId="urn:microsoft.com/office/officeart/2016/7/layout/VerticalDownArrowProcess"/>
    <dgm:cxn modelId="{42287414-EF4B-459B-96AE-4522322EC472}" type="presParOf" srcId="{1883C5A6-256E-47EA-AFEF-DA73339A2990}" destId="{52FB6CF0-5A21-48B6-A995-C85004A38BB3}" srcOrd="0" destOrd="0" presId="urn:microsoft.com/office/officeart/2016/7/layout/VerticalDownArrowProcess"/>
    <dgm:cxn modelId="{D66A0D56-138A-4FFA-BAC0-3D78B89B0036}" type="presParOf" srcId="{1883C5A6-256E-47EA-AFEF-DA73339A2990}" destId="{5E8EF867-53AB-4595-8256-39FCC278167D}" srcOrd="1" destOrd="0" presId="urn:microsoft.com/office/officeart/2016/7/layout/VerticalDownArrowProcess"/>
    <dgm:cxn modelId="{8C5961F9-D101-4B68-AC2A-345F0778AA01}" type="presParOf" srcId="{1883C5A6-256E-47EA-AFEF-DA73339A2990}" destId="{645C5EA8-8FE0-4F71-AE3A-F95EAF0A5873}" srcOrd="2" destOrd="0" presId="urn:microsoft.com/office/officeart/2016/7/layout/VerticalDownArrowProcess"/>
    <dgm:cxn modelId="{8D02C7A5-B95B-43BD-9455-E2C77C728033}" type="presParOf" srcId="{83FFE555-1D13-4AE0-8083-FD02EEB7BC92}" destId="{0E785DF5-C5E0-4C84-BD39-1C7D99DE4215}" srcOrd="5" destOrd="0" presId="urn:microsoft.com/office/officeart/2016/7/layout/VerticalDownArrowProcess"/>
    <dgm:cxn modelId="{95FA7813-9222-4DD1-A19D-BE4D049BFC46}" type="presParOf" srcId="{83FFE555-1D13-4AE0-8083-FD02EEB7BC92}" destId="{EC658390-DA73-4152-97EB-692C36A56613}" srcOrd="6" destOrd="0" presId="urn:microsoft.com/office/officeart/2016/7/layout/VerticalDownArrowProcess"/>
    <dgm:cxn modelId="{91EAB579-F5E2-49F9-B270-C740678E117D}" type="presParOf" srcId="{EC658390-DA73-4152-97EB-692C36A56613}" destId="{40B27B2A-7E01-4A1E-B831-3AB8F920CFA9}" srcOrd="0" destOrd="0" presId="urn:microsoft.com/office/officeart/2016/7/layout/VerticalDownArrowProcess"/>
    <dgm:cxn modelId="{32C6059A-8D89-4709-B407-C9F7325FB0CD}" type="presParOf" srcId="{EC658390-DA73-4152-97EB-692C36A56613}" destId="{4AAAADE6-34AD-45A8-8641-44A27DE152FE}" srcOrd="1" destOrd="0" presId="urn:microsoft.com/office/officeart/2016/7/layout/VerticalDownArrowProcess"/>
    <dgm:cxn modelId="{473977B5-80B0-4C5B-91F6-16075253D855}" type="presParOf" srcId="{EC658390-DA73-4152-97EB-692C36A56613}" destId="{CF3B67D7-B627-4CD4-8C6E-CADD82B10392}" srcOrd="2" destOrd="0" presId="urn:microsoft.com/office/officeart/2016/7/layout/VerticalDownArrowProcess"/>
    <dgm:cxn modelId="{BE447505-5C71-4EB5-A42D-BD7394854B0E}" type="presParOf" srcId="{83FFE555-1D13-4AE0-8083-FD02EEB7BC92}" destId="{A2DA0F1E-DEFC-4F49-ABA4-21BCA6A12755}" srcOrd="7" destOrd="0" presId="urn:microsoft.com/office/officeart/2016/7/layout/VerticalDownArrowProcess"/>
    <dgm:cxn modelId="{7189CFD6-AEEF-437B-BF3B-3C283AE68FE6}" type="presParOf" srcId="{83FFE555-1D13-4AE0-8083-FD02EEB7BC92}" destId="{9144035B-E34D-42C9-AF33-A1B64C4BB57D}" srcOrd="8" destOrd="0" presId="urn:microsoft.com/office/officeart/2016/7/layout/VerticalDownArrowProcess"/>
    <dgm:cxn modelId="{FEDF4A5E-946E-40E3-AC71-EF4CC3545B39}" type="presParOf" srcId="{9144035B-E34D-42C9-AF33-A1B64C4BB57D}" destId="{8EAA52DF-DA1E-47D7-8A3F-614A3FF50423}" srcOrd="0" destOrd="0" presId="urn:microsoft.com/office/officeart/2016/7/layout/VerticalDownArrowProcess"/>
    <dgm:cxn modelId="{E134BF03-45E2-4AA8-8BB4-3E76BC951306}" type="presParOf" srcId="{9144035B-E34D-42C9-AF33-A1B64C4BB57D}" destId="{13CF38AB-7B24-4E7C-93E5-B600C78D13DA}" srcOrd="1" destOrd="0" presId="urn:microsoft.com/office/officeart/2016/7/layout/VerticalDownArrowProcess"/>
    <dgm:cxn modelId="{1670ADEB-C5C4-4742-BE33-2AD8F22BEEAC}" type="presParOf" srcId="{9144035B-E34D-42C9-AF33-A1B64C4BB57D}" destId="{F99E1566-B63B-45AC-B5AA-B0AA0C1503A2}" srcOrd="2" destOrd="0" presId="urn:microsoft.com/office/officeart/2016/7/layout/VerticalDownArrowProcess"/>
    <dgm:cxn modelId="{1F9525F7-12BF-4EBB-A9C7-AEA66CB0D84D}" type="presParOf" srcId="{83FFE555-1D13-4AE0-8083-FD02EEB7BC92}" destId="{CE54F9BD-763C-4A14-9368-4BCC964D761C}" srcOrd="9" destOrd="0" presId="urn:microsoft.com/office/officeart/2016/7/layout/VerticalDownArrowProcess"/>
    <dgm:cxn modelId="{92A8CD85-E850-46DF-87F4-1AC5DABA94FC}" type="presParOf" srcId="{83FFE555-1D13-4AE0-8083-FD02EEB7BC92}" destId="{B9C2198D-F9AC-4DF0-8F91-79567715A42C}" srcOrd="10" destOrd="0" presId="urn:microsoft.com/office/officeart/2016/7/layout/VerticalDownArrowProcess"/>
    <dgm:cxn modelId="{2382652F-0C09-447D-A74F-EC5E28B1CA8A}" type="presParOf" srcId="{B9C2198D-F9AC-4DF0-8F91-79567715A42C}" destId="{B917AEDF-A39F-4DA7-B706-047BE15DBC81}" srcOrd="0" destOrd="0" presId="urn:microsoft.com/office/officeart/2016/7/layout/VerticalDownArrowProcess"/>
    <dgm:cxn modelId="{08BC847E-F772-412E-B1E5-1D6EC9673FFA}" type="presParOf" srcId="{B9C2198D-F9AC-4DF0-8F91-79567715A42C}" destId="{E3019C71-0DA2-40A2-8D72-5912A2E4229D}" srcOrd="1" destOrd="0" presId="urn:microsoft.com/office/officeart/2016/7/layout/VerticalDownArrowProcess"/>
    <dgm:cxn modelId="{06480F8F-2EA3-45EA-BE26-009992DD7659}" type="presParOf" srcId="{B9C2198D-F9AC-4DF0-8F91-79567715A42C}" destId="{D1CD6CB9-2C9A-4228-9483-CD4C61C38EDD}"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3D1776-8E13-4E1E-8B4E-020D0D42BBB4}"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E74B8187-1F03-46D2-B6B6-39FC4DF35684}">
      <dgm:prSet/>
      <dgm:spPr/>
      <dgm:t>
        <a:bodyPr/>
        <a:lstStyle/>
        <a:p>
          <a:r>
            <a:rPr lang="en-GB" b="1"/>
            <a:t>Plan your search strategy – keywords and phrases</a:t>
          </a:r>
          <a:endParaRPr lang="en-US" b="1"/>
        </a:p>
      </dgm:t>
    </dgm:pt>
    <dgm:pt modelId="{1086E3C7-DB68-46D9-B976-EECDA64A9293}" type="parTrans" cxnId="{5ECA49EB-2BC5-4310-8127-8114D3F2DCF2}">
      <dgm:prSet/>
      <dgm:spPr/>
      <dgm:t>
        <a:bodyPr/>
        <a:lstStyle/>
        <a:p>
          <a:endParaRPr lang="en-US"/>
        </a:p>
      </dgm:t>
    </dgm:pt>
    <dgm:pt modelId="{50E7820D-060D-45EE-9696-646D730DE426}" type="sibTrans" cxnId="{5ECA49EB-2BC5-4310-8127-8114D3F2DCF2}">
      <dgm:prSet/>
      <dgm:spPr/>
      <dgm:t>
        <a:bodyPr/>
        <a:lstStyle/>
        <a:p>
          <a:endParaRPr lang="en-US"/>
        </a:p>
      </dgm:t>
    </dgm:pt>
    <dgm:pt modelId="{F6CA61E4-6F14-4D3B-A53C-7AEA2A99C171}">
      <dgm:prSet/>
      <dgm:spPr/>
      <dgm:t>
        <a:bodyPr/>
        <a:lstStyle/>
        <a:p>
          <a:r>
            <a:rPr lang="en-GB" b="1"/>
            <a:t>Understand the content of each source </a:t>
          </a:r>
          <a:endParaRPr lang="en-US" b="1"/>
        </a:p>
      </dgm:t>
    </dgm:pt>
    <dgm:pt modelId="{D90E8630-F6E9-45DE-8DD3-948FC9B46D04}" type="parTrans" cxnId="{A5338759-14F5-4C53-8ED4-5F844EF2F5A0}">
      <dgm:prSet/>
      <dgm:spPr/>
      <dgm:t>
        <a:bodyPr/>
        <a:lstStyle/>
        <a:p>
          <a:endParaRPr lang="en-US"/>
        </a:p>
      </dgm:t>
    </dgm:pt>
    <dgm:pt modelId="{1CE57238-B82A-4C88-8971-61D355C8DB32}" type="sibTrans" cxnId="{A5338759-14F5-4C53-8ED4-5F844EF2F5A0}">
      <dgm:prSet/>
      <dgm:spPr/>
      <dgm:t>
        <a:bodyPr/>
        <a:lstStyle/>
        <a:p>
          <a:endParaRPr lang="en-US"/>
        </a:p>
      </dgm:t>
    </dgm:pt>
    <dgm:pt modelId="{FA10AD81-4875-43A4-81F4-470B511A2E26}">
      <dgm:prSet/>
      <dgm:spPr/>
      <dgm:t>
        <a:bodyPr/>
        <a:lstStyle/>
        <a:p>
          <a:r>
            <a:rPr lang="en-GB" b="1"/>
            <a:t>Sign in to enhance results and functionality – save searches, set alerts</a:t>
          </a:r>
          <a:endParaRPr lang="en-US" b="1"/>
        </a:p>
      </dgm:t>
    </dgm:pt>
    <dgm:pt modelId="{540593F4-2388-4F5D-AAA1-DF1835EDD16F}" type="parTrans" cxnId="{6BD8D529-B3C7-4C67-AAE7-35A6FDDA3EAF}">
      <dgm:prSet/>
      <dgm:spPr/>
      <dgm:t>
        <a:bodyPr/>
        <a:lstStyle/>
        <a:p>
          <a:endParaRPr lang="en-US"/>
        </a:p>
      </dgm:t>
    </dgm:pt>
    <dgm:pt modelId="{324CBA28-ADD1-4BB0-A550-C7EF21D7E33F}" type="sibTrans" cxnId="{6BD8D529-B3C7-4C67-AAE7-35A6FDDA3EAF}">
      <dgm:prSet/>
      <dgm:spPr/>
      <dgm:t>
        <a:bodyPr/>
        <a:lstStyle/>
        <a:p>
          <a:endParaRPr lang="en-US"/>
        </a:p>
      </dgm:t>
    </dgm:pt>
    <dgm:pt modelId="{ADB242FB-72FE-49ED-8E24-06A571A263F1}">
      <dgm:prSet/>
      <dgm:spPr/>
      <dgm:t>
        <a:bodyPr/>
        <a:lstStyle/>
        <a:p>
          <a:r>
            <a:rPr lang="en-GB" b="1"/>
            <a:t>Filter and refine your results</a:t>
          </a:r>
          <a:endParaRPr lang="en-US" b="1"/>
        </a:p>
      </dgm:t>
    </dgm:pt>
    <dgm:pt modelId="{7BD2ABA2-EE2E-40FA-BA10-B657BEC4F0B0}" type="parTrans" cxnId="{2C1CA1C6-EA6F-4FD7-B685-2AB169B4B5E1}">
      <dgm:prSet/>
      <dgm:spPr/>
      <dgm:t>
        <a:bodyPr/>
        <a:lstStyle/>
        <a:p>
          <a:endParaRPr lang="en-US"/>
        </a:p>
      </dgm:t>
    </dgm:pt>
    <dgm:pt modelId="{E127251D-BE09-4DC5-95C9-DC8603B40031}" type="sibTrans" cxnId="{2C1CA1C6-EA6F-4FD7-B685-2AB169B4B5E1}">
      <dgm:prSet/>
      <dgm:spPr/>
      <dgm:t>
        <a:bodyPr/>
        <a:lstStyle/>
        <a:p>
          <a:endParaRPr lang="en-US"/>
        </a:p>
      </dgm:t>
    </dgm:pt>
    <dgm:pt modelId="{78FFA86E-281F-464D-B33F-311F8D0506CF}">
      <dgm:prSet/>
      <dgm:spPr/>
      <dgm:t>
        <a:bodyPr/>
        <a:lstStyle/>
        <a:p>
          <a:r>
            <a:rPr lang="en-GB" b="1"/>
            <a:t>Be flexible - use information found in your results to do further searches</a:t>
          </a:r>
          <a:endParaRPr lang="en-US" b="1"/>
        </a:p>
      </dgm:t>
    </dgm:pt>
    <dgm:pt modelId="{C69917E4-E8C8-4990-B5DA-3CF790ABFEEC}" type="parTrans" cxnId="{C452AD99-2E5B-4758-A9FF-A14D1EAFCB58}">
      <dgm:prSet/>
      <dgm:spPr/>
      <dgm:t>
        <a:bodyPr/>
        <a:lstStyle/>
        <a:p>
          <a:endParaRPr lang="en-US"/>
        </a:p>
      </dgm:t>
    </dgm:pt>
    <dgm:pt modelId="{29BFB949-4A50-4C6B-A9C4-0B30BAD10560}" type="sibTrans" cxnId="{C452AD99-2E5B-4758-A9FF-A14D1EAFCB58}">
      <dgm:prSet/>
      <dgm:spPr/>
      <dgm:t>
        <a:bodyPr/>
        <a:lstStyle/>
        <a:p>
          <a:endParaRPr lang="en-US"/>
        </a:p>
      </dgm:t>
    </dgm:pt>
    <dgm:pt modelId="{CDDE69FC-A028-4CAD-B22C-B32A7BDD1A4B}">
      <dgm:prSet/>
      <dgm:spPr/>
      <dgm:t>
        <a:bodyPr/>
        <a:lstStyle/>
        <a:p>
          <a:r>
            <a:rPr lang="en-GB" b="1"/>
            <a:t>Organise your information</a:t>
          </a:r>
          <a:endParaRPr lang="en-US" b="1"/>
        </a:p>
      </dgm:t>
    </dgm:pt>
    <dgm:pt modelId="{40F46082-D250-4BFD-9D40-670BFC075E52}" type="parTrans" cxnId="{DAA9BDB3-4228-4B31-B046-21F8108EB8E1}">
      <dgm:prSet/>
      <dgm:spPr/>
      <dgm:t>
        <a:bodyPr/>
        <a:lstStyle/>
        <a:p>
          <a:endParaRPr lang="en-US"/>
        </a:p>
      </dgm:t>
    </dgm:pt>
    <dgm:pt modelId="{A91CE32A-0F50-407F-847A-C62299087DAC}" type="sibTrans" cxnId="{DAA9BDB3-4228-4B31-B046-21F8108EB8E1}">
      <dgm:prSet/>
      <dgm:spPr/>
      <dgm:t>
        <a:bodyPr/>
        <a:lstStyle/>
        <a:p>
          <a:endParaRPr lang="en-US"/>
        </a:p>
      </dgm:t>
    </dgm:pt>
    <dgm:pt modelId="{133AC632-7FAB-4291-A7B1-1747FB7C8D61}">
      <dgm:prSet/>
      <dgm:spPr/>
      <dgm:t>
        <a:bodyPr/>
        <a:lstStyle/>
        <a:p>
          <a:r>
            <a:rPr lang="en-GB" b="1"/>
            <a:t>Look at Help pages for guidance and tips</a:t>
          </a:r>
          <a:endParaRPr lang="en-US" b="1"/>
        </a:p>
      </dgm:t>
    </dgm:pt>
    <dgm:pt modelId="{C06A2BF9-7EBD-491D-956E-163125EBA22C}" type="parTrans" cxnId="{6A6A6514-3778-46C5-96AB-F10B7DCE4AAD}">
      <dgm:prSet/>
      <dgm:spPr/>
      <dgm:t>
        <a:bodyPr/>
        <a:lstStyle/>
        <a:p>
          <a:endParaRPr lang="en-US"/>
        </a:p>
      </dgm:t>
    </dgm:pt>
    <dgm:pt modelId="{A771E9FE-4777-43FA-A6E5-E12EF7E5C18F}" type="sibTrans" cxnId="{6A6A6514-3778-46C5-96AB-F10B7DCE4AAD}">
      <dgm:prSet/>
      <dgm:spPr/>
      <dgm:t>
        <a:bodyPr/>
        <a:lstStyle/>
        <a:p>
          <a:endParaRPr lang="en-US"/>
        </a:p>
      </dgm:t>
    </dgm:pt>
    <dgm:pt modelId="{3F1CFAC5-1C21-447F-BD55-D777B5BDAF19}" type="pres">
      <dgm:prSet presAssocID="{2A3D1776-8E13-4E1E-8B4E-020D0D42BBB4}" presName="Name0" presStyleCnt="0">
        <dgm:presLayoutVars>
          <dgm:dir/>
          <dgm:resizeHandles val="exact"/>
        </dgm:presLayoutVars>
      </dgm:prSet>
      <dgm:spPr/>
    </dgm:pt>
    <dgm:pt modelId="{5EC3EBCC-E452-46E8-8083-6B00D64F0A92}" type="pres">
      <dgm:prSet presAssocID="{E74B8187-1F03-46D2-B6B6-39FC4DF35684}" presName="node" presStyleLbl="node1" presStyleIdx="0" presStyleCnt="7">
        <dgm:presLayoutVars>
          <dgm:bulletEnabled val="1"/>
        </dgm:presLayoutVars>
      </dgm:prSet>
      <dgm:spPr/>
    </dgm:pt>
    <dgm:pt modelId="{0EAE29AB-869E-46D1-BD5C-0B5C571B9844}" type="pres">
      <dgm:prSet presAssocID="{50E7820D-060D-45EE-9696-646D730DE426}" presName="sibTrans" presStyleLbl="sibTrans1D1" presStyleIdx="0" presStyleCnt="6"/>
      <dgm:spPr/>
    </dgm:pt>
    <dgm:pt modelId="{0F8C4E2F-4AA5-4556-955F-7F15A7ABAB73}" type="pres">
      <dgm:prSet presAssocID="{50E7820D-060D-45EE-9696-646D730DE426}" presName="connectorText" presStyleLbl="sibTrans1D1" presStyleIdx="0" presStyleCnt="6"/>
      <dgm:spPr/>
    </dgm:pt>
    <dgm:pt modelId="{615D8262-8174-4C88-BFF6-6BBD272059B9}" type="pres">
      <dgm:prSet presAssocID="{F6CA61E4-6F14-4D3B-A53C-7AEA2A99C171}" presName="node" presStyleLbl="node1" presStyleIdx="1" presStyleCnt="7">
        <dgm:presLayoutVars>
          <dgm:bulletEnabled val="1"/>
        </dgm:presLayoutVars>
      </dgm:prSet>
      <dgm:spPr/>
    </dgm:pt>
    <dgm:pt modelId="{F9F0A023-E59B-42C4-BE64-6318928A5791}" type="pres">
      <dgm:prSet presAssocID="{1CE57238-B82A-4C88-8971-61D355C8DB32}" presName="sibTrans" presStyleLbl="sibTrans1D1" presStyleIdx="1" presStyleCnt="6"/>
      <dgm:spPr/>
    </dgm:pt>
    <dgm:pt modelId="{BEF7CA79-8686-4E32-9945-F8EC80E573E1}" type="pres">
      <dgm:prSet presAssocID="{1CE57238-B82A-4C88-8971-61D355C8DB32}" presName="connectorText" presStyleLbl="sibTrans1D1" presStyleIdx="1" presStyleCnt="6"/>
      <dgm:spPr/>
    </dgm:pt>
    <dgm:pt modelId="{D070348E-47EF-4AA2-8D63-E243DACFD890}" type="pres">
      <dgm:prSet presAssocID="{FA10AD81-4875-43A4-81F4-470B511A2E26}" presName="node" presStyleLbl="node1" presStyleIdx="2" presStyleCnt="7">
        <dgm:presLayoutVars>
          <dgm:bulletEnabled val="1"/>
        </dgm:presLayoutVars>
      </dgm:prSet>
      <dgm:spPr/>
    </dgm:pt>
    <dgm:pt modelId="{A7B0ADEC-F593-47C1-B23E-A7FD009B8B45}" type="pres">
      <dgm:prSet presAssocID="{324CBA28-ADD1-4BB0-A550-C7EF21D7E33F}" presName="sibTrans" presStyleLbl="sibTrans1D1" presStyleIdx="2" presStyleCnt="6"/>
      <dgm:spPr/>
    </dgm:pt>
    <dgm:pt modelId="{397A34BB-EE03-40DD-B493-DFA4EE0EE139}" type="pres">
      <dgm:prSet presAssocID="{324CBA28-ADD1-4BB0-A550-C7EF21D7E33F}" presName="connectorText" presStyleLbl="sibTrans1D1" presStyleIdx="2" presStyleCnt="6"/>
      <dgm:spPr/>
    </dgm:pt>
    <dgm:pt modelId="{6F5CB7ED-0B06-4F55-9192-CF0F3DC8AACA}" type="pres">
      <dgm:prSet presAssocID="{ADB242FB-72FE-49ED-8E24-06A571A263F1}" presName="node" presStyleLbl="node1" presStyleIdx="3" presStyleCnt="7">
        <dgm:presLayoutVars>
          <dgm:bulletEnabled val="1"/>
        </dgm:presLayoutVars>
      </dgm:prSet>
      <dgm:spPr/>
    </dgm:pt>
    <dgm:pt modelId="{9D321352-1557-4EDB-91E4-2BD7888CBB2B}" type="pres">
      <dgm:prSet presAssocID="{E127251D-BE09-4DC5-95C9-DC8603B40031}" presName="sibTrans" presStyleLbl="sibTrans1D1" presStyleIdx="3" presStyleCnt="6"/>
      <dgm:spPr/>
    </dgm:pt>
    <dgm:pt modelId="{6C906E23-AE0A-46F3-A9BD-9F5E7EAE8A99}" type="pres">
      <dgm:prSet presAssocID="{E127251D-BE09-4DC5-95C9-DC8603B40031}" presName="connectorText" presStyleLbl="sibTrans1D1" presStyleIdx="3" presStyleCnt="6"/>
      <dgm:spPr/>
    </dgm:pt>
    <dgm:pt modelId="{230E8ADA-6DB5-4DCB-BFC5-1E37A6673294}" type="pres">
      <dgm:prSet presAssocID="{78FFA86E-281F-464D-B33F-311F8D0506CF}" presName="node" presStyleLbl="node1" presStyleIdx="4" presStyleCnt="7">
        <dgm:presLayoutVars>
          <dgm:bulletEnabled val="1"/>
        </dgm:presLayoutVars>
      </dgm:prSet>
      <dgm:spPr/>
    </dgm:pt>
    <dgm:pt modelId="{C2A00E56-6BD9-43DC-BDE0-764B9868934F}" type="pres">
      <dgm:prSet presAssocID="{29BFB949-4A50-4C6B-A9C4-0B30BAD10560}" presName="sibTrans" presStyleLbl="sibTrans1D1" presStyleIdx="4" presStyleCnt="6"/>
      <dgm:spPr/>
    </dgm:pt>
    <dgm:pt modelId="{43FD89EC-74F1-4EB4-82E0-979FF8C0D713}" type="pres">
      <dgm:prSet presAssocID="{29BFB949-4A50-4C6B-A9C4-0B30BAD10560}" presName="connectorText" presStyleLbl="sibTrans1D1" presStyleIdx="4" presStyleCnt="6"/>
      <dgm:spPr/>
    </dgm:pt>
    <dgm:pt modelId="{E98B9237-A552-413D-A169-1BBDD1492074}" type="pres">
      <dgm:prSet presAssocID="{CDDE69FC-A028-4CAD-B22C-B32A7BDD1A4B}" presName="node" presStyleLbl="node1" presStyleIdx="5" presStyleCnt="7">
        <dgm:presLayoutVars>
          <dgm:bulletEnabled val="1"/>
        </dgm:presLayoutVars>
      </dgm:prSet>
      <dgm:spPr/>
    </dgm:pt>
    <dgm:pt modelId="{3494F782-9DAB-4406-932E-925114A9B9C8}" type="pres">
      <dgm:prSet presAssocID="{A91CE32A-0F50-407F-847A-C62299087DAC}" presName="sibTrans" presStyleLbl="sibTrans1D1" presStyleIdx="5" presStyleCnt="6"/>
      <dgm:spPr/>
    </dgm:pt>
    <dgm:pt modelId="{D3D3502B-FED6-4517-A2CC-343CC40187A0}" type="pres">
      <dgm:prSet presAssocID="{A91CE32A-0F50-407F-847A-C62299087DAC}" presName="connectorText" presStyleLbl="sibTrans1D1" presStyleIdx="5" presStyleCnt="6"/>
      <dgm:spPr/>
    </dgm:pt>
    <dgm:pt modelId="{C85EF274-4F76-4925-8DE7-242EAE4E1930}" type="pres">
      <dgm:prSet presAssocID="{133AC632-7FAB-4291-A7B1-1747FB7C8D61}" presName="node" presStyleLbl="node1" presStyleIdx="6" presStyleCnt="7">
        <dgm:presLayoutVars>
          <dgm:bulletEnabled val="1"/>
        </dgm:presLayoutVars>
      </dgm:prSet>
      <dgm:spPr/>
    </dgm:pt>
  </dgm:ptLst>
  <dgm:cxnLst>
    <dgm:cxn modelId="{4E889704-B2E9-4993-9C5A-76CE233B34ED}" type="presOf" srcId="{50E7820D-060D-45EE-9696-646D730DE426}" destId="{0F8C4E2F-4AA5-4556-955F-7F15A7ABAB73}" srcOrd="1" destOrd="0" presId="urn:microsoft.com/office/officeart/2016/7/layout/RepeatingBendingProcessNew"/>
    <dgm:cxn modelId="{80E6830F-BE12-40FA-99C3-42D36076F569}" type="presOf" srcId="{A91CE32A-0F50-407F-847A-C62299087DAC}" destId="{D3D3502B-FED6-4517-A2CC-343CC40187A0}" srcOrd="1" destOrd="0" presId="urn:microsoft.com/office/officeart/2016/7/layout/RepeatingBendingProcessNew"/>
    <dgm:cxn modelId="{B65C8112-92C9-451D-B0DA-0844926278E9}" type="presOf" srcId="{CDDE69FC-A028-4CAD-B22C-B32A7BDD1A4B}" destId="{E98B9237-A552-413D-A169-1BBDD1492074}" srcOrd="0" destOrd="0" presId="urn:microsoft.com/office/officeart/2016/7/layout/RepeatingBendingProcessNew"/>
    <dgm:cxn modelId="{6A6A6514-3778-46C5-96AB-F10B7DCE4AAD}" srcId="{2A3D1776-8E13-4E1E-8B4E-020D0D42BBB4}" destId="{133AC632-7FAB-4291-A7B1-1747FB7C8D61}" srcOrd="6" destOrd="0" parTransId="{C06A2BF9-7EBD-491D-956E-163125EBA22C}" sibTransId="{A771E9FE-4777-43FA-A6E5-E12EF7E5C18F}"/>
    <dgm:cxn modelId="{AD0DA41D-6150-42AA-B833-38CC29E54C7D}" type="presOf" srcId="{FA10AD81-4875-43A4-81F4-470B511A2E26}" destId="{D070348E-47EF-4AA2-8D63-E243DACFD890}" srcOrd="0" destOrd="0" presId="urn:microsoft.com/office/officeart/2016/7/layout/RepeatingBendingProcessNew"/>
    <dgm:cxn modelId="{6BD8D529-B3C7-4C67-AAE7-35A6FDDA3EAF}" srcId="{2A3D1776-8E13-4E1E-8B4E-020D0D42BBB4}" destId="{FA10AD81-4875-43A4-81F4-470B511A2E26}" srcOrd="2" destOrd="0" parTransId="{540593F4-2388-4F5D-AAA1-DF1835EDD16F}" sibTransId="{324CBA28-ADD1-4BB0-A550-C7EF21D7E33F}"/>
    <dgm:cxn modelId="{33968A2B-E6A8-4252-864A-A26D2BCADF90}" type="presOf" srcId="{F6CA61E4-6F14-4D3B-A53C-7AEA2A99C171}" destId="{615D8262-8174-4C88-BFF6-6BBD272059B9}" srcOrd="0" destOrd="0" presId="urn:microsoft.com/office/officeart/2016/7/layout/RepeatingBendingProcessNew"/>
    <dgm:cxn modelId="{DF22453A-F11F-4AB1-AD07-046995E74040}" type="presOf" srcId="{29BFB949-4A50-4C6B-A9C4-0B30BAD10560}" destId="{43FD89EC-74F1-4EB4-82E0-979FF8C0D713}" srcOrd="1" destOrd="0" presId="urn:microsoft.com/office/officeart/2016/7/layout/RepeatingBendingProcessNew"/>
    <dgm:cxn modelId="{C648266B-E627-4928-A9BE-DB631DAF4C2C}" type="presOf" srcId="{78FFA86E-281F-464D-B33F-311F8D0506CF}" destId="{230E8ADA-6DB5-4DCB-BFC5-1E37A6673294}" srcOrd="0" destOrd="0" presId="urn:microsoft.com/office/officeart/2016/7/layout/RepeatingBendingProcessNew"/>
    <dgm:cxn modelId="{AC515A6D-F82B-4F1E-81AF-FDF9E190C1D6}" type="presOf" srcId="{50E7820D-060D-45EE-9696-646D730DE426}" destId="{0EAE29AB-869E-46D1-BD5C-0B5C571B9844}" srcOrd="0" destOrd="0" presId="urn:microsoft.com/office/officeart/2016/7/layout/RepeatingBendingProcessNew"/>
    <dgm:cxn modelId="{7184BD53-05BC-4505-93FD-242D7CAB65C3}" type="presOf" srcId="{29BFB949-4A50-4C6B-A9C4-0B30BAD10560}" destId="{C2A00E56-6BD9-43DC-BDE0-764B9868934F}" srcOrd="0" destOrd="0" presId="urn:microsoft.com/office/officeart/2016/7/layout/RepeatingBendingProcessNew"/>
    <dgm:cxn modelId="{A5338759-14F5-4C53-8ED4-5F844EF2F5A0}" srcId="{2A3D1776-8E13-4E1E-8B4E-020D0D42BBB4}" destId="{F6CA61E4-6F14-4D3B-A53C-7AEA2A99C171}" srcOrd="1" destOrd="0" parTransId="{D90E8630-F6E9-45DE-8DD3-948FC9B46D04}" sibTransId="{1CE57238-B82A-4C88-8971-61D355C8DB32}"/>
    <dgm:cxn modelId="{0F57CA82-E042-42B4-8969-E90561FC69E7}" type="presOf" srcId="{E127251D-BE09-4DC5-95C9-DC8603B40031}" destId="{9D321352-1557-4EDB-91E4-2BD7888CBB2B}" srcOrd="0" destOrd="0" presId="urn:microsoft.com/office/officeart/2016/7/layout/RepeatingBendingProcessNew"/>
    <dgm:cxn modelId="{EBAA9F8B-49CD-47D0-AA06-050A837D992E}" type="presOf" srcId="{E74B8187-1F03-46D2-B6B6-39FC4DF35684}" destId="{5EC3EBCC-E452-46E8-8083-6B00D64F0A92}" srcOrd="0" destOrd="0" presId="urn:microsoft.com/office/officeart/2016/7/layout/RepeatingBendingProcessNew"/>
    <dgm:cxn modelId="{286DF396-8263-4C26-8457-5BA7FA714A85}" type="presOf" srcId="{1CE57238-B82A-4C88-8971-61D355C8DB32}" destId="{F9F0A023-E59B-42C4-BE64-6318928A5791}" srcOrd="0" destOrd="0" presId="urn:microsoft.com/office/officeart/2016/7/layout/RepeatingBendingProcessNew"/>
    <dgm:cxn modelId="{C452AD99-2E5B-4758-A9FF-A14D1EAFCB58}" srcId="{2A3D1776-8E13-4E1E-8B4E-020D0D42BBB4}" destId="{78FFA86E-281F-464D-B33F-311F8D0506CF}" srcOrd="4" destOrd="0" parTransId="{C69917E4-E8C8-4990-B5DA-3CF790ABFEEC}" sibTransId="{29BFB949-4A50-4C6B-A9C4-0B30BAD10560}"/>
    <dgm:cxn modelId="{DAA9BDB3-4228-4B31-B046-21F8108EB8E1}" srcId="{2A3D1776-8E13-4E1E-8B4E-020D0D42BBB4}" destId="{CDDE69FC-A028-4CAD-B22C-B32A7BDD1A4B}" srcOrd="5" destOrd="0" parTransId="{40F46082-D250-4BFD-9D40-670BFC075E52}" sibTransId="{A91CE32A-0F50-407F-847A-C62299087DAC}"/>
    <dgm:cxn modelId="{E9F75AB4-C3F7-4A33-9798-B7AF73B85B21}" type="presOf" srcId="{324CBA28-ADD1-4BB0-A550-C7EF21D7E33F}" destId="{397A34BB-EE03-40DD-B493-DFA4EE0EE139}" srcOrd="1" destOrd="0" presId="urn:microsoft.com/office/officeart/2016/7/layout/RepeatingBendingProcessNew"/>
    <dgm:cxn modelId="{F675B5B5-9A9F-4522-BD3F-1D64DFD7901F}" type="presOf" srcId="{1CE57238-B82A-4C88-8971-61D355C8DB32}" destId="{BEF7CA79-8686-4E32-9945-F8EC80E573E1}" srcOrd="1" destOrd="0" presId="urn:microsoft.com/office/officeart/2016/7/layout/RepeatingBendingProcessNew"/>
    <dgm:cxn modelId="{5DD195BE-7357-41AF-9E66-BB4D174963BC}" type="presOf" srcId="{324CBA28-ADD1-4BB0-A550-C7EF21D7E33F}" destId="{A7B0ADEC-F593-47C1-B23E-A7FD009B8B45}" srcOrd="0" destOrd="0" presId="urn:microsoft.com/office/officeart/2016/7/layout/RepeatingBendingProcessNew"/>
    <dgm:cxn modelId="{3ED514C6-50B4-4678-8829-C41E51D0ED18}" type="presOf" srcId="{2A3D1776-8E13-4E1E-8B4E-020D0D42BBB4}" destId="{3F1CFAC5-1C21-447F-BD55-D777B5BDAF19}" srcOrd="0" destOrd="0" presId="urn:microsoft.com/office/officeart/2016/7/layout/RepeatingBendingProcessNew"/>
    <dgm:cxn modelId="{2C1CA1C6-EA6F-4FD7-B685-2AB169B4B5E1}" srcId="{2A3D1776-8E13-4E1E-8B4E-020D0D42BBB4}" destId="{ADB242FB-72FE-49ED-8E24-06A571A263F1}" srcOrd="3" destOrd="0" parTransId="{7BD2ABA2-EE2E-40FA-BA10-B657BEC4F0B0}" sibTransId="{E127251D-BE09-4DC5-95C9-DC8603B40031}"/>
    <dgm:cxn modelId="{6D5BC5D4-9A27-4B58-9D51-26FE93F31742}" type="presOf" srcId="{ADB242FB-72FE-49ED-8E24-06A571A263F1}" destId="{6F5CB7ED-0B06-4F55-9192-CF0F3DC8AACA}" srcOrd="0" destOrd="0" presId="urn:microsoft.com/office/officeart/2016/7/layout/RepeatingBendingProcessNew"/>
    <dgm:cxn modelId="{E86AF4D9-F61E-4EA6-BD4C-D82800C47EF3}" type="presOf" srcId="{A91CE32A-0F50-407F-847A-C62299087DAC}" destId="{3494F782-9DAB-4406-932E-925114A9B9C8}" srcOrd="0" destOrd="0" presId="urn:microsoft.com/office/officeart/2016/7/layout/RepeatingBendingProcessNew"/>
    <dgm:cxn modelId="{5ECA49EB-2BC5-4310-8127-8114D3F2DCF2}" srcId="{2A3D1776-8E13-4E1E-8B4E-020D0D42BBB4}" destId="{E74B8187-1F03-46D2-B6B6-39FC4DF35684}" srcOrd="0" destOrd="0" parTransId="{1086E3C7-DB68-46D9-B976-EECDA64A9293}" sibTransId="{50E7820D-060D-45EE-9696-646D730DE426}"/>
    <dgm:cxn modelId="{B8EF32FD-226C-4F9B-9978-9518D813CCD9}" type="presOf" srcId="{133AC632-7FAB-4291-A7B1-1747FB7C8D61}" destId="{C85EF274-4F76-4925-8DE7-242EAE4E1930}" srcOrd="0" destOrd="0" presId="urn:microsoft.com/office/officeart/2016/7/layout/RepeatingBendingProcessNew"/>
    <dgm:cxn modelId="{9181ABFE-0797-4CC4-B533-5A196B25E3F9}" type="presOf" srcId="{E127251D-BE09-4DC5-95C9-DC8603B40031}" destId="{6C906E23-AE0A-46F3-A9BD-9F5E7EAE8A99}" srcOrd="1" destOrd="0" presId="urn:microsoft.com/office/officeart/2016/7/layout/RepeatingBendingProcessNew"/>
    <dgm:cxn modelId="{BEA55C64-6526-47DB-961E-236B1AE14B41}" type="presParOf" srcId="{3F1CFAC5-1C21-447F-BD55-D777B5BDAF19}" destId="{5EC3EBCC-E452-46E8-8083-6B00D64F0A92}" srcOrd="0" destOrd="0" presId="urn:microsoft.com/office/officeart/2016/7/layout/RepeatingBendingProcessNew"/>
    <dgm:cxn modelId="{34DE2F81-70C6-4912-8432-A893CACA5235}" type="presParOf" srcId="{3F1CFAC5-1C21-447F-BD55-D777B5BDAF19}" destId="{0EAE29AB-869E-46D1-BD5C-0B5C571B9844}" srcOrd="1" destOrd="0" presId="urn:microsoft.com/office/officeart/2016/7/layout/RepeatingBendingProcessNew"/>
    <dgm:cxn modelId="{F68E70BE-2449-4CE4-8A9A-D3A8FA5A4C00}" type="presParOf" srcId="{0EAE29AB-869E-46D1-BD5C-0B5C571B9844}" destId="{0F8C4E2F-4AA5-4556-955F-7F15A7ABAB73}" srcOrd="0" destOrd="0" presId="urn:microsoft.com/office/officeart/2016/7/layout/RepeatingBendingProcessNew"/>
    <dgm:cxn modelId="{3BDC1608-B3F3-4F5E-B9F3-CEBC4B8A2E6E}" type="presParOf" srcId="{3F1CFAC5-1C21-447F-BD55-D777B5BDAF19}" destId="{615D8262-8174-4C88-BFF6-6BBD272059B9}" srcOrd="2" destOrd="0" presId="urn:microsoft.com/office/officeart/2016/7/layout/RepeatingBendingProcessNew"/>
    <dgm:cxn modelId="{4A6E0F8D-2FC7-49CE-A28E-CA7B709D5C30}" type="presParOf" srcId="{3F1CFAC5-1C21-447F-BD55-D777B5BDAF19}" destId="{F9F0A023-E59B-42C4-BE64-6318928A5791}" srcOrd="3" destOrd="0" presId="urn:microsoft.com/office/officeart/2016/7/layout/RepeatingBendingProcessNew"/>
    <dgm:cxn modelId="{726CF529-15E2-45B1-A6B9-A20BB380F7FB}" type="presParOf" srcId="{F9F0A023-E59B-42C4-BE64-6318928A5791}" destId="{BEF7CA79-8686-4E32-9945-F8EC80E573E1}" srcOrd="0" destOrd="0" presId="urn:microsoft.com/office/officeart/2016/7/layout/RepeatingBendingProcessNew"/>
    <dgm:cxn modelId="{8525C586-3AAD-436C-A7F4-1D1CDD31747C}" type="presParOf" srcId="{3F1CFAC5-1C21-447F-BD55-D777B5BDAF19}" destId="{D070348E-47EF-4AA2-8D63-E243DACFD890}" srcOrd="4" destOrd="0" presId="urn:microsoft.com/office/officeart/2016/7/layout/RepeatingBendingProcessNew"/>
    <dgm:cxn modelId="{E089E9BB-E151-49B3-95C5-DB100765F83A}" type="presParOf" srcId="{3F1CFAC5-1C21-447F-BD55-D777B5BDAF19}" destId="{A7B0ADEC-F593-47C1-B23E-A7FD009B8B45}" srcOrd="5" destOrd="0" presId="urn:microsoft.com/office/officeart/2016/7/layout/RepeatingBendingProcessNew"/>
    <dgm:cxn modelId="{A3F0B7BC-D319-49B4-8EE3-DE06090B3DEE}" type="presParOf" srcId="{A7B0ADEC-F593-47C1-B23E-A7FD009B8B45}" destId="{397A34BB-EE03-40DD-B493-DFA4EE0EE139}" srcOrd="0" destOrd="0" presId="urn:microsoft.com/office/officeart/2016/7/layout/RepeatingBendingProcessNew"/>
    <dgm:cxn modelId="{325F00FA-3A04-4A4C-B7CD-DF004964D2A0}" type="presParOf" srcId="{3F1CFAC5-1C21-447F-BD55-D777B5BDAF19}" destId="{6F5CB7ED-0B06-4F55-9192-CF0F3DC8AACA}" srcOrd="6" destOrd="0" presId="urn:microsoft.com/office/officeart/2016/7/layout/RepeatingBendingProcessNew"/>
    <dgm:cxn modelId="{626EAE3B-76B4-4390-8D1C-55EE79218FBE}" type="presParOf" srcId="{3F1CFAC5-1C21-447F-BD55-D777B5BDAF19}" destId="{9D321352-1557-4EDB-91E4-2BD7888CBB2B}" srcOrd="7" destOrd="0" presId="urn:microsoft.com/office/officeart/2016/7/layout/RepeatingBendingProcessNew"/>
    <dgm:cxn modelId="{E8BA7C48-4744-40EC-966A-12DA6E07A336}" type="presParOf" srcId="{9D321352-1557-4EDB-91E4-2BD7888CBB2B}" destId="{6C906E23-AE0A-46F3-A9BD-9F5E7EAE8A99}" srcOrd="0" destOrd="0" presId="urn:microsoft.com/office/officeart/2016/7/layout/RepeatingBendingProcessNew"/>
    <dgm:cxn modelId="{0F8B8BF1-FB31-497A-B607-DEB7E3BF84DE}" type="presParOf" srcId="{3F1CFAC5-1C21-447F-BD55-D777B5BDAF19}" destId="{230E8ADA-6DB5-4DCB-BFC5-1E37A6673294}" srcOrd="8" destOrd="0" presId="urn:microsoft.com/office/officeart/2016/7/layout/RepeatingBendingProcessNew"/>
    <dgm:cxn modelId="{744AB3FE-4C27-4074-8DB7-F81BC24E7A1B}" type="presParOf" srcId="{3F1CFAC5-1C21-447F-BD55-D777B5BDAF19}" destId="{C2A00E56-6BD9-43DC-BDE0-764B9868934F}" srcOrd="9" destOrd="0" presId="urn:microsoft.com/office/officeart/2016/7/layout/RepeatingBendingProcessNew"/>
    <dgm:cxn modelId="{702257C7-DF3C-44C4-A74D-03764E5B8B31}" type="presParOf" srcId="{C2A00E56-6BD9-43DC-BDE0-764B9868934F}" destId="{43FD89EC-74F1-4EB4-82E0-979FF8C0D713}" srcOrd="0" destOrd="0" presId="urn:microsoft.com/office/officeart/2016/7/layout/RepeatingBendingProcessNew"/>
    <dgm:cxn modelId="{4275A7A9-0276-48FE-BA62-39A1BB5F5B71}" type="presParOf" srcId="{3F1CFAC5-1C21-447F-BD55-D777B5BDAF19}" destId="{E98B9237-A552-413D-A169-1BBDD1492074}" srcOrd="10" destOrd="0" presId="urn:microsoft.com/office/officeart/2016/7/layout/RepeatingBendingProcessNew"/>
    <dgm:cxn modelId="{CDEF1203-54AF-49B0-9635-A4E2F1FA4E70}" type="presParOf" srcId="{3F1CFAC5-1C21-447F-BD55-D777B5BDAF19}" destId="{3494F782-9DAB-4406-932E-925114A9B9C8}" srcOrd="11" destOrd="0" presId="urn:microsoft.com/office/officeart/2016/7/layout/RepeatingBendingProcessNew"/>
    <dgm:cxn modelId="{0F6B4660-0E9C-444F-809C-AE29B7B8A8FF}" type="presParOf" srcId="{3494F782-9DAB-4406-932E-925114A9B9C8}" destId="{D3D3502B-FED6-4517-A2CC-343CC40187A0}" srcOrd="0" destOrd="0" presId="urn:microsoft.com/office/officeart/2016/7/layout/RepeatingBendingProcessNew"/>
    <dgm:cxn modelId="{4C0138E9-F7E8-4A96-B603-2E79B637DDB6}" type="presParOf" srcId="{3F1CFAC5-1C21-447F-BD55-D777B5BDAF19}" destId="{C85EF274-4F76-4925-8DE7-242EAE4E1930}"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accent1_2" csCatId="accent1"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8BABA-713C-4B26-ABC5-AD049BB77F14}">
      <dsp:nvSpPr>
        <dsp:cNvPr id="0" name=""/>
        <dsp:cNvSpPr/>
      </dsp:nvSpPr>
      <dsp:spPr>
        <a:xfrm>
          <a:off x="0" y="4041439"/>
          <a:ext cx="2698879" cy="53043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Save</a:t>
          </a:r>
        </a:p>
      </dsp:txBody>
      <dsp:txXfrm>
        <a:off x="0" y="4041439"/>
        <a:ext cx="2698879" cy="530436"/>
      </dsp:txXfrm>
    </dsp:sp>
    <dsp:sp modelId="{769BFF62-CC21-4F5C-8012-4CD82D4C06ED}">
      <dsp:nvSpPr>
        <dsp:cNvPr id="0" name=""/>
        <dsp:cNvSpPr/>
      </dsp:nvSpPr>
      <dsp:spPr>
        <a:xfrm>
          <a:off x="2698879" y="4041439"/>
          <a:ext cx="8096638" cy="5304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Save your results and search history</a:t>
          </a:r>
        </a:p>
      </dsp:txBody>
      <dsp:txXfrm>
        <a:off x="2698879" y="4041439"/>
        <a:ext cx="8096638" cy="530436"/>
      </dsp:txXfrm>
    </dsp:sp>
    <dsp:sp modelId="{38187607-2EEA-4378-8F47-CABD3C7CFCB8}">
      <dsp:nvSpPr>
        <dsp:cNvPr id="0" name=""/>
        <dsp:cNvSpPr/>
      </dsp:nvSpPr>
      <dsp:spPr>
        <a:xfrm rot="10800000">
          <a:off x="0" y="3233584"/>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Review, adjust and add</a:t>
          </a:r>
        </a:p>
      </dsp:txBody>
      <dsp:txXfrm rot="-10800000">
        <a:off x="0" y="3233584"/>
        <a:ext cx="2698879" cy="530277"/>
      </dsp:txXfrm>
    </dsp:sp>
    <dsp:sp modelId="{393C133D-DAF4-43F4-B722-B82100C182C5}">
      <dsp:nvSpPr>
        <dsp:cNvPr id="0" name=""/>
        <dsp:cNvSpPr/>
      </dsp:nvSpPr>
      <dsp:spPr>
        <a:xfrm>
          <a:off x="2698879" y="3233584"/>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Review, adjust and add limits (if necessary)</a:t>
          </a:r>
        </a:p>
      </dsp:txBody>
      <dsp:txXfrm>
        <a:off x="2698879" y="3233584"/>
        <a:ext cx="8096638" cy="530277"/>
      </dsp:txXfrm>
    </dsp:sp>
    <dsp:sp modelId="{5E8EF867-53AB-4595-8256-39FCC278167D}">
      <dsp:nvSpPr>
        <dsp:cNvPr id="0" name=""/>
        <dsp:cNvSpPr/>
      </dsp:nvSpPr>
      <dsp:spPr>
        <a:xfrm rot="10800000">
          <a:off x="0" y="2425729"/>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Combine</a:t>
          </a:r>
        </a:p>
      </dsp:txBody>
      <dsp:txXfrm rot="-10800000">
        <a:off x="0" y="2425729"/>
        <a:ext cx="2698879" cy="530277"/>
      </dsp:txXfrm>
    </dsp:sp>
    <dsp:sp modelId="{645C5EA8-8FE0-4F71-AE3A-F95EAF0A5873}">
      <dsp:nvSpPr>
        <dsp:cNvPr id="0" name=""/>
        <dsp:cNvSpPr/>
      </dsp:nvSpPr>
      <dsp:spPr>
        <a:xfrm>
          <a:off x="2698879" y="2425729"/>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Combine your keywords and run search</a:t>
          </a:r>
        </a:p>
      </dsp:txBody>
      <dsp:txXfrm>
        <a:off x="2698879" y="2425729"/>
        <a:ext cx="8096638" cy="530277"/>
      </dsp:txXfrm>
    </dsp:sp>
    <dsp:sp modelId="{4AAAADE6-34AD-45A8-8641-44A27DE152FE}">
      <dsp:nvSpPr>
        <dsp:cNvPr id="0" name=""/>
        <dsp:cNvSpPr/>
      </dsp:nvSpPr>
      <dsp:spPr>
        <a:xfrm rot="10800000">
          <a:off x="0" y="1617874"/>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Find</a:t>
          </a:r>
        </a:p>
      </dsp:txBody>
      <dsp:txXfrm rot="-10800000">
        <a:off x="0" y="1617874"/>
        <a:ext cx="2698879" cy="530277"/>
      </dsp:txXfrm>
    </dsp:sp>
    <dsp:sp modelId="{CF3B67D7-B627-4CD4-8C6E-CADD82B10392}">
      <dsp:nvSpPr>
        <dsp:cNvPr id="0" name=""/>
        <dsp:cNvSpPr/>
      </dsp:nvSpPr>
      <dsp:spPr>
        <a:xfrm>
          <a:off x="2698879" y="1617874"/>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Find synonyms</a:t>
          </a:r>
        </a:p>
      </dsp:txBody>
      <dsp:txXfrm>
        <a:off x="2698879" y="1617874"/>
        <a:ext cx="8096638" cy="530277"/>
      </dsp:txXfrm>
    </dsp:sp>
    <dsp:sp modelId="{13CF38AB-7B24-4E7C-93E5-B600C78D13DA}">
      <dsp:nvSpPr>
        <dsp:cNvPr id="0" name=""/>
        <dsp:cNvSpPr/>
      </dsp:nvSpPr>
      <dsp:spPr>
        <a:xfrm rot="10800000">
          <a:off x="0" y="810018"/>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Choose</a:t>
          </a:r>
        </a:p>
      </dsp:txBody>
      <dsp:txXfrm rot="-10800000">
        <a:off x="0" y="810018"/>
        <a:ext cx="2698879" cy="530277"/>
      </dsp:txXfrm>
    </dsp:sp>
    <dsp:sp modelId="{F99E1566-B63B-45AC-B5AA-B0AA0C1503A2}">
      <dsp:nvSpPr>
        <dsp:cNvPr id="0" name=""/>
        <dsp:cNvSpPr/>
      </dsp:nvSpPr>
      <dsp:spPr>
        <a:xfrm>
          <a:off x="2698879" y="810018"/>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Choose the databases</a:t>
          </a:r>
        </a:p>
      </dsp:txBody>
      <dsp:txXfrm>
        <a:off x="2698879" y="810018"/>
        <a:ext cx="8096638" cy="530277"/>
      </dsp:txXfrm>
    </dsp:sp>
    <dsp:sp modelId="{E3019C71-0DA2-40A2-8D72-5912A2E4229D}">
      <dsp:nvSpPr>
        <dsp:cNvPr id="0" name=""/>
        <dsp:cNvSpPr/>
      </dsp:nvSpPr>
      <dsp:spPr>
        <a:xfrm rot="10800000">
          <a:off x="0" y="2163"/>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Formulate</a:t>
          </a:r>
        </a:p>
      </dsp:txBody>
      <dsp:txXfrm rot="-10800000">
        <a:off x="0" y="2163"/>
        <a:ext cx="2698879" cy="530277"/>
      </dsp:txXfrm>
    </dsp:sp>
    <dsp:sp modelId="{D1CD6CB9-2C9A-4228-9483-CD4C61C38EDD}">
      <dsp:nvSpPr>
        <dsp:cNvPr id="0" name=""/>
        <dsp:cNvSpPr/>
      </dsp:nvSpPr>
      <dsp:spPr>
        <a:xfrm>
          <a:off x="2698879" y="2163"/>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Formulate a search with key concepts</a:t>
          </a:r>
        </a:p>
      </dsp:txBody>
      <dsp:txXfrm>
        <a:off x="2698879" y="2163"/>
        <a:ext cx="8096638" cy="5302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E29AB-869E-46D1-BD5C-0B5C571B9844}">
      <dsp:nvSpPr>
        <dsp:cNvPr id="0" name=""/>
        <dsp:cNvSpPr/>
      </dsp:nvSpPr>
      <dsp:spPr>
        <a:xfrm>
          <a:off x="2561911" y="1737719"/>
          <a:ext cx="558503" cy="91440"/>
        </a:xfrm>
        <a:custGeom>
          <a:avLst/>
          <a:gdLst/>
          <a:ahLst/>
          <a:cxnLst/>
          <a:rect l="0" t="0" r="0" b="0"/>
          <a:pathLst>
            <a:path>
              <a:moveTo>
                <a:pt x="0" y="45720"/>
              </a:moveTo>
              <a:lnTo>
                <a:pt x="55850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435" y="1780493"/>
        <a:ext cx="29455" cy="5891"/>
      </dsp:txXfrm>
    </dsp:sp>
    <dsp:sp modelId="{5EC3EBCC-E452-46E8-8083-6B00D64F0A92}">
      <dsp:nvSpPr>
        <dsp:cNvPr id="0" name=""/>
        <dsp:cNvSpPr/>
      </dsp:nvSpPr>
      <dsp:spPr>
        <a:xfrm>
          <a:off x="2391" y="1015042"/>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Plan your search strategy – keywords and phrases</a:t>
          </a:r>
          <a:endParaRPr lang="en-US" sz="2200" b="1" kern="1200"/>
        </a:p>
      </dsp:txBody>
      <dsp:txXfrm>
        <a:off x="2391" y="1015042"/>
        <a:ext cx="2561320" cy="1536792"/>
      </dsp:txXfrm>
    </dsp:sp>
    <dsp:sp modelId="{F9F0A023-E59B-42C4-BE64-6318928A5791}">
      <dsp:nvSpPr>
        <dsp:cNvPr id="0" name=""/>
        <dsp:cNvSpPr/>
      </dsp:nvSpPr>
      <dsp:spPr>
        <a:xfrm>
          <a:off x="5712335" y="1737719"/>
          <a:ext cx="558503" cy="91440"/>
        </a:xfrm>
        <a:custGeom>
          <a:avLst/>
          <a:gdLst/>
          <a:ahLst/>
          <a:cxnLst/>
          <a:rect l="0" t="0" r="0" b="0"/>
          <a:pathLst>
            <a:path>
              <a:moveTo>
                <a:pt x="0" y="45720"/>
              </a:moveTo>
              <a:lnTo>
                <a:pt x="55850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76859" y="1780493"/>
        <a:ext cx="29455" cy="5891"/>
      </dsp:txXfrm>
    </dsp:sp>
    <dsp:sp modelId="{615D8262-8174-4C88-BFF6-6BBD272059B9}">
      <dsp:nvSpPr>
        <dsp:cNvPr id="0" name=""/>
        <dsp:cNvSpPr/>
      </dsp:nvSpPr>
      <dsp:spPr>
        <a:xfrm>
          <a:off x="3152815" y="1015042"/>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Understand the content of each source </a:t>
          </a:r>
          <a:endParaRPr lang="en-US" sz="2200" b="1" kern="1200"/>
        </a:p>
      </dsp:txBody>
      <dsp:txXfrm>
        <a:off x="3152815" y="1015042"/>
        <a:ext cx="2561320" cy="1536792"/>
      </dsp:txXfrm>
    </dsp:sp>
    <dsp:sp modelId="{A7B0ADEC-F593-47C1-B23E-A7FD009B8B45}">
      <dsp:nvSpPr>
        <dsp:cNvPr id="0" name=""/>
        <dsp:cNvSpPr/>
      </dsp:nvSpPr>
      <dsp:spPr>
        <a:xfrm>
          <a:off x="8862759" y="1737719"/>
          <a:ext cx="558503" cy="91440"/>
        </a:xfrm>
        <a:custGeom>
          <a:avLst/>
          <a:gdLst/>
          <a:ahLst/>
          <a:cxnLst/>
          <a:rect l="0" t="0" r="0" b="0"/>
          <a:pathLst>
            <a:path>
              <a:moveTo>
                <a:pt x="0" y="45720"/>
              </a:moveTo>
              <a:lnTo>
                <a:pt x="55850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27284" y="1780493"/>
        <a:ext cx="29455" cy="5891"/>
      </dsp:txXfrm>
    </dsp:sp>
    <dsp:sp modelId="{D070348E-47EF-4AA2-8D63-E243DACFD890}">
      <dsp:nvSpPr>
        <dsp:cNvPr id="0" name=""/>
        <dsp:cNvSpPr/>
      </dsp:nvSpPr>
      <dsp:spPr>
        <a:xfrm>
          <a:off x="6303239" y="1015042"/>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Sign in to enhance results and functionality – save searches, set alerts</a:t>
          </a:r>
          <a:endParaRPr lang="en-US" sz="2200" b="1" kern="1200"/>
        </a:p>
      </dsp:txBody>
      <dsp:txXfrm>
        <a:off x="6303239" y="1015042"/>
        <a:ext cx="2561320" cy="1536792"/>
      </dsp:txXfrm>
    </dsp:sp>
    <dsp:sp modelId="{9D321352-1557-4EDB-91E4-2BD7888CBB2B}">
      <dsp:nvSpPr>
        <dsp:cNvPr id="0" name=""/>
        <dsp:cNvSpPr/>
      </dsp:nvSpPr>
      <dsp:spPr>
        <a:xfrm>
          <a:off x="1283051" y="2550035"/>
          <a:ext cx="9451272" cy="558503"/>
        </a:xfrm>
        <a:custGeom>
          <a:avLst/>
          <a:gdLst/>
          <a:ahLst/>
          <a:cxnLst/>
          <a:rect l="0" t="0" r="0" b="0"/>
          <a:pathLst>
            <a:path>
              <a:moveTo>
                <a:pt x="9451272" y="0"/>
              </a:moveTo>
              <a:lnTo>
                <a:pt x="9451272" y="296351"/>
              </a:lnTo>
              <a:lnTo>
                <a:pt x="0" y="296351"/>
              </a:lnTo>
              <a:lnTo>
                <a:pt x="0" y="558503"/>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71947" y="2826341"/>
        <a:ext cx="473480" cy="5891"/>
      </dsp:txXfrm>
    </dsp:sp>
    <dsp:sp modelId="{6F5CB7ED-0B06-4F55-9192-CF0F3DC8AACA}">
      <dsp:nvSpPr>
        <dsp:cNvPr id="0" name=""/>
        <dsp:cNvSpPr/>
      </dsp:nvSpPr>
      <dsp:spPr>
        <a:xfrm>
          <a:off x="9453663" y="1015042"/>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Filter and refine your results</a:t>
          </a:r>
          <a:endParaRPr lang="en-US" sz="2200" b="1" kern="1200"/>
        </a:p>
      </dsp:txBody>
      <dsp:txXfrm>
        <a:off x="9453663" y="1015042"/>
        <a:ext cx="2561320" cy="1536792"/>
      </dsp:txXfrm>
    </dsp:sp>
    <dsp:sp modelId="{C2A00E56-6BD9-43DC-BDE0-764B9868934F}">
      <dsp:nvSpPr>
        <dsp:cNvPr id="0" name=""/>
        <dsp:cNvSpPr/>
      </dsp:nvSpPr>
      <dsp:spPr>
        <a:xfrm>
          <a:off x="2561911" y="3863614"/>
          <a:ext cx="558503" cy="91440"/>
        </a:xfrm>
        <a:custGeom>
          <a:avLst/>
          <a:gdLst/>
          <a:ahLst/>
          <a:cxnLst/>
          <a:rect l="0" t="0" r="0" b="0"/>
          <a:pathLst>
            <a:path>
              <a:moveTo>
                <a:pt x="0" y="45720"/>
              </a:moveTo>
              <a:lnTo>
                <a:pt x="55850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435" y="3906389"/>
        <a:ext cx="29455" cy="5891"/>
      </dsp:txXfrm>
    </dsp:sp>
    <dsp:sp modelId="{230E8ADA-6DB5-4DCB-BFC5-1E37A6673294}">
      <dsp:nvSpPr>
        <dsp:cNvPr id="0" name=""/>
        <dsp:cNvSpPr/>
      </dsp:nvSpPr>
      <dsp:spPr>
        <a:xfrm>
          <a:off x="2391" y="3140938"/>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Be flexible - use information found in your results to do further searches</a:t>
          </a:r>
          <a:endParaRPr lang="en-US" sz="2200" b="1" kern="1200"/>
        </a:p>
      </dsp:txBody>
      <dsp:txXfrm>
        <a:off x="2391" y="3140938"/>
        <a:ext cx="2561320" cy="1536792"/>
      </dsp:txXfrm>
    </dsp:sp>
    <dsp:sp modelId="{3494F782-9DAB-4406-932E-925114A9B9C8}">
      <dsp:nvSpPr>
        <dsp:cNvPr id="0" name=""/>
        <dsp:cNvSpPr/>
      </dsp:nvSpPr>
      <dsp:spPr>
        <a:xfrm>
          <a:off x="5712335" y="3863614"/>
          <a:ext cx="558503" cy="91440"/>
        </a:xfrm>
        <a:custGeom>
          <a:avLst/>
          <a:gdLst/>
          <a:ahLst/>
          <a:cxnLst/>
          <a:rect l="0" t="0" r="0" b="0"/>
          <a:pathLst>
            <a:path>
              <a:moveTo>
                <a:pt x="0" y="45720"/>
              </a:moveTo>
              <a:lnTo>
                <a:pt x="55850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76859" y="3906389"/>
        <a:ext cx="29455" cy="5891"/>
      </dsp:txXfrm>
    </dsp:sp>
    <dsp:sp modelId="{E98B9237-A552-413D-A169-1BBDD1492074}">
      <dsp:nvSpPr>
        <dsp:cNvPr id="0" name=""/>
        <dsp:cNvSpPr/>
      </dsp:nvSpPr>
      <dsp:spPr>
        <a:xfrm>
          <a:off x="3152815" y="3140938"/>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Organise your information</a:t>
          </a:r>
          <a:endParaRPr lang="en-US" sz="2200" b="1" kern="1200"/>
        </a:p>
      </dsp:txBody>
      <dsp:txXfrm>
        <a:off x="3152815" y="3140938"/>
        <a:ext cx="2561320" cy="1536792"/>
      </dsp:txXfrm>
    </dsp:sp>
    <dsp:sp modelId="{C85EF274-4F76-4925-8DE7-242EAE4E1930}">
      <dsp:nvSpPr>
        <dsp:cNvPr id="0" name=""/>
        <dsp:cNvSpPr/>
      </dsp:nvSpPr>
      <dsp:spPr>
        <a:xfrm>
          <a:off x="6303239" y="3140938"/>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Look at Help pages for guidance and tips</a:t>
          </a:r>
          <a:endParaRPr lang="en-US" sz="2200" b="1" kern="1200"/>
        </a:p>
      </dsp:txBody>
      <dsp:txXfrm>
        <a:off x="6303239" y="3140938"/>
        <a:ext cx="2561320" cy="15367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42566D-314A-4BCF-92F5-6F0E4228009F}" type="datetimeFigureOut">
              <a:t>10/24/2023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3840D3-CE31-4A29-87AD-27CE4EDEFBD6}" type="slidenum">
              <a:t>‹#›</a:t>
            </a:fld>
            <a:endParaRPr lang="en-GB"/>
          </a:p>
        </p:txBody>
      </p:sp>
    </p:spTree>
    <p:extLst>
      <p:ext uri="{BB962C8B-B14F-4D97-AF65-F5344CB8AC3E}">
        <p14:creationId xmlns:p14="http://schemas.microsoft.com/office/powerpoint/2010/main" val="2855290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libguides.mdx.ac.uk/ld.php?content_id=32846025"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https://libguides.mdx.ac.uk/ld.php?content_id=32846025</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E7CD2DD0-CA68-48DB-A983-87613955F1CB}" type="slidenum">
              <a:rPr lang="en-GB"/>
              <a:t>10</a:t>
            </a:fld>
            <a:endParaRPr lang="en-GB"/>
          </a:p>
        </p:txBody>
      </p:sp>
    </p:spTree>
    <p:extLst>
      <p:ext uri="{BB962C8B-B14F-4D97-AF65-F5344CB8AC3E}">
        <p14:creationId xmlns:p14="http://schemas.microsoft.com/office/powerpoint/2010/main" val="190140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Think about geographical and time limits.</a:t>
            </a:r>
          </a:p>
          <a:p>
            <a:r>
              <a:rPr lang="en-US">
                <a:cs typeface="Calibri"/>
              </a:rPr>
              <a:t>Keep a careful record of your limits and why you chose them, as this forms part of your methodology. Too strict limits and you can miss vital information, too few and you will be overwhelmed with data. </a:t>
            </a:r>
          </a:p>
          <a:p>
            <a:r>
              <a:rPr lang="en-US">
                <a:cs typeface="Calibri"/>
              </a:rPr>
              <a:t>Notes: how many duplicates removed etc. </a:t>
            </a:r>
          </a:p>
          <a:p>
            <a:r>
              <a:rPr lang="en-US">
                <a:cs typeface="Calibri"/>
              </a:rPr>
              <a:t>Don't forget to record the date searched. </a:t>
            </a:r>
          </a:p>
          <a:p>
            <a:endParaRPr lang="en-US">
              <a:cs typeface="Calibri"/>
            </a:endParaRPr>
          </a:p>
          <a:p>
            <a:r>
              <a:rPr lang="en-US">
                <a:cs typeface="Calibri"/>
              </a:rPr>
              <a:t>If you have found a systematic review completed in 2017 (Cochrane) then you probably do not need to search further back than that as it will have all the data already for you.</a:t>
            </a:r>
          </a:p>
          <a:p>
            <a:endParaRPr lang="en-US">
              <a:cs typeface="Calibri"/>
            </a:endParaRPr>
          </a:p>
          <a:p>
            <a:r>
              <a:rPr lang="en-US">
                <a:cs typeface="Calibri"/>
              </a:rPr>
              <a:t>However, consider:</a:t>
            </a:r>
          </a:p>
          <a:p>
            <a:r>
              <a:rPr lang="en-US">
                <a:cs typeface="Calibri"/>
              </a:rPr>
              <a:t>Not all systematic reviews are created equally. Some are not as comprehensive as others.</a:t>
            </a:r>
            <a:endParaRPr lang="en-US"/>
          </a:p>
          <a:p>
            <a:r>
              <a:rPr lang="en-US">
                <a:cs typeface="Calibri"/>
              </a:rPr>
              <a:t>Check the dates on the references and the accessed dates. When did the researcher stop searching and start writing?</a:t>
            </a:r>
          </a:p>
          <a:p>
            <a:r>
              <a:rPr lang="en-US">
                <a:cs typeface="Calibri"/>
              </a:rPr>
              <a:t>Your interpretation ? Analysis / question may be slightly different. Difficult to be completely objective when searching for information. </a:t>
            </a: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516734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204374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23</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26</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solidFill>
                  <a:schemeClr val="tx1"/>
                </a:solidFill>
                <a:latin typeface="Myriad Pro" panose="020B05030304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tx1"/>
                </a:solidFill>
                <a:latin typeface="Myriad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35528805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a:solidFill>
                  <a:schemeClr val="tx1"/>
                </a:solidFill>
                <a:latin typeface="Myriad Pro" panose="020B0503030403020204" pitchFamily="34" charset="0"/>
              </a:defRPr>
            </a:lvl1pPr>
            <a:lvl2pPr>
              <a:defRPr>
                <a:solidFill>
                  <a:schemeClr val="tx1"/>
                </a:solidFill>
                <a:latin typeface="Myriad Pro" panose="020B0503030403020204" pitchFamily="34" charset="0"/>
              </a:defRPr>
            </a:lvl2pPr>
            <a:lvl3pPr>
              <a:defRPr>
                <a:solidFill>
                  <a:schemeClr val="tx1"/>
                </a:solidFill>
                <a:latin typeface="Myriad Pro" panose="020B0503030403020204" pitchFamily="34" charset="0"/>
              </a:defRPr>
            </a:lvl3pPr>
            <a:lvl4pPr>
              <a:defRPr>
                <a:solidFill>
                  <a:schemeClr val="tx1"/>
                </a:solidFill>
                <a:latin typeface="Myriad Pro" panose="020B0503030403020204" pitchFamily="34" charset="0"/>
              </a:defRPr>
            </a:lvl4pPr>
            <a:lvl5pPr>
              <a:defRPr>
                <a:solidFill>
                  <a:schemeClr val="tx1"/>
                </a:solidFill>
                <a:latin typeface="Myriad Pro" panose="020B0503030403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latin typeface="Myriad Pro" panose="020B0503030403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0902506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solidFill>
                  <a:schemeClr val="tx1"/>
                </a:solidFill>
              </a:defRPr>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8966865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7451241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8" y="1681163"/>
            <a:ext cx="5157787"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1" name="Group 10"/>
          <p:cNvGrpSpPr/>
          <p:nvPr userDrawn="1"/>
        </p:nvGrpSpPr>
        <p:grpSpPr>
          <a:xfrm>
            <a:off x="1" y="-16329"/>
            <a:ext cx="12236335"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6" name="Rectangle 15"/>
          <p:cNvSpPr/>
          <p:nvPr userDrawn="1"/>
        </p:nvSpPr>
        <p:spPr>
          <a:xfrm rot="10800000">
            <a:off x="0" y="5868710"/>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a:xfrm>
            <a:off x="839788" y="365125"/>
            <a:ext cx="10515600" cy="1325563"/>
          </a:xfrm>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1925580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7" name="Group 6"/>
          <p:cNvGrpSpPr/>
          <p:nvPr userDrawn="1"/>
        </p:nvGrpSpPr>
        <p:grpSpPr>
          <a:xfrm>
            <a:off x="-5426" y="1440518"/>
            <a:ext cx="12251667" cy="1185632"/>
            <a:chOff x="1178577" y="1361872"/>
            <a:chExt cx="9818890" cy="1185632"/>
          </a:xfrm>
        </p:grpSpPr>
        <p:sp>
          <p:nvSpPr>
            <p:cNvPr id="8" name="Rectangle 7"/>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1" name="Group 10"/>
          <p:cNvGrpSpPr/>
          <p:nvPr userDrawn="1"/>
        </p:nvGrpSpPr>
        <p:grpSpPr>
          <a:xfrm>
            <a:off x="-22168" y="3788624"/>
            <a:ext cx="12268409"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16" name="Group 15"/>
          <p:cNvGrpSpPr/>
          <p:nvPr userDrawn="1"/>
        </p:nvGrpSpPr>
        <p:grpSpPr>
          <a:xfrm>
            <a:off x="-38911" y="5853092"/>
            <a:ext cx="12253063" cy="1213182"/>
            <a:chOff x="1143001" y="4014934"/>
            <a:chExt cx="9818890" cy="1213182"/>
          </a:xfrm>
        </p:grpSpPr>
        <p:sp>
          <p:nvSpPr>
            <p:cNvPr id="17" name="Rectangle 16"/>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p:cNvGrpSpPr/>
            <p:nvPr/>
          </p:nvGrpSpPr>
          <p:grpSpPr>
            <a:xfrm>
              <a:off x="1143001" y="5128680"/>
              <a:ext cx="9818890" cy="99436"/>
              <a:chOff x="152400" y="2369127"/>
              <a:chExt cx="12236335" cy="99436"/>
            </a:xfrm>
          </p:grpSpPr>
          <p:cxnSp>
            <p:nvCxnSpPr>
              <p:cNvPr id="19" name="Straight Connector 18"/>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1" name="TextBox 20"/>
          <p:cNvSpPr txBox="1"/>
          <p:nvPr userDrawn="1"/>
        </p:nvSpPr>
        <p:spPr>
          <a:xfrm>
            <a:off x="140676" y="1762987"/>
            <a:ext cx="11549575" cy="646331"/>
          </a:xfrm>
          <a:prstGeom prst="rect">
            <a:avLst/>
          </a:prstGeom>
          <a:noFill/>
        </p:spPr>
        <p:txBody>
          <a:bodyPr wrap="square" rtlCol="0">
            <a:spAutoFit/>
          </a:bodyPr>
          <a:lstStyle/>
          <a:p>
            <a:pPr algn="ctr"/>
            <a:r>
              <a:rPr lang="en-GB" sz="3600">
                <a:solidFill>
                  <a:schemeClr val="bg1"/>
                </a:solidFill>
                <a:latin typeface="Arial" panose="020B0604020202020204" pitchFamily="34" charset="0"/>
                <a:cs typeface="Arial" panose="020B0604020202020204" pitchFamily="34" charset="0"/>
              </a:rPr>
              <a:t>Finding Resources</a:t>
            </a:r>
          </a:p>
        </p:txBody>
      </p:sp>
      <p:sp>
        <p:nvSpPr>
          <p:cNvPr id="22" name="TextBox 21"/>
          <p:cNvSpPr txBox="1"/>
          <p:nvPr userDrawn="1"/>
        </p:nvSpPr>
        <p:spPr>
          <a:xfrm>
            <a:off x="1548714" y="3870270"/>
            <a:ext cx="8888627" cy="830997"/>
          </a:xfrm>
          <a:prstGeom prst="rect">
            <a:avLst/>
          </a:prstGeom>
          <a:noFill/>
        </p:spPr>
        <p:txBody>
          <a:bodyPr wrap="square" rtlCol="0">
            <a:spAutoFit/>
          </a:bodyPr>
          <a:lstStyle/>
          <a:p>
            <a:pPr algn="ctr"/>
            <a:r>
              <a:rPr lang="en-GB" sz="2400">
                <a:solidFill>
                  <a:schemeClr val="bg1"/>
                </a:solidFill>
              </a:rPr>
              <a:t>Ellie Downes</a:t>
            </a:r>
          </a:p>
          <a:p>
            <a:pPr algn="ctr"/>
            <a:r>
              <a:rPr lang="en-GB" sz="2400">
                <a:solidFill>
                  <a:schemeClr val="bg1"/>
                </a:solidFill>
              </a:rPr>
              <a:t>Academic Liaison Librarian</a:t>
            </a:r>
          </a:p>
        </p:txBody>
      </p:sp>
      <p:sp>
        <p:nvSpPr>
          <p:cNvPr id="23" name="TextBox 22"/>
          <p:cNvSpPr txBox="1"/>
          <p:nvPr userDrawn="1"/>
        </p:nvSpPr>
        <p:spPr>
          <a:xfrm>
            <a:off x="3088882" y="6081311"/>
            <a:ext cx="6063049" cy="461665"/>
          </a:xfrm>
          <a:prstGeom prst="rect">
            <a:avLst/>
          </a:prstGeom>
          <a:noFill/>
        </p:spPr>
        <p:txBody>
          <a:bodyPr wrap="square" rtlCol="0">
            <a:spAutoFit/>
          </a:bodyPr>
          <a:lstStyle/>
          <a:p>
            <a:pPr algn="ctr"/>
            <a:r>
              <a:rPr lang="en-GB" sz="2400">
                <a:solidFill>
                  <a:schemeClr val="bg1"/>
                </a:solidFill>
              </a:rPr>
              <a:t>Library &amp; Learning Resources</a:t>
            </a:r>
          </a:p>
        </p:txBody>
      </p:sp>
    </p:spTree>
    <p:extLst>
      <p:ext uri="{BB962C8B-B14F-4D97-AF65-F5344CB8AC3E}">
        <p14:creationId xmlns:p14="http://schemas.microsoft.com/office/powerpoint/2010/main" val="6699315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14" name="Group 13"/>
          <p:cNvGrpSpPr/>
          <p:nvPr userDrawn="1"/>
        </p:nvGrpSpPr>
        <p:grpSpPr>
          <a:xfrm>
            <a:off x="-5426" y="1440518"/>
            <a:ext cx="12251667"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8" name="Group 17"/>
          <p:cNvGrpSpPr/>
          <p:nvPr userDrawn="1"/>
        </p:nvGrpSpPr>
        <p:grpSpPr>
          <a:xfrm>
            <a:off x="-22168" y="3788624"/>
            <a:ext cx="12268409" cy="1135597"/>
            <a:chOff x="0" y="2677636"/>
            <a:chExt cx="12236335" cy="1135597"/>
          </a:xfrm>
        </p:grpSpPr>
        <p:sp>
          <p:nvSpPr>
            <p:cNvPr id="19" name="Rectangle 1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p:cNvGrpSpPr/>
            <p:nvPr/>
          </p:nvGrpSpPr>
          <p:grpSpPr>
            <a:xfrm>
              <a:off x="0" y="3713797"/>
              <a:ext cx="12236335" cy="99436"/>
              <a:chOff x="152400" y="2369127"/>
              <a:chExt cx="12236335" cy="99436"/>
            </a:xfrm>
          </p:grpSpPr>
          <p:cxnSp>
            <p:nvCxnSpPr>
              <p:cNvPr id="21" name="Straight Connector 2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23" name="Group 22"/>
          <p:cNvGrpSpPr/>
          <p:nvPr userDrawn="1"/>
        </p:nvGrpSpPr>
        <p:grpSpPr>
          <a:xfrm>
            <a:off x="-38911" y="5853092"/>
            <a:ext cx="12253063" cy="1213182"/>
            <a:chOff x="1143001" y="4014934"/>
            <a:chExt cx="9818890" cy="1213182"/>
          </a:xfrm>
        </p:grpSpPr>
        <p:sp>
          <p:nvSpPr>
            <p:cNvPr id="24" name="Rectangle 23"/>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p:cNvGrpSpPr/>
            <p:nvPr/>
          </p:nvGrpSpPr>
          <p:grpSpPr>
            <a:xfrm>
              <a:off x="1143001" y="5128680"/>
              <a:ext cx="9818890" cy="99436"/>
              <a:chOff x="152400" y="2369127"/>
              <a:chExt cx="12236335" cy="99436"/>
            </a:xfrm>
          </p:grpSpPr>
          <p:cxnSp>
            <p:nvCxnSpPr>
              <p:cNvPr id="26" name="Straight Connector 25"/>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5324708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2" name="Rectangle 11"/>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36298230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6" name="Group 5"/>
          <p:cNvGrpSpPr/>
          <p:nvPr userDrawn="1"/>
        </p:nvGrpSpPr>
        <p:grpSpPr>
          <a:xfrm>
            <a:off x="1" y="-16329"/>
            <a:ext cx="12236335" cy="1135597"/>
            <a:chOff x="0" y="2677636"/>
            <a:chExt cx="12236335" cy="1135597"/>
          </a:xfrm>
        </p:grpSpPr>
        <p:sp>
          <p:nvSpPr>
            <p:cNvPr id="7" name="Rectangle 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8" name="Group 7"/>
            <p:cNvGrpSpPr/>
            <p:nvPr/>
          </p:nvGrpSpPr>
          <p:grpSpPr>
            <a:xfrm>
              <a:off x="0" y="3713797"/>
              <a:ext cx="12236335" cy="99436"/>
              <a:chOff x="152400" y="2369127"/>
              <a:chExt cx="12236335" cy="99436"/>
            </a:xfrm>
          </p:grpSpPr>
          <p:cxnSp>
            <p:nvCxnSpPr>
              <p:cNvPr id="9" name="Straight Connector 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1" name="Rectangle 10"/>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128255847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4" name="Rectangle 13"/>
          <p:cNvSpPr/>
          <p:nvPr userDrawn="1"/>
        </p:nvSpPr>
        <p:spPr>
          <a:xfrm>
            <a:off x="-2" y="-2476"/>
            <a:ext cx="12192000" cy="6858000"/>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476"/>
            <a:ext cx="12192000" cy="1444438"/>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009980"/>
            <a:ext cx="12191999" cy="848022"/>
          </a:xfrm>
          <a:prstGeom prst="rect">
            <a:avLst/>
          </a:prstGeom>
        </p:spPr>
      </p:pic>
      <p:sp>
        <p:nvSpPr>
          <p:cNvPr id="19" name="Rectangle 18"/>
          <p:cNvSpPr/>
          <p:nvPr userDrawn="1"/>
        </p:nvSpPr>
        <p:spPr>
          <a:xfrm>
            <a:off x="2915204" y="2873122"/>
            <a:ext cx="6141301" cy="2379618"/>
          </a:xfrm>
          <a:prstGeom prst="rect">
            <a:avLst/>
          </a:prstGeom>
        </p:spPr>
        <p:txBody>
          <a:bodyPr wrap="square">
            <a:spAutoFit/>
          </a:bodyPr>
          <a:lstStyle/>
          <a:p>
            <a:pPr algn="ctr" fontAlgn="base">
              <a:spcBef>
                <a:spcPct val="0"/>
              </a:spcBef>
              <a:spcAft>
                <a:spcPct val="0"/>
              </a:spcAft>
            </a:pPr>
            <a:r>
              <a:rPr lang="en-GB" sz="3200">
                <a:solidFill>
                  <a:prstClr val="white"/>
                </a:solidFill>
              </a:rPr>
              <a:t>Faculty of Business and Management</a:t>
            </a:r>
          </a:p>
          <a:p>
            <a:pPr algn="ctr" fontAlgn="base">
              <a:spcBef>
                <a:spcPct val="0"/>
              </a:spcBef>
              <a:spcAft>
                <a:spcPct val="0"/>
              </a:spcAft>
            </a:pPr>
            <a:endParaRPr lang="en-GB" altLang="en-US" sz="3200">
              <a:solidFill>
                <a:prstClr val="white"/>
              </a:solidFill>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2400">
                <a:solidFill>
                  <a:prstClr val="black"/>
                </a:solidFill>
                <a:latin typeface="Segoe UI" panose="020B0502040204020203" pitchFamily="34" charset="0"/>
                <a:ea typeface="Segoe UI" panose="020B0502040204020203" pitchFamily="34" charset="0"/>
                <a:cs typeface="Segoe UI" panose="020B0502040204020203" pitchFamily="34" charset="0"/>
              </a:rPr>
              <a:t>Ellie Downes</a:t>
            </a:r>
          </a:p>
          <a:p>
            <a:pPr algn="ctr" fontAlgn="base">
              <a:spcBef>
                <a:spcPct val="0"/>
              </a:spcBef>
              <a:spcAft>
                <a:spcPct val="0"/>
              </a:spcAft>
            </a:pPr>
            <a:r>
              <a:rPr lang="en-GB" altLang="en-US" sz="2400">
                <a:solidFill>
                  <a:prstClr val="black"/>
                </a:solidFill>
                <a:latin typeface="Segoe UI" panose="020B0502040204020203" pitchFamily="34" charset="0"/>
                <a:ea typeface="Segoe UI" panose="020B0502040204020203" pitchFamily="34" charset="0"/>
                <a:cs typeface="Segoe UI" panose="020B0502040204020203" pitchFamily="34" charset="0"/>
              </a:rPr>
              <a:t>e.downes@uwtsd.ac.uk</a:t>
            </a:r>
          </a:p>
        </p:txBody>
      </p:sp>
      <p:sp>
        <p:nvSpPr>
          <p:cNvPr id="23" name="Rectangle 22"/>
          <p:cNvSpPr/>
          <p:nvPr userDrawn="1"/>
        </p:nvSpPr>
        <p:spPr>
          <a:xfrm>
            <a:off x="1894830" y="1441962"/>
            <a:ext cx="8402337" cy="954107"/>
          </a:xfrm>
          <a:prstGeom prst="rect">
            <a:avLst/>
          </a:prstGeom>
        </p:spPr>
        <p:txBody>
          <a:bodyPr wrap="square">
            <a:spAutoFit/>
          </a:bodyPr>
          <a:lstStyle/>
          <a:p>
            <a:r>
              <a:rPr lang="en-GB" sz="2800" b="1">
                <a:solidFill>
                  <a:prstClr val="black"/>
                </a:solidFill>
                <a:latin typeface="Segoe UI" panose="020B0502040204020203" pitchFamily="34" charset="0"/>
                <a:ea typeface="Segoe UI" panose="020B0502040204020203" pitchFamily="34" charset="0"/>
                <a:cs typeface="Segoe UI" panose="020B0502040204020203" pitchFamily="34" charset="0"/>
              </a:rPr>
              <a:t>                        </a:t>
            </a:r>
            <a:r>
              <a:rPr lang="en-GB" sz="2400" b="1">
                <a:solidFill>
                  <a:prstClr val="black"/>
                </a:solidFill>
                <a:latin typeface="Segoe UI" panose="020B0502040204020203" pitchFamily="34" charset="0"/>
                <a:ea typeface="Segoe UI" panose="020B0502040204020203" pitchFamily="34" charset="0"/>
                <a:cs typeface="Segoe UI" panose="020B0502040204020203" pitchFamily="34" charset="0"/>
              </a:rPr>
              <a:t>For More information</a:t>
            </a:r>
          </a:p>
          <a:p>
            <a:pPr>
              <a:spcBef>
                <a:spcPct val="0"/>
              </a:spcBef>
            </a:pPr>
            <a:endParaRPr lang="en-US" altLang="en-US" sz="2800">
              <a:solidFill>
                <a:prstClr val="black"/>
              </a:solidFill>
              <a:latin typeface="Segoe UI" panose="020B0502040204020203" pitchFamily="34" charset="0"/>
              <a:ea typeface="Segoe UI" panose="020B0502040204020203" pitchFamily="34" charset="0"/>
              <a:cs typeface="Segoe UI" panose="020B0502040204020203" pitchFamily="34" charset="0"/>
            </a:endParaRPr>
          </a:p>
        </p:txBody>
      </p:sp>
      <p:sp>
        <p:nvSpPr>
          <p:cNvPr id="24" name="Rectangle 2"/>
          <p:cNvSpPr>
            <a:spLocks noChangeArrowheads="1"/>
          </p:cNvSpPr>
          <p:nvPr userDrawn="1"/>
        </p:nvSpPr>
        <p:spPr bwMode="auto">
          <a:xfrm>
            <a:off x="3285555" y="1919015"/>
            <a:ext cx="5400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ctr" fontAlgn="base">
              <a:spcBef>
                <a:spcPct val="0"/>
              </a:spcBef>
              <a:spcAft>
                <a:spcPct val="0"/>
              </a:spcAft>
            </a:pPr>
            <a:r>
              <a:rPr lang="en-GB" altLang="en-US" sz="1800" i="0">
                <a:solidFill>
                  <a:prstClr val="black"/>
                </a:solidFill>
                <a:latin typeface="Segoe UI" panose="020B0502040204020203" pitchFamily="34" charset="0"/>
                <a:ea typeface="Segoe UI" panose="020B0502040204020203" pitchFamily="34" charset="0"/>
                <a:cs typeface="Segoe UI" panose="020B0502040204020203" pitchFamily="34" charset="0"/>
              </a:rPr>
              <a:t>Please contact your Academic Liaison Librarian:</a:t>
            </a:r>
          </a:p>
        </p:txBody>
      </p:sp>
    </p:spTree>
    <p:extLst>
      <p:ext uri="{BB962C8B-B14F-4D97-AF65-F5344CB8AC3E}">
        <p14:creationId xmlns:p14="http://schemas.microsoft.com/office/powerpoint/2010/main" val="22697133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2" name="Group 11"/>
          <p:cNvGrpSpPr/>
          <p:nvPr userDrawn="1"/>
        </p:nvGrpSpPr>
        <p:grpSpPr>
          <a:xfrm>
            <a:off x="1" y="-53484"/>
            <a:ext cx="12236335" cy="1185632"/>
            <a:chOff x="1178577" y="1361872"/>
            <a:chExt cx="9818890" cy="1185632"/>
          </a:xfrm>
        </p:grpSpPr>
        <p:sp>
          <p:nvSpPr>
            <p:cNvPr id="13" name="Rectangle 12"/>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14" name="Straight Connector 13"/>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6" name="Rectangle 15"/>
          <p:cNvSpPr/>
          <p:nvPr userDrawn="1"/>
        </p:nvSpPr>
        <p:spPr>
          <a:xfrm rot="10800000">
            <a:off x="0" y="5860472"/>
            <a:ext cx="12192000"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8479076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0" name="Group 9"/>
          <p:cNvGrpSpPr/>
          <p:nvPr userDrawn="1"/>
        </p:nvGrpSpPr>
        <p:grpSpPr>
          <a:xfrm>
            <a:off x="-77820" y="0"/>
            <a:ext cx="12269820" cy="1213182"/>
            <a:chOff x="1143001" y="4014934"/>
            <a:chExt cx="9818890" cy="1213182"/>
          </a:xfrm>
        </p:grpSpPr>
        <p:sp>
          <p:nvSpPr>
            <p:cNvPr id="11" name="Rectangle 10"/>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7" name="Group 16"/>
            <p:cNvGrpSpPr/>
            <p:nvPr/>
          </p:nvGrpSpPr>
          <p:grpSpPr>
            <a:xfrm>
              <a:off x="1143001" y="5128680"/>
              <a:ext cx="9818890" cy="99436"/>
              <a:chOff x="152400" y="2369127"/>
              <a:chExt cx="12236335" cy="99436"/>
            </a:xfrm>
          </p:grpSpPr>
          <p:cxnSp>
            <p:nvCxnSpPr>
              <p:cNvPr id="18" name="Straight Connector 17"/>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userDrawn="1"/>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5491231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4067484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5086874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6821792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Vertical Title 1"/>
          <p:cNvSpPr>
            <a:spLocks noGrp="1"/>
          </p:cNvSpPr>
          <p:nvPr>
            <p:ph type="title" orient="vert"/>
          </p:nvPr>
        </p:nvSpPr>
        <p:spPr>
          <a:xfrm>
            <a:off x="8724900" y="365125"/>
            <a:ext cx="2628900" cy="5811838"/>
          </a:xfrm>
        </p:spPr>
        <p:txBody>
          <a:bodyPr vert="eaVert"/>
          <a:lstStyle>
            <a:lvl1pPr>
              <a:defRPr>
                <a:solidFill>
                  <a:schemeClr val="tx1"/>
                </a:solidFill>
              </a:defRPr>
            </a:lvl1pPr>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780038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391703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5" name="Group 4"/>
          <p:cNvGrpSpPr/>
          <p:nvPr userDrawn="1"/>
        </p:nvGrpSpPr>
        <p:grpSpPr>
          <a:xfrm>
            <a:off x="1" y="-16329"/>
            <a:ext cx="12236335" cy="1135597"/>
            <a:chOff x="0" y="2677636"/>
            <a:chExt cx="12236335" cy="1135597"/>
          </a:xfrm>
        </p:grpSpPr>
        <p:sp>
          <p:nvSpPr>
            <p:cNvPr id="6" name="Rectangle 5"/>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7" name="Group 6"/>
            <p:cNvGrpSpPr/>
            <p:nvPr/>
          </p:nvGrpSpPr>
          <p:grpSpPr>
            <a:xfrm>
              <a:off x="0" y="3713797"/>
              <a:ext cx="12236335" cy="99436"/>
              <a:chOff x="152400" y="2369127"/>
              <a:chExt cx="12236335" cy="99436"/>
            </a:xfrm>
          </p:grpSpPr>
          <p:cxnSp>
            <p:nvCxnSpPr>
              <p:cNvPr id="8" name="Straight Connector 7"/>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0" name="Rectangle 9"/>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09658904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58764066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10" Type="http://schemas.openxmlformats.org/officeDocument/2006/relationships/slideLayout" Target="../slideLayouts/slideLayout34.xml"/><Relationship Id="rId19" Type="http://schemas.openxmlformats.org/officeDocument/2006/relationships/theme" Target="../theme/theme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723" r:id="rId2"/>
    <p:sldLayoutId id="2147483658" r:id="rId3"/>
    <p:sldLayoutId id="2147483652" r:id="rId4"/>
    <p:sldLayoutId id="2147483724" r:id="rId5"/>
    <p:sldLayoutId id="2147483653" r:id="rId6"/>
    <p:sldLayoutId id="2147483650" r:id="rId7"/>
    <p:sldLayoutId id="2147483725" r:id="rId8"/>
    <p:sldLayoutId id="2147483651" r:id="rId9"/>
    <p:sldLayoutId id="2147483654" r:id="rId10"/>
    <p:sldLayoutId id="2147483655" r:id="rId11"/>
    <p:sldLayoutId id="2147483726"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8" r:id="rId1"/>
    <p:sldLayoutId id="2147483730" r:id="rId2"/>
    <p:sldLayoutId id="2147483678" r:id="rId3"/>
    <p:sldLayoutId id="2147483679" r:id="rId4"/>
    <p:sldLayoutId id="2147483731" r:id="rId5"/>
    <p:sldLayoutId id="2147483680" r:id="rId6"/>
    <p:sldLayoutId id="2147483681" r:id="rId7"/>
    <p:sldLayoutId id="2147483732" r:id="rId8"/>
    <p:sldLayoutId id="2147483682" r:id="rId9"/>
    <p:sldLayoutId id="2147483683" r:id="rId10"/>
    <p:sldLayoutId id="2147483684" r:id="rId11"/>
    <p:sldLayoutId id="2147483727"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ACBC86-2756-45DC-96C3-619CF97F89F6}" type="datetimeFigureOut">
              <a:rPr lang="en-GB" smtClean="0">
                <a:solidFill>
                  <a:prstClr val="black">
                    <a:tint val="75000"/>
                  </a:prstClr>
                </a:solidFill>
              </a:rPr>
              <a:pPr/>
              <a:t>24/10/2023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8866932"/>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675" r:id="rId6"/>
    <p:sldLayoutId id="2147483740" r:id="rId7"/>
    <p:sldLayoutId id="2147483677" r:id="rId8"/>
    <p:sldLayoutId id="2147483741" r:id="rId9"/>
    <p:sldLayoutId id="2147483676" r:id="rId10"/>
    <p:sldLayoutId id="2147483742" r:id="rId11"/>
    <p:sldLayoutId id="2147483743" r:id="rId12"/>
    <p:sldLayoutId id="2147483744" r:id="rId13"/>
    <p:sldLayoutId id="2147483745" r:id="rId14"/>
    <p:sldLayoutId id="2147483672" r:id="rId15"/>
    <p:sldLayoutId id="2147483673" r:id="rId16"/>
    <p:sldLayoutId id="2147483674" r:id="rId17"/>
    <p:sldLayoutId id="2147483733"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2.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437602402421" TargetMode="External"/><Relationship Id="rId2" Type="http://schemas.openxmlformats.org/officeDocument/2006/relationships/image" Target="../media/image14.png"/><Relationship Id="rId1" Type="http://schemas.openxmlformats.org/officeDocument/2006/relationships/slideLayout" Target="../slideLayouts/slideLayout17.xml"/><Relationship Id="rId5" Type="http://schemas.openxmlformats.org/officeDocument/2006/relationships/hyperlink" Target="https://librarysearch.uwtsd.ac.uk/discovery/search?query=sub,exact,Sports%20administration&amp;pfilter=rtype,exact,articles&amp;tab=Everything&amp;search_scope=MyInst_and_CI&amp;vid=44WHELF_UWTSD:44WHELF_UWTSD_VU1&amp;facet=searchcreationdate,include,2017%7C,%7C2023,lk&amp;mfacet=tlevel,include,online_resources,1,lk&amp;mfacet=tlevel,include,peer_reviewed,1,lk&amp;lang=en&amp;offset=0" TargetMode="Externa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191860102421" TargetMode="External"/><Relationship Id="rId3" Type="http://schemas.openxmlformats.org/officeDocument/2006/relationships/hyperlink" Target="https://librarysearch.uwtsd.ac.uk/permalink/44WHELF_UWTSD/ra52dq/alma99100224560002421" TargetMode="External"/><Relationship Id="rId7" Type="http://schemas.openxmlformats.org/officeDocument/2006/relationships/hyperlink" Target="https://librarysearch.uwtsd.ac.uk/discovery/dbsearch?query=any,contains,EBSCO&amp;tab=jsearch_slot&amp;vid=44WHELF_UWTSD:44WHELF_UWTSD_VU1&amp;offset=0&amp;databases=any,EBSCO" TargetMode="External"/><Relationship Id="rId2" Type="http://schemas.openxmlformats.org/officeDocument/2006/relationships/hyperlink" Target="https://librarysearch.uwtsd.ac.uk/permalink/44WHELF_UWTSD/ra52dq/alma99100224559102421"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librarysearch.uwtsd.ac.uk/permalink/44WHELF_UWTSD/ra52dq/alma99100192559702421" TargetMode="External"/><Relationship Id="rId10" Type="http://schemas.openxmlformats.org/officeDocument/2006/relationships/hyperlink" Target="https://beta.jisc.ac.uk/opendoar" TargetMode="External"/><Relationship Id="rId4" Type="http://schemas.openxmlformats.org/officeDocument/2006/relationships/hyperlink" Target="https://librarysearch.uwtsd.ac.uk/permalink/44WHELF_UWTSD/ra52dq/alma99100115364102421" TargetMode="External"/><Relationship Id="rId9" Type="http://schemas.openxmlformats.org/officeDocument/2006/relationships/hyperlink" Target="https://librarysearch.uwtsd.ac.uk/permalink/44WHELF_UWTSD/ra52dq/alma9910024125780242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18.sv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hyperlink" Target="https://librarysearch.uwtsd.ac.uk/permalink/44WHELF_UWTSD/ra52dq/alma99100224559102421"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publications.lboro.ac.uk/publications/all/collated/llas3.html" TargetMode="Externa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uksport.gov.uk/" TargetMode="External"/><Relationship Id="rId7" Type="http://schemas.openxmlformats.org/officeDocument/2006/relationships/hyperlink" Target="https://www.outdoor-learning-research.org/" TargetMode="External"/><Relationship Id="rId2" Type="http://schemas.openxmlformats.org/officeDocument/2006/relationships/hyperlink" Target="https://theconversation.com/uk/topics/sports-4768" TargetMode="External"/><Relationship Id="rId1" Type="http://schemas.openxmlformats.org/officeDocument/2006/relationships/slideLayout" Target="../slideLayouts/slideLayout7.xml"/><Relationship Id="rId6" Type="http://schemas.openxmlformats.org/officeDocument/2006/relationships/hyperlink" Target="https://uksportsinstitute.co.uk/" TargetMode="External"/><Relationship Id="rId5" Type="http://schemas.openxmlformats.org/officeDocument/2006/relationships/hyperlink" Target="https://www.youthsporttrust.org/" TargetMode="External"/><Relationship Id="rId4" Type="http://schemas.openxmlformats.org/officeDocument/2006/relationships/hyperlink" Target="https://www.gov.wales/sport-wales"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29.jpeg"/><Relationship Id="rId5" Type="http://schemas.openxmlformats.org/officeDocument/2006/relationships/hyperlink" Target="https://uwtsd.ac.uk/library/help-and-support/accessing-libraries-outside-uwtsd/" TargetMode="External"/><Relationship Id="rId4" Type="http://schemas.openxmlformats.org/officeDocument/2006/relationships/hyperlink" Target="https://uwtsd.ac.uk/library/need-mor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image" Target="../media/image30.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ample being pipetted into a petri dish">
            <a:extLst>
              <a:ext uri="{FF2B5EF4-FFF2-40B4-BE49-F238E27FC236}">
                <a16:creationId xmlns:a16="http://schemas.microsoft.com/office/drawing/2014/main" id="{FCF90FE3-AD17-F7C4-5F9C-5FFCF208875E}"/>
              </a:ext>
            </a:extLst>
          </p:cNvPr>
          <p:cNvPicPr>
            <a:picLocks noChangeAspect="1"/>
          </p:cNvPicPr>
          <p:nvPr/>
        </p:nvPicPr>
        <p:blipFill rotWithShape="1">
          <a:blip r:embed="rId2"/>
          <a:srcRect l="33484" r="-9" b="-9"/>
          <a:stretch/>
        </p:blipFill>
        <p:spPr>
          <a:xfrm>
            <a:off x="20" y="10"/>
            <a:ext cx="6102330" cy="6857990"/>
          </a:xfrm>
          <a:prstGeom prst="rect">
            <a:avLst/>
          </a:prstGeom>
          <a:noFill/>
          <a:ln>
            <a:noFill/>
          </a:ln>
        </p:spPr>
      </p:pic>
      <p:sp>
        <p:nvSpPr>
          <p:cNvPr id="10" name="Subtitle 2">
            <a:extLst>
              <a:ext uri="{FF2B5EF4-FFF2-40B4-BE49-F238E27FC236}">
                <a16:creationId xmlns:a16="http://schemas.microsoft.com/office/drawing/2014/main" id="{71842E47-01B1-121D-2A75-ABDFC0808257}"/>
              </a:ext>
            </a:extLst>
          </p:cNvPr>
          <p:cNvSpPr>
            <a:spLocks noGrp="1"/>
          </p:cNvSpPr>
          <p:nvPr>
            <p:ph type="subTitle" idx="1"/>
          </p:nvPr>
        </p:nvSpPr>
        <p:spPr>
          <a:xfrm>
            <a:off x="6378926" y="4698064"/>
            <a:ext cx="5435249" cy="1046857"/>
          </a:xfrm>
        </p:spPr>
        <p:txBody>
          <a:bodyPr vert="horz" lIns="91440" tIns="45720" rIns="91440" bIns="45720" rtlCol="0" anchor="t">
            <a:normAutofit/>
          </a:bodyPr>
          <a:lstStyle/>
          <a:p>
            <a:r>
              <a:rPr lang="en-US">
                <a:cs typeface="Calibri Light"/>
              </a:rPr>
              <a:t>Sport</a:t>
            </a:r>
          </a:p>
          <a:p>
            <a:r>
              <a:rPr lang="en-US">
                <a:cs typeface="Calibri Light"/>
              </a:rPr>
              <a:t>Lisa Ellis, Academic Liaison Librarian</a:t>
            </a:r>
          </a:p>
        </p:txBody>
      </p:sp>
      <p:sp>
        <p:nvSpPr>
          <p:cNvPr id="4" name="Title 3">
            <a:extLst>
              <a:ext uri="{FF2B5EF4-FFF2-40B4-BE49-F238E27FC236}">
                <a16:creationId xmlns:a16="http://schemas.microsoft.com/office/drawing/2014/main" id="{AF5389BE-A7C9-767A-1A9A-3F34D7DEA791}"/>
              </a:ext>
            </a:extLst>
          </p:cNvPr>
          <p:cNvSpPr>
            <a:spLocks noGrp="1"/>
          </p:cNvSpPr>
          <p:nvPr>
            <p:ph type="title"/>
          </p:nvPr>
        </p:nvSpPr>
        <p:spPr>
          <a:xfrm>
            <a:off x="6367977" y="2286001"/>
            <a:ext cx="5446198" cy="2225400"/>
          </a:xfrm>
        </p:spPr>
        <p:txBody>
          <a:bodyPr anchor="b">
            <a:normAutofit/>
          </a:bodyPr>
          <a:lstStyle/>
          <a:p>
            <a:r>
              <a:rPr lang="en-GB"/>
              <a:t>Research Strategy</a:t>
            </a:r>
          </a:p>
        </p:txBody>
      </p:sp>
    </p:spTree>
    <p:extLst>
      <p:ext uri="{BB962C8B-B14F-4D97-AF65-F5344CB8AC3E}">
        <p14:creationId xmlns:p14="http://schemas.microsoft.com/office/powerpoint/2010/main" val="729282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70EB62-181A-55E8-9F4D-4EF506F3F0D4}"/>
              </a:ext>
            </a:extLst>
          </p:cNvPr>
          <p:cNvSpPr>
            <a:spLocks noGrp="1"/>
          </p:cNvSpPr>
          <p:nvPr>
            <p:ph type="title"/>
          </p:nvPr>
        </p:nvSpPr>
        <p:spPr/>
        <p:txBody>
          <a:bodyPr/>
          <a:lstStyle/>
          <a:p>
            <a:r>
              <a:rPr lang="en-GB"/>
              <a:t>Content</a:t>
            </a:r>
          </a:p>
        </p:txBody>
      </p:sp>
      <p:sp>
        <p:nvSpPr>
          <p:cNvPr id="2" name="Content Placeholder 1">
            <a:extLst>
              <a:ext uri="{FF2B5EF4-FFF2-40B4-BE49-F238E27FC236}">
                <a16:creationId xmlns:a16="http://schemas.microsoft.com/office/drawing/2014/main" id="{3559F677-CD54-7F4F-9C56-3A74E5BF3327}"/>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a:cs typeface="Calibri Light"/>
              </a:rPr>
              <a:t>What is Literature searching?</a:t>
            </a:r>
          </a:p>
          <a:p>
            <a:pPr>
              <a:buFont typeface="Arial" panose="05000000000000000000" pitchFamily="2" charset="2"/>
              <a:buChar char="•"/>
            </a:pPr>
            <a:r>
              <a:rPr lang="en-GB">
                <a:cs typeface="Calibri Light"/>
              </a:rPr>
              <a:t>Where to start?</a:t>
            </a:r>
          </a:p>
          <a:p>
            <a:pPr>
              <a:buFont typeface="Arial" panose="05000000000000000000" pitchFamily="2" charset="2"/>
              <a:buChar char="•"/>
            </a:pPr>
            <a:r>
              <a:rPr lang="en-GB">
                <a:cs typeface="Calibri Light"/>
              </a:rPr>
              <a:t>Overview of what library catalogue can offer.</a:t>
            </a:r>
          </a:p>
          <a:p>
            <a:pPr>
              <a:buFont typeface="Arial" panose="05000000000000000000" pitchFamily="2" charset="2"/>
              <a:buChar char="•"/>
            </a:pPr>
            <a:r>
              <a:rPr lang="en-GB">
                <a:cs typeface="Calibri Light"/>
              </a:rPr>
              <a:t>Tips when searching the catalogue.</a:t>
            </a:r>
          </a:p>
          <a:p>
            <a:pPr>
              <a:buFont typeface="Arial" panose="05000000000000000000" pitchFamily="2" charset="2"/>
              <a:buChar char="•"/>
            </a:pPr>
            <a:r>
              <a:rPr lang="en-GB">
                <a:cs typeface="Calibri Light"/>
              </a:rPr>
              <a:t>Search strategy.</a:t>
            </a:r>
          </a:p>
          <a:p>
            <a:pPr>
              <a:buFont typeface="Arial" panose="05000000000000000000" pitchFamily="2" charset="2"/>
              <a:buChar char="•"/>
            </a:pPr>
            <a:r>
              <a:rPr lang="en-GB">
                <a:cs typeface="Calibri Light"/>
              </a:rPr>
              <a:t>Databases.</a:t>
            </a:r>
          </a:p>
          <a:p>
            <a:pPr>
              <a:buFont typeface="Arial" panose="05000000000000000000" pitchFamily="2" charset="2"/>
              <a:buChar char="•"/>
            </a:pPr>
            <a:r>
              <a:rPr lang="en-GB">
                <a:cs typeface="Calibri Light"/>
              </a:rPr>
              <a:t>Combining searches.</a:t>
            </a:r>
          </a:p>
          <a:p>
            <a:pPr>
              <a:buFont typeface="Arial" panose="05000000000000000000" pitchFamily="2" charset="2"/>
              <a:buChar char="•"/>
            </a:pPr>
            <a:r>
              <a:rPr lang="en-GB">
                <a:cs typeface="Calibri Light"/>
              </a:rPr>
              <a:t>Wildcards and truncation.</a:t>
            </a:r>
          </a:p>
          <a:p>
            <a:pPr>
              <a:buFont typeface="Arial" panose="05000000000000000000" pitchFamily="2" charset="2"/>
              <a:buChar char="•"/>
            </a:pPr>
            <a:r>
              <a:rPr lang="en-GB">
                <a:cs typeface="Calibri Light"/>
              </a:rPr>
              <a:t>Further resources.</a:t>
            </a:r>
          </a:p>
          <a:p>
            <a:pPr>
              <a:buFont typeface="Arial" panose="05000000000000000000" pitchFamily="2" charset="2"/>
              <a:buChar char="•"/>
            </a:pPr>
            <a:endParaRPr lang="en-GB">
              <a:cs typeface="Calibri Light"/>
            </a:endParaRPr>
          </a:p>
          <a:p>
            <a:pPr>
              <a:buFont typeface="Arial" panose="05000000000000000000" pitchFamily="2" charset="2"/>
              <a:buChar char="•"/>
            </a:pPr>
            <a:endParaRPr lang="en-GB">
              <a:cs typeface="Calibri Light"/>
            </a:endParaRPr>
          </a:p>
        </p:txBody>
      </p:sp>
    </p:spTree>
    <p:extLst>
      <p:ext uri="{BB962C8B-B14F-4D97-AF65-F5344CB8AC3E}">
        <p14:creationId xmlns:p14="http://schemas.microsoft.com/office/powerpoint/2010/main" val="838402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lstStyle/>
          <a:p>
            <a:r>
              <a:rPr lang="en-US"/>
              <a:t>Literature searching</a:t>
            </a:r>
          </a:p>
        </p:txBody>
      </p:sp>
      <p:pic>
        <p:nvPicPr>
          <p:cNvPr id="4" name="Picture 4" descr="Text&#10;&#10;Description automatically generated">
            <a:extLst>
              <a:ext uri="{FF2B5EF4-FFF2-40B4-BE49-F238E27FC236}">
                <a16:creationId xmlns:a16="http://schemas.microsoft.com/office/drawing/2014/main" id="{F9D48F87-1F79-CCFE-E9E2-B9F8BF532384}"/>
              </a:ext>
            </a:extLst>
          </p:cNvPr>
          <p:cNvPicPr>
            <a:picLocks noGrp="1" noChangeAspect="1"/>
          </p:cNvPicPr>
          <p:nvPr>
            <p:ph sz="quarter" idx="10"/>
          </p:nvPr>
        </p:nvPicPr>
        <p:blipFill>
          <a:blip r:embed="rId2"/>
          <a:stretch>
            <a:fillRect/>
          </a:stretch>
        </p:blipFill>
        <p:spPr>
          <a:xfrm>
            <a:off x="1452306" y="1592263"/>
            <a:ext cx="9287390" cy="4574040"/>
          </a:xfrm>
          <a:noFill/>
        </p:spPr>
      </p:pic>
    </p:spTree>
    <p:extLst>
      <p:ext uri="{BB962C8B-B14F-4D97-AF65-F5344CB8AC3E}">
        <p14:creationId xmlns:p14="http://schemas.microsoft.com/office/powerpoint/2010/main" val="3612459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718457" y="1600201"/>
            <a:ext cx="5233081" cy="4565650"/>
          </a:xfrm>
        </p:spPr>
        <p:txBody>
          <a:bodyPr vert="horz" lIns="91440" tIns="45720" rIns="91440" bIns="45720" rtlCol="0" anchor="t">
            <a:normAutofit/>
          </a:bodyPr>
          <a:lstStyle/>
          <a:p>
            <a:pPr>
              <a:buFont typeface="Arial" panose="05000000000000000000" pitchFamily="2" charset="2"/>
              <a:buChar char="•"/>
            </a:pPr>
            <a:r>
              <a:rPr lang="en-GB" sz="2400"/>
              <a:t>Familiarise yourself with your topic and previous research</a:t>
            </a:r>
          </a:p>
          <a:p>
            <a:pPr>
              <a:buFont typeface="Arial" panose="05000000000000000000" pitchFamily="2" charset="2"/>
              <a:buChar char="•"/>
            </a:pPr>
            <a:endParaRPr lang="en-GB" sz="2400"/>
          </a:p>
          <a:p>
            <a:pPr>
              <a:buFont typeface="Arial" panose="05000000000000000000" pitchFamily="2" charset="2"/>
              <a:buChar char="•"/>
            </a:pPr>
            <a:r>
              <a:rPr lang="en-GB" sz="2400"/>
              <a:t>Perform a scoping/ preliminary search. </a:t>
            </a:r>
            <a:endParaRPr lang="en-GB" sz="2400">
              <a:cs typeface="Calibri Light"/>
            </a:endParaRPr>
          </a:p>
          <a:p>
            <a:pPr>
              <a:buFont typeface="Arial" panose="05000000000000000000" pitchFamily="2" charset="2"/>
              <a:buChar char="•"/>
            </a:pPr>
            <a:endParaRPr lang="en-GB" sz="2400"/>
          </a:p>
          <a:p>
            <a:pPr>
              <a:buFont typeface="Arial" panose="05000000000000000000" pitchFamily="2" charset="2"/>
              <a:buChar char="•"/>
            </a:pPr>
            <a:r>
              <a:rPr lang="en-GB" sz="2400"/>
              <a:t>This will allow you to identify articles, journals and key authors on your topic. </a:t>
            </a:r>
            <a:endParaRPr lang="en-GB" sz="2400">
              <a:cs typeface="Calibri Light"/>
            </a:endParaRPr>
          </a:p>
          <a:p>
            <a:pPr>
              <a:buFont typeface="Arial" panose="05000000000000000000" pitchFamily="2" charset="2"/>
              <a:buChar char="•"/>
            </a:pPr>
            <a:endParaRPr lang="en-GB" sz="2400"/>
          </a:p>
          <a:p>
            <a:pPr>
              <a:buFont typeface="Arial" panose="05000000000000000000" pitchFamily="2" charset="2"/>
              <a:buChar char="•"/>
            </a:pPr>
            <a:r>
              <a:rPr lang="en-GB" sz="2400"/>
              <a:t>Note any key terminology, phrases, ideas you find.</a:t>
            </a:r>
            <a:endParaRPr lang="en-GB" sz="2400">
              <a:cs typeface="Calibri Light"/>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4" name="Picture 4" descr="Woman in a library">
            <a:extLst>
              <a:ext uri="{FF2B5EF4-FFF2-40B4-BE49-F238E27FC236}">
                <a16:creationId xmlns:a16="http://schemas.microsoft.com/office/drawing/2014/main" id="{1160C905-C34D-3B73-CE85-F4AEF10E748E}"/>
              </a:ext>
            </a:extLst>
          </p:cNvPr>
          <p:cNvPicPr>
            <a:picLocks noChangeAspect="1"/>
          </p:cNvPicPr>
          <p:nvPr/>
        </p:nvPicPr>
        <p:blipFill rotWithShape="1">
          <a:blip r:embed="rId2"/>
          <a:srcRect l="11712" r="11712"/>
          <a:stretch/>
        </p:blipFill>
        <p:spPr>
          <a:xfrm>
            <a:off x="6254749" y="1600201"/>
            <a:ext cx="5239011" cy="4565650"/>
          </a:xfrm>
          <a:prstGeom prst="rect">
            <a:avLst/>
          </a:prstGeom>
          <a:noFill/>
        </p:spPr>
      </p:pic>
    </p:spTree>
    <p:extLst>
      <p:ext uri="{BB962C8B-B14F-4D97-AF65-F5344CB8AC3E}">
        <p14:creationId xmlns:p14="http://schemas.microsoft.com/office/powerpoint/2010/main" val="4231305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pic>
        <p:nvPicPr>
          <p:cNvPr id="4" name="Picture 4" descr="Graphical user interface, application&#10;&#10;Description automatically generated">
            <a:extLst>
              <a:ext uri="{FF2B5EF4-FFF2-40B4-BE49-F238E27FC236}">
                <a16:creationId xmlns:a16="http://schemas.microsoft.com/office/drawing/2014/main" id="{595271CB-4E45-4170-AE27-13B5757E08C7}"/>
              </a:ext>
            </a:extLst>
          </p:cNvPr>
          <p:cNvPicPr>
            <a:picLocks noGrp="1" noChangeAspect="1"/>
          </p:cNvPicPr>
          <p:nvPr>
            <p:ph sz="quarter" idx="10"/>
          </p:nvPr>
        </p:nvPicPr>
        <p:blipFill>
          <a:blip r:embed="rId2"/>
          <a:stretch>
            <a:fillRect/>
          </a:stretch>
        </p:blipFill>
        <p:spPr>
          <a:xfrm>
            <a:off x="2670477" y="1398521"/>
            <a:ext cx="7278978" cy="4816134"/>
          </a:xfrm>
        </p:spPr>
      </p:pic>
      <p:cxnSp>
        <p:nvCxnSpPr>
          <p:cNvPr id="6" name="Straight Arrow Connector 5">
            <a:extLst>
              <a:ext uri="{FF2B5EF4-FFF2-40B4-BE49-F238E27FC236}">
                <a16:creationId xmlns:a16="http://schemas.microsoft.com/office/drawing/2014/main" id="{4E215C8D-941A-4D16-BA19-038391AD0A81}"/>
              </a:ext>
            </a:extLst>
          </p:cNvPr>
          <p:cNvCxnSpPr>
            <a:cxnSpLocks/>
          </p:cNvCxnSpPr>
          <p:nvPr/>
        </p:nvCxnSpPr>
        <p:spPr>
          <a:xfrm flipH="1" flipV="1">
            <a:off x="9325430" y="1748293"/>
            <a:ext cx="1026056" cy="688906"/>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F383C2E-05CC-4919-B29F-492F8FA958FA}"/>
              </a:ext>
            </a:extLst>
          </p:cNvPr>
          <p:cNvCxnSpPr>
            <a:cxnSpLocks/>
          </p:cNvCxnSpPr>
          <p:nvPr/>
        </p:nvCxnSpPr>
        <p:spPr>
          <a:xfrm flipH="1" flipV="1">
            <a:off x="7153897" y="1665222"/>
            <a:ext cx="3683343" cy="2949843"/>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590795" y="5612556"/>
            <a:ext cx="1791033" cy="25043"/>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flipV="1">
            <a:off x="1812467" y="1597046"/>
            <a:ext cx="2622306" cy="36589"/>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836712" y="2204337"/>
            <a:ext cx="1467761" cy="706224"/>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181264" y="1399309"/>
            <a:ext cx="211397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Top ribbon to explore individual  databases, journals and resou</a:t>
            </a:r>
            <a:r>
              <a:rPr lang="en-GB">
                <a:cs typeface="Calibri Light"/>
              </a:rPr>
              <a:t>rces</a:t>
            </a:r>
            <a:endParaRPr lang="en-US"/>
          </a:p>
        </p:txBody>
      </p:sp>
      <p:sp>
        <p:nvSpPr>
          <p:cNvPr id="16" name="TextBox 15">
            <a:extLst>
              <a:ext uri="{FF2B5EF4-FFF2-40B4-BE49-F238E27FC236}">
                <a16:creationId xmlns:a16="http://schemas.microsoft.com/office/drawing/2014/main" id="{759AB2CA-47BE-46D5-862F-16EF9DC64796}"/>
              </a:ext>
            </a:extLst>
          </p:cNvPr>
          <p:cNvSpPr txBox="1"/>
          <p:nvPr/>
        </p:nvSpPr>
        <p:spPr>
          <a:xfrm>
            <a:off x="514638" y="2685184"/>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Basic search</a:t>
            </a:r>
            <a:endParaRPr lang="en-US"/>
          </a:p>
        </p:txBody>
      </p:sp>
      <p:sp>
        <p:nvSpPr>
          <p:cNvPr id="17" name="TextBox 16">
            <a:extLst>
              <a:ext uri="{FF2B5EF4-FFF2-40B4-BE49-F238E27FC236}">
                <a16:creationId xmlns:a16="http://schemas.microsoft.com/office/drawing/2014/main" id="{C048DF62-F560-4F27-8B9D-4D6638756B5F}"/>
              </a:ext>
            </a:extLst>
          </p:cNvPr>
          <p:cNvSpPr txBox="1"/>
          <p:nvPr/>
        </p:nvSpPr>
        <p:spPr>
          <a:xfrm>
            <a:off x="10043968" y="2481695"/>
            <a:ext cx="19581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Sign in to access full resources</a:t>
            </a:r>
            <a:endParaRPr lang="en-US"/>
          </a:p>
        </p:txBody>
      </p:sp>
      <p:sp>
        <p:nvSpPr>
          <p:cNvPr id="18" name="TextBox 17">
            <a:extLst>
              <a:ext uri="{FF2B5EF4-FFF2-40B4-BE49-F238E27FC236}">
                <a16:creationId xmlns:a16="http://schemas.microsoft.com/office/drawing/2014/main" id="{38A6FC50-05B3-446C-B133-35AD7002FE18}"/>
              </a:ext>
            </a:extLst>
          </p:cNvPr>
          <p:cNvSpPr txBox="1"/>
          <p:nvPr/>
        </p:nvSpPr>
        <p:spPr>
          <a:xfrm>
            <a:off x="449902" y="4961701"/>
            <a:ext cx="20851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Links to students essentials and guides</a:t>
            </a:r>
            <a:endParaRPr lang="en-GB">
              <a:cs typeface="Calibri Light"/>
            </a:endParaRPr>
          </a:p>
        </p:txBody>
      </p:sp>
      <p:sp>
        <p:nvSpPr>
          <p:cNvPr id="19" name="TextBox 18">
            <a:extLst>
              <a:ext uri="{FF2B5EF4-FFF2-40B4-BE49-F238E27FC236}">
                <a16:creationId xmlns:a16="http://schemas.microsoft.com/office/drawing/2014/main" id="{AB02030A-82FF-4B41-B1DD-9685A6A36587}"/>
              </a:ext>
            </a:extLst>
          </p:cNvPr>
          <p:cNvSpPr txBox="1"/>
          <p:nvPr/>
        </p:nvSpPr>
        <p:spPr>
          <a:xfrm>
            <a:off x="10023763" y="4672446"/>
            <a:ext cx="1992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Need More</a:t>
            </a:r>
            <a:endParaRPr lang="en-US"/>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10023928" y="1621291"/>
            <a:ext cx="806692" cy="1953"/>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E9349054-1BD5-497A-9B66-DE8B42E092E4}"/>
              </a:ext>
            </a:extLst>
          </p:cNvPr>
          <p:cNvSpPr txBox="1"/>
          <p:nvPr/>
        </p:nvSpPr>
        <p:spPr>
          <a:xfrm>
            <a:off x="10767002" y="1357456"/>
            <a:ext cx="142701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Menu to access your account</a:t>
            </a:r>
            <a:endParaRPr lang="en-GB"/>
          </a:p>
        </p:txBody>
      </p: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2054425" y="2539980"/>
            <a:ext cx="1612903" cy="1168867"/>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251566" y="3610469"/>
            <a:ext cx="227725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Drop down menus to search type ,e.g. journals, articles etc.</a:t>
            </a:r>
            <a:endParaRPr lang="en-US"/>
          </a:p>
        </p:txBody>
      </p:sp>
      <p:sp>
        <p:nvSpPr>
          <p:cNvPr id="24" name="TextBox 23">
            <a:extLst>
              <a:ext uri="{FF2B5EF4-FFF2-40B4-BE49-F238E27FC236}">
                <a16:creationId xmlns:a16="http://schemas.microsoft.com/office/drawing/2014/main" id="{35F5F0BB-DD98-4AAA-97CF-8E5CA3CF5A69}"/>
              </a:ext>
            </a:extLst>
          </p:cNvPr>
          <p:cNvSpPr txBox="1"/>
          <p:nvPr/>
        </p:nvSpPr>
        <p:spPr>
          <a:xfrm>
            <a:off x="10021494" y="3320183"/>
            <a:ext cx="19960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Advanced search</a:t>
            </a:r>
            <a:endParaRPr lang="en-US"/>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8747329" y="2195265"/>
            <a:ext cx="1553026" cy="1132581"/>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7ED697F-0D06-99F8-0C3D-4FE96EB142E5}"/>
              </a:ext>
            </a:extLst>
          </p:cNvPr>
          <p:cNvSpPr txBox="1"/>
          <p:nvPr/>
        </p:nvSpPr>
        <p:spPr>
          <a:xfrm>
            <a:off x="11037093" y="5857874"/>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10195322" y="5718811"/>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Library search</a:t>
            </a:r>
            <a:endParaRPr lang="en-US"/>
          </a:p>
        </p:txBody>
      </p:sp>
    </p:spTree>
    <p:extLst>
      <p:ext uri="{BB962C8B-B14F-4D97-AF65-F5344CB8AC3E}">
        <p14:creationId xmlns:p14="http://schemas.microsoft.com/office/powerpoint/2010/main" val="150433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Light"/>
                <a:cs typeface="Calibri Light"/>
              </a:rPr>
              <a:t>Finding a relevant article / book can lead to many more resources.</a:t>
            </a:r>
            <a:endParaRPr lang="en-US" sz="2400" b="1">
              <a:latin typeface="Calibri Light"/>
              <a:cs typeface="Calibri"/>
            </a:endParaRPr>
          </a:p>
          <a:p>
            <a:pPr marL="285750" indent="-285750">
              <a:buFont typeface="Arial"/>
              <a:buChar char="•"/>
            </a:pPr>
            <a:endParaRPr lang="en-GB" sz="2400">
              <a:latin typeface="Calibri Light"/>
              <a:cs typeface="Calibri Light"/>
            </a:endParaRPr>
          </a:p>
          <a:p>
            <a:pPr marL="285750" indent="-285750">
              <a:buFont typeface="Arial,Sans-Serif"/>
              <a:buChar char="•"/>
            </a:pPr>
            <a:r>
              <a:rPr lang="en-GB" sz="2400" b="1">
                <a:solidFill>
                  <a:schemeClr val="accent1"/>
                </a:solidFill>
                <a:latin typeface="Calibri Light"/>
                <a:cs typeface="Calibri"/>
              </a:rPr>
              <a:t>Note </a:t>
            </a:r>
            <a:r>
              <a:rPr lang="en-GB" sz="2400">
                <a:latin typeface="Calibri Light"/>
                <a:cs typeface="Calibri"/>
              </a:rPr>
              <a:t>key words / concepts / terminology used</a:t>
            </a:r>
            <a:endParaRPr lang="en-US" sz="2400">
              <a:latin typeface="Calibri Light"/>
              <a:ea typeface="+mn-lt"/>
              <a:cs typeface="+mn-lt"/>
            </a:endParaRPr>
          </a:p>
          <a:p>
            <a:endParaRPr lang="en-GB" sz="2400" b="1">
              <a:solidFill>
                <a:schemeClr val="accent1"/>
              </a:solidFill>
              <a:latin typeface="Calibri Light"/>
              <a:cs typeface="Calibri Light"/>
            </a:endParaRPr>
          </a:p>
          <a:p>
            <a:pPr marL="285750" indent="-285750">
              <a:buFont typeface="Arial"/>
              <a:buChar char="•"/>
            </a:pPr>
            <a:r>
              <a:rPr lang="en-GB" sz="2400" b="1">
                <a:solidFill>
                  <a:schemeClr val="accent1"/>
                </a:solidFill>
                <a:latin typeface="Calibri Light"/>
                <a:cs typeface="Calibri Light"/>
              </a:rPr>
              <a:t>Check </a:t>
            </a:r>
            <a:r>
              <a:rPr lang="en-GB" sz="2400">
                <a:latin typeface="Calibri Light"/>
                <a:cs typeface="Calibri Light"/>
              </a:rPr>
              <a:t>cited in and cited by</a:t>
            </a:r>
          </a:p>
          <a:p>
            <a:pPr marL="285750" indent="-285750">
              <a:buFont typeface="Arial"/>
              <a:buChar char="•"/>
            </a:pPr>
            <a:endParaRPr lang="en-GB" sz="2400">
              <a:latin typeface="Calibri Light"/>
              <a:cs typeface="Calibri Light"/>
            </a:endParaRPr>
          </a:p>
          <a:p>
            <a:pPr marL="285750" indent="-285750">
              <a:buFont typeface="Arial"/>
              <a:buChar char="•"/>
            </a:pPr>
            <a:r>
              <a:rPr lang="en-GB" sz="2400" b="1">
                <a:solidFill>
                  <a:schemeClr val="accent1"/>
                </a:solidFill>
                <a:latin typeface="Calibri Light"/>
                <a:cs typeface="Calibri Light"/>
              </a:rPr>
              <a:t>Locate</a:t>
            </a:r>
            <a:r>
              <a:rPr lang="en-GB" sz="2400">
                <a:latin typeface="Calibri Light"/>
                <a:cs typeface="Calibri Light"/>
              </a:rPr>
              <a:t> key journals and authors</a:t>
            </a:r>
          </a:p>
          <a:p>
            <a:pPr marL="285750" indent="-285750">
              <a:buFont typeface="Arial"/>
              <a:buChar char="•"/>
            </a:pPr>
            <a:endParaRPr lang="en-GB" sz="2400">
              <a:latin typeface="Calibri Light"/>
              <a:cs typeface="Calibri Light"/>
            </a:endParaRPr>
          </a:p>
          <a:p>
            <a:pPr marL="285750" indent="-285750">
              <a:buFont typeface="Arial"/>
              <a:buChar char="•"/>
            </a:pPr>
            <a:r>
              <a:rPr lang="en-GB" sz="2400" b="1">
                <a:solidFill>
                  <a:schemeClr val="accent1"/>
                </a:solidFill>
                <a:latin typeface="Calibri Light"/>
                <a:cs typeface="Calibri Light"/>
              </a:rPr>
              <a:t>Explore</a:t>
            </a:r>
            <a:r>
              <a:rPr lang="en-GB" sz="2400">
                <a:latin typeface="Calibri Light"/>
                <a:cs typeface="Calibri Light"/>
              </a:rPr>
              <a:t> subject headings (SH) : Check out SH below the bibliographic details in the catalogue record. </a:t>
            </a:r>
          </a:p>
          <a:p>
            <a:endParaRPr lang="en-GB" sz="2400">
              <a:latin typeface="Calibri Light"/>
              <a:cs typeface="Calibri Light"/>
            </a:endParaRPr>
          </a:p>
          <a:p>
            <a:pPr marL="285750" indent="-285750">
              <a:buFont typeface="Arial"/>
              <a:buChar char="•"/>
            </a:pPr>
            <a:r>
              <a:rPr lang="en-GB" sz="2400" b="1">
                <a:solidFill>
                  <a:schemeClr val="accent1"/>
                </a:solidFill>
                <a:latin typeface="Calibri Light"/>
                <a:cs typeface="Calibri Light"/>
              </a:rPr>
              <a:t>Use</a:t>
            </a:r>
            <a:r>
              <a:rPr lang="en-GB" sz="2400">
                <a:latin typeface="Calibri Light"/>
                <a:cs typeface="Calibri Light"/>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5180156" y="3177454"/>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3DDF-AD58-223E-2A5E-5B89C2F7BDD2}"/>
              </a:ext>
            </a:extLst>
          </p:cNvPr>
          <p:cNvSpPr>
            <a:spLocks noGrp="1"/>
          </p:cNvSpPr>
          <p:nvPr>
            <p:ph type="title"/>
          </p:nvPr>
        </p:nvSpPr>
        <p:spPr/>
        <p:txBody>
          <a:bodyPr/>
          <a:lstStyle/>
          <a:p>
            <a:r>
              <a:rPr lang="en-GB"/>
              <a:t>Explore options in the record</a:t>
            </a:r>
          </a:p>
        </p:txBody>
      </p:sp>
      <p:sp>
        <p:nvSpPr>
          <p:cNvPr id="9" name="TextBox 8">
            <a:extLst>
              <a:ext uri="{FF2B5EF4-FFF2-40B4-BE49-F238E27FC236}">
                <a16:creationId xmlns:a16="http://schemas.microsoft.com/office/drawing/2014/main" id="{E7292C90-78B8-A7C7-8020-59262A265A90}"/>
              </a:ext>
            </a:extLst>
          </p:cNvPr>
          <p:cNvSpPr txBox="1"/>
          <p:nvPr/>
        </p:nvSpPr>
        <p:spPr>
          <a:xfrm>
            <a:off x="1086000" y="1572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Light"/>
                <a:cs typeface="Calibri Light"/>
              </a:rPr>
              <a:t>Example 1</a:t>
            </a:r>
            <a:r>
              <a:rPr lang="en-GB">
                <a:ea typeface="Calibri Light"/>
                <a:cs typeface="Calibri Light"/>
              </a:rPr>
              <a:t>: Subjects</a:t>
            </a:r>
            <a:endParaRPr lang="en-GB"/>
          </a:p>
        </p:txBody>
      </p:sp>
      <p:sp>
        <p:nvSpPr>
          <p:cNvPr id="10" name="TextBox 9">
            <a:extLst>
              <a:ext uri="{FF2B5EF4-FFF2-40B4-BE49-F238E27FC236}">
                <a16:creationId xmlns:a16="http://schemas.microsoft.com/office/drawing/2014/main" id="{7C8F9D1F-EED1-1D19-FD43-2DEA081BC5D0}"/>
              </a:ext>
            </a:extLst>
          </p:cNvPr>
          <p:cNvSpPr txBox="1"/>
          <p:nvPr/>
        </p:nvSpPr>
        <p:spPr>
          <a:xfrm>
            <a:off x="6131999" y="1571999"/>
            <a:ext cx="5611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Light"/>
                <a:cs typeface="Calibri Light"/>
              </a:rPr>
              <a:t>Example 2</a:t>
            </a:r>
            <a:r>
              <a:rPr lang="en-GB">
                <a:ea typeface="Calibri Light"/>
                <a:cs typeface="Calibri Light"/>
              </a:rPr>
              <a:t>: using exact subject in filter and in drop down</a:t>
            </a:r>
            <a:endParaRPr lang="en-GB"/>
          </a:p>
        </p:txBody>
      </p:sp>
      <p:pic>
        <p:nvPicPr>
          <p:cNvPr id="4" name="Picture 3">
            <a:extLst>
              <a:ext uri="{FF2B5EF4-FFF2-40B4-BE49-F238E27FC236}">
                <a16:creationId xmlns:a16="http://schemas.microsoft.com/office/drawing/2014/main" id="{12AA78DF-C811-37E2-E35B-1EDB020CDDF5}"/>
              </a:ext>
            </a:extLst>
          </p:cNvPr>
          <p:cNvPicPr>
            <a:picLocks noChangeAspect="1"/>
          </p:cNvPicPr>
          <p:nvPr/>
        </p:nvPicPr>
        <p:blipFill>
          <a:blip r:embed="rId2"/>
          <a:stretch>
            <a:fillRect/>
          </a:stretch>
        </p:blipFill>
        <p:spPr>
          <a:xfrm>
            <a:off x="698242" y="2171864"/>
            <a:ext cx="3586211" cy="3377526"/>
          </a:xfrm>
          <a:prstGeom prst="rect">
            <a:avLst/>
          </a:prstGeom>
        </p:spPr>
      </p:pic>
      <p:sp>
        <p:nvSpPr>
          <p:cNvPr id="6" name="TextBox 5">
            <a:extLst>
              <a:ext uri="{FF2B5EF4-FFF2-40B4-BE49-F238E27FC236}">
                <a16:creationId xmlns:a16="http://schemas.microsoft.com/office/drawing/2014/main" id="{D36E8EB2-A491-DDCF-157D-E169EFCD004A}"/>
              </a:ext>
            </a:extLst>
          </p:cNvPr>
          <p:cNvSpPr txBox="1"/>
          <p:nvPr/>
        </p:nvSpPr>
        <p:spPr>
          <a:xfrm>
            <a:off x="2329131" y="5779698"/>
            <a:ext cx="1150869" cy="369332"/>
          </a:xfrm>
          <a:prstGeom prst="rect">
            <a:avLst/>
          </a:prstGeom>
          <a:noFill/>
        </p:spPr>
        <p:txBody>
          <a:bodyPr wrap="square" rtlCol="0">
            <a:spAutoFit/>
          </a:bodyPr>
          <a:lstStyle/>
          <a:p>
            <a:r>
              <a:rPr lang="en-GB">
                <a:hlinkClick r:id="rId3"/>
              </a:rPr>
              <a:t>LINK</a:t>
            </a:r>
            <a:endParaRPr lang="en-GB"/>
          </a:p>
        </p:txBody>
      </p:sp>
      <p:pic>
        <p:nvPicPr>
          <p:cNvPr id="13" name="Picture 12">
            <a:extLst>
              <a:ext uri="{FF2B5EF4-FFF2-40B4-BE49-F238E27FC236}">
                <a16:creationId xmlns:a16="http://schemas.microsoft.com/office/drawing/2014/main" id="{394EC437-3F1B-EEFA-56EE-820282276343}"/>
              </a:ext>
            </a:extLst>
          </p:cNvPr>
          <p:cNvPicPr>
            <a:picLocks noChangeAspect="1"/>
          </p:cNvPicPr>
          <p:nvPr/>
        </p:nvPicPr>
        <p:blipFill>
          <a:blip r:embed="rId4"/>
          <a:stretch>
            <a:fillRect/>
          </a:stretch>
        </p:blipFill>
        <p:spPr>
          <a:xfrm>
            <a:off x="5882558" y="2171863"/>
            <a:ext cx="6211398" cy="3377525"/>
          </a:xfrm>
          <a:prstGeom prst="rect">
            <a:avLst/>
          </a:prstGeom>
        </p:spPr>
      </p:pic>
      <p:sp>
        <p:nvSpPr>
          <p:cNvPr id="14" name="TextBox 13">
            <a:extLst>
              <a:ext uri="{FF2B5EF4-FFF2-40B4-BE49-F238E27FC236}">
                <a16:creationId xmlns:a16="http://schemas.microsoft.com/office/drawing/2014/main" id="{AEA12824-81EA-6612-4551-BBE8ACEF49D5}"/>
              </a:ext>
            </a:extLst>
          </p:cNvPr>
          <p:cNvSpPr txBox="1"/>
          <p:nvPr/>
        </p:nvSpPr>
        <p:spPr>
          <a:xfrm>
            <a:off x="8258355" y="5773947"/>
            <a:ext cx="1201947" cy="369332"/>
          </a:xfrm>
          <a:prstGeom prst="rect">
            <a:avLst/>
          </a:prstGeom>
          <a:noFill/>
        </p:spPr>
        <p:txBody>
          <a:bodyPr wrap="square" rtlCol="0">
            <a:spAutoFit/>
          </a:bodyPr>
          <a:lstStyle/>
          <a:p>
            <a:r>
              <a:rPr lang="en-GB">
                <a:hlinkClick r:id="rId5"/>
              </a:rPr>
              <a:t>LINK</a:t>
            </a:r>
            <a:endParaRPr lang="en-GB"/>
          </a:p>
        </p:txBody>
      </p:sp>
    </p:spTree>
    <p:extLst>
      <p:ext uri="{BB962C8B-B14F-4D97-AF65-F5344CB8AC3E}">
        <p14:creationId xmlns:p14="http://schemas.microsoft.com/office/powerpoint/2010/main" val="3753370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B0B1A-8F97-6EBE-114B-26A927119F14}"/>
              </a:ext>
            </a:extLst>
          </p:cNvPr>
          <p:cNvSpPr>
            <a:spLocks noGrp="1"/>
          </p:cNvSpPr>
          <p:nvPr>
            <p:ph type="title"/>
          </p:nvPr>
        </p:nvSpPr>
        <p:spPr>
          <a:xfrm>
            <a:off x="698242" y="252284"/>
            <a:ext cx="10795518" cy="1003916"/>
          </a:xfrm>
        </p:spPr>
        <p:txBody>
          <a:bodyPr anchor="b">
            <a:normAutofit/>
          </a:bodyPr>
          <a:lstStyle/>
          <a:p>
            <a:r>
              <a:rPr lang="en-GB"/>
              <a:t>Search Process</a:t>
            </a:r>
          </a:p>
        </p:txBody>
      </p:sp>
      <p:graphicFrame>
        <p:nvGraphicFramePr>
          <p:cNvPr id="6" name="Subtitle 2">
            <a:extLst>
              <a:ext uri="{FF2B5EF4-FFF2-40B4-BE49-F238E27FC236}">
                <a16:creationId xmlns:a16="http://schemas.microsoft.com/office/drawing/2014/main" id="{51E9DEA8-8AB3-19A5-B098-3E77C6582DD8}"/>
              </a:ext>
            </a:extLst>
          </p:cNvPr>
          <p:cNvGraphicFramePr>
            <a:graphicFrameLocks noGrp="1"/>
          </p:cNvGraphicFramePr>
          <p:nvPr>
            <p:ph sz="quarter" idx="10"/>
            <p:extLst>
              <p:ext uri="{D42A27DB-BD31-4B8C-83A1-F6EECF244321}">
                <p14:modId xmlns:p14="http://schemas.microsoft.com/office/powerpoint/2010/main" val="1411423788"/>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8938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7CC1F-56F2-8542-8217-BE066EB9DC62}"/>
              </a:ext>
            </a:extLst>
          </p:cNvPr>
          <p:cNvSpPr>
            <a:spLocks noGrp="1"/>
          </p:cNvSpPr>
          <p:nvPr>
            <p:ph type="title"/>
          </p:nvPr>
        </p:nvSpPr>
        <p:spPr/>
        <p:txBody>
          <a:bodyPr/>
          <a:lstStyle/>
          <a:p>
            <a:r>
              <a:rPr lang="en-GB"/>
              <a:t>Combining keywords</a:t>
            </a:r>
          </a:p>
        </p:txBody>
      </p:sp>
      <p:sp>
        <p:nvSpPr>
          <p:cNvPr id="3" name="Content Placeholder 2">
            <a:extLst>
              <a:ext uri="{FF2B5EF4-FFF2-40B4-BE49-F238E27FC236}">
                <a16:creationId xmlns:a16="http://schemas.microsoft.com/office/drawing/2014/main" id="{36F05F13-585D-FD01-0D77-7ECB87375980}"/>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a:cs typeface="Calibri Light"/>
              </a:rPr>
              <a:t>Boolean Operators allow you to </a:t>
            </a:r>
            <a:r>
              <a:rPr lang="en-GB" b="1">
                <a:cs typeface="Calibri Light"/>
              </a:rPr>
              <a:t>combine your keywords</a:t>
            </a:r>
            <a:r>
              <a:rPr lang="en-GB">
                <a:cs typeface="Calibri Light"/>
              </a:rPr>
              <a:t> to narrow or broaden your search.</a:t>
            </a:r>
          </a:p>
          <a:p>
            <a:pPr>
              <a:buFont typeface="Arial" panose="05000000000000000000" pitchFamily="2" charset="2"/>
              <a:buChar char="•"/>
            </a:pPr>
            <a:endParaRPr lang="en-GB">
              <a:solidFill>
                <a:srgbClr val="000000"/>
              </a:solidFill>
              <a:cs typeface="Calibri Light"/>
            </a:endParaRPr>
          </a:p>
          <a:p>
            <a:pPr>
              <a:buFont typeface="Arial" panose="05000000000000000000" pitchFamily="2" charset="2"/>
              <a:buChar char="•"/>
            </a:pPr>
            <a:r>
              <a:rPr lang="en-GB" b="1">
                <a:solidFill>
                  <a:srgbClr val="FF0000"/>
                </a:solidFill>
                <a:cs typeface="Calibri Light"/>
              </a:rPr>
              <a:t>AND</a:t>
            </a:r>
            <a:r>
              <a:rPr lang="en-GB">
                <a:cs typeface="Calibri Light"/>
              </a:rPr>
              <a:t>: narrows your search by only giving results where </a:t>
            </a:r>
            <a:r>
              <a:rPr lang="en-GB" b="1">
                <a:solidFill>
                  <a:srgbClr val="FF0000"/>
                </a:solidFill>
                <a:cs typeface="Calibri Light"/>
              </a:rPr>
              <a:t>ALL</a:t>
            </a:r>
            <a:r>
              <a:rPr lang="en-GB">
                <a:cs typeface="Calibri Light"/>
              </a:rPr>
              <a:t> your search terms are present.</a:t>
            </a:r>
          </a:p>
          <a:p>
            <a:pPr>
              <a:buFont typeface="Arial" panose="05000000000000000000" pitchFamily="2" charset="2"/>
              <a:buChar char="•"/>
            </a:pPr>
            <a:endParaRPr lang="en-GB">
              <a:solidFill>
                <a:srgbClr val="000000"/>
              </a:solidFill>
              <a:cs typeface="Calibri Light"/>
            </a:endParaRPr>
          </a:p>
          <a:p>
            <a:pPr>
              <a:buFont typeface="Arial" panose="05000000000000000000" pitchFamily="2" charset="2"/>
              <a:buChar char="•"/>
            </a:pPr>
            <a:r>
              <a:rPr lang="en-GB" b="1">
                <a:solidFill>
                  <a:srgbClr val="FF0000"/>
                </a:solidFill>
                <a:cs typeface="Calibri Light"/>
              </a:rPr>
              <a:t>OR</a:t>
            </a:r>
            <a:r>
              <a:rPr lang="en-GB">
                <a:cs typeface="Calibri Light"/>
              </a:rPr>
              <a:t>: broadens your search where </a:t>
            </a:r>
            <a:r>
              <a:rPr lang="en-GB" b="1">
                <a:solidFill>
                  <a:srgbClr val="FF0000"/>
                </a:solidFill>
                <a:cs typeface="Calibri Light"/>
              </a:rPr>
              <a:t>ANY </a:t>
            </a:r>
            <a:r>
              <a:rPr lang="en-GB">
                <a:cs typeface="Calibri Light"/>
              </a:rPr>
              <a:t>of your search terms are present.</a:t>
            </a:r>
          </a:p>
          <a:p>
            <a:pPr>
              <a:buFont typeface="Arial" panose="05000000000000000000" pitchFamily="2" charset="2"/>
              <a:buChar char="•"/>
            </a:pPr>
            <a:endParaRPr lang="en-GB">
              <a:solidFill>
                <a:srgbClr val="000000"/>
              </a:solidFill>
              <a:cs typeface="Calibri Light"/>
            </a:endParaRPr>
          </a:p>
          <a:p>
            <a:pPr>
              <a:buFont typeface="Arial" panose="05000000000000000000" pitchFamily="2" charset="2"/>
              <a:buChar char="•"/>
            </a:pPr>
            <a:r>
              <a:rPr lang="en-GB" b="1">
                <a:solidFill>
                  <a:srgbClr val="FF0000"/>
                </a:solidFill>
                <a:cs typeface="Calibri Light"/>
              </a:rPr>
              <a:t>NOT</a:t>
            </a:r>
            <a:r>
              <a:rPr lang="en-GB">
                <a:cs typeface="Calibri Light"/>
              </a:rPr>
              <a:t>: Excludes specific terms</a:t>
            </a:r>
          </a:p>
        </p:txBody>
      </p:sp>
    </p:spTree>
    <p:extLst>
      <p:ext uri="{BB962C8B-B14F-4D97-AF65-F5344CB8AC3E}">
        <p14:creationId xmlns:p14="http://schemas.microsoft.com/office/powerpoint/2010/main" val="2033982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FE206-74E9-497B-B91C-DA46F59B7EFC}"/>
              </a:ext>
            </a:extLst>
          </p:cNvPr>
          <p:cNvSpPr>
            <a:spLocks noGrp="1"/>
          </p:cNvSpPr>
          <p:nvPr>
            <p:ph type="title"/>
          </p:nvPr>
        </p:nvSpPr>
        <p:spPr/>
        <p:txBody>
          <a:bodyPr/>
          <a:lstStyle/>
          <a:p>
            <a:r>
              <a:rPr lang="en-GB"/>
              <a:t>Search Operators</a:t>
            </a:r>
          </a:p>
        </p:txBody>
      </p:sp>
      <p:pic>
        <p:nvPicPr>
          <p:cNvPr id="4" name="Picture 4" descr="Table&#10;&#10;Description automatically generated">
            <a:extLst>
              <a:ext uri="{FF2B5EF4-FFF2-40B4-BE49-F238E27FC236}">
                <a16:creationId xmlns:a16="http://schemas.microsoft.com/office/drawing/2014/main" id="{7FEDBB9A-5A13-4857-932E-09511B5272E9}"/>
              </a:ext>
            </a:extLst>
          </p:cNvPr>
          <p:cNvPicPr>
            <a:picLocks noGrp="1" noChangeAspect="1"/>
          </p:cNvPicPr>
          <p:nvPr>
            <p:ph sz="quarter" idx="10"/>
          </p:nvPr>
        </p:nvPicPr>
        <p:blipFill>
          <a:blip r:embed="rId3"/>
          <a:stretch>
            <a:fillRect/>
          </a:stretch>
        </p:blipFill>
        <p:spPr>
          <a:xfrm>
            <a:off x="3107956" y="1298576"/>
            <a:ext cx="5174401" cy="5026477"/>
          </a:xfrm>
        </p:spPr>
      </p:pic>
      <p:sp>
        <p:nvSpPr>
          <p:cNvPr id="5" name="TextBox 4">
            <a:extLst>
              <a:ext uri="{FF2B5EF4-FFF2-40B4-BE49-F238E27FC236}">
                <a16:creationId xmlns:a16="http://schemas.microsoft.com/office/drawing/2014/main" id="{14DAE41B-65C5-46D2-95A8-E35320187C68}"/>
              </a:ext>
            </a:extLst>
          </p:cNvPr>
          <p:cNvSpPr txBox="1"/>
          <p:nvPr/>
        </p:nvSpPr>
        <p:spPr>
          <a:xfrm>
            <a:off x="8351838" y="6042025"/>
            <a:ext cx="38385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rPr>
              <a:t>https://libguides.mdx.ac.uk/ld.php?content_id=32846025</a:t>
            </a:r>
            <a:endParaRPr lang="en-US" sz="1200">
              <a:cs typeface="Calibri Light"/>
            </a:endParaRPr>
          </a:p>
        </p:txBody>
      </p:sp>
    </p:spTree>
    <p:extLst>
      <p:ext uri="{BB962C8B-B14F-4D97-AF65-F5344CB8AC3E}">
        <p14:creationId xmlns:p14="http://schemas.microsoft.com/office/powerpoint/2010/main" val="1488160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33032-1C10-432E-A0BE-F0EBC603B051}"/>
              </a:ext>
            </a:extLst>
          </p:cNvPr>
          <p:cNvSpPr>
            <a:spLocks noGrp="1"/>
          </p:cNvSpPr>
          <p:nvPr>
            <p:ph type="title"/>
          </p:nvPr>
        </p:nvSpPr>
        <p:spPr/>
        <p:txBody>
          <a:bodyPr/>
          <a:lstStyle/>
          <a:p>
            <a:r>
              <a:rPr lang="en-GB"/>
              <a:t>Recording searches</a:t>
            </a:r>
          </a:p>
        </p:txBody>
      </p:sp>
      <p:sp>
        <p:nvSpPr>
          <p:cNvPr id="3" name="Content Placeholder 2">
            <a:extLst>
              <a:ext uri="{FF2B5EF4-FFF2-40B4-BE49-F238E27FC236}">
                <a16:creationId xmlns:a16="http://schemas.microsoft.com/office/drawing/2014/main" id="{FB8BC60C-36F3-42A1-A091-442F8FE2A6F8}"/>
              </a:ext>
            </a:extLst>
          </p:cNvPr>
          <p:cNvSpPr>
            <a:spLocks noGrp="1"/>
          </p:cNvSpPr>
          <p:nvPr>
            <p:ph sz="quarter" idx="10"/>
          </p:nvPr>
        </p:nvSpPr>
        <p:spPr>
          <a:xfrm>
            <a:off x="463745" y="2145120"/>
            <a:ext cx="3899889" cy="3614485"/>
          </a:xfrm>
        </p:spPr>
        <p:txBody>
          <a:bodyPr vert="horz" lIns="91440" tIns="45720" rIns="91440" bIns="45720" rtlCol="0" anchor="t">
            <a:normAutofit fontScale="92500" lnSpcReduction="20000"/>
          </a:bodyPr>
          <a:lstStyle/>
          <a:p>
            <a:pPr>
              <a:buFont typeface="Arial,Sans-Serif" panose="05000000000000000000" pitchFamily="2" charset="2"/>
              <a:buChar char="•"/>
            </a:pPr>
            <a:r>
              <a:rPr lang="en-GB" sz="2400">
                <a:ea typeface="+mn-lt"/>
                <a:cs typeface="+mn-lt"/>
              </a:rPr>
              <a:t>Write down your question and identify your </a:t>
            </a:r>
            <a:r>
              <a:rPr lang="en-GB" sz="2400">
                <a:solidFill>
                  <a:srgbClr val="FF0000"/>
                </a:solidFill>
                <a:ea typeface="+mn-lt"/>
                <a:cs typeface="+mn-lt"/>
              </a:rPr>
              <a:t>key concepts </a:t>
            </a:r>
            <a:r>
              <a:rPr lang="en-GB" sz="2400">
                <a:ea typeface="+mn-lt"/>
                <a:cs typeface="+mn-lt"/>
              </a:rPr>
              <a:t>and</a:t>
            </a:r>
            <a:r>
              <a:rPr lang="en-GB" sz="2400">
                <a:solidFill>
                  <a:srgbClr val="FF0000"/>
                </a:solidFill>
                <a:ea typeface="+mn-lt"/>
                <a:cs typeface="+mn-lt"/>
              </a:rPr>
              <a:t> key words.</a:t>
            </a:r>
            <a:r>
              <a:rPr lang="en-GB" sz="2400">
                <a:ea typeface="+mn-lt"/>
                <a:cs typeface="+mn-lt"/>
              </a:rPr>
              <a:t> These are the terms you will use to find sources.</a:t>
            </a:r>
            <a:endParaRPr lang="en-US" sz="2400">
              <a:ea typeface="+mn-lt"/>
              <a:cs typeface="+mn-lt"/>
            </a:endParaRPr>
          </a:p>
          <a:p>
            <a:pPr>
              <a:buFont typeface="Arial,Sans-Serif" panose="05000000000000000000" pitchFamily="2" charset="2"/>
              <a:buChar char="•"/>
            </a:pPr>
            <a:endParaRPr lang="en-GB" sz="2400">
              <a:latin typeface="Calibri Light"/>
              <a:cs typeface="Calibri Light"/>
            </a:endParaRPr>
          </a:p>
          <a:p>
            <a:pPr>
              <a:buFont typeface="Arial" panose="05000000000000000000" pitchFamily="2" charset="2"/>
              <a:buChar char="•"/>
            </a:pPr>
            <a:r>
              <a:rPr lang="en-GB" sz="2400">
                <a:latin typeface="Calibri Light"/>
                <a:cs typeface="Calibri Light"/>
              </a:rPr>
              <a:t>You will need to keep a record of all your searches to help you keep track.</a:t>
            </a:r>
          </a:p>
          <a:p>
            <a:pPr>
              <a:buFont typeface="Arial" panose="05000000000000000000" pitchFamily="2" charset="2"/>
              <a:buChar char="•"/>
            </a:pPr>
            <a:endParaRPr lang="en-GB" sz="2400">
              <a:latin typeface="Calibri Light"/>
              <a:cs typeface="Calibri Light"/>
            </a:endParaRPr>
          </a:p>
          <a:p>
            <a:pPr>
              <a:buFont typeface="Arial" panose="05000000000000000000" pitchFamily="2" charset="2"/>
              <a:buChar char="•"/>
            </a:pPr>
            <a:r>
              <a:rPr lang="en-GB" sz="2400">
                <a:latin typeface="Calibri Light"/>
                <a:cs typeface="Calibri Light"/>
              </a:rPr>
              <a:t>It will also inform your methodology.. </a:t>
            </a:r>
            <a:endParaRPr lang="en-GB"/>
          </a:p>
        </p:txBody>
      </p:sp>
      <p:graphicFrame>
        <p:nvGraphicFramePr>
          <p:cNvPr id="5" name="Table 5">
            <a:extLst>
              <a:ext uri="{FF2B5EF4-FFF2-40B4-BE49-F238E27FC236}">
                <a16:creationId xmlns:a16="http://schemas.microsoft.com/office/drawing/2014/main" id="{F44F02FB-48F6-48E0-9D16-6D90CF81098C}"/>
              </a:ext>
            </a:extLst>
          </p:cNvPr>
          <p:cNvGraphicFramePr>
            <a:graphicFrameLocks noGrp="1"/>
          </p:cNvGraphicFramePr>
          <p:nvPr>
            <p:extLst>
              <p:ext uri="{D42A27DB-BD31-4B8C-83A1-F6EECF244321}">
                <p14:modId xmlns:p14="http://schemas.microsoft.com/office/powerpoint/2010/main" val="2143850516"/>
              </p:ext>
            </p:extLst>
          </p:nvPr>
        </p:nvGraphicFramePr>
        <p:xfrm>
          <a:off x="4572000" y="1579756"/>
          <a:ext cx="7254892" cy="4666734"/>
        </p:xfrm>
        <a:graphic>
          <a:graphicData uri="http://schemas.openxmlformats.org/drawingml/2006/table">
            <a:tbl>
              <a:tblPr firstRow="1" bandRow="1">
                <a:tableStyleId>{3B4B98B0-60AC-42C2-AFA5-B58CD77FA1E5}</a:tableStyleId>
              </a:tblPr>
              <a:tblGrid>
                <a:gridCol w="1813723">
                  <a:extLst>
                    <a:ext uri="{9D8B030D-6E8A-4147-A177-3AD203B41FA5}">
                      <a16:colId xmlns:a16="http://schemas.microsoft.com/office/drawing/2014/main" val="2653897712"/>
                    </a:ext>
                  </a:extLst>
                </a:gridCol>
                <a:gridCol w="1813723">
                  <a:extLst>
                    <a:ext uri="{9D8B030D-6E8A-4147-A177-3AD203B41FA5}">
                      <a16:colId xmlns:a16="http://schemas.microsoft.com/office/drawing/2014/main" val="2061640040"/>
                    </a:ext>
                  </a:extLst>
                </a:gridCol>
                <a:gridCol w="1813723">
                  <a:extLst>
                    <a:ext uri="{9D8B030D-6E8A-4147-A177-3AD203B41FA5}">
                      <a16:colId xmlns:a16="http://schemas.microsoft.com/office/drawing/2014/main" val="1020940681"/>
                    </a:ext>
                  </a:extLst>
                </a:gridCol>
                <a:gridCol w="1813723">
                  <a:extLst>
                    <a:ext uri="{9D8B030D-6E8A-4147-A177-3AD203B41FA5}">
                      <a16:colId xmlns:a16="http://schemas.microsoft.com/office/drawing/2014/main" val="4211779202"/>
                    </a:ext>
                  </a:extLst>
                </a:gridCol>
              </a:tblGrid>
              <a:tr h="528481">
                <a:tc gridSpan="2">
                  <a:txBody>
                    <a:bodyPr/>
                    <a:lstStyle/>
                    <a:p>
                      <a:pPr lvl="0" algn="ctr">
                        <a:buNone/>
                      </a:pPr>
                      <a:r>
                        <a:rPr lang="en-GB" sz="2200" b="1" u="none" strike="noStrike" noProof="0">
                          <a:latin typeface="Calibri"/>
                        </a:rPr>
                        <a:t>Database searched</a:t>
                      </a:r>
                      <a:endParaRPr lang="en-US" sz="2200" b="1">
                        <a:latin typeface="Calibri"/>
                      </a:endParaRPr>
                    </a:p>
                  </a:txBody>
                  <a:tcPr>
                    <a:lnL w="76200">
                      <a:solidFill>
                        <a:schemeClr val="tx1"/>
                      </a:solidFill>
                    </a:lnL>
                    <a:lnR w="76200">
                      <a:solidFill>
                        <a:schemeClr val="tx1"/>
                      </a:solidFill>
                    </a:lnR>
                    <a:lnT w="76200">
                      <a:solidFill>
                        <a:schemeClr val="tx1"/>
                      </a:solidFill>
                    </a:lnT>
                    <a:lnB w="12700">
                      <a:solidFill>
                        <a:schemeClr val="tx1"/>
                      </a:solidFill>
                    </a:lnB>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gridSpan="2">
                  <a:txBody>
                    <a:bodyPr/>
                    <a:lstStyle/>
                    <a:p>
                      <a:pPr algn="ctr"/>
                      <a:r>
                        <a:rPr lang="en-GB" sz="2200" b="1">
                          <a:latin typeface="Calibri"/>
                        </a:rPr>
                        <a:t>Website</a:t>
                      </a:r>
                    </a:p>
                  </a:txBody>
                  <a:tcPr>
                    <a:lnL w="76200">
                      <a:solidFill>
                        <a:schemeClr val="tx1"/>
                      </a:solidFill>
                    </a:lnL>
                    <a:lnR w="76200">
                      <a:solidFill>
                        <a:schemeClr val="tx1"/>
                      </a:solidFill>
                    </a:lnR>
                    <a:lnT w="76200">
                      <a:solidFill>
                        <a:schemeClr val="tx1"/>
                      </a:solidFill>
                    </a:lnT>
                    <a:lnB w="12700">
                      <a:solidFill>
                        <a:schemeClr val="tx1"/>
                      </a:solidFill>
                    </a:lnB>
                  </a:tcPr>
                </a:tc>
                <a:tc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259319615"/>
                  </a:ext>
                </a:extLst>
              </a:tr>
              <a:tr h="754973">
                <a:tc>
                  <a:txBody>
                    <a:bodyPr/>
                    <a:lstStyle/>
                    <a:p>
                      <a:pPr lvl="0" algn="l">
                        <a:lnSpc>
                          <a:spcPct val="100000"/>
                        </a:lnSpc>
                        <a:spcBef>
                          <a:spcPts val="0"/>
                        </a:spcBef>
                        <a:spcAft>
                          <a:spcPts val="0"/>
                        </a:spcAft>
                        <a:buNone/>
                      </a:pPr>
                      <a:r>
                        <a:rPr lang="en-GB" sz="2200" b="1" u="none" strike="noStrike" noProof="0">
                          <a:latin typeface="Calibri"/>
                        </a:rPr>
                        <a:t>Name:</a:t>
                      </a:r>
                    </a:p>
                  </a:txBody>
                  <a:tcPr>
                    <a:lnL w="762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0">
                        <a:latin typeface="Calibri"/>
                      </a:endParaRPr>
                    </a:p>
                  </a:txBody>
                  <a:tcPr>
                    <a:lnL w="12700">
                      <a:solidFill>
                        <a:schemeClr val="tx1"/>
                      </a:solidFill>
                    </a:lnL>
                    <a:lnR w="76200">
                      <a:solidFill>
                        <a:schemeClr val="tx1"/>
                      </a:solidFill>
                    </a:lnR>
                    <a:lnT w="12700">
                      <a:solidFill>
                        <a:schemeClr val="tx1"/>
                      </a:solidFill>
                    </a:lnT>
                    <a:lnB w="12700">
                      <a:solidFill>
                        <a:schemeClr val="tx1"/>
                      </a:solidFill>
                    </a:lnB>
                  </a:tcPr>
                </a:tc>
                <a:tc>
                  <a:txBody>
                    <a:bodyPr/>
                    <a:lstStyle/>
                    <a:p>
                      <a:r>
                        <a:rPr lang="en-GB" sz="2200" b="1">
                          <a:latin typeface="Calibri"/>
                        </a:rPr>
                        <a:t>Name:</a:t>
                      </a:r>
                    </a:p>
                  </a:txBody>
                  <a:tcPr>
                    <a:lnL w="762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a:latin typeface="Calibri"/>
                      </a:endParaRPr>
                    </a:p>
                  </a:txBody>
                  <a:tcPr>
                    <a:lnL w="12700">
                      <a:solidFill>
                        <a:schemeClr val="tx1"/>
                      </a:solidFill>
                    </a:lnL>
                    <a:lnR w="762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423071534"/>
                  </a:ext>
                </a:extLst>
              </a:tr>
              <a:tr h="989856">
                <a:tc>
                  <a:txBody>
                    <a:bodyPr/>
                    <a:lstStyle/>
                    <a:p>
                      <a:pPr lvl="0" algn="l">
                        <a:lnSpc>
                          <a:spcPct val="100000"/>
                        </a:lnSpc>
                        <a:spcBef>
                          <a:spcPts val="0"/>
                        </a:spcBef>
                        <a:spcAft>
                          <a:spcPts val="0"/>
                        </a:spcAft>
                        <a:buNone/>
                      </a:pPr>
                      <a:r>
                        <a:rPr lang="en-GB" sz="2200" b="1" u="none" strike="noStrike" noProof="0">
                          <a:latin typeface="Calibri"/>
                        </a:rPr>
                        <a:t>Terms searched:</a:t>
                      </a:r>
                      <a:endParaRPr lang="en-US"/>
                    </a:p>
                    <a:p>
                      <a:pPr lvl="0">
                        <a:buNone/>
                      </a:pPr>
                      <a:endParaRPr lang="en-GB" sz="2200" b="1">
                        <a:latin typeface="Calibri"/>
                      </a:endParaRPr>
                    </a:p>
                  </a:txBody>
                  <a:tcPr>
                    <a:lnL w="762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0">
                        <a:latin typeface="Calibri"/>
                      </a:endParaRPr>
                    </a:p>
                  </a:txBody>
                  <a:tcPr>
                    <a:lnL w="12700">
                      <a:solidFill>
                        <a:schemeClr val="tx1"/>
                      </a:solidFill>
                    </a:lnL>
                    <a:lnR w="76200">
                      <a:solidFill>
                        <a:schemeClr val="tx1"/>
                      </a:solidFill>
                    </a:lnR>
                    <a:lnT w="12700">
                      <a:solidFill>
                        <a:schemeClr val="tx1"/>
                      </a:solidFill>
                    </a:lnT>
                    <a:lnB w="12700">
                      <a:solidFill>
                        <a:schemeClr val="tx1"/>
                      </a:solidFill>
                    </a:lnB>
                  </a:tcPr>
                </a:tc>
                <a:tc>
                  <a:txBody>
                    <a:bodyPr/>
                    <a:lstStyle/>
                    <a:p>
                      <a:r>
                        <a:rPr lang="en-GB" sz="2200" b="1">
                          <a:latin typeface="Calibri"/>
                        </a:rPr>
                        <a:t>URL:</a:t>
                      </a:r>
                    </a:p>
                  </a:txBody>
                  <a:tcPr>
                    <a:lnL w="762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a:latin typeface="Calibri"/>
                      </a:endParaRPr>
                    </a:p>
                  </a:txBody>
                  <a:tcPr>
                    <a:lnL w="12700">
                      <a:solidFill>
                        <a:schemeClr val="tx1"/>
                      </a:solidFill>
                    </a:lnL>
                    <a:lnR w="762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484587034"/>
                  </a:ext>
                </a:extLst>
              </a:tr>
              <a:tr h="754973">
                <a:tc>
                  <a:txBody>
                    <a:bodyPr/>
                    <a:lstStyle/>
                    <a:p>
                      <a:pPr lvl="0" algn="l">
                        <a:lnSpc>
                          <a:spcPct val="100000"/>
                        </a:lnSpc>
                        <a:spcBef>
                          <a:spcPts val="0"/>
                        </a:spcBef>
                        <a:spcAft>
                          <a:spcPts val="0"/>
                        </a:spcAft>
                        <a:buNone/>
                      </a:pPr>
                      <a:r>
                        <a:rPr lang="en-GB" sz="2200" b="1" u="none" strike="noStrike" noProof="0">
                          <a:latin typeface="Calibri"/>
                        </a:rPr>
                        <a:t>Limits set:</a:t>
                      </a:r>
                      <a:endParaRPr lang="en-US"/>
                    </a:p>
                    <a:p>
                      <a:pPr lvl="0">
                        <a:buNone/>
                      </a:pPr>
                      <a:endParaRPr lang="en-GB" sz="2200" b="1">
                        <a:latin typeface="Calibri"/>
                      </a:endParaRPr>
                    </a:p>
                  </a:txBody>
                  <a:tcPr>
                    <a:lnL w="762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0">
                        <a:latin typeface="Calibri"/>
                      </a:endParaRPr>
                    </a:p>
                  </a:txBody>
                  <a:tcPr>
                    <a:lnL w="12700">
                      <a:solidFill>
                        <a:schemeClr val="tx1"/>
                      </a:solidFill>
                    </a:lnL>
                    <a:lnR w="76200">
                      <a:solidFill>
                        <a:schemeClr val="tx1"/>
                      </a:solidFill>
                    </a:lnR>
                    <a:lnT w="12700">
                      <a:solidFill>
                        <a:schemeClr val="tx1"/>
                      </a:solidFill>
                    </a:lnT>
                    <a:lnB w="12700">
                      <a:solidFill>
                        <a:schemeClr val="tx1"/>
                      </a:solidFill>
                    </a:lnB>
                  </a:tcPr>
                </a:tc>
                <a:tc>
                  <a:txBody>
                    <a:bodyPr/>
                    <a:lstStyle/>
                    <a:p>
                      <a:r>
                        <a:rPr lang="en-GB" sz="2200" b="1">
                          <a:latin typeface="Calibri"/>
                        </a:rPr>
                        <a:t>Date Accessed:</a:t>
                      </a:r>
                    </a:p>
                  </a:txBody>
                  <a:tcPr>
                    <a:lnL w="762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a:latin typeface="Calibri"/>
                      </a:endParaRPr>
                    </a:p>
                  </a:txBody>
                  <a:tcPr>
                    <a:lnL w="12700">
                      <a:solidFill>
                        <a:schemeClr val="tx1"/>
                      </a:solidFill>
                    </a:lnL>
                    <a:lnR w="762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16903420"/>
                  </a:ext>
                </a:extLst>
              </a:tr>
              <a:tr h="989856">
                <a:tc>
                  <a:txBody>
                    <a:bodyPr/>
                    <a:lstStyle/>
                    <a:p>
                      <a:pPr lvl="0" algn="l">
                        <a:lnSpc>
                          <a:spcPct val="100000"/>
                        </a:lnSpc>
                        <a:spcBef>
                          <a:spcPts val="0"/>
                        </a:spcBef>
                        <a:spcAft>
                          <a:spcPts val="0"/>
                        </a:spcAft>
                        <a:buNone/>
                      </a:pPr>
                      <a:r>
                        <a:rPr lang="en-GB" sz="2200" b="1" u="none" strike="noStrike" noProof="0">
                          <a:latin typeface="Calibri"/>
                        </a:rPr>
                        <a:t>Number selected:</a:t>
                      </a:r>
                      <a:endParaRPr lang="en-US"/>
                    </a:p>
                    <a:p>
                      <a:pPr lvl="0">
                        <a:buNone/>
                      </a:pPr>
                      <a:endParaRPr lang="en-GB" sz="2200" b="1">
                        <a:latin typeface="Calibri"/>
                      </a:endParaRPr>
                    </a:p>
                  </a:txBody>
                  <a:tcPr>
                    <a:lnL w="762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0">
                        <a:latin typeface="Arial"/>
                      </a:endParaRPr>
                    </a:p>
                  </a:txBody>
                  <a:tcPr>
                    <a:lnL w="12700">
                      <a:solidFill>
                        <a:schemeClr val="tx1"/>
                      </a:solidFill>
                    </a:lnL>
                    <a:lnR w="76200">
                      <a:solidFill>
                        <a:schemeClr val="tx1"/>
                      </a:solidFill>
                    </a:lnR>
                    <a:lnT w="12700">
                      <a:solidFill>
                        <a:schemeClr val="tx1"/>
                      </a:solidFill>
                    </a:lnT>
                    <a:lnB w="12700">
                      <a:solidFill>
                        <a:schemeClr val="tx1"/>
                      </a:solidFill>
                    </a:lnB>
                  </a:tcPr>
                </a:tc>
                <a:tc>
                  <a:txBody>
                    <a:bodyPr/>
                    <a:lstStyle/>
                    <a:p>
                      <a:endParaRPr lang="en-GB" sz="2200" b="0">
                        <a:latin typeface="Arial"/>
                      </a:endParaRPr>
                    </a:p>
                  </a:txBody>
                  <a:tcPr>
                    <a:lnL w="762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a:latin typeface="Arial"/>
                      </a:endParaRPr>
                    </a:p>
                  </a:txBody>
                  <a:tcPr>
                    <a:lnL w="12700">
                      <a:solidFill>
                        <a:schemeClr val="tx1"/>
                      </a:solidFill>
                    </a:lnL>
                    <a:lnR w="762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297441588"/>
                  </a:ext>
                </a:extLst>
              </a:tr>
              <a:tr h="385874">
                <a:tc>
                  <a:txBody>
                    <a:bodyPr/>
                    <a:lstStyle/>
                    <a:p>
                      <a:pPr lvl="0">
                        <a:buNone/>
                      </a:pPr>
                      <a:r>
                        <a:rPr lang="en-GB" sz="2200" b="1">
                          <a:latin typeface="Calibri"/>
                        </a:rPr>
                        <a:t>Notes</a:t>
                      </a:r>
                    </a:p>
                  </a:txBody>
                  <a:tcPr>
                    <a:lnL w="76200">
                      <a:solidFill>
                        <a:schemeClr val="tx1"/>
                      </a:solidFill>
                    </a:lnL>
                    <a:lnR w="12700">
                      <a:solidFill>
                        <a:schemeClr val="tx1"/>
                      </a:solidFill>
                    </a:lnR>
                    <a:lnT w="12700">
                      <a:solidFill>
                        <a:schemeClr val="tx1"/>
                      </a:solidFill>
                    </a:lnT>
                    <a:lnB w="76200">
                      <a:solidFill>
                        <a:schemeClr val="tx1"/>
                      </a:solidFill>
                    </a:lnB>
                  </a:tcPr>
                </a:tc>
                <a:tc>
                  <a:txBody>
                    <a:bodyPr/>
                    <a:lstStyle/>
                    <a:p>
                      <a:pPr lvl="0">
                        <a:buNone/>
                      </a:pPr>
                      <a:endParaRPr lang="en-GB" sz="2200" b="0">
                        <a:latin typeface="Arial"/>
                      </a:endParaRPr>
                    </a:p>
                  </a:txBody>
                  <a:tcPr>
                    <a:lnL w="12700">
                      <a:solidFill>
                        <a:schemeClr val="tx1"/>
                      </a:solidFill>
                    </a:lnL>
                    <a:lnR w="76200">
                      <a:solidFill>
                        <a:schemeClr val="tx1"/>
                      </a:solidFill>
                    </a:lnR>
                    <a:lnT w="12700">
                      <a:solidFill>
                        <a:schemeClr val="tx1"/>
                      </a:solidFill>
                    </a:lnT>
                    <a:lnB w="76200">
                      <a:solidFill>
                        <a:schemeClr val="tx1"/>
                      </a:solidFill>
                    </a:lnB>
                  </a:tcPr>
                </a:tc>
                <a:tc>
                  <a:txBody>
                    <a:bodyPr/>
                    <a:lstStyle/>
                    <a:p>
                      <a:pPr lvl="0">
                        <a:buNone/>
                      </a:pPr>
                      <a:endParaRPr lang="en-GB" sz="2200" b="0">
                        <a:latin typeface="Arial"/>
                      </a:endParaRPr>
                    </a:p>
                  </a:txBody>
                  <a:tcPr>
                    <a:lnL w="76200">
                      <a:solidFill>
                        <a:schemeClr val="tx1"/>
                      </a:solidFill>
                    </a:lnL>
                    <a:lnR w="12700">
                      <a:solidFill>
                        <a:schemeClr val="tx1"/>
                      </a:solidFill>
                    </a:lnR>
                    <a:lnT w="12700">
                      <a:solidFill>
                        <a:schemeClr val="tx1"/>
                      </a:solidFill>
                    </a:lnT>
                    <a:lnB w="76200">
                      <a:solidFill>
                        <a:schemeClr val="tx1"/>
                      </a:solidFill>
                    </a:lnB>
                  </a:tcPr>
                </a:tc>
                <a:tc>
                  <a:txBody>
                    <a:bodyPr/>
                    <a:lstStyle/>
                    <a:p>
                      <a:pPr lvl="0">
                        <a:buNone/>
                      </a:pPr>
                      <a:endParaRPr lang="en-GB">
                        <a:latin typeface="Arial"/>
                      </a:endParaRPr>
                    </a:p>
                  </a:txBody>
                  <a:tcPr>
                    <a:lnL w="12700">
                      <a:solidFill>
                        <a:schemeClr val="tx1"/>
                      </a:solidFill>
                    </a:lnL>
                    <a:lnR w="76200">
                      <a:solidFill>
                        <a:schemeClr val="tx1"/>
                      </a:solidFill>
                    </a:lnR>
                    <a:lnT w="12700">
                      <a:solidFill>
                        <a:schemeClr val="tx1"/>
                      </a:solidFill>
                    </a:lnT>
                    <a:lnB w="76200">
                      <a:solidFill>
                        <a:schemeClr val="tx1"/>
                      </a:solidFill>
                    </a:lnB>
                  </a:tcPr>
                </a:tc>
                <a:extLst>
                  <a:ext uri="{0D108BD9-81ED-4DB2-BD59-A6C34878D82A}">
                    <a16:rowId xmlns:a16="http://schemas.microsoft.com/office/drawing/2014/main" val="3764018871"/>
                  </a:ext>
                </a:extLst>
              </a:tr>
            </a:tbl>
          </a:graphicData>
        </a:graphic>
      </p:graphicFrame>
    </p:spTree>
    <p:extLst>
      <p:ext uri="{BB962C8B-B14F-4D97-AF65-F5344CB8AC3E}">
        <p14:creationId xmlns:p14="http://schemas.microsoft.com/office/powerpoint/2010/main" val="1628956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E9D2-22E8-16D2-8044-4C61B11A7DA3}"/>
              </a:ext>
            </a:extLst>
          </p:cNvPr>
          <p:cNvSpPr>
            <a:spLocks noGrp="1"/>
          </p:cNvSpPr>
          <p:nvPr>
            <p:ph type="title"/>
          </p:nvPr>
        </p:nvSpPr>
        <p:spPr/>
        <p:txBody>
          <a:bodyPr/>
          <a:lstStyle/>
          <a:p>
            <a:r>
              <a:rPr lang="en-GB"/>
              <a:t>Databases...</a:t>
            </a:r>
          </a:p>
        </p:txBody>
      </p:sp>
      <p:sp>
        <p:nvSpPr>
          <p:cNvPr id="3" name="Content Placeholder 2">
            <a:extLst>
              <a:ext uri="{FF2B5EF4-FFF2-40B4-BE49-F238E27FC236}">
                <a16:creationId xmlns:a16="http://schemas.microsoft.com/office/drawing/2014/main" id="{4852195A-DAD2-E2E7-F35E-ABF300D32A0D}"/>
              </a:ext>
            </a:extLst>
          </p:cNvPr>
          <p:cNvSpPr>
            <a:spLocks noGrp="1"/>
          </p:cNvSpPr>
          <p:nvPr>
            <p:ph sz="quarter" idx="10"/>
          </p:nvPr>
        </p:nvSpPr>
        <p:spPr/>
        <p:txBody>
          <a:bodyPr vert="horz" lIns="91440" tIns="45720" rIns="91440" bIns="45720" rtlCol="0" anchor="t">
            <a:normAutofit/>
          </a:bodyPr>
          <a:lstStyle/>
          <a:p>
            <a:pPr marL="0" indent="0">
              <a:buNone/>
            </a:pPr>
            <a:r>
              <a:rPr lang="en-GB">
                <a:cs typeface="Calibri Light"/>
              </a:rPr>
              <a:t>Choose your databases: </a:t>
            </a:r>
            <a:endParaRPr lang="en-US"/>
          </a:p>
          <a:p>
            <a:pPr>
              <a:buFont typeface="Arial" panose="05000000000000000000" pitchFamily="2" charset="2"/>
              <a:buChar char="•"/>
            </a:pPr>
            <a:r>
              <a:rPr lang="en-GB">
                <a:cs typeface="Calibri Light"/>
                <a:hlinkClick r:id="rId2"/>
              </a:rPr>
              <a:t>ProQuest</a:t>
            </a:r>
          </a:p>
          <a:p>
            <a:pPr>
              <a:buFont typeface="Arial" panose="05000000000000000000" pitchFamily="2" charset="2"/>
              <a:buChar char="•"/>
            </a:pPr>
            <a:r>
              <a:rPr lang="en-GB">
                <a:cs typeface="Calibri Light"/>
                <a:hlinkClick r:id="rId3"/>
              </a:rPr>
              <a:t>SportDiscus</a:t>
            </a:r>
            <a:endParaRPr lang="en-GB">
              <a:cs typeface="Calibri Light"/>
            </a:endParaRPr>
          </a:p>
          <a:p>
            <a:pPr>
              <a:buFont typeface="Arial" panose="05000000000000000000" pitchFamily="2" charset="2"/>
              <a:buChar char="•"/>
            </a:pPr>
            <a:r>
              <a:rPr lang="en-GB">
                <a:cs typeface="Calibri Light"/>
                <a:hlinkClick r:id="rId4"/>
              </a:rPr>
              <a:t>ABI/Inform</a:t>
            </a:r>
            <a:endParaRPr lang="en-GB">
              <a:cs typeface="Calibri Light"/>
              <a:hlinkClick r:id="rId5"/>
            </a:endParaRPr>
          </a:p>
          <a:p>
            <a:pPr>
              <a:buFont typeface="Arial" panose="05000000000000000000" pitchFamily="2" charset="2"/>
              <a:buChar char="•"/>
            </a:pPr>
            <a:r>
              <a:rPr lang="en-GB">
                <a:cs typeface="Calibri Light"/>
                <a:hlinkClick r:id="rId6"/>
              </a:rPr>
              <a:t>Google Scholar</a:t>
            </a:r>
          </a:p>
          <a:p>
            <a:pPr>
              <a:buFont typeface="Arial" panose="05000000000000000000" pitchFamily="2" charset="2"/>
              <a:buChar char="•"/>
            </a:pPr>
            <a:endParaRPr lang="en-GB">
              <a:cs typeface="Calibri Light"/>
              <a:hlinkClick r:id="rId6"/>
            </a:endParaRPr>
          </a:p>
          <a:p>
            <a:pPr marL="0" indent="0">
              <a:buNone/>
            </a:pPr>
            <a:r>
              <a:rPr lang="en-GB" b="1">
                <a:cs typeface="Calibri Light"/>
              </a:rPr>
              <a:t>Note:</a:t>
            </a:r>
            <a:r>
              <a:rPr lang="en-GB">
                <a:cs typeface="Calibri Light"/>
              </a:rPr>
              <a:t> </a:t>
            </a:r>
            <a:r>
              <a:rPr lang="en-GB" b="1">
                <a:solidFill>
                  <a:srgbClr val="FF0000"/>
                </a:solidFill>
                <a:cs typeface="Calibri Light"/>
              </a:rPr>
              <a:t>YOU</a:t>
            </a:r>
            <a:r>
              <a:rPr lang="en-GB">
                <a:cs typeface="Calibri Light"/>
              </a:rPr>
              <a:t> must decide which databases to search and what keywords to use. Look out for </a:t>
            </a:r>
            <a:r>
              <a:rPr lang="en-GB">
                <a:solidFill>
                  <a:srgbClr val="FF0000"/>
                </a:solidFill>
                <a:cs typeface="Calibri Light"/>
              </a:rPr>
              <a:t>peer-reviewed</a:t>
            </a:r>
            <a:r>
              <a:rPr lang="en-GB">
                <a:cs typeface="Calibri Light"/>
              </a:rPr>
              <a:t> journal articles. </a:t>
            </a:r>
          </a:p>
          <a:p>
            <a:pPr marL="0" indent="0">
              <a:buNone/>
            </a:pPr>
            <a:r>
              <a:rPr lang="en-GB">
                <a:cs typeface="Calibri Light"/>
              </a:rPr>
              <a:t>Searching multiple databases avoids publication bias or geographical bias. </a:t>
            </a:r>
          </a:p>
          <a:p>
            <a:pPr marL="0" indent="0">
              <a:buNone/>
            </a:pPr>
            <a:endParaRPr lang="en-GB">
              <a:cs typeface="Calibri Light"/>
            </a:endParaRPr>
          </a:p>
        </p:txBody>
      </p:sp>
      <p:sp>
        <p:nvSpPr>
          <p:cNvPr id="4" name="TextBox 3">
            <a:extLst>
              <a:ext uri="{FF2B5EF4-FFF2-40B4-BE49-F238E27FC236}">
                <a16:creationId xmlns:a16="http://schemas.microsoft.com/office/drawing/2014/main" id="{197DFBFD-6A38-421A-BC07-E9644ECA9360}"/>
              </a:ext>
            </a:extLst>
          </p:cNvPr>
          <p:cNvSpPr txBox="1"/>
          <p:nvPr/>
        </p:nvSpPr>
        <p:spPr>
          <a:xfrm>
            <a:off x="6607968" y="2869406"/>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0C27DD76-C86D-4037-22A7-BBEECD455E7A}"/>
              </a:ext>
            </a:extLst>
          </p:cNvPr>
          <p:cNvSpPr txBox="1"/>
          <p:nvPr/>
        </p:nvSpPr>
        <p:spPr>
          <a:xfrm>
            <a:off x="6170763" y="2147461"/>
            <a:ext cx="5056425"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Arial" panose="020B0604020202020204" pitchFamily="34" charset="0"/>
              <a:buChar char="•"/>
            </a:pPr>
            <a:r>
              <a:rPr lang="en-GB" sz="2400">
                <a:cs typeface="Calibri Light"/>
                <a:hlinkClick r:id="rId7"/>
              </a:rPr>
              <a:t>EBSCO databases</a:t>
            </a:r>
            <a:endParaRPr lang="en-GB" sz="2400">
              <a:cs typeface="Calibri Light"/>
            </a:endParaRPr>
          </a:p>
          <a:p>
            <a:pPr marL="457200" indent="-457200" algn="l">
              <a:buFont typeface="Arial" panose="020B0604020202020204" pitchFamily="34" charset="0"/>
              <a:buChar char="•"/>
            </a:pPr>
            <a:endParaRPr lang="en-GB" sz="2400">
              <a:cs typeface="Calibri Light"/>
            </a:endParaRPr>
          </a:p>
          <a:p>
            <a:pPr marL="457200" indent="-457200" algn="l">
              <a:buFont typeface="Arial" panose="020B0604020202020204" pitchFamily="34" charset="0"/>
              <a:buChar char="•"/>
            </a:pPr>
            <a:r>
              <a:rPr lang="en-GB" sz="2400">
                <a:cs typeface="Calibri Light"/>
                <a:hlinkClick r:id="rId8"/>
              </a:rPr>
              <a:t>Marketline</a:t>
            </a:r>
          </a:p>
          <a:p>
            <a:pPr algn="l"/>
            <a:endParaRPr lang="en-GB" sz="2400">
              <a:cs typeface="Calibri Light"/>
            </a:endParaRPr>
          </a:p>
          <a:p>
            <a:pPr marL="457200" indent="-457200">
              <a:buFont typeface="Arial" panose="020B0604020202020204" pitchFamily="34" charset="0"/>
              <a:buChar char="•"/>
            </a:pPr>
            <a:r>
              <a:rPr lang="en-GB" sz="2400">
                <a:ea typeface="Calibri Light"/>
                <a:cs typeface="Calibri Light"/>
                <a:hlinkClick r:id="rId9"/>
              </a:rPr>
              <a:t>ETHOS</a:t>
            </a:r>
            <a:r>
              <a:rPr lang="en-GB" sz="2400">
                <a:ea typeface="Calibri Light"/>
                <a:cs typeface="Calibri Light"/>
              </a:rPr>
              <a:t> (or other dissertation platforms, e.g. </a:t>
            </a:r>
            <a:r>
              <a:rPr lang="en-GB" sz="2400">
                <a:ea typeface="Calibri Light"/>
                <a:cs typeface="Calibri Light"/>
                <a:hlinkClick r:id="rId10"/>
              </a:rPr>
              <a:t>OpenDoar</a:t>
            </a:r>
            <a:r>
              <a:rPr lang="en-GB" sz="2400">
                <a:ea typeface="Calibri Light"/>
                <a:cs typeface="Calibri Light"/>
              </a:rPr>
              <a:t>)</a:t>
            </a:r>
          </a:p>
          <a:p>
            <a:pPr algn="l"/>
            <a:endParaRPr lang="en-GB" sz="2800">
              <a:cs typeface="Calibri Light"/>
            </a:endParaRPr>
          </a:p>
        </p:txBody>
      </p:sp>
    </p:spTree>
    <p:extLst>
      <p:ext uri="{BB962C8B-B14F-4D97-AF65-F5344CB8AC3E}">
        <p14:creationId xmlns:p14="http://schemas.microsoft.com/office/powerpoint/2010/main" val="955863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a:latin typeface="Calibri"/>
                <a:cs typeface="Calibri"/>
              </a:rPr>
              <a:t>Consider different terminology that may be used.</a:t>
            </a:r>
            <a:endParaRPr lang="en-GB" sz="2800">
              <a:latin typeface="Calibri"/>
              <a:ea typeface="+mn-lt"/>
              <a:cs typeface="Calibri"/>
            </a:endParaRPr>
          </a:p>
          <a:p>
            <a:pPr marL="285750" indent="-285750">
              <a:lnSpc>
                <a:spcPct val="90000"/>
              </a:lnSpc>
              <a:spcBef>
                <a:spcPts val="1000"/>
              </a:spcBef>
              <a:buFont typeface="Arial,Sans-Serif"/>
              <a:buChar char="•"/>
            </a:pPr>
            <a:endParaRPr lang="en-GB" sz="2800">
              <a:latin typeface="Calibri"/>
              <a:cs typeface="Calibri"/>
            </a:endParaRPr>
          </a:p>
          <a:p>
            <a:pPr marL="285750" indent="-285750">
              <a:lnSpc>
                <a:spcPct val="90000"/>
              </a:lnSpc>
              <a:spcBef>
                <a:spcPts val="1000"/>
              </a:spcBef>
              <a:buFont typeface="Arial,Sans-Serif"/>
              <a:buChar char="•"/>
            </a:pPr>
            <a:r>
              <a:rPr lang="en-GB" sz="2800" b="1">
                <a:solidFill>
                  <a:schemeClr val="accent1"/>
                </a:solidFill>
                <a:latin typeface="Calibri"/>
                <a:cs typeface="Calibri"/>
              </a:rPr>
              <a:t>Alternative words</a:t>
            </a:r>
            <a:r>
              <a:rPr lang="en-GB" sz="2800">
                <a:latin typeface="Calibri"/>
                <a:cs typeface="Calibri"/>
              </a:rPr>
              <a:t>: Synonyms / Antonyms</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1"/>
                </a:solidFill>
                <a:latin typeface="Calibri"/>
                <a:cs typeface="Calibri"/>
              </a:rPr>
              <a:t>Phrase searching</a:t>
            </a:r>
            <a:r>
              <a:rPr lang="en-GB" sz="2800">
                <a:latin typeface="Calibri"/>
                <a:cs typeface="Calibri"/>
              </a:rPr>
              <a:t>: Search for a phrase in quotations "exercise training"</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1"/>
                </a:solidFill>
                <a:latin typeface="Calibri"/>
                <a:cs typeface="Calibri"/>
              </a:rPr>
              <a:t>Subject searching</a:t>
            </a:r>
            <a:r>
              <a:rPr lang="en-GB" sz="2800">
                <a:latin typeface="Calibri"/>
                <a:cs typeface="Calibri"/>
              </a:rPr>
              <a:t>: Controlled vocabulary</a:t>
            </a:r>
            <a:endParaRPr lang="en-GB" sz="2800">
              <a:latin typeface="Calibri"/>
              <a:ea typeface="+mn-lt"/>
              <a:cs typeface="+mn-lt"/>
            </a:endParaRPr>
          </a:p>
          <a:p>
            <a:pPr algn="l"/>
            <a:endParaRPr lang="en-GB" sz="280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4000" y="1327727"/>
            <a:ext cx="8586064" cy="53009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800" b="1">
                <a:solidFill>
                  <a:schemeClr val="accent1"/>
                </a:solidFill>
                <a:latin typeface="Calibri Light"/>
                <a:cs typeface="Calibri"/>
              </a:rPr>
              <a:t>Wildcards:</a:t>
            </a:r>
            <a:r>
              <a:rPr lang="en-GB" sz="2800">
                <a:latin typeface="Calibri Light"/>
                <a:cs typeface="Calibri"/>
              </a:rPr>
              <a:t> Locate alternative (American)spellings </a:t>
            </a:r>
            <a:endParaRPr lang="en-GB" sz="2800">
              <a:latin typeface="Calibri Light"/>
              <a:cs typeface="Calibri Light"/>
            </a:endParaRPr>
          </a:p>
          <a:p>
            <a:pPr>
              <a:lnSpc>
                <a:spcPct val="90000"/>
              </a:lnSpc>
              <a:spcBef>
                <a:spcPts val="1000"/>
              </a:spcBef>
            </a:pPr>
            <a:r>
              <a:rPr lang="en-GB" sz="2800">
                <a:latin typeface="Calibri Light"/>
                <a:cs typeface="Calibri"/>
              </a:rPr>
              <a:t>                         e.g. </a:t>
            </a:r>
            <a:r>
              <a:rPr lang="en-GB" sz="2800" err="1">
                <a:latin typeface="Calibri Light"/>
                <a:cs typeface="Calibri"/>
              </a:rPr>
              <a:t>P?diatric</a:t>
            </a:r>
            <a:r>
              <a:rPr lang="en-GB" sz="2800">
                <a:latin typeface="Calibri Light"/>
                <a:cs typeface="Calibri"/>
              </a:rPr>
              <a:t> will find paediatric / </a:t>
            </a:r>
            <a:r>
              <a:rPr lang="en-GB" sz="2800" err="1">
                <a:latin typeface="Calibri Light"/>
                <a:cs typeface="Calibri"/>
              </a:rPr>
              <a:t>pediatric</a:t>
            </a:r>
            <a:r>
              <a:rPr lang="en-GB" sz="2800">
                <a:latin typeface="Calibri Light"/>
                <a:cs typeface="Calibri"/>
              </a:rPr>
              <a:t>) </a:t>
            </a:r>
            <a:endParaRPr lang="en-GB" sz="2800">
              <a:latin typeface="Calibri Light"/>
              <a:cs typeface="Calibri Light"/>
            </a:endParaRPr>
          </a:p>
          <a:p>
            <a:pPr>
              <a:lnSpc>
                <a:spcPct val="90000"/>
              </a:lnSpc>
              <a:spcBef>
                <a:spcPts val="1000"/>
              </a:spcBef>
            </a:pPr>
            <a:endParaRPr lang="en-GB" sz="2800">
              <a:latin typeface="Calibri Light"/>
              <a:cs typeface="Calibri"/>
            </a:endParaRPr>
          </a:p>
          <a:p>
            <a:pPr marL="285750" indent="-285750">
              <a:lnSpc>
                <a:spcPct val="90000"/>
              </a:lnSpc>
              <a:spcBef>
                <a:spcPts val="1000"/>
              </a:spcBef>
              <a:buFont typeface="Arial,Sans-Serif"/>
              <a:buChar char="•"/>
            </a:pPr>
            <a:r>
              <a:rPr lang="en-GB" sz="2800" b="1">
                <a:solidFill>
                  <a:schemeClr val="accent1"/>
                </a:solidFill>
                <a:latin typeface="Calibri Light"/>
                <a:cs typeface="Calibri"/>
              </a:rPr>
              <a:t>Note: </a:t>
            </a:r>
            <a:r>
              <a:rPr lang="en-GB" sz="2800">
                <a:latin typeface="Calibri Light"/>
                <a:cs typeface="Calibri"/>
              </a:rPr>
              <a:t>Check the individual database to confirm which symbol they use (#?*)</a:t>
            </a:r>
            <a:endParaRPr lang="en-GB" sz="2800">
              <a:latin typeface="Calibri Light"/>
              <a:ea typeface="+mn-lt"/>
              <a:cs typeface="+mn-lt"/>
            </a:endParaRPr>
          </a:p>
          <a:p>
            <a:pPr>
              <a:lnSpc>
                <a:spcPct val="90000"/>
              </a:lnSpc>
              <a:spcBef>
                <a:spcPts val="1000"/>
              </a:spcBef>
            </a:pPr>
            <a:endParaRPr lang="en-GB" sz="2800">
              <a:latin typeface="Calibri Light"/>
              <a:ea typeface="+mn-lt"/>
              <a:cs typeface="+mn-lt"/>
            </a:endParaRPr>
          </a:p>
          <a:p>
            <a:pPr marL="285750" indent="-285750">
              <a:lnSpc>
                <a:spcPct val="90000"/>
              </a:lnSpc>
              <a:spcBef>
                <a:spcPts val="1000"/>
              </a:spcBef>
              <a:buFont typeface="Arial,Sans-Serif"/>
              <a:buChar char="•"/>
            </a:pPr>
            <a:r>
              <a:rPr lang="en-GB" sz="2800" b="1">
                <a:solidFill>
                  <a:schemeClr val="accent1"/>
                </a:solidFill>
                <a:latin typeface="Calibri Light"/>
                <a:cs typeface="Calibri"/>
              </a:rPr>
              <a:t>Truncation:</a:t>
            </a:r>
            <a:r>
              <a:rPr lang="en-GB" sz="2800">
                <a:latin typeface="Calibri Light"/>
                <a:cs typeface="Calibri"/>
              </a:rPr>
              <a:t> </a:t>
            </a:r>
            <a:r>
              <a:rPr lang="en-GB" sz="2800" err="1">
                <a:latin typeface="Calibri Light"/>
                <a:cs typeface="Calibri"/>
              </a:rPr>
              <a:t>therap</a:t>
            </a:r>
            <a:r>
              <a:rPr lang="en-GB" sz="2800">
                <a:latin typeface="Calibri Light"/>
                <a:cs typeface="Calibri"/>
              </a:rPr>
              <a:t>* will find therapy, therapies, therapist(s) and therapeutic</a:t>
            </a:r>
            <a:endParaRPr lang="en-GB" sz="2800">
              <a:latin typeface="Calibri Light"/>
              <a:ea typeface="+mn-lt"/>
              <a:cs typeface="+mn-lt"/>
            </a:endParaRPr>
          </a:p>
          <a:p>
            <a:pPr marL="285750" indent="-285750">
              <a:lnSpc>
                <a:spcPct val="90000"/>
              </a:lnSpc>
              <a:spcBef>
                <a:spcPts val="1000"/>
              </a:spcBef>
              <a:buFont typeface="Arial,Sans-Serif"/>
              <a:buChar char="•"/>
            </a:pPr>
            <a:endParaRPr lang="en-GB" sz="2800">
              <a:ea typeface="+mn-lt"/>
              <a:cs typeface="+mn-lt"/>
            </a:endParaRPr>
          </a:p>
          <a:p>
            <a:pPr marL="285750" indent="-285750">
              <a:lnSpc>
                <a:spcPct val="90000"/>
              </a:lnSpc>
              <a:spcBef>
                <a:spcPts val="1000"/>
              </a:spcBef>
              <a:buFont typeface="Arial,Sans-Serif"/>
              <a:buChar char="•"/>
            </a:pPr>
            <a:endParaRPr lang="en-GB" sz="2800">
              <a:ea typeface="+mn-lt"/>
              <a:cs typeface="+mn-lt"/>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17710" y="2625437"/>
            <a:ext cx="2854036" cy="2854036"/>
          </a:xfrm>
          <a:prstGeom prst="rect">
            <a:avLst/>
          </a:prstGeom>
        </p:spPr>
      </p:pic>
    </p:spTree>
    <p:extLst>
      <p:ext uri="{BB962C8B-B14F-4D97-AF65-F5344CB8AC3E}">
        <p14:creationId xmlns:p14="http://schemas.microsoft.com/office/powerpoint/2010/main" val="4276117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ABA9-B4FC-5CE5-CE45-88E3BB3C1BC1}"/>
              </a:ext>
            </a:extLst>
          </p:cNvPr>
          <p:cNvSpPr>
            <a:spLocks noGrp="1"/>
          </p:cNvSpPr>
          <p:nvPr>
            <p:ph type="title"/>
          </p:nvPr>
        </p:nvSpPr>
        <p:spPr/>
        <p:txBody>
          <a:bodyPr>
            <a:normAutofit fontScale="90000"/>
          </a:bodyPr>
          <a:lstStyle/>
          <a:p>
            <a:r>
              <a:rPr lang="en-GB"/>
              <a:t>ProQuest keyword with Boolean operators</a:t>
            </a:r>
          </a:p>
        </p:txBody>
      </p:sp>
      <p:pic>
        <p:nvPicPr>
          <p:cNvPr id="4" name="Picture 4" descr="A picture containing text&#10;&#10;Description automatically generated">
            <a:extLst>
              <a:ext uri="{FF2B5EF4-FFF2-40B4-BE49-F238E27FC236}">
                <a16:creationId xmlns:a16="http://schemas.microsoft.com/office/drawing/2014/main" id="{B07ACE23-238E-328F-DB93-C5AB22911ED0}"/>
              </a:ext>
            </a:extLst>
          </p:cNvPr>
          <p:cNvPicPr>
            <a:picLocks noChangeAspect="1"/>
          </p:cNvPicPr>
          <p:nvPr/>
        </p:nvPicPr>
        <p:blipFill>
          <a:blip r:embed="rId2"/>
          <a:stretch>
            <a:fillRect/>
          </a:stretch>
        </p:blipFill>
        <p:spPr>
          <a:xfrm>
            <a:off x="1890132" y="1502868"/>
            <a:ext cx="9368882" cy="4316897"/>
          </a:xfrm>
          <a:prstGeom prst="rect">
            <a:avLst/>
          </a:prstGeom>
        </p:spPr>
      </p:pic>
      <p:sp>
        <p:nvSpPr>
          <p:cNvPr id="3" name="TextBox 2">
            <a:extLst>
              <a:ext uri="{FF2B5EF4-FFF2-40B4-BE49-F238E27FC236}">
                <a16:creationId xmlns:a16="http://schemas.microsoft.com/office/drawing/2014/main" id="{BF72F63F-9B15-1FF1-1E9D-A520DE2D50AA}"/>
              </a:ext>
            </a:extLst>
          </p:cNvPr>
          <p:cNvSpPr txBox="1"/>
          <p:nvPr/>
        </p:nvSpPr>
        <p:spPr>
          <a:xfrm>
            <a:off x="278781" y="5073805"/>
            <a:ext cx="178605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Light"/>
              </a:rPr>
              <a:t>Search terms expanded (OR) to include all synonyms.</a:t>
            </a:r>
          </a:p>
        </p:txBody>
      </p:sp>
      <p:sp>
        <p:nvSpPr>
          <p:cNvPr id="5" name="TextBox 4">
            <a:extLst>
              <a:ext uri="{FF2B5EF4-FFF2-40B4-BE49-F238E27FC236}">
                <a16:creationId xmlns:a16="http://schemas.microsoft.com/office/drawing/2014/main" id="{50D3E59E-6ED6-A4E4-137E-EB594912E31E}"/>
              </a:ext>
            </a:extLst>
          </p:cNvPr>
          <p:cNvSpPr txBox="1"/>
          <p:nvPr/>
        </p:nvSpPr>
        <p:spPr>
          <a:xfrm>
            <a:off x="185853" y="4618463"/>
            <a:ext cx="153515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Light"/>
              </a:rPr>
              <a:t>Combine searches</a:t>
            </a:r>
            <a:endParaRPr lang="en-US"/>
          </a:p>
        </p:txBody>
      </p:sp>
      <p:sp>
        <p:nvSpPr>
          <p:cNvPr id="6" name="TextBox 5">
            <a:extLst>
              <a:ext uri="{FF2B5EF4-FFF2-40B4-BE49-F238E27FC236}">
                <a16:creationId xmlns:a16="http://schemas.microsoft.com/office/drawing/2014/main" id="{1AA3CECB-B410-C58E-03B9-8EDE65B0839C}"/>
              </a:ext>
            </a:extLst>
          </p:cNvPr>
          <p:cNvSpPr txBox="1"/>
          <p:nvPr/>
        </p:nvSpPr>
        <p:spPr>
          <a:xfrm>
            <a:off x="213731" y="3949390"/>
            <a:ext cx="16745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Light"/>
              </a:rPr>
              <a:t>New keyword search and synonyms</a:t>
            </a:r>
            <a:endParaRPr lang="en-US" err="1"/>
          </a:p>
        </p:txBody>
      </p:sp>
      <p:sp>
        <p:nvSpPr>
          <p:cNvPr id="7" name="Arrow: Right 6">
            <a:extLst>
              <a:ext uri="{FF2B5EF4-FFF2-40B4-BE49-F238E27FC236}">
                <a16:creationId xmlns:a16="http://schemas.microsoft.com/office/drawing/2014/main" id="{8FD2453F-22CA-1129-FB0B-4389EB28808F}"/>
              </a:ext>
            </a:extLst>
          </p:cNvPr>
          <p:cNvSpPr/>
          <p:nvPr/>
        </p:nvSpPr>
        <p:spPr>
          <a:xfrm>
            <a:off x="1644803" y="4646340"/>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CE7779A0-7AF9-D746-7E97-7745DF448F3C}"/>
              </a:ext>
            </a:extLst>
          </p:cNvPr>
          <p:cNvSpPr/>
          <p:nvPr/>
        </p:nvSpPr>
        <p:spPr>
          <a:xfrm rot="480000">
            <a:off x="1784193" y="5473389"/>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C6380468-4EBA-EB2B-8C42-D0518B2AF885}"/>
              </a:ext>
            </a:extLst>
          </p:cNvPr>
          <p:cNvSpPr/>
          <p:nvPr/>
        </p:nvSpPr>
        <p:spPr>
          <a:xfrm rot="1020000">
            <a:off x="1867827" y="4172412"/>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B280DB34-114E-4042-93D9-AE600167BB0C}"/>
              </a:ext>
            </a:extLst>
          </p:cNvPr>
          <p:cNvSpPr/>
          <p:nvPr/>
        </p:nvSpPr>
        <p:spPr>
          <a:xfrm rot="-780000">
            <a:off x="1784193" y="5157437"/>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D6930A10-8C23-7CD6-61AB-49A0EA17E349}"/>
              </a:ext>
            </a:extLst>
          </p:cNvPr>
          <p:cNvSpPr/>
          <p:nvPr/>
        </p:nvSpPr>
        <p:spPr>
          <a:xfrm rot="1440000">
            <a:off x="1728436" y="3754243"/>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2FEC7534-D695-83A4-35A4-4C23120AE6CD}"/>
              </a:ext>
            </a:extLst>
          </p:cNvPr>
          <p:cNvSpPr txBox="1"/>
          <p:nvPr/>
        </p:nvSpPr>
        <p:spPr>
          <a:xfrm>
            <a:off x="241609" y="3428999"/>
            <a:ext cx="153515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Light"/>
              </a:rPr>
              <a:t>Combine searches 3 </a:t>
            </a:r>
            <a:r>
              <a:rPr lang="en-GB" sz="1400" b="1">
                <a:cs typeface="Calibri Light"/>
              </a:rPr>
              <a:t>AND</a:t>
            </a:r>
            <a:r>
              <a:rPr lang="en-GB" sz="1400">
                <a:cs typeface="Calibri Light"/>
              </a:rPr>
              <a:t> 4</a:t>
            </a:r>
            <a:endParaRPr lang="en-US"/>
          </a:p>
        </p:txBody>
      </p:sp>
      <p:sp>
        <p:nvSpPr>
          <p:cNvPr id="13" name="Arrow: Right 12">
            <a:extLst>
              <a:ext uri="{FF2B5EF4-FFF2-40B4-BE49-F238E27FC236}">
                <a16:creationId xmlns:a16="http://schemas.microsoft.com/office/drawing/2014/main" id="{9F9348EF-5514-1583-BBAE-A932E2BE36B8}"/>
              </a:ext>
            </a:extLst>
          </p:cNvPr>
          <p:cNvSpPr/>
          <p:nvPr/>
        </p:nvSpPr>
        <p:spPr>
          <a:xfrm rot="17400000">
            <a:off x="1432406" y="2876882"/>
            <a:ext cx="1263805" cy="1765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7878C82-A8ED-61B6-1AEF-2B835E566B72}"/>
              </a:ext>
            </a:extLst>
          </p:cNvPr>
          <p:cNvSpPr/>
          <p:nvPr/>
        </p:nvSpPr>
        <p:spPr>
          <a:xfrm>
            <a:off x="2146610" y="2165196"/>
            <a:ext cx="1802779" cy="84563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20135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89449-3DDB-4560-B0F8-D43FCF64D20E}"/>
              </a:ext>
            </a:extLst>
          </p:cNvPr>
          <p:cNvSpPr>
            <a:spLocks noGrp="1"/>
          </p:cNvSpPr>
          <p:nvPr>
            <p:ph type="title"/>
          </p:nvPr>
        </p:nvSpPr>
        <p:spPr/>
        <p:txBody>
          <a:bodyPr/>
          <a:lstStyle/>
          <a:p>
            <a:r>
              <a:rPr lang="en-GB"/>
              <a:t>Explore different options</a:t>
            </a: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77B11CAA-72CB-4EEB-98A7-847D04C84011}"/>
              </a:ext>
            </a:extLst>
          </p:cNvPr>
          <p:cNvPicPr>
            <a:picLocks noGrp="1" noChangeAspect="1"/>
          </p:cNvPicPr>
          <p:nvPr>
            <p:ph sz="quarter" idx="10"/>
          </p:nvPr>
        </p:nvPicPr>
        <p:blipFill>
          <a:blip r:embed="rId3"/>
          <a:stretch>
            <a:fillRect/>
          </a:stretch>
        </p:blipFill>
        <p:spPr>
          <a:xfrm>
            <a:off x="442308" y="1473200"/>
            <a:ext cx="9211885" cy="4574040"/>
          </a:xfrm>
        </p:spPr>
      </p:pic>
      <p:sp>
        <p:nvSpPr>
          <p:cNvPr id="5" name="TextBox 4">
            <a:extLst>
              <a:ext uri="{FF2B5EF4-FFF2-40B4-BE49-F238E27FC236}">
                <a16:creationId xmlns:a16="http://schemas.microsoft.com/office/drawing/2014/main" id="{779C819E-2C8C-4AA5-9B1A-BD1AFD7AC17E}"/>
              </a:ext>
            </a:extLst>
          </p:cNvPr>
          <p:cNvSpPr txBox="1"/>
          <p:nvPr/>
        </p:nvSpPr>
        <p:spPr>
          <a:xfrm>
            <a:off x="10367963" y="5581650"/>
            <a:ext cx="16875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cs typeface="Arial"/>
                <a:hlinkClick r:id="rId4"/>
              </a:rPr>
              <a:t>ProQuest</a:t>
            </a:r>
            <a:endParaRPr lang="en-US" sz="2400">
              <a:latin typeface="Arial"/>
              <a:cs typeface="Arial"/>
            </a:endParaRPr>
          </a:p>
        </p:txBody>
      </p:sp>
      <p:sp>
        <p:nvSpPr>
          <p:cNvPr id="3" name="TextBox 2">
            <a:extLst>
              <a:ext uri="{FF2B5EF4-FFF2-40B4-BE49-F238E27FC236}">
                <a16:creationId xmlns:a16="http://schemas.microsoft.com/office/drawing/2014/main" id="{3682D5F5-FF28-F35A-CC3C-2BD16B46321E}"/>
              </a:ext>
            </a:extLst>
          </p:cNvPr>
          <p:cNvSpPr txBox="1"/>
          <p:nvPr/>
        </p:nvSpPr>
        <p:spPr>
          <a:xfrm>
            <a:off x="9775901" y="2759926"/>
            <a:ext cx="218563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Use the </a:t>
            </a:r>
            <a:r>
              <a:rPr lang="en-GB" b="1">
                <a:solidFill>
                  <a:srgbClr val="FF0000"/>
                </a:solidFill>
                <a:cs typeface="Calibri Light"/>
              </a:rPr>
              <a:t>advanced search option</a:t>
            </a:r>
            <a:r>
              <a:rPr lang="en-GB">
                <a:solidFill>
                  <a:srgbClr val="FF0000"/>
                </a:solidFill>
                <a:cs typeface="Calibri Light"/>
              </a:rPr>
              <a:t> </a:t>
            </a:r>
            <a:r>
              <a:rPr lang="en-GB">
                <a:cs typeface="Calibri Light"/>
              </a:rPr>
              <a:t>to search by title, abstract, subject, author etc. </a:t>
            </a:r>
            <a:endParaRPr lang="en-GB"/>
          </a:p>
        </p:txBody>
      </p:sp>
    </p:spTree>
    <p:extLst>
      <p:ext uri="{BB962C8B-B14F-4D97-AF65-F5344CB8AC3E}">
        <p14:creationId xmlns:p14="http://schemas.microsoft.com/office/powerpoint/2010/main" val="980627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E9D2-22E8-16D2-8044-4C61B11A7DA3}"/>
              </a:ext>
            </a:extLst>
          </p:cNvPr>
          <p:cNvSpPr>
            <a:spLocks noGrp="1"/>
          </p:cNvSpPr>
          <p:nvPr>
            <p:ph type="title"/>
          </p:nvPr>
        </p:nvSpPr>
        <p:spPr/>
        <p:txBody>
          <a:bodyPr/>
          <a:lstStyle/>
          <a:p>
            <a:r>
              <a:rPr lang="en-US"/>
              <a:t>Further research strategies</a:t>
            </a:r>
          </a:p>
        </p:txBody>
      </p:sp>
      <p:sp>
        <p:nvSpPr>
          <p:cNvPr id="3" name="Content Placeholder 2">
            <a:extLst>
              <a:ext uri="{FF2B5EF4-FFF2-40B4-BE49-F238E27FC236}">
                <a16:creationId xmlns:a16="http://schemas.microsoft.com/office/drawing/2014/main" id="{4852195A-DAD2-E2E7-F35E-ABF300D32A0D}"/>
              </a:ext>
            </a:extLst>
          </p:cNvPr>
          <p:cNvSpPr>
            <a:spLocks noGrp="1"/>
          </p:cNvSpPr>
          <p:nvPr>
            <p:ph sz="quarter" idx="10"/>
          </p:nvPr>
        </p:nvSpPr>
        <p:spPr>
          <a:xfrm>
            <a:off x="473955" y="1598014"/>
            <a:ext cx="6749230" cy="4574040"/>
          </a:xfrm>
        </p:spPr>
        <p:txBody>
          <a:bodyPr vert="horz" lIns="91440" tIns="45720" rIns="91440" bIns="45720" rtlCol="0" anchor="t">
            <a:normAutofit/>
          </a:bodyPr>
          <a:lstStyle/>
          <a:p>
            <a:pPr marL="0" indent="0">
              <a:buNone/>
            </a:pPr>
            <a:endParaRPr lang="en-GB">
              <a:ea typeface="Calibri Light"/>
              <a:cs typeface="Calibri Light"/>
            </a:endParaRPr>
          </a:p>
          <a:p>
            <a:pPr>
              <a:buFont typeface="Arial" panose="020B0604020202020204" pitchFamily="34" charset="0"/>
              <a:buChar char="•"/>
            </a:pPr>
            <a:r>
              <a:rPr lang="en-GB">
                <a:ea typeface="Calibri Light"/>
                <a:cs typeface="Calibri Light"/>
              </a:rPr>
              <a:t>Search for news (in e.g. Marketline) on your topic.</a:t>
            </a:r>
          </a:p>
          <a:p>
            <a:pPr>
              <a:buFont typeface="Arial" panose="020B0604020202020204" pitchFamily="34" charset="0"/>
              <a:buChar char="•"/>
            </a:pPr>
            <a:r>
              <a:rPr lang="en-GB">
                <a:ea typeface="Calibri Light"/>
                <a:cs typeface="Calibri Light"/>
              </a:rPr>
              <a:t>Locate key authors (e.g. Professor Aaron Smith)</a:t>
            </a:r>
          </a:p>
          <a:p>
            <a:pPr>
              <a:buFont typeface="Arial" panose="020B0604020202020204" pitchFamily="34" charset="0"/>
              <a:buChar char="•"/>
            </a:pPr>
            <a:r>
              <a:rPr lang="en-GB">
                <a:ea typeface="Calibri Light"/>
                <a:cs typeface="Calibri Light"/>
              </a:rPr>
              <a:t>Search for their </a:t>
            </a:r>
            <a:r>
              <a:rPr lang="en-GB">
                <a:ea typeface="Calibri Light"/>
                <a:cs typeface="Calibri Light"/>
                <a:hlinkClick r:id="rId2"/>
              </a:rPr>
              <a:t>publications a</a:t>
            </a:r>
            <a:r>
              <a:rPr lang="en-GB">
                <a:ea typeface="Calibri Light"/>
                <a:cs typeface="Calibri Light"/>
              </a:rPr>
              <a:t>nd explore their citations and references. </a:t>
            </a:r>
          </a:p>
          <a:p>
            <a:pPr>
              <a:buFont typeface="Arial" panose="020B0604020202020204" pitchFamily="34" charset="0"/>
              <a:buChar char="•"/>
            </a:pPr>
            <a:r>
              <a:rPr lang="en-GB">
                <a:ea typeface="Calibri Light"/>
                <a:cs typeface="Calibri Light"/>
              </a:rPr>
              <a:t>Follow key authors on social media. They will follow other experts in their field. </a:t>
            </a:r>
          </a:p>
        </p:txBody>
      </p:sp>
      <p:pic>
        <p:nvPicPr>
          <p:cNvPr id="5" name="Picture 4">
            <a:extLst>
              <a:ext uri="{FF2B5EF4-FFF2-40B4-BE49-F238E27FC236}">
                <a16:creationId xmlns:a16="http://schemas.microsoft.com/office/drawing/2014/main" id="{1A4259BF-FF81-D08E-9BE4-8E4390539A6B}"/>
              </a:ext>
            </a:extLst>
          </p:cNvPr>
          <p:cNvPicPr>
            <a:picLocks noChangeAspect="1"/>
          </p:cNvPicPr>
          <p:nvPr/>
        </p:nvPicPr>
        <p:blipFill>
          <a:blip r:embed="rId3"/>
          <a:stretch>
            <a:fillRect/>
          </a:stretch>
        </p:blipFill>
        <p:spPr>
          <a:xfrm>
            <a:off x="7535980" y="1598014"/>
            <a:ext cx="4279936" cy="1494581"/>
          </a:xfrm>
          <a:prstGeom prst="rect">
            <a:avLst/>
          </a:prstGeom>
        </p:spPr>
      </p:pic>
      <p:pic>
        <p:nvPicPr>
          <p:cNvPr id="9" name="Picture 8">
            <a:extLst>
              <a:ext uri="{FF2B5EF4-FFF2-40B4-BE49-F238E27FC236}">
                <a16:creationId xmlns:a16="http://schemas.microsoft.com/office/drawing/2014/main" id="{AFB87CD9-91DC-E284-A444-3DA7A13A1558}"/>
              </a:ext>
            </a:extLst>
          </p:cNvPr>
          <p:cNvPicPr>
            <a:picLocks noChangeAspect="1"/>
          </p:cNvPicPr>
          <p:nvPr/>
        </p:nvPicPr>
        <p:blipFill>
          <a:blip r:embed="rId4"/>
          <a:stretch>
            <a:fillRect/>
          </a:stretch>
        </p:blipFill>
        <p:spPr>
          <a:xfrm>
            <a:off x="7988060" y="3240709"/>
            <a:ext cx="3446355" cy="2931345"/>
          </a:xfrm>
          <a:prstGeom prst="rect">
            <a:avLst/>
          </a:prstGeom>
        </p:spPr>
      </p:pic>
    </p:spTree>
    <p:extLst>
      <p:ext uri="{BB962C8B-B14F-4D97-AF65-F5344CB8AC3E}">
        <p14:creationId xmlns:p14="http://schemas.microsoft.com/office/powerpoint/2010/main" val="1060867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a:cs typeface="Calibri Light"/>
                <a:hlinkClick r:id="rId2"/>
              </a:rPr>
              <a:t>LibKey Nomad:</a:t>
            </a:r>
            <a:endParaRPr lang="en-GB">
              <a:cs typeface="Calibri Light"/>
            </a:endParaRPr>
          </a:p>
          <a:p>
            <a:pPr>
              <a:buFont typeface="Arial" panose="05000000000000000000" pitchFamily="2" charset="2"/>
              <a:buChar char="•"/>
            </a:pPr>
            <a:r>
              <a:rPr lang="en-GB" sz="2400">
                <a:ea typeface="+mn-lt"/>
                <a:cs typeface="+mn-lt"/>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a:ea typeface="+mn-lt"/>
                <a:cs typeface="+mn-lt"/>
              </a:rPr>
              <a:t>It is pre-installed on UWTSD devices.</a:t>
            </a:r>
          </a:p>
          <a:p>
            <a:pPr marL="0" indent="0">
              <a:buNone/>
            </a:pPr>
            <a:endParaRPr lang="en-GB" sz="240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E9D2-22E8-16D2-8044-4C61B11A7DA3}"/>
              </a:ext>
            </a:extLst>
          </p:cNvPr>
          <p:cNvSpPr>
            <a:spLocks noGrp="1"/>
          </p:cNvSpPr>
          <p:nvPr>
            <p:ph type="title"/>
          </p:nvPr>
        </p:nvSpPr>
        <p:spPr/>
        <p:txBody>
          <a:bodyPr/>
          <a:lstStyle/>
          <a:p>
            <a:r>
              <a:rPr lang="en-GB"/>
              <a:t>Other (possible) useful resources</a:t>
            </a:r>
            <a:endParaRPr lang="en-US"/>
          </a:p>
        </p:txBody>
      </p:sp>
      <p:sp>
        <p:nvSpPr>
          <p:cNvPr id="3" name="Content Placeholder 2">
            <a:extLst>
              <a:ext uri="{FF2B5EF4-FFF2-40B4-BE49-F238E27FC236}">
                <a16:creationId xmlns:a16="http://schemas.microsoft.com/office/drawing/2014/main" id="{4852195A-DAD2-E2E7-F35E-ABF300D32A0D}"/>
              </a:ext>
            </a:extLst>
          </p:cNvPr>
          <p:cNvSpPr>
            <a:spLocks noGrp="1"/>
          </p:cNvSpPr>
          <p:nvPr>
            <p:ph sz="quarter" idx="10"/>
          </p:nvPr>
        </p:nvSpPr>
        <p:spPr/>
        <p:txBody>
          <a:bodyPr vert="horz" lIns="91440" tIns="45720" rIns="91440" bIns="45720" rtlCol="0" anchor="t">
            <a:normAutofit/>
          </a:bodyPr>
          <a:lstStyle/>
          <a:p>
            <a:pPr marL="457200" indent="-457200">
              <a:buFont typeface="Arial" panose="05000000000000000000" pitchFamily="2" charset="2"/>
              <a:buChar char="•"/>
            </a:pPr>
            <a:r>
              <a:rPr lang="en-GB">
                <a:ea typeface="Calibri Light"/>
                <a:cs typeface="Calibri Light"/>
                <a:hlinkClick r:id="rId2"/>
              </a:rPr>
              <a:t>The Conversation</a:t>
            </a:r>
            <a:endParaRPr lang="en-GB">
              <a:ea typeface="Calibri Light"/>
              <a:cs typeface="Calibri Light"/>
            </a:endParaRPr>
          </a:p>
          <a:p>
            <a:pPr marL="457200" indent="-457200">
              <a:buFont typeface="Arial" panose="05000000000000000000" pitchFamily="2" charset="2"/>
              <a:buChar char="•"/>
            </a:pPr>
            <a:r>
              <a:rPr lang="en-GB">
                <a:ea typeface="Calibri Light"/>
                <a:cs typeface="Calibri Light"/>
                <a:hlinkClick r:id="rId3"/>
              </a:rPr>
              <a:t>UK Sport</a:t>
            </a:r>
            <a:endParaRPr lang="en-GB">
              <a:ea typeface="Calibri Light"/>
              <a:cs typeface="Calibri Light"/>
            </a:endParaRPr>
          </a:p>
          <a:p>
            <a:pPr marL="457200" indent="-457200">
              <a:buFont typeface="Arial" panose="05000000000000000000" pitchFamily="2" charset="2"/>
              <a:buChar char="•"/>
            </a:pPr>
            <a:r>
              <a:rPr lang="en-GB">
                <a:ea typeface="Calibri Light"/>
                <a:cs typeface="Calibri Light"/>
                <a:hlinkClick r:id="rId4"/>
              </a:rPr>
              <a:t>Sport Wales</a:t>
            </a:r>
            <a:endParaRPr lang="en-GB">
              <a:ea typeface="Calibri Light"/>
              <a:cs typeface="Calibri Light"/>
            </a:endParaRPr>
          </a:p>
          <a:p>
            <a:pPr marL="457200" indent="-457200">
              <a:buFont typeface="Arial" panose="05000000000000000000" pitchFamily="2" charset="2"/>
              <a:buChar char="•"/>
            </a:pPr>
            <a:r>
              <a:rPr lang="en-GB">
                <a:ea typeface="Calibri Light"/>
                <a:cs typeface="Calibri Light"/>
                <a:hlinkClick r:id="rId5"/>
              </a:rPr>
              <a:t>Youth Sport Tru</a:t>
            </a:r>
            <a:r>
              <a:rPr lang="en-GB">
                <a:ea typeface="Calibri Light"/>
                <a:cs typeface="Calibri Light"/>
              </a:rPr>
              <a:t>st</a:t>
            </a:r>
          </a:p>
          <a:p>
            <a:pPr marL="457200" indent="-457200">
              <a:buFont typeface="Arial" panose="05000000000000000000" pitchFamily="2" charset="2"/>
              <a:buChar char="•"/>
            </a:pPr>
            <a:r>
              <a:rPr lang="en-GB">
                <a:ea typeface="Calibri Light"/>
                <a:cs typeface="Calibri Light"/>
                <a:hlinkClick r:id="rId6"/>
              </a:rPr>
              <a:t>UK Sports Institute</a:t>
            </a:r>
          </a:p>
          <a:p>
            <a:pPr marL="457200" indent="-457200">
              <a:buFont typeface="Arial" panose="05000000000000000000" pitchFamily="2" charset="2"/>
              <a:buChar char="•"/>
            </a:pPr>
            <a:r>
              <a:rPr lang="en-GB">
                <a:ea typeface="Calibri Light"/>
                <a:cs typeface="Calibri Light"/>
                <a:hlinkClick r:id="rId7"/>
              </a:rPr>
              <a:t>Institute for Outdoor learning</a:t>
            </a:r>
          </a:p>
        </p:txBody>
      </p:sp>
    </p:spTree>
    <p:extLst>
      <p:ext uri="{BB962C8B-B14F-4D97-AF65-F5344CB8AC3E}">
        <p14:creationId xmlns:p14="http://schemas.microsoft.com/office/powerpoint/2010/main" val="634937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153122" y="1713491"/>
            <a:ext cx="7776574" cy="3938587"/>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Light"/>
                <a:cs typeface="Calibri"/>
              </a:rPr>
              <a:t>Search for Google Scholar</a:t>
            </a:r>
            <a:endParaRPr lang="en-US">
              <a:latin typeface="Calibri Light"/>
              <a:cs typeface="Calibri"/>
            </a:endParaRPr>
          </a:p>
          <a:p>
            <a:pPr marL="342900" indent="-342900">
              <a:buFont typeface="Arial" panose="05000000000000000000" pitchFamily="2" charset="2"/>
              <a:buChar char="•"/>
            </a:pPr>
            <a:r>
              <a:rPr lang="en-US" sz="2000">
                <a:latin typeface="Calibri Light"/>
                <a:cs typeface="Calibri"/>
              </a:rPr>
              <a:t>Click on site</a:t>
            </a:r>
          </a:p>
          <a:p>
            <a:pPr marL="342900" indent="-342900">
              <a:buFont typeface="Arial" panose="05000000000000000000" pitchFamily="2" charset="2"/>
              <a:buChar char="•"/>
            </a:pPr>
            <a:r>
              <a:rPr lang="en-US" sz="2000">
                <a:latin typeface="Calibri Light"/>
                <a:cs typeface="Calibri"/>
              </a:rPr>
              <a:t>Click on 3 lines (top left of page)</a:t>
            </a:r>
          </a:p>
          <a:p>
            <a:pPr marL="342900" indent="-342900">
              <a:buFont typeface="Arial" panose="05000000000000000000" pitchFamily="2" charset="2"/>
              <a:buChar char="•"/>
            </a:pPr>
            <a:r>
              <a:rPr lang="en-US" sz="2000">
                <a:latin typeface="Calibri Light"/>
                <a:cs typeface="Calibri"/>
              </a:rPr>
              <a:t>Choose settings</a:t>
            </a:r>
          </a:p>
          <a:p>
            <a:pPr marL="342900" indent="-342900">
              <a:buFont typeface="Arial" panose="05000000000000000000" pitchFamily="2" charset="2"/>
              <a:buChar char="•"/>
            </a:pPr>
            <a:r>
              <a:rPr lang="en-US" sz="2000">
                <a:latin typeface="Calibri Light"/>
                <a:cs typeface="Calibri"/>
              </a:rPr>
              <a:t>Click library links</a:t>
            </a:r>
          </a:p>
          <a:p>
            <a:pPr marL="342900" indent="-342900">
              <a:buFont typeface="Arial" panose="05000000000000000000" pitchFamily="2" charset="2"/>
              <a:buChar char="•"/>
            </a:pPr>
            <a:r>
              <a:rPr lang="en-US" sz="2000">
                <a:latin typeface="Calibri Light"/>
                <a:cs typeface="Calibri"/>
              </a:rPr>
              <a:t>Type in UW Trinity </a:t>
            </a:r>
          </a:p>
          <a:p>
            <a:pPr marL="342900" indent="-342900">
              <a:buFont typeface="Arial" panose="05000000000000000000" pitchFamily="2" charset="2"/>
              <a:buChar char="•"/>
            </a:pPr>
            <a:r>
              <a:rPr lang="en-US" sz="2000">
                <a:latin typeface="Calibri Light"/>
                <a:cs typeface="Calibri"/>
              </a:rPr>
              <a:t>Click search</a:t>
            </a:r>
          </a:p>
          <a:p>
            <a:pPr marL="342900" indent="-342900">
              <a:buFont typeface="Arial" panose="05000000000000000000" pitchFamily="2" charset="2"/>
              <a:buChar char="•"/>
            </a:pPr>
            <a:r>
              <a:rPr lang="en-US" sz="2000">
                <a:latin typeface="Calibri Light"/>
                <a:cs typeface="Calibri"/>
              </a:rPr>
              <a:t>Tick the box with View it @ UWTSD</a:t>
            </a:r>
          </a:p>
          <a:p>
            <a:pPr marL="342900" indent="-342900">
              <a:buFont typeface="Arial" panose="05000000000000000000" pitchFamily="2" charset="2"/>
              <a:buChar char="•"/>
            </a:pPr>
            <a:r>
              <a:rPr lang="en-US" sz="2000">
                <a:latin typeface="Calibri Light"/>
                <a:cs typeface="Calibri"/>
              </a:rPr>
              <a:t>Save</a:t>
            </a: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rmAutofit fontScale="90000"/>
          </a:bodyPr>
          <a:lstStyle/>
          <a:p>
            <a:r>
              <a:rPr lang="en-GB" sz="4200"/>
              <a:t>Searching: 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databases when it performs a search,   </a:t>
            </a:r>
          </a:p>
          <a:p>
            <a:pPr marL="0" indent="0">
              <a:buNone/>
            </a:pPr>
            <a:r>
              <a:rPr lang="en-GB" sz="2600">
                <a:latin typeface="Calibri"/>
                <a:cs typeface="Calibri Light"/>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981137" y="2964771"/>
            <a:ext cx="3992917"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a:cs typeface="Calibri Light"/>
              </a:rPr>
              <a:t>More specialised content – fewer, more relevant results</a:t>
            </a:r>
          </a:p>
          <a:p>
            <a:pPr marL="342900" indent="-342900">
              <a:buFont typeface="Arial"/>
              <a:buChar char="•"/>
            </a:pPr>
            <a:endParaRPr lang="en-GB" sz="2600">
              <a:latin typeface="Calibri"/>
              <a:cs typeface="Calibri Light"/>
            </a:endParaRPr>
          </a:p>
          <a:p>
            <a:pPr marL="342900" indent="-342900">
              <a:buFont typeface="Arial"/>
              <a:buChar char="•"/>
            </a:pPr>
            <a:r>
              <a:rPr lang="en-GB" sz="2600">
                <a:latin typeface="Calibri"/>
                <a:cs typeface="Calibri"/>
              </a:rPr>
              <a:t>More controlled indexing – filter results in greater detail</a:t>
            </a:r>
            <a:endParaRPr lang="en-GB" sz="2600">
              <a:latin typeface="Calibri"/>
              <a:cs typeface="Calibri Light"/>
            </a:endParaRPr>
          </a:p>
          <a:p>
            <a:pPr marL="342900" indent="-342900">
              <a:buFont typeface="Arial"/>
              <a:buChar char="•"/>
            </a:pPr>
            <a:endParaRPr lang="en-GB" sz="260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4D1DB9-8F7D-494C-A2A2-E733C9159B2C}"/>
              </a:ext>
            </a:extLst>
          </p:cNvPr>
          <p:cNvSpPr>
            <a:spLocks noGrp="1"/>
          </p:cNvSpPr>
          <p:nvPr>
            <p:ph type="title"/>
          </p:nvPr>
        </p:nvSpPr>
        <p:spPr/>
        <p:txBody>
          <a:bodyPr anchor="b">
            <a:normAutofit/>
          </a:bodyPr>
          <a:lstStyle/>
          <a:p>
            <a:r>
              <a:rPr lang="en-GB"/>
              <a:t>When searching for information ...</a:t>
            </a:r>
          </a:p>
        </p:txBody>
      </p:sp>
      <p:graphicFrame>
        <p:nvGraphicFramePr>
          <p:cNvPr id="8" name="Content Placeholder 1">
            <a:extLst>
              <a:ext uri="{FF2B5EF4-FFF2-40B4-BE49-F238E27FC236}">
                <a16:creationId xmlns:a16="http://schemas.microsoft.com/office/drawing/2014/main" id="{F3FF315D-3355-45BB-B8F1-6C4578982AF4}"/>
              </a:ext>
            </a:extLst>
          </p:cNvPr>
          <p:cNvGraphicFramePr>
            <a:graphicFrameLocks noGrp="1"/>
          </p:cNvGraphicFramePr>
          <p:nvPr>
            <p:ph sz="quarter" idx="10"/>
            <p:extLst>
              <p:ext uri="{D42A27DB-BD31-4B8C-83A1-F6EECF244321}">
                <p14:modId xmlns:p14="http://schemas.microsoft.com/office/powerpoint/2010/main" val="1218403249"/>
              </p:ext>
            </p:extLst>
          </p:nvPr>
        </p:nvGraphicFramePr>
        <p:xfrm>
          <a:off x="63500" y="822326"/>
          <a:ext cx="12017375" cy="5692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279A6B0-3659-42CE-9AE8-0A16EB4B993B}"/>
              </a:ext>
            </a:extLst>
          </p:cNvPr>
          <p:cNvSpPr txBox="1"/>
          <p:nvPr/>
        </p:nvSpPr>
        <p:spPr>
          <a:xfrm>
            <a:off x="6147924" y="5613712"/>
            <a:ext cx="60049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Calibri"/>
              <a:cs typeface="Calibri"/>
            </a:endParaRPr>
          </a:p>
        </p:txBody>
      </p:sp>
    </p:spTree>
    <p:extLst>
      <p:ext uri="{BB962C8B-B14F-4D97-AF65-F5344CB8AC3E}">
        <p14:creationId xmlns:p14="http://schemas.microsoft.com/office/powerpoint/2010/main" val="2844731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extLst>
              <p:ext uri="{D42A27DB-BD31-4B8C-83A1-F6EECF244321}">
                <p14:modId xmlns:p14="http://schemas.microsoft.com/office/powerpoint/2010/main" val="1184057354"/>
              </p:ext>
            </p:extLst>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cs typeface="Calibri Light"/>
              </a:rPr>
              <a:t>Record by referencing correctly</a:t>
            </a:r>
          </a:p>
        </p:txBody>
      </p:sp>
    </p:spTree>
    <p:extLst>
      <p:ext uri="{BB962C8B-B14F-4D97-AF65-F5344CB8AC3E}">
        <p14:creationId xmlns:p14="http://schemas.microsoft.com/office/powerpoint/2010/main" val="2438988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325563"/>
          </a:xfrm>
        </p:spPr>
        <p:txBody>
          <a:bodyPr>
            <a:normAutofit/>
          </a:bodyPr>
          <a:lstStyle/>
          <a:p>
            <a:r>
              <a:rPr lang="en-GB" sz="3600">
                <a:solidFill>
                  <a:schemeClr val="bg1"/>
                </a:solidFill>
                <a:latin typeface="+mn-lt"/>
                <a:cs typeface="Arial" panose="020B0604020202020204" pitchFamily="34" charset="0"/>
              </a:rPr>
              <a:t>Evaluating</a:t>
            </a:r>
            <a:r>
              <a:rPr lang="en-GB" sz="3600">
                <a:latin typeface="+mn-lt"/>
                <a:cs typeface="Arial" panose="020B0604020202020204" pitchFamily="34" charset="0"/>
              </a:rPr>
              <a:t> </a:t>
            </a:r>
            <a:r>
              <a:rPr lang="en-GB" sz="3600">
                <a:solidFill>
                  <a:schemeClr val="bg1"/>
                </a:solidFill>
                <a:latin typeface="+mn-lt"/>
                <a:cs typeface="Arial" panose="020B0604020202020204" pitchFamily="34" charset="0"/>
              </a:rPr>
              <a:t>articles critically: Things to look out for </a:t>
            </a:r>
          </a:p>
        </p:txBody>
      </p:sp>
      <p:sp>
        <p:nvSpPr>
          <p:cNvPr id="3" name="Content Placeholder 2"/>
          <p:cNvSpPr>
            <a:spLocks noGrp="1"/>
          </p:cNvSpPr>
          <p:nvPr>
            <p:ph idx="4294967295"/>
          </p:nvPr>
        </p:nvSpPr>
        <p:spPr>
          <a:xfrm>
            <a:off x="0" y="1238477"/>
            <a:ext cx="8081555" cy="4483054"/>
          </a:xfrm>
        </p:spPr>
        <p:txBody>
          <a:bodyPr vert="horz" lIns="91440" tIns="45720" rIns="91440" bIns="45720" rtlCol="0" anchor="t">
            <a:noAutofit/>
          </a:bodyPr>
          <a:lstStyle/>
          <a:p>
            <a:pPr>
              <a:buFont typeface="Arial"/>
              <a:buChar char="•"/>
            </a:pPr>
            <a:r>
              <a:rPr lang="en-GB" sz="2200">
                <a:latin typeface="Arial"/>
                <a:cs typeface="Arial"/>
              </a:rPr>
              <a:t>Is it Peer-Reviewed?</a:t>
            </a:r>
            <a:endParaRPr lang="en-US" sz="2600">
              <a:latin typeface="Arial"/>
              <a:cs typeface="Arial"/>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contain stated research questions?</a:t>
            </a:r>
            <a:endParaRPr lang="en-GB" sz="2600">
              <a:latin typeface="Arial"/>
              <a:cs typeface="Arial"/>
            </a:endParaRPr>
          </a:p>
          <a:p>
            <a:pPr marL="0" indent="0">
              <a:buNone/>
            </a:pPr>
            <a:endParaRPr lang="en-GB" sz="2200">
              <a:latin typeface="Arial"/>
              <a:cs typeface="Arial"/>
            </a:endParaRPr>
          </a:p>
          <a:p>
            <a:pPr>
              <a:buFont typeface="Arial"/>
              <a:buChar char="•"/>
            </a:pPr>
            <a:r>
              <a:rPr lang="en-GB" sz="2200">
                <a:latin typeface="Arial"/>
                <a:cs typeface="Arial"/>
              </a:rPr>
              <a:t>How recent is it? What dates are shown on the references?</a:t>
            </a:r>
            <a:endParaRPr lang="en-GB" sz="2200">
              <a:latin typeface="Arial" panose="020B0604020202020204" pitchFamily="34" charset="0"/>
              <a:cs typeface="Arial" panose="020B0604020202020204" pitchFamily="34" charset="0"/>
            </a:endParaRPr>
          </a:p>
          <a:p>
            <a:pPr>
              <a:buFont typeface="Arial"/>
              <a:buChar char="•"/>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have a lot of references? </a:t>
            </a: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Some databases will have records of Downloads, Shares, and how often it’s been cited by others e.g. Springer, Science Direct, Google Scholar.</a:t>
            </a:r>
          </a:p>
          <a:p>
            <a:pPr marL="0" indent="0">
              <a:buNone/>
            </a:pPr>
            <a:endParaRPr lang="en-GB" sz="2600">
              <a:latin typeface="Arial" panose="020B0604020202020204" pitchFamily="34" charset="0"/>
              <a:cs typeface="Arial" panose="020B0604020202020204" pitchFamily="34" charset="0"/>
            </a:endParaRPr>
          </a:p>
          <a:p>
            <a:endParaRPr lang="en-GB" sz="26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80410" y="1467992"/>
            <a:ext cx="3750552" cy="3768130"/>
          </a:xfrm>
          <a:prstGeom prst="rect">
            <a:avLst/>
          </a:prstGeom>
        </p:spPr>
      </p:pic>
    </p:spTree>
    <p:extLst>
      <p:ext uri="{BB962C8B-B14F-4D97-AF65-F5344CB8AC3E}">
        <p14:creationId xmlns:p14="http://schemas.microsoft.com/office/powerpoint/2010/main" val="1182221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you can request it via our </a:t>
            </a:r>
            <a:r>
              <a:rPr lang="en-GB" sz="2400">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a:latin typeface="Arial"/>
                <a:cs typeface="Arial"/>
              </a:rPr>
              <a:t>You may also be eligible to join the </a:t>
            </a:r>
            <a:r>
              <a:rPr lang="en-GB" sz="2400" b="1">
                <a:latin typeface="Arial"/>
                <a:cs typeface="Arial"/>
                <a:hlinkClick r:id="rId5"/>
              </a:rPr>
              <a:t>SCONUL Access Scheme </a:t>
            </a:r>
            <a:r>
              <a:rPr lang="en-GB" sz="240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533399" y="1613457"/>
            <a:ext cx="7470898" cy="52557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US" b="1">
              <a:solidFill>
                <a:srgbClr val="007F7C"/>
              </a:solidFill>
              <a:latin typeface="Calibri Light"/>
              <a:ea typeface="Calibri Light"/>
              <a:cs typeface="Calibri Light"/>
            </a:endParaRPr>
          </a:p>
          <a:p>
            <a:pPr>
              <a:lnSpc>
                <a:spcPct val="90000"/>
              </a:lnSpc>
              <a:spcBef>
                <a:spcPts val="1000"/>
              </a:spcBef>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We use Harvard Referencing, following the </a:t>
            </a:r>
            <a:r>
              <a:rPr lang="en-GB" sz="2800" b="1">
                <a:solidFill>
                  <a:srgbClr val="007F7C"/>
                </a:solidFill>
                <a:latin typeface="Arial"/>
                <a:cs typeface="Arial"/>
              </a:rPr>
              <a:t>Cite Them Right 12th edition. </a:t>
            </a:r>
            <a:endParaRPr lang="en-US" b="1">
              <a:solidFill>
                <a:srgbClr val="007F7C"/>
              </a:solidFill>
              <a:ea typeface="Calibri Light"/>
              <a:cs typeface="Calibri Light"/>
            </a:endParaRPr>
          </a:p>
          <a:p>
            <a:pPr marL="342900" indent="-342900">
              <a:lnSpc>
                <a:spcPct val="90000"/>
              </a:lnSpc>
              <a:spcBef>
                <a:spcPts val="1000"/>
              </a:spcBef>
              <a:buFont typeface="Arial"/>
              <a:buChar char="•"/>
            </a:pPr>
            <a:endParaRPr lang="en-GB" sz="2800" b="1">
              <a:solidFill>
                <a:srgbClr val="007F7C"/>
              </a:solidFill>
              <a:latin typeface="Arial"/>
              <a:cs typeface="Arial"/>
            </a:endParaRPr>
          </a:p>
          <a:p>
            <a:pPr marL="342900" indent="-342900">
              <a:lnSpc>
                <a:spcPct val="90000"/>
              </a:lnSpc>
              <a:spcBef>
                <a:spcPts val="1000"/>
              </a:spcBef>
              <a:buFont typeface="Arial"/>
              <a:buChar char="•"/>
            </a:pPr>
            <a:r>
              <a:rPr lang="en-GB" sz="2800">
                <a:latin typeface="Arial"/>
                <a:cs typeface="Arial"/>
                <a:hlinkClick r:id="rId3"/>
              </a:rPr>
              <a:t>Database</a:t>
            </a:r>
            <a:r>
              <a:rPr lang="en-GB" sz="2800">
                <a:latin typeface="Arial"/>
                <a:cs typeface="Arial"/>
              </a:rPr>
              <a:t> available through the library.</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Further support and guidance found in </a:t>
            </a:r>
            <a:r>
              <a:rPr lang="en-GB" sz="2800">
                <a:latin typeface="Arial"/>
                <a:cs typeface="Arial"/>
                <a:hlinkClick r:id="rId4"/>
              </a:rPr>
              <a:t>Infoskills</a:t>
            </a:r>
            <a:r>
              <a:rPr lang="en-GB" sz="2800">
                <a:latin typeface="Arial"/>
                <a:cs typeface="Arial"/>
              </a:rPr>
              <a:t> on Library website and </a:t>
            </a:r>
            <a:r>
              <a:rPr lang="en-GB" sz="2800">
                <a:latin typeface="Arial"/>
                <a:cs typeface="Arial"/>
                <a:hlinkClick r:id="rId5"/>
              </a:rPr>
              <a:t>Moodle</a:t>
            </a:r>
            <a:endParaRPr lang="en-GB" sz="2800">
              <a:latin typeface="Arial"/>
              <a:cs typeface="Arial"/>
            </a:endParaRPr>
          </a:p>
          <a:p>
            <a:pPr>
              <a:lnSpc>
                <a:spcPct val="90000"/>
              </a:lnSpc>
              <a:spcBef>
                <a:spcPts val="1000"/>
              </a:spcBef>
            </a:pPr>
            <a:endParaRPr lang="en-GB" sz="2800">
              <a:latin typeface="Arial"/>
              <a:cs typeface="Arial"/>
            </a:endParaRP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6"/>
          <a:stretch>
            <a:fillRect/>
          </a:stretch>
        </p:blipFill>
        <p:spPr>
          <a:xfrm>
            <a:off x="8870290" y="1539535"/>
            <a:ext cx="2759941" cy="3620881"/>
          </a:xfrm>
          <a:prstGeom prst="rect">
            <a:avLst/>
          </a:prstGeom>
        </p:spPr>
      </p:pic>
    </p:spTree>
    <p:extLst>
      <p:ext uri="{BB962C8B-B14F-4D97-AF65-F5344CB8AC3E}">
        <p14:creationId xmlns:p14="http://schemas.microsoft.com/office/powerpoint/2010/main" val="3419923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type="subTitle" idx="1"/>
          </p:nvPr>
        </p:nvSpPr>
        <p:spPr/>
        <p:txBody>
          <a:bodyPr vert="horz" lIns="91440" tIns="45720" rIns="91440" bIns="45720" rtlCol="0" anchor="t">
            <a:normAutofit/>
          </a:bodyPr>
          <a:lstStyle/>
          <a:p>
            <a:r>
              <a:rPr lang="en-GB" sz="6000">
                <a:cs typeface="Calibri Light"/>
              </a:rPr>
              <a:t>When in doubt, </a:t>
            </a:r>
          </a:p>
          <a:p>
            <a:r>
              <a:rPr lang="en-GB" sz="6000">
                <a:cs typeface="Calibri Light"/>
              </a:rPr>
              <a:t>go to the </a:t>
            </a:r>
          </a:p>
          <a:p>
            <a:r>
              <a:rPr lang="en-GB" sz="6000">
                <a:cs typeface="Calibri Light"/>
              </a:rPr>
              <a:t>Library</a:t>
            </a:r>
          </a:p>
          <a:p>
            <a:endParaRPr lang="en-GB" sz="6000">
              <a:cs typeface="Calibri Light"/>
            </a:endParaRPr>
          </a:p>
        </p:txBody>
      </p:sp>
      <p:sp>
        <p:nvSpPr>
          <p:cNvPr id="4" name="TextBox 3">
            <a:extLst>
              <a:ext uri="{FF2B5EF4-FFF2-40B4-BE49-F238E27FC236}">
                <a16:creationId xmlns:a16="http://schemas.microsoft.com/office/drawing/2014/main" id="{540B537E-15D9-4248-BB59-65CDB28F08F8}"/>
              </a:ext>
            </a:extLst>
          </p:cNvPr>
          <p:cNvSpPr txBox="1"/>
          <p:nvPr/>
        </p:nvSpPr>
        <p:spPr>
          <a:xfrm>
            <a:off x="2582174" y="5357004"/>
            <a:ext cx="16792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J.K. Rowling</a:t>
            </a:r>
            <a:endParaRPr lang="en-US" sz="2400">
              <a:solidFill>
                <a:schemeClr val="bg1"/>
              </a:solidFill>
              <a:cs typeface="Calibri Light"/>
            </a:endParaRPr>
          </a:p>
        </p:txBody>
      </p:sp>
      <p:pic>
        <p:nvPicPr>
          <p:cNvPr id="2" name="Picture 4" descr="Puzzle pieces">
            <a:extLst>
              <a:ext uri="{FF2B5EF4-FFF2-40B4-BE49-F238E27FC236}">
                <a16:creationId xmlns:a16="http://schemas.microsoft.com/office/drawing/2014/main" id="{323ED821-67D8-4940-91F9-91BA48102FD3}"/>
              </a:ext>
            </a:extLst>
          </p:cNvPr>
          <p:cNvPicPr>
            <a:picLocks noChangeAspect="1"/>
          </p:cNvPicPr>
          <p:nvPr/>
        </p:nvPicPr>
        <p:blipFill>
          <a:blip r:embed="rId3"/>
          <a:stretch>
            <a:fillRect/>
          </a:stretch>
        </p:blipFill>
        <p:spPr>
          <a:xfrm>
            <a:off x="4314442" y="-3422"/>
            <a:ext cx="7880680" cy="5180961"/>
          </a:xfrm>
          <a:prstGeom prst="rect">
            <a:avLst/>
          </a:prstGeom>
        </p:spPr>
      </p:pic>
      <p:sp>
        <p:nvSpPr>
          <p:cNvPr id="7" name="TextBox 1">
            <a:extLst>
              <a:ext uri="{FF2B5EF4-FFF2-40B4-BE49-F238E27FC236}">
                <a16:creationId xmlns:a16="http://schemas.microsoft.com/office/drawing/2014/main" id="{74973F99-458D-4345-89B6-4B3B294014BD}"/>
              </a:ext>
            </a:extLst>
          </p:cNvPr>
          <p:cNvSpPr txBox="1"/>
          <p:nvPr/>
        </p:nvSpPr>
        <p:spPr>
          <a:xfrm>
            <a:off x="5521889" y="5358548"/>
            <a:ext cx="6137046" cy="24611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pPr>
            <a:r>
              <a:rPr lang="en-GB" sz="2400">
                <a:latin typeface="Arial"/>
                <a:cs typeface="Arial"/>
              </a:rPr>
              <a:t>Lisa Ellis</a:t>
            </a:r>
            <a:endParaRPr lang="en-US" sz="2400">
              <a:ea typeface="+mn-lt"/>
              <a:cs typeface="+mn-lt"/>
            </a:endParaRPr>
          </a:p>
          <a:p>
            <a:pPr>
              <a:lnSpc>
                <a:spcPct val="90000"/>
              </a:lnSpc>
              <a:spcBef>
                <a:spcPts val="1000"/>
              </a:spcBef>
            </a:pPr>
            <a:r>
              <a:rPr lang="en-GB" sz="2400">
                <a:latin typeface="Arial"/>
                <a:cs typeface="Arial"/>
              </a:rPr>
              <a:t>IMH Academic Liaison Librarian</a:t>
            </a:r>
            <a:endParaRPr lang="en-US" sz="2400">
              <a:ea typeface="+mn-lt"/>
              <a:cs typeface="+mn-lt"/>
            </a:endParaRPr>
          </a:p>
          <a:p>
            <a:pPr>
              <a:lnSpc>
                <a:spcPct val="90000"/>
              </a:lnSpc>
              <a:spcBef>
                <a:spcPts val="1000"/>
              </a:spcBef>
            </a:pPr>
            <a:r>
              <a:rPr lang="en-GB" sz="2400">
                <a:latin typeface="Arial"/>
                <a:cs typeface="Arial"/>
              </a:rPr>
              <a:t>Email: </a:t>
            </a:r>
            <a:r>
              <a:rPr lang="en-GB" sz="2400">
                <a:latin typeface="Arial"/>
                <a:cs typeface="Arial"/>
                <a:hlinkClick r:id="rId4"/>
              </a:rPr>
              <a:t>l.ellis@uwtsd.ac.uk</a:t>
            </a:r>
            <a:endParaRPr lang="en-GB" sz="2400">
              <a:ea typeface="+mn-lt"/>
              <a:cs typeface="+mn-lt"/>
            </a:endParaRPr>
          </a:p>
          <a:p>
            <a:pPr>
              <a:lnSpc>
                <a:spcPct val="90000"/>
              </a:lnSpc>
              <a:spcBef>
                <a:spcPts val="1000"/>
              </a:spcBef>
            </a:pPr>
            <a:endParaRPr lang="en-GB" sz="2400">
              <a:ea typeface="+mn-lt"/>
              <a:cs typeface="+mn-lt"/>
            </a:endParaRPr>
          </a:p>
          <a:p>
            <a:pPr>
              <a:lnSpc>
                <a:spcPct val="90000"/>
              </a:lnSpc>
              <a:spcBef>
                <a:spcPts val="1000"/>
              </a:spcBef>
            </a:pPr>
            <a:endParaRPr lang="en-GB">
              <a:ea typeface="+mn-lt"/>
              <a:cs typeface="+mn-lt"/>
            </a:endParaRPr>
          </a:p>
          <a:p>
            <a:pPr algn="l"/>
            <a:endParaRPr lang="en-GB">
              <a:cs typeface="Calibri Light"/>
            </a:endParaRPr>
          </a:p>
        </p:txBody>
      </p:sp>
    </p:spTree>
    <p:extLst>
      <p:ext uri="{BB962C8B-B14F-4D97-AF65-F5344CB8AC3E}">
        <p14:creationId xmlns:p14="http://schemas.microsoft.com/office/powerpoint/2010/main" val="852752726"/>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1370</Words>
  <Application>Microsoft Office PowerPoint</Application>
  <PresentationFormat>Widescreen</PresentationFormat>
  <Paragraphs>238</Paragraphs>
  <Slides>27</Slides>
  <Notes>11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27</vt:i4>
      </vt:variant>
    </vt:vector>
  </HeadingPairs>
  <TitlesOfParts>
    <vt:vector size="38" baseType="lpstr">
      <vt:lpstr>Arial,Sans-Serif</vt:lpstr>
      <vt:lpstr>Myriad Pro</vt:lpstr>
      <vt:lpstr>Arial</vt:lpstr>
      <vt:lpstr>Calibri</vt:lpstr>
      <vt:lpstr>Calibri Light</vt:lpstr>
      <vt:lpstr>Lucida Sans</vt:lpstr>
      <vt:lpstr>Segoe UI</vt:lpstr>
      <vt:lpstr>Wingdings</vt:lpstr>
      <vt:lpstr>Office Theme</vt:lpstr>
      <vt:lpstr>Office Theme</vt:lpstr>
      <vt:lpstr>Office Theme</vt:lpstr>
      <vt:lpstr>Research Strategy</vt:lpstr>
      <vt:lpstr>Content</vt:lpstr>
      <vt:lpstr>Literature searching</vt:lpstr>
      <vt:lpstr>Where to start...</vt:lpstr>
      <vt:lpstr>Library search</vt:lpstr>
      <vt:lpstr>Tips</vt:lpstr>
      <vt:lpstr>Explore options in the record</vt:lpstr>
      <vt:lpstr>Search Process</vt:lpstr>
      <vt:lpstr>Combining keywords</vt:lpstr>
      <vt:lpstr>Search Operators</vt:lpstr>
      <vt:lpstr>Recording searches</vt:lpstr>
      <vt:lpstr>Databases...</vt:lpstr>
      <vt:lpstr>Phrase Searching &amp; Terminology</vt:lpstr>
      <vt:lpstr>Truncation and Wildcards</vt:lpstr>
      <vt:lpstr>ProQuest keyword with Boolean operators</vt:lpstr>
      <vt:lpstr>Explore different options</vt:lpstr>
      <vt:lpstr>Further research strategies</vt:lpstr>
      <vt:lpstr>LibKey Nomad</vt:lpstr>
      <vt:lpstr>Other (possible) useful resources</vt:lpstr>
      <vt:lpstr>Linking Google Scholar  </vt:lpstr>
      <vt:lpstr>Searching: Library Search or individual databases?</vt:lpstr>
      <vt:lpstr>When searching for information ...</vt:lpstr>
      <vt:lpstr>Summary</vt:lpstr>
      <vt:lpstr>Evaluating articles critically: Things to look out for </vt:lpstr>
      <vt:lpstr>Need More?</vt:lpstr>
      <vt:lpstr>Harvard Referencing Style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dc:creator>
  <cp:lastModifiedBy>Andrew Thomas</cp:lastModifiedBy>
  <cp:revision>2</cp:revision>
  <dcterms:created xsi:type="dcterms:W3CDTF">2023-02-03T08:23:08Z</dcterms:created>
  <dcterms:modified xsi:type="dcterms:W3CDTF">2023-10-24T18:24:46Z</dcterms:modified>
</cp:coreProperties>
</file>