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2" r:id="rId7"/>
    <p:sldId id="264" r:id="rId8"/>
    <p:sldId id="269" r:id="rId9"/>
    <p:sldId id="266" r:id="rId10"/>
    <p:sldId id="267" r:id="rId11"/>
    <p:sldId id="271" r:id="rId12"/>
    <p:sldId id="270" r:id="rId13"/>
    <p:sldId id="272" r:id="rId14"/>
    <p:sldId id="273" r:id="rId15"/>
    <p:sldId id="27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7FC1F-FC56-329B-D066-37290C9B30BF}" v="277" dt="2026-04-30T11:46:28.205"/>
    <p1510:client id="{C9B9E618-1749-F663-E148-4E87277F0FEC}" v="1184" dt="2026-04-29T21:26:50.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notesMaster" Target="notesMasters/notesMaster1.xml" Id="rId18" /><Relationship Type="http://schemas.openxmlformats.org/officeDocument/2006/relationships/slide" Target="slides/slide2.xml" Id="rId3" /><Relationship Type="http://schemas.openxmlformats.org/officeDocument/2006/relationships/theme" Target="theme/theme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viewProps" Target="view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microsoft.com/office/2015/10/relationships/revisionInfo" Target="revisionInfo.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presProps" Target="pres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ableStyles" Target="tableStyles.xml" Id="rId22" /></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1A24DA5E-B1FC-4BE8-ACBB-4651BF67D17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8E7EA3E-BED5-4EA0-A83A-CDFD99667F89}">
      <dgm:prSet/>
      <dgm:spPr/>
      <dgm:t>
        <a:bodyPr/>
        <a:lstStyle/>
        <a:p>
          <a:pPr>
            <a:defRPr cap="all"/>
          </a:pPr>
          <a:r>
            <a:rPr lang="en-US"/>
            <a:t>Academic skill- time management</a:t>
          </a:r>
        </a:p>
      </dgm:t>
    </dgm:pt>
    <dgm:pt modelId="{D5B602FC-F3A7-4C0D-8969-727ECC532BA0}" type="parTrans" cxnId="{032C6BAD-17D4-4E0E-B1A9-7FDB5C87E54B}">
      <dgm:prSet/>
      <dgm:spPr/>
      <dgm:t>
        <a:bodyPr/>
        <a:lstStyle/>
        <a:p>
          <a:endParaRPr lang="en-US"/>
        </a:p>
      </dgm:t>
    </dgm:pt>
    <dgm:pt modelId="{7F43493F-53B0-4AB0-9397-88AFC448ECDF}" type="sibTrans" cxnId="{032C6BAD-17D4-4E0E-B1A9-7FDB5C87E54B}">
      <dgm:prSet/>
      <dgm:spPr/>
      <dgm:t>
        <a:bodyPr/>
        <a:lstStyle/>
        <a:p>
          <a:endParaRPr lang="en-US"/>
        </a:p>
      </dgm:t>
    </dgm:pt>
    <dgm:pt modelId="{9A5D63D8-BE46-4020-AD8E-043EE3D8BBEF}">
      <dgm:prSet/>
      <dgm:spPr/>
      <dgm:t>
        <a:bodyPr/>
        <a:lstStyle/>
        <a:p>
          <a:pPr>
            <a:defRPr cap="all"/>
          </a:pPr>
          <a:r>
            <a:rPr lang="en-US"/>
            <a:t>Industrial skill-communication and teamwork</a:t>
          </a:r>
        </a:p>
      </dgm:t>
    </dgm:pt>
    <dgm:pt modelId="{237DF73F-DD3B-42B4-891B-9ADD8B6E5B3E}" type="parTrans" cxnId="{68F90CC4-05DC-4B58-B6EB-7A6FCEC5AD1B}">
      <dgm:prSet/>
      <dgm:spPr/>
      <dgm:t>
        <a:bodyPr/>
        <a:lstStyle/>
        <a:p>
          <a:endParaRPr lang="en-US"/>
        </a:p>
      </dgm:t>
    </dgm:pt>
    <dgm:pt modelId="{36FCF3DC-66D0-4A7B-A1A9-168BBFBACC89}" type="sibTrans" cxnId="{68F90CC4-05DC-4B58-B6EB-7A6FCEC5AD1B}">
      <dgm:prSet/>
      <dgm:spPr/>
      <dgm:t>
        <a:bodyPr/>
        <a:lstStyle/>
        <a:p>
          <a:endParaRPr lang="en-US"/>
        </a:p>
      </dgm:t>
    </dgm:pt>
    <dgm:pt modelId="{28B7F070-F81D-45B7-ABF2-BBED954DED20}">
      <dgm:prSet/>
      <dgm:spPr/>
      <dgm:t>
        <a:bodyPr/>
        <a:lstStyle/>
        <a:p>
          <a:pPr>
            <a:defRPr cap="all"/>
          </a:pPr>
          <a:r>
            <a:rPr lang="en-US"/>
            <a:t>Digital skill- power point </a:t>
          </a:r>
        </a:p>
      </dgm:t>
    </dgm:pt>
    <dgm:pt modelId="{4245A48C-8C3C-4F51-AA6F-6482CE346C7B}" type="parTrans" cxnId="{DB360205-8C5F-492A-95B8-83F9CF110ADD}">
      <dgm:prSet/>
      <dgm:spPr/>
      <dgm:t>
        <a:bodyPr/>
        <a:lstStyle/>
        <a:p>
          <a:endParaRPr lang="en-US"/>
        </a:p>
      </dgm:t>
    </dgm:pt>
    <dgm:pt modelId="{45AD9319-9BB5-4B61-A5B9-8A3EB9A5ABD6}" type="sibTrans" cxnId="{DB360205-8C5F-492A-95B8-83F9CF110ADD}">
      <dgm:prSet/>
      <dgm:spPr/>
      <dgm:t>
        <a:bodyPr/>
        <a:lstStyle/>
        <a:p>
          <a:endParaRPr lang="en-US"/>
        </a:p>
      </dgm:t>
    </dgm:pt>
    <dgm:pt modelId="{AB2CA587-3964-47BD-8D49-463F67B08F52}" type="pres">
      <dgm:prSet presAssocID="{1A24DA5E-B1FC-4BE8-ACBB-4651BF67D177}" presName="root" presStyleCnt="0">
        <dgm:presLayoutVars>
          <dgm:dir/>
          <dgm:resizeHandles val="exact"/>
        </dgm:presLayoutVars>
      </dgm:prSet>
      <dgm:spPr/>
    </dgm:pt>
    <dgm:pt modelId="{BA31A76E-8319-4F67-A4D7-9BAA7502EB4A}" type="pres">
      <dgm:prSet presAssocID="{78E7EA3E-BED5-4EA0-A83A-CDFD99667F89}" presName="compNode" presStyleCnt="0"/>
      <dgm:spPr/>
    </dgm:pt>
    <dgm:pt modelId="{61E4B794-4888-4D43-8828-8001B5448416}" type="pres">
      <dgm:prSet presAssocID="{78E7EA3E-BED5-4EA0-A83A-CDFD99667F89}" presName="iconBgRect" presStyleLbl="bgShp" presStyleIdx="0" presStyleCnt="3"/>
      <dgm:spPr>
        <a:prstGeom prst="round2DiagRect">
          <a:avLst>
            <a:gd name="adj1" fmla="val 29727"/>
            <a:gd name="adj2" fmla="val 0"/>
          </a:avLst>
        </a:prstGeom>
      </dgm:spPr>
    </dgm:pt>
    <dgm:pt modelId="{9387D603-BDE2-413D-8095-29708FEF85A4}" type="pres">
      <dgm:prSet presAssocID="{78E7EA3E-BED5-4EA0-A83A-CDFD99667F8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ck"/>
        </a:ext>
      </dgm:extLst>
    </dgm:pt>
    <dgm:pt modelId="{40AEBB80-0DBF-4534-B696-04F6DDA8E448}" type="pres">
      <dgm:prSet presAssocID="{78E7EA3E-BED5-4EA0-A83A-CDFD99667F89}" presName="spaceRect" presStyleCnt="0"/>
      <dgm:spPr/>
    </dgm:pt>
    <dgm:pt modelId="{CF83F92B-4B07-4B8E-B417-036BD1878DB4}" type="pres">
      <dgm:prSet presAssocID="{78E7EA3E-BED5-4EA0-A83A-CDFD99667F89}" presName="textRect" presStyleLbl="revTx" presStyleIdx="0" presStyleCnt="3">
        <dgm:presLayoutVars>
          <dgm:chMax val="1"/>
          <dgm:chPref val="1"/>
        </dgm:presLayoutVars>
      </dgm:prSet>
      <dgm:spPr/>
    </dgm:pt>
    <dgm:pt modelId="{6EA87F0C-216B-45F2-AFDB-8FE9FE904543}" type="pres">
      <dgm:prSet presAssocID="{7F43493F-53B0-4AB0-9397-88AFC448ECDF}" presName="sibTrans" presStyleCnt="0"/>
      <dgm:spPr/>
    </dgm:pt>
    <dgm:pt modelId="{E92EC25F-B7F0-47FB-95C6-69B1EB09B0DB}" type="pres">
      <dgm:prSet presAssocID="{9A5D63D8-BE46-4020-AD8E-043EE3D8BBEF}" presName="compNode" presStyleCnt="0"/>
      <dgm:spPr/>
    </dgm:pt>
    <dgm:pt modelId="{1D9A8791-1920-46BA-BF79-0304D8929DB5}" type="pres">
      <dgm:prSet presAssocID="{9A5D63D8-BE46-4020-AD8E-043EE3D8BBEF}" presName="iconBgRect" presStyleLbl="bgShp" presStyleIdx="1" presStyleCnt="3"/>
      <dgm:spPr>
        <a:prstGeom prst="round2DiagRect">
          <a:avLst>
            <a:gd name="adj1" fmla="val 29727"/>
            <a:gd name="adj2" fmla="val 0"/>
          </a:avLst>
        </a:prstGeom>
      </dgm:spPr>
    </dgm:pt>
    <dgm:pt modelId="{20D3D7A6-8BFF-40BF-BEF1-02D02F592D83}" type="pres">
      <dgm:prSet presAssocID="{9A5D63D8-BE46-4020-AD8E-043EE3D8BBE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296BC48-3678-43F9-9C2B-DF7C5782D6D9}" type="pres">
      <dgm:prSet presAssocID="{9A5D63D8-BE46-4020-AD8E-043EE3D8BBEF}" presName="spaceRect" presStyleCnt="0"/>
      <dgm:spPr/>
    </dgm:pt>
    <dgm:pt modelId="{CFB3FB7E-2045-4764-BCBB-461AFA0B1D01}" type="pres">
      <dgm:prSet presAssocID="{9A5D63D8-BE46-4020-AD8E-043EE3D8BBEF}" presName="textRect" presStyleLbl="revTx" presStyleIdx="1" presStyleCnt="3">
        <dgm:presLayoutVars>
          <dgm:chMax val="1"/>
          <dgm:chPref val="1"/>
        </dgm:presLayoutVars>
      </dgm:prSet>
      <dgm:spPr/>
    </dgm:pt>
    <dgm:pt modelId="{74E28C23-0E04-4BF0-BE7C-16A27EE1820E}" type="pres">
      <dgm:prSet presAssocID="{36FCF3DC-66D0-4A7B-A1A9-168BBFBACC89}" presName="sibTrans" presStyleCnt="0"/>
      <dgm:spPr/>
    </dgm:pt>
    <dgm:pt modelId="{901F4F84-BD97-4512-B6B0-A87910B83C6D}" type="pres">
      <dgm:prSet presAssocID="{28B7F070-F81D-45B7-ABF2-BBED954DED20}" presName="compNode" presStyleCnt="0"/>
      <dgm:spPr/>
    </dgm:pt>
    <dgm:pt modelId="{7D7913C7-CD33-4F34-8D35-1725D4AE2A4C}" type="pres">
      <dgm:prSet presAssocID="{28B7F070-F81D-45B7-ABF2-BBED954DED20}" presName="iconBgRect" presStyleLbl="bgShp" presStyleIdx="2" presStyleCnt="3"/>
      <dgm:spPr>
        <a:prstGeom prst="round2DiagRect">
          <a:avLst>
            <a:gd name="adj1" fmla="val 29727"/>
            <a:gd name="adj2" fmla="val 0"/>
          </a:avLst>
        </a:prstGeom>
      </dgm:spPr>
    </dgm:pt>
    <dgm:pt modelId="{96F13F9E-F4C9-4924-A037-D9EAE8DB5872}" type="pres">
      <dgm:prSet presAssocID="{28B7F070-F81D-45B7-ABF2-BBED954DED2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un"/>
        </a:ext>
      </dgm:extLst>
    </dgm:pt>
    <dgm:pt modelId="{04521C0A-0A2A-4F06-9801-9F27A810EA67}" type="pres">
      <dgm:prSet presAssocID="{28B7F070-F81D-45B7-ABF2-BBED954DED20}" presName="spaceRect" presStyleCnt="0"/>
      <dgm:spPr/>
    </dgm:pt>
    <dgm:pt modelId="{B9704B28-85C0-4194-9E9E-98B03014BD40}" type="pres">
      <dgm:prSet presAssocID="{28B7F070-F81D-45B7-ABF2-BBED954DED20}" presName="textRect" presStyleLbl="revTx" presStyleIdx="2" presStyleCnt="3">
        <dgm:presLayoutVars>
          <dgm:chMax val="1"/>
          <dgm:chPref val="1"/>
        </dgm:presLayoutVars>
      </dgm:prSet>
      <dgm:spPr/>
    </dgm:pt>
  </dgm:ptLst>
  <dgm:cxnLst>
    <dgm:cxn modelId="{DB360205-8C5F-492A-95B8-83F9CF110ADD}" srcId="{1A24DA5E-B1FC-4BE8-ACBB-4651BF67D177}" destId="{28B7F070-F81D-45B7-ABF2-BBED954DED20}" srcOrd="2" destOrd="0" parTransId="{4245A48C-8C3C-4F51-AA6F-6482CE346C7B}" sibTransId="{45AD9319-9BB5-4B61-A5B9-8A3EB9A5ABD6}"/>
    <dgm:cxn modelId="{D86D330B-F453-4894-B1F0-F85D4C557B7E}" type="presOf" srcId="{1A24DA5E-B1FC-4BE8-ACBB-4651BF67D177}" destId="{AB2CA587-3964-47BD-8D49-463F67B08F52}" srcOrd="0" destOrd="0" presId="urn:microsoft.com/office/officeart/2018/5/layout/IconLeafLabelList"/>
    <dgm:cxn modelId="{032C6BAD-17D4-4E0E-B1A9-7FDB5C87E54B}" srcId="{1A24DA5E-B1FC-4BE8-ACBB-4651BF67D177}" destId="{78E7EA3E-BED5-4EA0-A83A-CDFD99667F89}" srcOrd="0" destOrd="0" parTransId="{D5B602FC-F3A7-4C0D-8969-727ECC532BA0}" sibTransId="{7F43493F-53B0-4AB0-9397-88AFC448ECDF}"/>
    <dgm:cxn modelId="{CBCF12BA-D5B3-4617-BFCA-E6AB52DE8770}" type="presOf" srcId="{28B7F070-F81D-45B7-ABF2-BBED954DED20}" destId="{B9704B28-85C0-4194-9E9E-98B03014BD40}" srcOrd="0" destOrd="0" presId="urn:microsoft.com/office/officeart/2018/5/layout/IconLeafLabelList"/>
    <dgm:cxn modelId="{68F90CC4-05DC-4B58-B6EB-7A6FCEC5AD1B}" srcId="{1A24DA5E-B1FC-4BE8-ACBB-4651BF67D177}" destId="{9A5D63D8-BE46-4020-AD8E-043EE3D8BBEF}" srcOrd="1" destOrd="0" parTransId="{237DF73F-DD3B-42B4-891B-9ADD8B6E5B3E}" sibTransId="{36FCF3DC-66D0-4A7B-A1A9-168BBFBACC89}"/>
    <dgm:cxn modelId="{841FB3D3-C4FE-4F58-AD26-12BDDCCF9E65}" type="presOf" srcId="{78E7EA3E-BED5-4EA0-A83A-CDFD99667F89}" destId="{CF83F92B-4B07-4B8E-B417-036BD1878DB4}" srcOrd="0" destOrd="0" presId="urn:microsoft.com/office/officeart/2018/5/layout/IconLeafLabelList"/>
    <dgm:cxn modelId="{D73582FC-1175-4676-8B01-1B5E3A35932E}" type="presOf" srcId="{9A5D63D8-BE46-4020-AD8E-043EE3D8BBEF}" destId="{CFB3FB7E-2045-4764-BCBB-461AFA0B1D01}" srcOrd="0" destOrd="0" presId="urn:microsoft.com/office/officeart/2018/5/layout/IconLeafLabelList"/>
    <dgm:cxn modelId="{2247A6A0-1008-4150-8300-223B462472DC}" type="presParOf" srcId="{AB2CA587-3964-47BD-8D49-463F67B08F52}" destId="{BA31A76E-8319-4F67-A4D7-9BAA7502EB4A}" srcOrd="0" destOrd="0" presId="urn:microsoft.com/office/officeart/2018/5/layout/IconLeafLabelList"/>
    <dgm:cxn modelId="{52390E0C-5BED-42C9-9725-7CD9F29E066C}" type="presParOf" srcId="{BA31A76E-8319-4F67-A4D7-9BAA7502EB4A}" destId="{61E4B794-4888-4D43-8828-8001B5448416}" srcOrd="0" destOrd="0" presId="urn:microsoft.com/office/officeart/2018/5/layout/IconLeafLabelList"/>
    <dgm:cxn modelId="{4F76A082-E475-426D-8AE5-270B9C1B9F4B}" type="presParOf" srcId="{BA31A76E-8319-4F67-A4D7-9BAA7502EB4A}" destId="{9387D603-BDE2-413D-8095-29708FEF85A4}" srcOrd="1" destOrd="0" presId="urn:microsoft.com/office/officeart/2018/5/layout/IconLeafLabelList"/>
    <dgm:cxn modelId="{ADDC2ACC-C282-44A1-B3E9-44497C14990A}" type="presParOf" srcId="{BA31A76E-8319-4F67-A4D7-9BAA7502EB4A}" destId="{40AEBB80-0DBF-4534-B696-04F6DDA8E448}" srcOrd="2" destOrd="0" presId="urn:microsoft.com/office/officeart/2018/5/layout/IconLeafLabelList"/>
    <dgm:cxn modelId="{C9DD93BC-9CE8-4608-84AE-561A56D1C88A}" type="presParOf" srcId="{BA31A76E-8319-4F67-A4D7-9BAA7502EB4A}" destId="{CF83F92B-4B07-4B8E-B417-036BD1878DB4}" srcOrd="3" destOrd="0" presId="urn:microsoft.com/office/officeart/2018/5/layout/IconLeafLabelList"/>
    <dgm:cxn modelId="{E7010FDA-A77C-43A9-AA80-DE70A6F83977}" type="presParOf" srcId="{AB2CA587-3964-47BD-8D49-463F67B08F52}" destId="{6EA87F0C-216B-45F2-AFDB-8FE9FE904543}" srcOrd="1" destOrd="0" presId="urn:microsoft.com/office/officeart/2018/5/layout/IconLeafLabelList"/>
    <dgm:cxn modelId="{84BCF45C-7735-420E-87E6-C7D6D9A36C59}" type="presParOf" srcId="{AB2CA587-3964-47BD-8D49-463F67B08F52}" destId="{E92EC25F-B7F0-47FB-95C6-69B1EB09B0DB}" srcOrd="2" destOrd="0" presId="urn:microsoft.com/office/officeart/2018/5/layout/IconLeafLabelList"/>
    <dgm:cxn modelId="{C7D1C5A1-9329-476A-9FC0-0F40E93280BD}" type="presParOf" srcId="{E92EC25F-B7F0-47FB-95C6-69B1EB09B0DB}" destId="{1D9A8791-1920-46BA-BF79-0304D8929DB5}" srcOrd="0" destOrd="0" presId="urn:microsoft.com/office/officeart/2018/5/layout/IconLeafLabelList"/>
    <dgm:cxn modelId="{1419C239-A022-429F-A23C-C4E7D73F28BE}" type="presParOf" srcId="{E92EC25F-B7F0-47FB-95C6-69B1EB09B0DB}" destId="{20D3D7A6-8BFF-40BF-BEF1-02D02F592D83}" srcOrd="1" destOrd="0" presId="urn:microsoft.com/office/officeart/2018/5/layout/IconLeafLabelList"/>
    <dgm:cxn modelId="{3B451948-2844-47C9-83CC-EF3BF70E6068}" type="presParOf" srcId="{E92EC25F-B7F0-47FB-95C6-69B1EB09B0DB}" destId="{E296BC48-3678-43F9-9C2B-DF7C5782D6D9}" srcOrd="2" destOrd="0" presId="urn:microsoft.com/office/officeart/2018/5/layout/IconLeafLabelList"/>
    <dgm:cxn modelId="{93D63CCE-B922-410B-842F-3C52D6FB97FF}" type="presParOf" srcId="{E92EC25F-B7F0-47FB-95C6-69B1EB09B0DB}" destId="{CFB3FB7E-2045-4764-BCBB-461AFA0B1D01}" srcOrd="3" destOrd="0" presId="urn:microsoft.com/office/officeart/2018/5/layout/IconLeafLabelList"/>
    <dgm:cxn modelId="{89D4026A-D3FD-499B-B456-A8BB960EAFE4}" type="presParOf" srcId="{AB2CA587-3964-47BD-8D49-463F67B08F52}" destId="{74E28C23-0E04-4BF0-BE7C-16A27EE1820E}" srcOrd="3" destOrd="0" presId="urn:microsoft.com/office/officeart/2018/5/layout/IconLeafLabelList"/>
    <dgm:cxn modelId="{4F17F712-5761-4187-90CC-E964072EBDA9}" type="presParOf" srcId="{AB2CA587-3964-47BD-8D49-463F67B08F52}" destId="{901F4F84-BD97-4512-B6B0-A87910B83C6D}" srcOrd="4" destOrd="0" presId="urn:microsoft.com/office/officeart/2018/5/layout/IconLeafLabelList"/>
    <dgm:cxn modelId="{CE7EA441-3250-442E-842C-5DE16E5EB012}" type="presParOf" srcId="{901F4F84-BD97-4512-B6B0-A87910B83C6D}" destId="{7D7913C7-CD33-4F34-8D35-1725D4AE2A4C}" srcOrd="0" destOrd="0" presId="urn:microsoft.com/office/officeart/2018/5/layout/IconLeafLabelList"/>
    <dgm:cxn modelId="{95C0CD00-487B-426C-B442-B55DCD56CD87}" type="presParOf" srcId="{901F4F84-BD97-4512-B6B0-A87910B83C6D}" destId="{96F13F9E-F4C9-4924-A037-D9EAE8DB5872}" srcOrd="1" destOrd="0" presId="urn:microsoft.com/office/officeart/2018/5/layout/IconLeafLabelList"/>
    <dgm:cxn modelId="{509BEFE5-B9CB-4A13-BA11-0C5EDD6E82EF}" type="presParOf" srcId="{901F4F84-BD97-4512-B6B0-A87910B83C6D}" destId="{04521C0A-0A2A-4F06-9801-9F27A810EA67}" srcOrd="2" destOrd="0" presId="urn:microsoft.com/office/officeart/2018/5/layout/IconLeafLabelList"/>
    <dgm:cxn modelId="{713B84F2-49E3-4456-92D9-265793DF2DA9}" type="presParOf" srcId="{901F4F84-BD97-4512-B6B0-A87910B83C6D}" destId="{B9704B28-85C0-4194-9E9E-98B03014BD4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217AB-8180-4528-B157-2B62767ABEC4}" type="doc">
      <dgm:prSet loTypeId="urn:microsoft.com/office/officeart/2016/7/layout/RepeatingBendingProcessNew" loCatId="process" qsTypeId="urn:microsoft.com/office/officeart/2005/8/quickstyle/simple5" qsCatId="simple" csTypeId="urn:microsoft.com/office/officeart/2005/8/colors/colorful5" csCatId="colorful" phldr="1"/>
      <dgm:spPr/>
      <dgm:t>
        <a:bodyPr/>
        <a:lstStyle/>
        <a:p>
          <a:endParaRPr lang="en-US"/>
        </a:p>
      </dgm:t>
    </dgm:pt>
    <dgm:pt modelId="{31B018D8-F6B8-4396-A5F2-4C483D3461D1}">
      <dgm:prSet/>
      <dgm:spPr/>
      <dgm:t>
        <a:bodyPr/>
        <a:lstStyle/>
        <a:p>
          <a:r>
            <a:rPr lang="en-US" u="sng"/>
            <a:t>Communication and Teamwork Analysis</a:t>
          </a:r>
          <a:endParaRPr lang="en-US"/>
        </a:p>
      </dgm:t>
    </dgm:pt>
    <dgm:pt modelId="{90A42B4D-69A4-4EFD-9737-4BA6D219A38F}" type="parTrans" cxnId="{2CE76264-4A9E-4FCC-AFC6-CE0CC500BA42}">
      <dgm:prSet/>
      <dgm:spPr/>
      <dgm:t>
        <a:bodyPr/>
        <a:lstStyle/>
        <a:p>
          <a:endParaRPr lang="en-US"/>
        </a:p>
      </dgm:t>
    </dgm:pt>
    <dgm:pt modelId="{45F01B7E-79CD-4988-ACDD-64202665A963}" type="sibTrans" cxnId="{2CE76264-4A9E-4FCC-AFC6-CE0CC500BA42}">
      <dgm:prSet/>
      <dgm:spPr/>
      <dgm:t>
        <a:bodyPr/>
        <a:lstStyle/>
        <a:p>
          <a:endParaRPr lang="en-US"/>
        </a:p>
      </dgm:t>
    </dgm:pt>
    <dgm:pt modelId="{E6ABB5F3-B566-448A-AA50-04CD129D81F3}">
      <dgm:prSet/>
      <dgm:spPr/>
      <dgm:t>
        <a:bodyPr/>
        <a:lstStyle/>
        <a:p>
          <a:r>
            <a:rPr lang="en-US"/>
            <a:t>I have developed my communication and teamwork skills significantly over time. During a recent placement at the arena for a house party event, I was given the opportunity to lead a team.</a:t>
          </a:r>
        </a:p>
      </dgm:t>
    </dgm:pt>
    <dgm:pt modelId="{4A3162E7-0A67-4D4E-832E-9DB9262CCD00}" type="parTrans" cxnId="{3EE1F073-4C11-48B5-90D4-CB58969614E5}">
      <dgm:prSet/>
      <dgm:spPr/>
      <dgm:t>
        <a:bodyPr/>
        <a:lstStyle/>
        <a:p>
          <a:endParaRPr lang="en-US"/>
        </a:p>
      </dgm:t>
    </dgm:pt>
    <dgm:pt modelId="{A3BA7BC6-C5DB-41C0-8A19-CB7D1F761A70}" type="sibTrans" cxnId="{3EE1F073-4C11-48B5-90D4-CB58969614E5}">
      <dgm:prSet/>
      <dgm:spPr/>
      <dgm:t>
        <a:bodyPr/>
        <a:lstStyle/>
        <a:p>
          <a:endParaRPr lang="en-US"/>
        </a:p>
      </dgm:t>
    </dgm:pt>
    <dgm:pt modelId="{A915B625-B2A8-49A9-8FAD-2142C85AA540}">
      <dgm:prSet/>
      <dgm:spPr/>
      <dgm:t>
        <a:bodyPr/>
        <a:lstStyle/>
        <a:p>
          <a:r>
            <a:rPr lang="en-US"/>
            <a:t>Although I felt the team worked well at the time, feedback showed that some members were unsure of their roles and responsibilities. On reflection, I realize this could have been improved by giving clearer instructions and a full breakdown of the shift at the start.</a:t>
          </a:r>
        </a:p>
      </dgm:t>
    </dgm:pt>
    <dgm:pt modelId="{7F7260B9-7E69-429C-BB8B-7AFCF2F289AD}" type="parTrans" cxnId="{00EC81FE-187D-437E-84F9-E2D9FDB9F01D}">
      <dgm:prSet/>
      <dgm:spPr/>
      <dgm:t>
        <a:bodyPr/>
        <a:lstStyle/>
        <a:p>
          <a:endParaRPr lang="en-US"/>
        </a:p>
      </dgm:t>
    </dgm:pt>
    <dgm:pt modelId="{66955825-B1A1-4035-BD47-1FEAF63A6594}" type="sibTrans" cxnId="{00EC81FE-187D-437E-84F9-E2D9FDB9F01D}">
      <dgm:prSet/>
      <dgm:spPr/>
      <dgm:t>
        <a:bodyPr/>
        <a:lstStyle/>
        <a:p>
          <a:endParaRPr lang="en-US"/>
        </a:p>
      </dgm:t>
    </dgm:pt>
    <dgm:pt modelId="{241B772F-7E9C-48ED-B7B2-16942BEA4296}">
      <dgm:prSet/>
      <dgm:spPr/>
      <dgm:t>
        <a:bodyPr/>
        <a:lstStyle/>
        <a:p>
          <a:r>
            <a:rPr lang="en-US"/>
            <a:t>I also understand that not everyone felt confident enough to say they were confused during the shift. If I had known this at the time, I would have corrected it straight away.</a:t>
          </a:r>
        </a:p>
      </dgm:t>
    </dgm:pt>
    <dgm:pt modelId="{35F7379D-9608-46F4-955C-A48B768B645B}" type="parTrans" cxnId="{AAC82BCF-F216-4436-AC1C-EB45A4677198}">
      <dgm:prSet/>
      <dgm:spPr/>
      <dgm:t>
        <a:bodyPr/>
        <a:lstStyle/>
        <a:p>
          <a:endParaRPr lang="en-US"/>
        </a:p>
      </dgm:t>
    </dgm:pt>
    <dgm:pt modelId="{F14EEE8A-503E-468A-BED6-CB3E6050ABAA}" type="sibTrans" cxnId="{AAC82BCF-F216-4436-AC1C-EB45A4677198}">
      <dgm:prSet/>
      <dgm:spPr/>
      <dgm:t>
        <a:bodyPr/>
        <a:lstStyle/>
        <a:p>
          <a:endParaRPr lang="en-US"/>
        </a:p>
      </dgm:t>
    </dgm:pt>
    <dgm:pt modelId="{A26890E6-15AB-433E-AA93-BCFB1EB73110}">
      <dgm:prSet/>
      <dgm:spPr/>
      <dgm:t>
        <a:bodyPr/>
        <a:lstStyle/>
        <a:p>
          <a:r>
            <a:rPr lang="en-US"/>
            <a:t>I did carry out regular check-ins, which helped communication, but I now see that this was not enough on its own. Providing written or digital instructions would have allowed the team to refer back when needed.</a:t>
          </a:r>
        </a:p>
      </dgm:t>
    </dgm:pt>
    <dgm:pt modelId="{7B940602-8E46-4389-967B-72AB98BFBF6C}" type="parTrans" cxnId="{90F417CE-51D9-45B9-99AD-A3DEB8EECA09}">
      <dgm:prSet/>
      <dgm:spPr/>
      <dgm:t>
        <a:bodyPr/>
        <a:lstStyle/>
        <a:p>
          <a:endParaRPr lang="en-US"/>
        </a:p>
      </dgm:t>
    </dgm:pt>
    <dgm:pt modelId="{5A47BEBD-A20A-4792-8441-C1E9B92C4D1E}" type="sibTrans" cxnId="{90F417CE-51D9-45B9-99AD-A3DEB8EECA09}">
      <dgm:prSet/>
      <dgm:spPr/>
      <dgm:t>
        <a:bodyPr/>
        <a:lstStyle/>
        <a:p>
          <a:endParaRPr lang="en-US"/>
        </a:p>
      </dgm:t>
    </dgm:pt>
    <dgm:pt modelId="{6639D30A-BBB4-4FE3-AD6B-7994DF2CC47C}">
      <dgm:prSet/>
      <dgm:spPr/>
      <dgm:t>
        <a:bodyPr/>
        <a:lstStyle/>
        <a:p>
          <a:r>
            <a:rPr lang="en-US"/>
            <a:t>Overall, this experience has helped me recognize areas for improvement and develop my confidence as a communicator and team leader.</a:t>
          </a:r>
        </a:p>
      </dgm:t>
    </dgm:pt>
    <dgm:pt modelId="{7F71347D-2CEF-437F-A7E4-F7F7122F1F9C}" type="parTrans" cxnId="{FF2B2A81-3CDE-45CA-99CA-B78E05FB6F9E}">
      <dgm:prSet/>
      <dgm:spPr/>
      <dgm:t>
        <a:bodyPr/>
        <a:lstStyle/>
        <a:p>
          <a:endParaRPr lang="en-US"/>
        </a:p>
      </dgm:t>
    </dgm:pt>
    <dgm:pt modelId="{1AB2FA12-5528-4033-945F-C433572C0BA5}" type="sibTrans" cxnId="{FF2B2A81-3CDE-45CA-99CA-B78E05FB6F9E}">
      <dgm:prSet/>
      <dgm:spPr/>
      <dgm:t>
        <a:bodyPr/>
        <a:lstStyle/>
        <a:p>
          <a:endParaRPr lang="en-US"/>
        </a:p>
      </dgm:t>
    </dgm:pt>
    <dgm:pt modelId="{611F5E92-1F29-4D8C-A908-59F151CFD76F}" type="pres">
      <dgm:prSet presAssocID="{505217AB-8180-4528-B157-2B62767ABEC4}" presName="Name0" presStyleCnt="0">
        <dgm:presLayoutVars>
          <dgm:dir/>
          <dgm:resizeHandles val="exact"/>
        </dgm:presLayoutVars>
      </dgm:prSet>
      <dgm:spPr/>
    </dgm:pt>
    <dgm:pt modelId="{55748C73-6882-4AD6-A8EF-9D181E3F0284}" type="pres">
      <dgm:prSet presAssocID="{31B018D8-F6B8-4396-A5F2-4C483D3461D1}" presName="node" presStyleLbl="node1" presStyleIdx="0" presStyleCnt="6">
        <dgm:presLayoutVars>
          <dgm:bulletEnabled val="1"/>
        </dgm:presLayoutVars>
      </dgm:prSet>
      <dgm:spPr/>
    </dgm:pt>
    <dgm:pt modelId="{6491DBE5-28BB-49DD-BCA0-05A46464F061}" type="pres">
      <dgm:prSet presAssocID="{45F01B7E-79CD-4988-ACDD-64202665A963}" presName="sibTrans" presStyleLbl="sibTrans1D1" presStyleIdx="0" presStyleCnt="5"/>
      <dgm:spPr/>
    </dgm:pt>
    <dgm:pt modelId="{209E352C-8B1A-489A-B533-6FA7162862F8}" type="pres">
      <dgm:prSet presAssocID="{45F01B7E-79CD-4988-ACDD-64202665A963}" presName="connectorText" presStyleLbl="sibTrans1D1" presStyleIdx="0" presStyleCnt="5"/>
      <dgm:spPr/>
    </dgm:pt>
    <dgm:pt modelId="{18A79ED7-7517-4A9B-8650-4F44C611D9B9}" type="pres">
      <dgm:prSet presAssocID="{E6ABB5F3-B566-448A-AA50-04CD129D81F3}" presName="node" presStyleLbl="node1" presStyleIdx="1" presStyleCnt="6">
        <dgm:presLayoutVars>
          <dgm:bulletEnabled val="1"/>
        </dgm:presLayoutVars>
      </dgm:prSet>
      <dgm:spPr/>
    </dgm:pt>
    <dgm:pt modelId="{13B94600-EC2A-4A83-ADE5-CB0B760A3370}" type="pres">
      <dgm:prSet presAssocID="{A3BA7BC6-C5DB-41C0-8A19-CB7D1F761A70}" presName="sibTrans" presStyleLbl="sibTrans1D1" presStyleIdx="1" presStyleCnt="5"/>
      <dgm:spPr/>
    </dgm:pt>
    <dgm:pt modelId="{E61D1AFC-6A67-40F9-9A05-F7BC67A1ED30}" type="pres">
      <dgm:prSet presAssocID="{A3BA7BC6-C5DB-41C0-8A19-CB7D1F761A70}" presName="connectorText" presStyleLbl="sibTrans1D1" presStyleIdx="1" presStyleCnt="5"/>
      <dgm:spPr/>
    </dgm:pt>
    <dgm:pt modelId="{6ABDD0C6-BB4D-4A21-97DF-75437217DD95}" type="pres">
      <dgm:prSet presAssocID="{A915B625-B2A8-49A9-8FAD-2142C85AA540}" presName="node" presStyleLbl="node1" presStyleIdx="2" presStyleCnt="6">
        <dgm:presLayoutVars>
          <dgm:bulletEnabled val="1"/>
        </dgm:presLayoutVars>
      </dgm:prSet>
      <dgm:spPr/>
    </dgm:pt>
    <dgm:pt modelId="{2A2F2DFD-8208-4572-8C1E-D474B7932C48}" type="pres">
      <dgm:prSet presAssocID="{66955825-B1A1-4035-BD47-1FEAF63A6594}" presName="sibTrans" presStyleLbl="sibTrans1D1" presStyleIdx="2" presStyleCnt="5"/>
      <dgm:spPr/>
    </dgm:pt>
    <dgm:pt modelId="{DED2360A-27CE-4738-BAB5-81B8B5565584}" type="pres">
      <dgm:prSet presAssocID="{66955825-B1A1-4035-BD47-1FEAF63A6594}" presName="connectorText" presStyleLbl="sibTrans1D1" presStyleIdx="2" presStyleCnt="5"/>
      <dgm:spPr/>
    </dgm:pt>
    <dgm:pt modelId="{BB3719FF-EA8C-4F98-89D6-1E98FF0FBF44}" type="pres">
      <dgm:prSet presAssocID="{241B772F-7E9C-48ED-B7B2-16942BEA4296}" presName="node" presStyleLbl="node1" presStyleIdx="3" presStyleCnt="6">
        <dgm:presLayoutVars>
          <dgm:bulletEnabled val="1"/>
        </dgm:presLayoutVars>
      </dgm:prSet>
      <dgm:spPr/>
    </dgm:pt>
    <dgm:pt modelId="{8A518A7A-498F-4966-BD47-764A588A0D8B}" type="pres">
      <dgm:prSet presAssocID="{F14EEE8A-503E-468A-BED6-CB3E6050ABAA}" presName="sibTrans" presStyleLbl="sibTrans1D1" presStyleIdx="3" presStyleCnt="5"/>
      <dgm:spPr/>
    </dgm:pt>
    <dgm:pt modelId="{98A8685D-22E7-48F8-836F-8D34305C92EB}" type="pres">
      <dgm:prSet presAssocID="{F14EEE8A-503E-468A-BED6-CB3E6050ABAA}" presName="connectorText" presStyleLbl="sibTrans1D1" presStyleIdx="3" presStyleCnt="5"/>
      <dgm:spPr/>
    </dgm:pt>
    <dgm:pt modelId="{BFA7C05B-C534-464E-B237-B62F2B67D8EB}" type="pres">
      <dgm:prSet presAssocID="{A26890E6-15AB-433E-AA93-BCFB1EB73110}" presName="node" presStyleLbl="node1" presStyleIdx="4" presStyleCnt="6">
        <dgm:presLayoutVars>
          <dgm:bulletEnabled val="1"/>
        </dgm:presLayoutVars>
      </dgm:prSet>
      <dgm:spPr/>
    </dgm:pt>
    <dgm:pt modelId="{3DF42D3B-9D4D-49A4-8BDA-7B47F533AAF8}" type="pres">
      <dgm:prSet presAssocID="{5A47BEBD-A20A-4792-8441-C1E9B92C4D1E}" presName="sibTrans" presStyleLbl="sibTrans1D1" presStyleIdx="4" presStyleCnt="5"/>
      <dgm:spPr/>
    </dgm:pt>
    <dgm:pt modelId="{66A50A7A-C069-4F7B-8DEB-68B0470EF08A}" type="pres">
      <dgm:prSet presAssocID="{5A47BEBD-A20A-4792-8441-C1E9B92C4D1E}" presName="connectorText" presStyleLbl="sibTrans1D1" presStyleIdx="4" presStyleCnt="5"/>
      <dgm:spPr/>
    </dgm:pt>
    <dgm:pt modelId="{9C3E7C75-A5C0-4EB5-A52F-B3ED386A7BB3}" type="pres">
      <dgm:prSet presAssocID="{6639D30A-BBB4-4FE3-AD6B-7994DF2CC47C}" presName="node" presStyleLbl="node1" presStyleIdx="5" presStyleCnt="6">
        <dgm:presLayoutVars>
          <dgm:bulletEnabled val="1"/>
        </dgm:presLayoutVars>
      </dgm:prSet>
      <dgm:spPr/>
    </dgm:pt>
  </dgm:ptLst>
  <dgm:cxnLst>
    <dgm:cxn modelId="{B378C400-634A-4731-A543-74964645AAEE}" type="presOf" srcId="{A3BA7BC6-C5DB-41C0-8A19-CB7D1F761A70}" destId="{13B94600-EC2A-4A83-ADE5-CB0B760A3370}" srcOrd="0" destOrd="0" presId="urn:microsoft.com/office/officeart/2016/7/layout/RepeatingBendingProcessNew"/>
    <dgm:cxn modelId="{F57F8D19-EF55-4202-A608-D27DEC29C6D4}" type="presOf" srcId="{A915B625-B2A8-49A9-8FAD-2142C85AA540}" destId="{6ABDD0C6-BB4D-4A21-97DF-75437217DD95}" srcOrd="0" destOrd="0" presId="urn:microsoft.com/office/officeart/2016/7/layout/RepeatingBendingProcessNew"/>
    <dgm:cxn modelId="{743FDE20-E51C-4895-B0DE-78BDD7B105EE}" type="presOf" srcId="{F14EEE8A-503E-468A-BED6-CB3E6050ABAA}" destId="{98A8685D-22E7-48F8-836F-8D34305C92EB}" srcOrd="1" destOrd="0" presId="urn:microsoft.com/office/officeart/2016/7/layout/RepeatingBendingProcessNew"/>
    <dgm:cxn modelId="{5FBAB92B-4F58-46D8-8B68-14029625FB67}" type="presOf" srcId="{31B018D8-F6B8-4396-A5F2-4C483D3461D1}" destId="{55748C73-6882-4AD6-A8EF-9D181E3F0284}" srcOrd="0" destOrd="0" presId="urn:microsoft.com/office/officeart/2016/7/layout/RepeatingBendingProcessNew"/>
    <dgm:cxn modelId="{04E8F53C-5F41-4278-9FD3-E413E4584110}" type="presOf" srcId="{E6ABB5F3-B566-448A-AA50-04CD129D81F3}" destId="{18A79ED7-7517-4A9B-8650-4F44C611D9B9}" srcOrd="0" destOrd="0" presId="urn:microsoft.com/office/officeart/2016/7/layout/RepeatingBendingProcessNew"/>
    <dgm:cxn modelId="{DB77975B-9BB5-4404-8199-E2DAB093F3C1}" type="presOf" srcId="{A26890E6-15AB-433E-AA93-BCFB1EB73110}" destId="{BFA7C05B-C534-464E-B237-B62F2B67D8EB}" srcOrd="0" destOrd="0" presId="urn:microsoft.com/office/officeart/2016/7/layout/RepeatingBendingProcessNew"/>
    <dgm:cxn modelId="{052C0061-17A1-4948-ACE2-EEEDA694D00E}" type="presOf" srcId="{241B772F-7E9C-48ED-B7B2-16942BEA4296}" destId="{BB3719FF-EA8C-4F98-89D6-1E98FF0FBF44}" srcOrd="0" destOrd="0" presId="urn:microsoft.com/office/officeart/2016/7/layout/RepeatingBendingProcessNew"/>
    <dgm:cxn modelId="{19370544-A20A-477F-98D0-2484F419F743}" type="presOf" srcId="{505217AB-8180-4528-B157-2B62767ABEC4}" destId="{611F5E92-1F29-4D8C-A908-59F151CFD76F}" srcOrd="0" destOrd="0" presId="urn:microsoft.com/office/officeart/2016/7/layout/RepeatingBendingProcessNew"/>
    <dgm:cxn modelId="{2CE76264-4A9E-4FCC-AFC6-CE0CC500BA42}" srcId="{505217AB-8180-4528-B157-2B62767ABEC4}" destId="{31B018D8-F6B8-4396-A5F2-4C483D3461D1}" srcOrd="0" destOrd="0" parTransId="{90A42B4D-69A4-4EFD-9737-4BA6D219A38F}" sibTransId="{45F01B7E-79CD-4988-ACDD-64202665A963}"/>
    <dgm:cxn modelId="{06821A70-5A60-4BE0-92A4-84FE7A2CDA81}" type="presOf" srcId="{45F01B7E-79CD-4988-ACDD-64202665A963}" destId="{209E352C-8B1A-489A-B533-6FA7162862F8}" srcOrd="1" destOrd="0" presId="urn:microsoft.com/office/officeart/2016/7/layout/RepeatingBendingProcessNew"/>
    <dgm:cxn modelId="{3EE1F073-4C11-48B5-90D4-CB58969614E5}" srcId="{505217AB-8180-4528-B157-2B62767ABEC4}" destId="{E6ABB5F3-B566-448A-AA50-04CD129D81F3}" srcOrd="1" destOrd="0" parTransId="{4A3162E7-0A67-4D4E-832E-9DB9262CCD00}" sibTransId="{A3BA7BC6-C5DB-41C0-8A19-CB7D1F761A70}"/>
    <dgm:cxn modelId="{4C21815A-C821-4ADA-B836-6268C0B9D5CB}" type="presOf" srcId="{66955825-B1A1-4035-BD47-1FEAF63A6594}" destId="{DED2360A-27CE-4738-BAB5-81B8B5565584}" srcOrd="1" destOrd="0" presId="urn:microsoft.com/office/officeart/2016/7/layout/RepeatingBendingProcessNew"/>
    <dgm:cxn modelId="{FF2B2A81-3CDE-45CA-99CA-B78E05FB6F9E}" srcId="{505217AB-8180-4528-B157-2B62767ABEC4}" destId="{6639D30A-BBB4-4FE3-AD6B-7994DF2CC47C}" srcOrd="5" destOrd="0" parTransId="{7F71347D-2CEF-437F-A7E4-F7F7122F1F9C}" sibTransId="{1AB2FA12-5528-4033-945F-C433572C0BA5}"/>
    <dgm:cxn modelId="{42D87981-388C-47DD-8C7F-750C060DE001}" type="presOf" srcId="{6639D30A-BBB4-4FE3-AD6B-7994DF2CC47C}" destId="{9C3E7C75-A5C0-4EB5-A52F-B3ED386A7BB3}" srcOrd="0" destOrd="0" presId="urn:microsoft.com/office/officeart/2016/7/layout/RepeatingBendingProcessNew"/>
    <dgm:cxn modelId="{C70D339F-2547-4F26-994F-643521939CC5}" type="presOf" srcId="{F14EEE8A-503E-468A-BED6-CB3E6050ABAA}" destId="{8A518A7A-498F-4966-BD47-764A588A0D8B}" srcOrd="0" destOrd="0" presId="urn:microsoft.com/office/officeart/2016/7/layout/RepeatingBendingProcessNew"/>
    <dgm:cxn modelId="{8A7B78A8-6F65-4776-B8BA-1A4F97622C63}" type="presOf" srcId="{A3BA7BC6-C5DB-41C0-8A19-CB7D1F761A70}" destId="{E61D1AFC-6A67-40F9-9A05-F7BC67A1ED30}" srcOrd="1" destOrd="0" presId="urn:microsoft.com/office/officeart/2016/7/layout/RepeatingBendingProcessNew"/>
    <dgm:cxn modelId="{7C6852AF-D454-4937-8729-397C64C36131}" type="presOf" srcId="{45F01B7E-79CD-4988-ACDD-64202665A963}" destId="{6491DBE5-28BB-49DD-BCA0-05A46464F061}" srcOrd="0" destOrd="0" presId="urn:microsoft.com/office/officeart/2016/7/layout/RepeatingBendingProcessNew"/>
    <dgm:cxn modelId="{90F417CE-51D9-45B9-99AD-A3DEB8EECA09}" srcId="{505217AB-8180-4528-B157-2B62767ABEC4}" destId="{A26890E6-15AB-433E-AA93-BCFB1EB73110}" srcOrd="4" destOrd="0" parTransId="{7B940602-8E46-4389-967B-72AB98BFBF6C}" sibTransId="{5A47BEBD-A20A-4792-8441-C1E9B92C4D1E}"/>
    <dgm:cxn modelId="{AAC82BCF-F216-4436-AC1C-EB45A4677198}" srcId="{505217AB-8180-4528-B157-2B62767ABEC4}" destId="{241B772F-7E9C-48ED-B7B2-16942BEA4296}" srcOrd="3" destOrd="0" parTransId="{35F7379D-9608-46F4-955C-A48B768B645B}" sibTransId="{F14EEE8A-503E-468A-BED6-CB3E6050ABAA}"/>
    <dgm:cxn modelId="{5A5634E6-1866-4D75-89F1-8ADF8BE85817}" type="presOf" srcId="{5A47BEBD-A20A-4792-8441-C1E9B92C4D1E}" destId="{3DF42D3B-9D4D-49A4-8BDA-7B47F533AAF8}" srcOrd="0" destOrd="0" presId="urn:microsoft.com/office/officeart/2016/7/layout/RepeatingBendingProcessNew"/>
    <dgm:cxn modelId="{3BFBC0EC-DF63-43E7-9B07-93E3909ED81F}" type="presOf" srcId="{5A47BEBD-A20A-4792-8441-C1E9B92C4D1E}" destId="{66A50A7A-C069-4F7B-8DEB-68B0470EF08A}" srcOrd="1" destOrd="0" presId="urn:microsoft.com/office/officeart/2016/7/layout/RepeatingBendingProcessNew"/>
    <dgm:cxn modelId="{6EC31FEF-FB40-407E-A3F0-D1EB741C181D}" type="presOf" srcId="{66955825-B1A1-4035-BD47-1FEAF63A6594}" destId="{2A2F2DFD-8208-4572-8C1E-D474B7932C48}" srcOrd="0" destOrd="0" presId="urn:microsoft.com/office/officeart/2016/7/layout/RepeatingBendingProcessNew"/>
    <dgm:cxn modelId="{00EC81FE-187D-437E-84F9-E2D9FDB9F01D}" srcId="{505217AB-8180-4528-B157-2B62767ABEC4}" destId="{A915B625-B2A8-49A9-8FAD-2142C85AA540}" srcOrd="2" destOrd="0" parTransId="{7F7260B9-7E69-429C-BB8B-7AFCF2F289AD}" sibTransId="{66955825-B1A1-4035-BD47-1FEAF63A6594}"/>
    <dgm:cxn modelId="{C6441607-03CB-405C-AB8D-490D4618E305}" type="presParOf" srcId="{611F5E92-1F29-4D8C-A908-59F151CFD76F}" destId="{55748C73-6882-4AD6-A8EF-9D181E3F0284}" srcOrd="0" destOrd="0" presId="urn:microsoft.com/office/officeart/2016/7/layout/RepeatingBendingProcessNew"/>
    <dgm:cxn modelId="{F6BA7808-3B41-46F6-BE6E-4939F241D82B}" type="presParOf" srcId="{611F5E92-1F29-4D8C-A908-59F151CFD76F}" destId="{6491DBE5-28BB-49DD-BCA0-05A46464F061}" srcOrd="1" destOrd="0" presId="urn:microsoft.com/office/officeart/2016/7/layout/RepeatingBendingProcessNew"/>
    <dgm:cxn modelId="{4DEFD240-99EB-45B8-89ED-7B4259D49A88}" type="presParOf" srcId="{6491DBE5-28BB-49DD-BCA0-05A46464F061}" destId="{209E352C-8B1A-489A-B533-6FA7162862F8}" srcOrd="0" destOrd="0" presId="urn:microsoft.com/office/officeart/2016/7/layout/RepeatingBendingProcessNew"/>
    <dgm:cxn modelId="{4377C231-4180-421E-AA38-58119BAD66AF}" type="presParOf" srcId="{611F5E92-1F29-4D8C-A908-59F151CFD76F}" destId="{18A79ED7-7517-4A9B-8650-4F44C611D9B9}" srcOrd="2" destOrd="0" presId="urn:microsoft.com/office/officeart/2016/7/layout/RepeatingBendingProcessNew"/>
    <dgm:cxn modelId="{6C11AAC0-6D40-4A0B-A7C4-77FFFE9E4831}" type="presParOf" srcId="{611F5E92-1F29-4D8C-A908-59F151CFD76F}" destId="{13B94600-EC2A-4A83-ADE5-CB0B760A3370}" srcOrd="3" destOrd="0" presId="urn:microsoft.com/office/officeart/2016/7/layout/RepeatingBendingProcessNew"/>
    <dgm:cxn modelId="{C0C60E67-64FE-4FF2-9890-5A410C91017A}" type="presParOf" srcId="{13B94600-EC2A-4A83-ADE5-CB0B760A3370}" destId="{E61D1AFC-6A67-40F9-9A05-F7BC67A1ED30}" srcOrd="0" destOrd="0" presId="urn:microsoft.com/office/officeart/2016/7/layout/RepeatingBendingProcessNew"/>
    <dgm:cxn modelId="{EE03E73E-F193-4A6B-94C7-BAA467B1C98F}" type="presParOf" srcId="{611F5E92-1F29-4D8C-A908-59F151CFD76F}" destId="{6ABDD0C6-BB4D-4A21-97DF-75437217DD95}" srcOrd="4" destOrd="0" presId="urn:microsoft.com/office/officeart/2016/7/layout/RepeatingBendingProcessNew"/>
    <dgm:cxn modelId="{AFEC56FC-D78C-49C4-99F0-1CD35A493CB2}" type="presParOf" srcId="{611F5E92-1F29-4D8C-A908-59F151CFD76F}" destId="{2A2F2DFD-8208-4572-8C1E-D474B7932C48}" srcOrd="5" destOrd="0" presId="urn:microsoft.com/office/officeart/2016/7/layout/RepeatingBendingProcessNew"/>
    <dgm:cxn modelId="{E80FC7B8-3C2F-489B-AC7B-60EACA5602A9}" type="presParOf" srcId="{2A2F2DFD-8208-4572-8C1E-D474B7932C48}" destId="{DED2360A-27CE-4738-BAB5-81B8B5565584}" srcOrd="0" destOrd="0" presId="urn:microsoft.com/office/officeart/2016/7/layout/RepeatingBendingProcessNew"/>
    <dgm:cxn modelId="{9F0F8CAC-3D2F-4759-B8CA-9EFEA6692E6E}" type="presParOf" srcId="{611F5E92-1F29-4D8C-A908-59F151CFD76F}" destId="{BB3719FF-EA8C-4F98-89D6-1E98FF0FBF44}" srcOrd="6" destOrd="0" presId="urn:microsoft.com/office/officeart/2016/7/layout/RepeatingBendingProcessNew"/>
    <dgm:cxn modelId="{6C2D1B46-47C7-4814-857E-F0F82273D256}" type="presParOf" srcId="{611F5E92-1F29-4D8C-A908-59F151CFD76F}" destId="{8A518A7A-498F-4966-BD47-764A588A0D8B}" srcOrd="7" destOrd="0" presId="urn:microsoft.com/office/officeart/2016/7/layout/RepeatingBendingProcessNew"/>
    <dgm:cxn modelId="{4A869195-DBAE-4A07-A8C1-146968E5F1C4}" type="presParOf" srcId="{8A518A7A-498F-4966-BD47-764A588A0D8B}" destId="{98A8685D-22E7-48F8-836F-8D34305C92EB}" srcOrd="0" destOrd="0" presId="urn:microsoft.com/office/officeart/2016/7/layout/RepeatingBendingProcessNew"/>
    <dgm:cxn modelId="{DC8B6AA3-1106-46F2-88F3-3303827EEE52}" type="presParOf" srcId="{611F5E92-1F29-4D8C-A908-59F151CFD76F}" destId="{BFA7C05B-C534-464E-B237-B62F2B67D8EB}" srcOrd="8" destOrd="0" presId="urn:microsoft.com/office/officeart/2016/7/layout/RepeatingBendingProcessNew"/>
    <dgm:cxn modelId="{FA6B8D9B-BB3D-46F9-A1CB-93D4433EA15F}" type="presParOf" srcId="{611F5E92-1F29-4D8C-A908-59F151CFD76F}" destId="{3DF42D3B-9D4D-49A4-8BDA-7B47F533AAF8}" srcOrd="9" destOrd="0" presId="urn:microsoft.com/office/officeart/2016/7/layout/RepeatingBendingProcessNew"/>
    <dgm:cxn modelId="{35B4280E-75C6-4492-8578-C824C148B792}" type="presParOf" srcId="{3DF42D3B-9D4D-49A4-8BDA-7B47F533AAF8}" destId="{66A50A7A-C069-4F7B-8DEB-68B0470EF08A}" srcOrd="0" destOrd="0" presId="urn:microsoft.com/office/officeart/2016/7/layout/RepeatingBendingProcessNew"/>
    <dgm:cxn modelId="{88938DA1-3E81-4BA0-8CA4-346C4A4B1152}" type="presParOf" srcId="{611F5E92-1F29-4D8C-A908-59F151CFD76F}" destId="{9C3E7C75-A5C0-4EB5-A52F-B3ED386A7BB3}"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5FEDCF-19A1-4A73-BA3C-358D5CEDCFD3}"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52D7E68-1657-4240-AF43-DC40E64614D8}">
      <dgm:prSet/>
      <dgm:spPr/>
      <dgm:t>
        <a:bodyPr/>
        <a:lstStyle/>
        <a:p>
          <a:r>
            <a:rPr lang="en-US" b="1"/>
            <a:t>Gibbs’ Reflective Cycle (1988)</a:t>
          </a:r>
          <a:r>
            <a:rPr lang="en-US"/>
            <a:t> – Description, Feelings, Evaluation, Analysis, Conclusion, Action Plan. Widely used in healthcare, education, and workplace reflection. </a:t>
          </a:r>
        </a:p>
      </dgm:t>
    </dgm:pt>
    <dgm:pt modelId="{BEA19E3C-9847-45CE-A05E-05BB70E81A9E}" type="parTrans" cxnId="{5C7BF3B0-E664-4499-8D9D-CA5976D483BA}">
      <dgm:prSet/>
      <dgm:spPr/>
      <dgm:t>
        <a:bodyPr/>
        <a:lstStyle/>
        <a:p>
          <a:endParaRPr lang="en-US"/>
        </a:p>
      </dgm:t>
    </dgm:pt>
    <dgm:pt modelId="{31C03BD1-2D7F-49A2-8ED2-824B84E1D451}" type="sibTrans" cxnId="{5C7BF3B0-E664-4499-8D9D-CA5976D483BA}">
      <dgm:prSet/>
      <dgm:spPr/>
      <dgm:t>
        <a:bodyPr/>
        <a:lstStyle/>
        <a:p>
          <a:endParaRPr lang="en-US"/>
        </a:p>
      </dgm:t>
    </dgm:pt>
    <dgm:pt modelId="{5A3BC314-01DC-41A0-B190-C6F1B4764ED4}">
      <dgm:prSet/>
      <dgm:spPr/>
      <dgm:t>
        <a:bodyPr/>
        <a:lstStyle/>
        <a:p>
          <a:r>
            <a:rPr lang="en-US" b="1"/>
            <a:t>Kolb’s Experiential Learning Cycle (1984)</a:t>
          </a:r>
          <a:r>
            <a:rPr lang="en-US"/>
            <a:t> – Concrete Experience, Reflective Observation, Abstract Conceptualisation, Active Experimentation. Focuses on learning through experience. </a:t>
          </a:r>
        </a:p>
      </dgm:t>
    </dgm:pt>
    <dgm:pt modelId="{EABE05B1-DB98-4EA4-8229-AE7CFD9336CE}" type="parTrans" cxnId="{4563C85E-0502-4FE2-8D0F-465B7FC4D30E}">
      <dgm:prSet/>
      <dgm:spPr/>
      <dgm:t>
        <a:bodyPr/>
        <a:lstStyle/>
        <a:p>
          <a:endParaRPr lang="en-US"/>
        </a:p>
      </dgm:t>
    </dgm:pt>
    <dgm:pt modelId="{13814D08-2006-478A-950C-38F6125DBC06}" type="sibTrans" cxnId="{4563C85E-0502-4FE2-8D0F-465B7FC4D30E}">
      <dgm:prSet/>
      <dgm:spPr/>
      <dgm:t>
        <a:bodyPr/>
        <a:lstStyle/>
        <a:p>
          <a:endParaRPr lang="en-US"/>
        </a:p>
      </dgm:t>
    </dgm:pt>
    <dgm:pt modelId="{A0C4A123-0EEF-4C94-8C78-DA64D4EBD07C}">
      <dgm:prSet/>
      <dgm:spPr/>
      <dgm:t>
        <a:bodyPr/>
        <a:lstStyle/>
        <a:p>
          <a:r>
            <a:rPr lang="en-US" b="1"/>
            <a:t>Schön’s Reflective Practice (1983)</a:t>
          </a:r>
          <a:r>
            <a:rPr lang="en-US"/>
            <a:t> – Reflection-in-action (thinking during the activity) and reflection-on-action (thinking after the activity). Common in professional development. </a:t>
          </a:r>
        </a:p>
      </dgm:t>
    </dgm:pt>
    <dgm:pt modelId="{F86DFBE4-7589-4204-98CB-80FAFD9C6E21}" type="parTrans" cxnId="{4A902C2E-9235-40A0-BC30-B005E73BBD3D}">
      <dgm:prSet/>
      <dgm:spPr/>
      <dgm:t>
        <a:bodyPr/>
        <a:lstStyle/>
        <a:p>
          <a:endParaRPr lang="en-US"/>
        </a:p>
      </dgm:t>
    </dgm:pt>
    <dgm:pt modelId="{1769FEFE-6811-470B-9D7D-ED1FF9D79D7F}" type="sibTrans" cxnId="{4A902C2E-9235-40A0-BC30-B005E73BBD3D}">
      <dgm:prSet/>
      <dgm:spPr/>
      <dgm:t>
        <a:bodyPr/>
        <a:lstStyle/>
        <a:p>
          <a:endParaRPr lang="en-US"/>
        </a:p>
      </dgm:t>
    </dgm:pt>
    <dgm:pt modelId="{EF8699E1-2B2B-48CB-AD66-567C9AE90BC0}">
      <dgm:prSet/>
      <dgm:spPr/>
      <dgm:t>
        <a:bodyPr/>
        <a:lstStyle/>
        <a:p>
          <a:r>
            <a:rPr lang="en-US" b="1"/>
            <a:t>Driscoll’s Model (1994)</a:t>
          </a:r>
          <a:r>
            <a:rPr lang="en-US"/>
            <a:t> – What? So what? Now what? A simple reflective framework often used in nursing and care professions. </a:t>
          </a:r>
        </a:p>
      </dgm:t>
    </dgm:pt>
    <dgm:pt modelId="{FC4AADA6-4EF3-4668-A607-323FEF647B07}" type="parTrans" cxnId="{0E1B9E14-73A9-4CF3-B8C0-17B5A2C7776E}">
      <dgm:prSet/>
      <dgm:spPr/>
      <dgm:t>
        <a:bodyPr/>
        <a:lstStyle/>
        <a:p>
          <a:endParaRPr lang="en-US"/>
        </a:p>
      </dgm:t>
    </dgm:pt>
    <dgm:pt modelId="{CC4AF45C-F510-48F8-AADF-35606FABC813}" type="sibTrans" cxnId="{0E1B9E14-73A9-4CF3-B8C0-17B5A2C7776E}">
      <dgm:prSet/>
      <dgm:spPr/>
      <dgm:t>
        <a:bodyPr/>
        <a:lstStyle/>
        <a:p>
          <a:endParaRPr lang="en-US"/>
        </a:p>
      </dgm:t>
    </dgm:pt>
    <dgm:pt modelId="{9B4BB6F5-3706-486C-BEF7-F697694FA79D}">
      <dgm:prSet/>
      <dgm:spPr/>
      <dgm:t>
        <a:bodyPr/>
        <a:lstStyle/>
        <a:p>
          <a:r>
            <a:rPr lang="en-US" b="1"/>
            <a:t>Johns’ Model of Reflection (1995)</a:t>
          </a:r>
          <a:r>
            <a:rPr lang="en-US"/>
            <a:t> – Structured reflection using guiding questions, often used in healthcare practice.</a:t>
          </a:r>
        </a:p>
      </dgm:t>
    </dgm:pt>
    <dgm:pt modelId="{814F0C7F-CD0B-4D56-8E93-B6C2E7728772}" type="parTrans" cxnId="{383963D5-A59A-4472-B5F0-847CB2F6C090}">
      <dgm:prSet/>
      <dgm:spPr/>
      <dgm:t>
        <a:bodyPr/>
        <a:lstStyle/>
        <a:p>
          <a:endParaRPr lang="en-US"/>
        </a:p>
      </dgm:t>
    </dgm:pt>
    <dgm:pt modelId="{C2956387-A607-4BDE-BB0A-8B568175C7C7}" type="sibTrans" cxnId="{383963D5-A59A-4472-B5F0-847CB2F6C090}">
      <dgm:prSet/>
      <dgm:spPr/>
      <dgm:t>
        <a:bodyPr/>
        <a:lstStyle/>
        <a:p>
          <a:endParaRPr lang="en-US"/>
        </a:p>
      </dgm:t>
    </dgm:pt>
    <dgm:pt modelId="{A0E8255E-E4CC-47D4-BB71-5F4C5463C677}" type="pres">
      <dgm:prSet presAssocID="{785FEDCF-19A1-4A73-BA3C-358D5CEDCFD3}" presName="root" presStyleCnt="0">
        <dgm:presLayoutVars>
          <dgm:dir/>
          <dgm:resizeHandles val="exact"/>
        </dgm:presLayoutVars>
      </dgm:prSet>
      <dgm:spPr/>
    </dgm:pt>
    <dgm:pt modelId="{1270C02F-ED41-4203-9266-3E650F09413B}" type="pres">
      <dgm:prSet presAssocID="{785FEDCF-19A1-4A73-BA3C-358D5CEDCFD3}" presName="container" presStyleCnt="0">
        <dgm:presLayoutVars>
          <dgm:dir/>
          <dgm:resizeHandles val="exact"/>
        </dgm:presLayoutVars>
      </dgm:prSet>
      <dgm:spPr/>
    </dgm:pt>
    <dgm:pt modelId="{B60C060C-F4E4-4FA6-A110-9B25836E52A8}" type="pres">
      <dgm:prSet presAssocID="{552D7E68-1657-4240-AF43-DC40E64614D8}" presName="compNode" presStyleCnt="0"/>
      <dgm:spPr/>
    </dgm:pt>
    <dgm:pt modelId="{36D27FD0-B0EB-463D-AC67-05E7AA34EA1A}" type="pres">
      <dgm:prSet presAssocID="{552D7E68-1657-4240-AF43-DC40E64614D8}" presName="iconBgRect" presStyleLbl="bgShp" presStyleIdx="0" presStyleCnt="5"/>
      <dgm:spPr/>
    </dgm:pt>
    <dgm:pt modelId="{25CD02DE-C532-44A9-94B4-32BEEA752FC4}" type="pres">
      <dgm:prSet presAssocID="{552D7E68-1657-4240-AF43-DC40E64614D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rrow Circle"/>
        </a:ext>
      </dgm:extLst>
    </dgm:pt>
    <dgm:pt modelId="{668C5CD7-A576-4D04-A07E-884E1F6AC413}" type="pres">
      <dgm:prSet presAssocID="{552D7E68-1657-4240-AF43-DC40E64614D8}" presName="spaceRect" presStyleCnt="0"/>
      <dgm:spPr/>
    </dgm:pt>
    <dgm:pt modelId="{EE05B6A5-6A29-48F4-BC0C-C471866475BA}" type="pres">
      <dgm:prSet presAssocID="{552D7E68-1657-4240-AF43-DC40E64614D8}" presName="textRect" presStyleLbl="revTx" presStyleIdx="0" presStyleCnt="5">
        <dgm:presLayoutVars>
          <dgm:chMax val="1"/>
          <dgm:chPref val="1"/>
        </dgm:presLayoutVars>
      </dgm:prSet>
      <dgm:spPr/>
    </dgm:pt>
    <dgm:pt modelId="{9805CC75-B87C-48B3-AC8E-8AA1615A2C5A}" type="pres">
      <dgm:prSet presAssocID="{31C03BD1-2D7F-49A2-8ED2-824B84E1D451}" presName="sibTrans" presStyleLbl="sibTrans2D1" presStyleIdx="0" presStyleCnt="0"/>
      <dgm:spPr/>
    </dgm:pt>
    <dgm:pt modelId="{FAE4448A-0729-4432-927B-E2057F404CB7}" type="pres">
      <dgm:prSet presAssocID="{5A3BC314-01DC-41A0-B190-C6F1B4764ED4}" presName="compNode" presStyleCnt="0"/>
      <dgm:spPr/>
    </dgm:pt>
    <dgm:pt modelId="{4DF6A51B-8723-4202-9BA7-305CECEE1DEE}" type="pres">
      <dgm:prSet presAssocID="{5A3BC314-01DC-41A0-B190-C6F1B4764ED4}" presName="iconBgRect" presStyleLbl="bgShp" presStyleIdx="1" presStyleCnt="5"/>
      <dgm:spPr/>
    </dgm:pt>
    <dgm:pt modelId="{B1CCFFBE-A6FA-433B-9C48-BE637D510CB4}" type="pres">
      <dgm:prSet presAssocID="{5A3BC314-01DC-41A0-B190-C6F1B4764ED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ning Tools"/>
        </a:ext>
      </dgm:extLst>
    </dgm:pt>
    <dgm:pt modelId="{A1B8B16B-C45C-4A28-AD04-D4E4F2E915E6}" type="pres">
      <dgm:prSet presAssocID="{5A3BC314-01DC-41A0-B190-C6F1B4764ED4}" presName="spaceRect" presStyleCnt="0"/>
      <dgm:spPr/>
    </dgm:pt>
    <dgm:pt modelId="{85601076-DE7D-4F8F-BB63-A72466D1D637}" type="pres">
      <dgm:prSet presAssocID="{5A3BC314-01DC-41A0-B190-C6F1B4764ED4}" presName="textRect" presStyleLbl="revTx" presStyleIdx="1" presStyleCnt="5">
        <dgm:presLayoutVars>
          <dgm:chMax val="1"/>
          <dgm:chPref val="1"/>
        </dgm:presLayoutVars>
      </dgm:prSet>
      <dgm:spPr/>
    </dgm:pt>
    <dgm:pt modelId="{DC794ED4-E43D-4A1E-9F47-BC3964223A9D}" type="pres">
      <dgm:prSet presAssocID="{13814D08-2006-478A-950C-38F6125DBC06}" presName="sibTrans" presStyleLbl="sibTrans2D1" presStyleIdx="0" presStyleCnt="0"/>
      <dgm:spPr/>
    </dgm:pt>
    <dgm:pt modelId="{6640CF12-0472-40C2-9097-D45E4F6F8185}" type="pres">
      <dgm:prSet presAssocID="{A0C4A123-0EEF-4C94-8C78-DA64D4EBD07C}" presName="compNode" presStyleCnt="0"/>
      <dgm:spPr/>
    </dgm:pt>
    <dgm:pt modelId="{24456C1F-E204-49D9-BBFD-CAA75B1657C3}" type="pres">
      <dgm:prSet presAssocID="{A0C4A123-0EEF-4C94-8C78-DA64D4EBD07C}" presName="iconBgRect" presStyleLbl="bgShp" presStyleIdx="2" presStyleCnt="5"/>
      <dgm:spPr/>
    </dgm:pt>
    <dgm:pt modelId="{65FFDC95-4A97-4EB3-822D-3C1447F9E92C}" type="pres">
      <dgm:prSet presAssocID="{A0C4A123-0EEF-4C94-8C78-DA64D4EBD07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ought bubble"/>
        </a:ext>
      </dgm:extLst>
    </dgm:pt>
    <dgm:pt modelId="{03A8DB22-3381-4BD5-9AA2-3F6813F34E7F}" type="pres">
      <dgm:prSet presAssocID="{A0C4A123-0EEF-4C94-8C78-DA64D4EBD07C}" presName="spaceRect" presStyleCnt="0"/>
      <dgm:spPr/>
    </dgm:pt>
    <dgm:pt modelId="{05243B6C-C4B2-4F6C-8E63-793D87DE5E60}" type="pres">
      <dgm:prSet presAssocID="{A0C4A123-0EEF-4C94-8C78-DA64D4EBD07C}" presName="textRect" presStyleLbl="revTx" presStyleIdx="2" presStyleCnt="5">
        <dgm:presLayoutVars>
          <dgm:chMax val="1"/>
          <dgm:chPref val="1"/>
        </dgm:presLayoutVars>
      </dgm:prSet>
      <dgm:spPr/>
    </dgm:pt>
    <dgm:pt modelId="{5A9B0ED7-6209-4534-AF31-6F83CA2050E1}" type="pres">
      <dgm:prSet presAssocID="{1769FEFE-6811-470B-9D7D-ED1FF9D79D7F}" presName="sibTrans" presStyleLbl="sibTrans2D1" presStyleIdx="0" presStyleCnt="0"/>
      <dgm:spPr/>
    </dgm:pt>
    <dgm:pt modelId="{4A0A4623-B7B4-4C1F-98C3-286C30166847}" type="pres">
      <dgm:prSet presAssocID="{EF8699E1-2B2B-48CB-AD66-567C9AE90BC0}" presName="compNode" presStyleCnt="0"/>
      <dgm:spPr/>
    </dgm:pt>
    <dgm:pt modelId="{A3B61850-B96D-4191-BF0A-14D58EAA25AE}" type="pres">
      <dgm:prSet presAssocID="{EF8699E1-2B2B-48CB-AD66-567C9AE90BC0}" presName="iconBgRect" presStyleLbl="bgShp" presStyleIdx="3" presStyleCnt="5"/>
      <dgm:spPr/>
    </dgm:pt>
    <dgm:pt modelId="{4932FAFD-FE52-48CA-8473-A3119488D4D4}" type="pres">
      <dgm:prSet presAssocID="{EF8699E1-2B2B-48CB-AD66-567C9AE90BC0}"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139F232-3F70-4995-A098-9A4D0C12B382}" type="pres">
      <dgm:prSet presAssocID="{EF8699E1-2B2B-48CB-AD66-567C9AE90BC0}" presName="spaceRect" presStyleCnt="0"/>
      <dgm:spPr/>
    </dgm:pt>
    <dgm:pt modelId="{30D0DF41-BD6A-4519-9955-2D1CAF0506FE}" type="pres">
      <dgm:prSet presAssocID="{EF8699E1-2B2B-48CB-AD66-567C9AE90BC0}" presName="textRect" presStyleLbl="revTx" presStyleIdx="3" presStyleCnt="5">
        <dgm:presLayoutVars>
          <dgm:chMax val="1"/>
          <dgm:chPref val="1"/>
        </dgm:presLayoutVars>
      </dgm:prSet>
      <dgm:spPr/>
    </dgm:pt>
    <dgm:pt modelId="{721EFD90-5F89-4AEB-8957-49FB03FBB8D4}" type="pres">
      <dgm:prSet presAssocID="{CC4AF45C-F510-48F8-AADF-35606FABC813}" presName="sibTrans" presStyleLbl="sibTrans2D1" presStyleIdx="0" presStyleCnt="0"/>
      <dgm:spPr/>
    </dgm:pt>
    <dgm:pt modelId="{CE21300B-BA93-42C1-8D28-9D461FF9AE9E}" type="pres">
      <dgm:prSet presAssocID="{9B4BB6F5-3706-486C-BEF7-F697694FA79D}" presName="compNode" presStyleCnt="0"/>
      <dgm:spPr/>
    </dgm:pt>
    <dgm:pt modelId="{99D4E38A-37BD-42ED-9CA8-84BF4953EE9B}" type="pres">
      <dgm:prSet presAssocID="{9B4BB6F5-3706-486C-BEF7-F697694FA79D}" presName="iconBgRect" presStyleLbl="bgShp" presStyleIdx="4" presStyleCnt="5"/>
      <dgm:spPr/>
    </dgm:pt>
    <dgm:pt modelId="{C3231A18-8DD2-46AD-A979-74008FAC4727}" type="pres">
      <dgm:prSet presAssocID="{9B4BB6F5-3706-486C-BEF7-F697694FA79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tor"/>
        </a:ext>
      </dgm:extLst>
    </dgm:pt>
    <dgm:pt modelId="{F102B2EB-3AD0-48A7-82F0-4BD828028C66}" type="pres">
      <dgm:prSet presAssocID="{9B4BB6F5-3706-486C-BEF7-F697694FA79D}" presName="spaceRect" presStyleCnt="0"/>
      <dgm:spPr/>
    </dgm:pt>
    <dgm:pt modelId="{78B0D03A-19B2-49EA-AA4D-72E701DF4383}" type="pres">
      <dgm:prSet presAssocID="{9B4BB6F5-3706-486C-BEF7-F697694FA79D}" presName="textRect" presStyleLbl="revTx" presStyleIdx="4" presStyleCnt="5">
        <dgm:presLayoutVars>
          <dgm:chMax val="1"/>
          <dgm:chPref val="1"/>
        </dgm:presLayoutVars>
      </dgm:prSet>
      <dgm:spPr/>
    </dgm:pt>
  </dgm:ptLst>
  <dgm:cxnLst>
    <dgm:cxn modelId="{5F4CD302-E3C3-4675-85EE-9C678F563CEA}" type="presOf" srcId="{5A3BC314-01DC-41A0-B190-C6F1B4764ED4}" destId="{85601076-DE7D-4F8F-BB63-A72466D1D637}" srcOrd="0" destOrd="0" presId="urn:microsoft.com/office/officeart/2018/2/layout/IconCircleList"/>
    <dgm:cxn modelId="{03DC4614-A7A8-477F-A3F2-4427D496F7AB}" type="presOf" srcId="{CC4AF45C-F510-48F8-AADF-35606FABC813}" destId="{721EFD90-5F89-4AEB-8957-49FB03FBB8D4}" srcOrd="0" destOrd="0" presId="urn:microsoft.com/office/officeart/2018/2/layout/IconCircleList"/>
    <dgm:cxn modelId="{0E1B9E14-73A9-4CF3-B8C0-17B5A2C7776E}" srcId="{785FEDCF-19A1-4A73-BA3C-358D5CEDCFD3}" destId="{EF8699E1-2B2B-48CB-AD66-567C9AE90BC0}" srcOrd="3" destOrd="0" parTransId="{FC4AADA6-4EF3-4668-A607-323FEF647B07}" sibTransId="{CC4AF45C-F510-48F8-AADF-35606FABC813}"/>
    <dgm:cxn modelId="{4A902C2E-9235-40A0-BC30-B005E73BBD3D}" srcId="{785FEDCF-19A1-4A73-BA3C-358D5CEDCFD3}" destId="{A0C4A123-0EEF-4C94-8C78-DA64D4EBD07C}" srcOrd="2" destOrd="0" parTransId="{F86DFBE4-7589-4204-98CB-80FAFD9C6E21}" sibTransId="{1769FEFE-6811-470B-9D7D-ED1FF9D79D7F}"/>
    <dgm:cxn modelId="{4563C85E-0502-4FE2-8D0F-465B7FC4D30E}" srcId="{785FEDCF-19A1-4A73-BA3C-358D5CEDCFD3}" destId="{5A3BC314-01DC-41A0-B190-C6F1B4764ED4}" srcOrd="1" destOrd="0" parTransId="{EABE05B1-DB98-4EA4-8229-AE7CFD9336CE}" sibTransId="{13814D08-2006-478A-950C-38F6125DBC06}"/>
    <dgm:cxn modelId="{F5AE4C52-9C7E-43EF-8E4E-C4707984FCD7}" type="presOf" srcId="{552D7E68-1657-4240-AF43-DC40E64614D8}" destId="{EE05B6A5-6A29-48F4-BC0C-C471866475BA}" srcOrd="0" destOrd="0" presId="urn:microsoft.com/office/officeart/2018/2/layout/IconCircleList"/>
    <dgm:cxn modelId="{935AF273-BFDA-42AD-801C-FABE678380B6}" type="presOf" srcId="{1769FEFE-6811-470B-9D7D-ED1FF9D79D7F}" destId="{5A9B0ED7-6209-4534-AF31-6F83CA2050E1}" srcOrd="0" destOrd="0" presId="urn:microsoft.com/office/officeart/2018/2/layout/IconCircleList"/>
    <dgm:cxn modelId="{06BB458C-D29A-4E87-81D9-6602A1B5FEE2}" type="presOf" srcId="{785FEDCF-19A1-4A73-BA3C-358D5CEDCFD3}" destId="{A0E8255E-E4CC-47D4-BB71-5F4C5463C677}" srcOrd="0" destOrd="0" presId="urn:microsoft.com/office/officeart/2018/2/layout/IconCircleList"/>
    <dgm:cxn modelId="{39B82C8E-7283-4E47-8EA1-CEC032A0F21E}" type="presOf" srcId="{EF8699E1-2B2B-48CB-AD66-567C9AE90BC0}" destId="{30D0DF41-BD6A-4519-9955-2D1CAF0506FE}" srcOrd="0" destOrd="0" presId="urn:microsoft.com/office/officeart/2018/2/layout/IconCircleList"/>
    <dgm:cxn modelId="{3544BA9A-2F76-4A70-8852-2B0637F07B87}" type="presOf" srcId="{13814D08-2006-478A-950C-38F6125DBC06}" destId="{DC794ED4-E43D-4A1E-9F47-BC3964223A9D}" srcOrd="0" destOrd="0" presId="urn:microsoft.com/office/officeart/2018/2/layout/IconCircleList"/>
    <dgm:cxn modelId="{5C7BF3B0-E664-4499-8D9D-CA5976D483BA}" srcId="{785FEDCF-19A1-4A73-BA3C-358D5CEDCFD3}" destId="{552D7E68-1657-4240-AF43-DC40E64614D8}" srcOrd="0" destOrd="0" parTransId="{BEA19E3C-9847-45CE-A05E-05BB70E81A9E}" sibTransId="{31C03BD1-2D7F-49A2-8ED2-824B84E1D451}"/>
    <dgm:cxn modelId="{E2BCF5C1-8AC9-40FD-BDA3-E71727A705B9}" type="presOf" srcId="{31C03BD1-2D7F-49A2-8ED2-824B84E1D451}" destId="{9805CC75-B87C-48B3-AC8E-8AA1615A2C5A}" srcOrd="0" destOrd="0" presId="urn:microsoft.com/office/officeart/2018/2/layout/IconCircleList"/>
    <dgm:cxn modelId="{E57888C5-6992-4682-A1BE-DD6E41A2D8E5}" type="presOf" srcId="{A0C4A123-0EEF-4C94-8C78-DA64D4EBD07C}" destId="{05243B6C-C4B2-4F6C-8E63-793D87DE5E60}" srcOrd="0" destOrd="0" presId="urn:microsoft.com/office/officeart/2018/2/layout/IconCircleList"/>
    <dgm:cxn modelId="{383963D5-A59A-4472-B5F0-847CB2F6C090}" srcId="{785FEDCF-19A1-4A73-BA3C-358D5CEDCFD3}" destId="{9B4BB6F5-3706-486C-BEF7-F697694FA79D}" srcOrd="4" destOrd="0" parTransId="{814F0C7F-CD0B-4D56-8E93-B6C2E7728772}" sibTransId="{C2956387-A607-4BDE-BB0A-8B568175C7C7}"/>
    <dgm:cxn modelId="{FFF850EF-8E08-426B-8194-3F2C3FCA05C6}" type="presOf" srcId="{9B4BB6F5-3706-486C-BEF7-F697694FA79D}" destId="{78B0D03A-19B2-49EA-AA4D-72E701DF4383}" srcOrd="0" destOrd="0" presId="urn:microsoft.com/office/officeart/2018/2/layout/IconCircleList"/>
    <dgm:cxn modelId="{BEDA5D99-3A15-4631-A597-5C9989095CE3}" type="presParOf" srcId="{A0E8255E-E4CC-47D4-BB71-5F4C5463C677}" destId="{1270C02F-ED41-4203-9266-3E650F09413B}" srcOrd="0" destOrd="0" presId="urn:microsoft.com/office/officeart/2018/2/layout/IconCircleList"/>
    <dgm:cxn modelId="{C2FEAB46-A80F-4C45-BE1F-623D6466E5B9}" type="presParOf" srcId="{1270C02F-ED41-4203-9266-3E650F09413B}" destId="{B60C060C-F4E4-4FA6-A110-9B25836E52A8}" srcOrd="0" destOrd="0" presId="urn:microsoft.com/office/officeart/2018/2/layout/IconCircleList"/>
    <dgm:cxn modelId="{351CCCFF-4D1E-4094-A8E6-2201E597E993}" type="presParOf" srcId="{B60C060C-F4E4-4FA6-A110-9B25836E52A8}" destId="{36D27FD0-B0EB-463D-AC67-05E7AA34EA1A}" srcOrd="0" destOrd="0" presId="urn:microsoft.com/office/officeart/2018/2/layout/IconCircleList"/>
    <dgm:cxn modelId="{7A261E82-07CF-4D2F-838B-A77AF54A8DFF}" type="presParOf" srcId="{B60C060C-F4E4-4FA6-A110-9B25836E52A8}" destId="{25CD02DE-C532-44A9-94B4-32BEEA752FC4}" srcOrd="1" destOrd="0" presId="urn:microsoft.com/office/officeart/2018/2/layout/IconCircleList"/>
    <dgm:cxn modelId="{2E1316AE-938F-4321-8EC0-3875BFAC4483}" type="presParOf" srcId="{B60C060C-F4E4-4FA6-A110-9B25836E52A8}" destId="{668C5CD7-A576-4D04-A07E-884E1F6AC413}" srcOrd="2" destOrd="0" presId="urn:microsoft.com/office/officeart/2018/2/layout/IconCircleList"/>
    <dgm:cxn modelId="{9F3A79B6-CB82-4FC8-B32F-B84940527847}" type="presParOf" srcId="{B60C060C-F4E4-4FA6-A110-9B25836E52A8}" destId="{EE05B6A5-6A29-48F4-BC0C-C471866475BA}" srcOrd="3" destOrd="0" presId="urn:microsoft.com/office/officeart/2018/2/layout/IconCircleList"/>
    <dgm:cxn modelId="{BC863ED4-D4BD-4C0B-838E-614E822D3D4F}" type="presParOf" srcId="{1270C02F-ED41-4203-9266-3E650F09413B}" destId="{9805CC75-B87C-48B3-AC8E-8AA1615A2C5A}" srcOrd="1" destOrd="0" presId="urn:microsoft.com/office/officeart/2018/2/layout/IconCircleList"/>
    <dgm:cxn modelId="{0AFDE5B0-2281-430F-8494-F0E6B80C5E67}" type="presParOf" srcId="{1270C02F-ED41-4203-9266-3E650F09413B}" destId="{FAE4448A-0729-4432-927B-E2057F404CB7}" srcOrd="2" destOrd="0" presId="urn:microsoft.com/office/officeart/2018/2/layout/IconCircleList"/>
    <dgm:cxn modelId="{8671F626-3C8B-4375-B4D4-191D82B0D38B}" type="presParOf" srcId="{FAE4448A-0729-4432-927B-E2057F404CB7}" destId="{4DF6A51B-8723-4202-9BA7-305CECEE1DEE}" srcOrd="0" destOrd="0" presId="urn:microsoft.com/office/officeart/2018/2/layout/IconCircleList"/>
    <dgm:cxn modelId="{E5068B83-5436-4665-B6B2-E395246AD2B9}" type="presParOf" srcId="{FAE4448A-0729-4432-927B-E2057F404CB7}" destId="{B1CCFFBE-A6FA-433B-9C48-BE637D510CB4}" srcOrd="1" destOrd="0" presId="urn:microsoft.com/office/officeart/2018/2/layout/IconCircleList"/>
    <dgm:cxn modelId="{DE48FDF8-6171-4377-A80F-9A4996784D86}" type="presParOf" srcId="{FAE4448A-0729-4432-927B-E2057F404CB7}" destId="{A1B8B16B-C45C-4A28-AD04-D4E4F2E915E6}" srcOrd="2" destOrd="0" presId="urn:microsoft.com/office/officeart/2018/2/layout/IconCircleList"/>
    <dgm:cxn modelId="{27E13F5A-0C14-4106-B453-54B094FB5EBF}" type="presParOf" srcId="{FAE4448A-0729-4432-927B-E2057F404CB7}" destId="{85601076-DE7D-4F8F-BB63-A72466D1D637}" srcOrd="3" destOrd="0" presId="urn:microsoft.com/office/officeart/2018/2/layout/IconCircleList"/>
    <dgm:cxn modelId="{5D76B637-9DDD-4095-9531-EFB443BC493B}" type="presParOf" srcId="{1270C02F-ED41-4203-9266-3E650F09413B}" destId="{DC794ED4-E43D-4A1E-9F47-BC3964223A9D}" srcOrd="3" destOrd="0" presId="urn:microsoft.com/office/officeart/2018/2/layout/IconCircleList"/>
    <dgm:cxn modelId="{00357DA9-EF46-4459-AB1C-759390775578}" type="presParOf" srcId="{1270C02F-ED41-4203-9266-3E650F09413B}" destId="{6640CF12-0472-40C2-9097-D45E4F6F8185}" srcOrd="4" destOrd="0" presId="urn:microsoft.com/office/officeart/2018/2/layout/IconCircleList"/>
    <dgm:cxn modelId="{795B8911-FF0D-412A-BD7B-AEC30A918F0A}" type="presParOf" srcId="{6640CF12-0472-40C2-9097-D45E4F6F8185}" destId="{24456C1F-E204-49D9-BBFD-CAA75B1657C3}" srcOrd="0" destOrd="0" presId="urn:microsoft.com/office/officeart/2018/2/layout/IconCircleList"/>
    <dgm:cxn modelId="{57623C00-BCD6-490D-ACCC-C082B9F677D4}" type="presParOf" srcId="{6640CF12-0472-40C2-9097-D45E4F6F8185}" destId="{65FFDC95-4A97-4EB3-822D-3C1447F9E92C}" srcOrd="1" destOrd="0" presId="urn:microsoft.com/office/officeart/2018/2/layout/IconCircleList"/>
    <dgm:cxn modelId="{55E72308-3D04-4333-849D-EC613E63B0A6}" type="presParOf" srcId="{6640CF12-0472-40C2-9097-D45E4F6F8185}" destId="{03A8DB22-3381-4BD5-9AA2-3F6813F34E7F}" srcOrd="2" destOrd="0" presId="urn:microsoft.com/office/officeart/2018/2/layout/IconCircleList"/>
    <dgm:cxn modelId="{405AE323-31E8-42A6-BCDF-5F85BC6AA529}" type="presParOf" srcId="{6640CF12-0472-40C2-9097-D45E4F6F8185}" destId="{05243B6C-C4B2-4F6C-8E63-793D87DE5E60}" srcOrd="3" destOrd="0" presId="urn:microsoft.com/office/officeart/2018/2/layout/IconCircleList"/>
    <dgm:cxn modelId="{BB87E383-EB2A-45D5-95E5-89810CAD0E1B}" type="presParOf" srcId="{1270C02F-ED41-4203-9266-3E650F09413B}" destId="{5A9B0ED7-6209-4534-AF31-6F83CA2050E1}" srcOrd="5" destOrd="0" presId="urn:microsoft.com/office/officeart/2018/2/layout/IconCircleList"/>
    <dgm:cxn modelId="{E23594B5-6F3C-4638-AE61-22E512F44643}" type="presParOf" srcId="{1270C02F-ED41-4203-9266-3E650F09413B}" destId="{4A0A4623-B7B4-4C1F-98C3-286C30166847}" srcOrd="6" destOrd="0" presId="urn:microsoft.com/office/officeart/2018/2/layout/IconCircleList"/>
    <dgm:cxn modelId="{028B8C9A-3FC0-4ACB-AB81-75D4476AE93C}" type="presParOf" srcId="{4A0A4623-B7B4-4C1F-98C3-286C30166847}" destId="{A3B61850-B96D-4191-BF0A-14D58EAA25AE}" srcOrd="0" destOrd="0" presId="urn:microsoft.com/office/officeart/2018/2/layout/IconCircleList"/>
    <dgm:cxn modelId="{7677BA7E-623E-4230-84EF-09DC895AD9B9}" type="presParOf" srcId="{4A0A4623-B7B4-4C1F-98C3-286C30166847}" destId="{4932FAFD-FE52-48CA-8473-A3119488D4D4}" srcOrd="1" destOrd="0" presId="urn:microsoft.com/office/officeart/2018/2/layout/IconCircleList"/>
    <dgm:cxn modelId="{1E3ECBA1-B681-4877-A99A-E29809AB8573}" type="presParOf" srcId="{4A0A4623-B7B4-4C1F-98C3-286C30166847}" destId="{1139F232-3F70-4995-A098-9A4D0C12B382}" srcOrd="2" destOrd="0" presId="urn:microsoft.com/office/officeart/2018/2/layout/IconCircleList"/>
    <dgm:cxn modelId="{4E14BDDB-D54F-4398-B40D-78E906CC42EF}" type="presParOf" srcId="{4A0A4623-B7B4-4C1F-98C3-286C30166847}" destId="{30D0DF41-BD6A-4519-9955-2D1CAF0506FE}" srcOrd="3" destOrd="0" presId="urn:microsoft.com/office/officeart/2018/2/layout/IconCircleList"/>
    <dgm:cxn modelId="{F7E98B8D-0193-4AD2-A1CE-D4E2D3126F8F}" type="presParOf" srcId="{1270C02F-ED41-4203-9266-3E650F09413B}" destId="{721EFD90-5F89-4AEB-8957-49FB03FBB8D4}" srcOrd="7" destOrd="0" presId="urn:microsoft.com/office/officeart/2018/2/layout/IconCircleList"/>
    <dgm:cxn modelId="{67176F83-D68F-4408-82B9-FF828AE00FC3}" type="presParOf" srcId="{1270C02F-ED41-4203-9266-3E650F09413B}" destId="{CE21300B-BA93-42C1-8D28-9D461FF9AE9E}" srcOrd="8" destOrd="0" presId="urn:microsoft.com/office/officeart/2018/2/layout/IconCircleList"/>
    <dgm:cxn modelId="{F438E8B5-7A0D-4543-80DE-0101F047EE6F}" type="presParOf" srcId="{CE21300B-BA93-42C1-8D28-9D461FF9AE9E}" destId="{99D4E38A-37BD-42ED-9CA8-84BF4953EE9B}" srcOrd="0" destOrd="0" presId="urn:microsoft.com/office/officeart/2018/2/layout/IconCircleList"/>
    <dgm:cxn modelId="{82315A61-133D-4710-BD81-D35FD617FC5C}" type="presParOf" srcId="{CE21300B-BA93-42C1-8D28-9D461FF9AE9E}" destId="{C3231A18-8DD2-46AD-A979-74008FAC4727}" srcOrd="1" destOrd="0" presId="urn:microsoft.com/office/officeart/2018/2/layout/IconCircleList"/>
    <dgm:cxn modelId="{F89C4529-9F05-4337-845D-75724AC0701E}" type="presParOf" srcId="{CE21300B-BA93-42C1-8D28-9D461FF9AE9E}" destId="{F102B2EB-3AD0-48A7-82F0-4BD828028C66}" srcOrd="2" destOrd="0" presId="urn:microsoft.com/office/officeart/2018/2/layout/IconCircleList"/>
    <dgm:cxn modelId="{40D1EFB5-EAA5-4674-94BC-E8A9CF807C6B}" type="presParOf" srcId="{CE21300B-BA93-42C1-8D28-9D461FF9AE9E}" destId="{78B0D03A-19B2-49EA-AA4D-72E701DF438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4B794-4888-4D43-8828-8001B5448416}">
      <dsp:nvSpPr>
        <dsp:cNvPr id="0" name=""/>
        <dsp:cNvSpPr/>
      </dsp:nvSpPr>
      <dsp:spPr>
        <a:xfrm>
          <a:off x="679050" y="376937"/>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7D603-BDE2-413D-8095-29708FEF85A4}">
      <dsp:nvSpPr>
        <dsp:cNvPr id="0" name=""/>
        <dsp:cNvSpPr/>
      </dsp:nvSpPr>
      <dsp:spPr>
        <a:xfrm>
          <a:off x="1081237" y="779125"/>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83F92B-4B07-4B8E-B417-036BD1878DB4}">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Academic skill- time management</a:t>
          </a:r>
        </a:p>
      </dsp:txBody>
      <dsp:txXfrm>
        <a:off x="75768" y="2851938"/>
        <a:ext cx="3093750" cy="720000"/>
      </dsp:txXfrm>
    </dsp:sp>
    <dsp:sp modelId="{1D9A8791-1920-46BA-BF79-0304D8929DB5}">
      <dsp:nvSpPr>
        <dsp:cNvPr id="0" name=""/>
        <dsp:cNvSpPr/>
      </dsp:nvSpPr>
      <dsp:spPr>
        <a:xfrm>
          <a:off x="4314206" y="37693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D3D7A6-8BFF-40BF-BEF1-02D02F592D83}">
      <dsp:nvSpPr>
        <dsp:cNvPr id="0" name=""/>
        <dsp:cNvSpPr/>
      </dsp:nvSpPr>
      <dsp:spPr>
        <a:xfrm>
          <a:off x="4716393" y="779125"/>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B3FB7E-2045-4764-BCBB-461AFA0B1D01}">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Industrial skill-communication and teamwork</a:t>
          </a:r>
        </a:p>
      </dsp:txBody>
      <dsp:txXfrm>
        <a:off x="3710925" y="2851938"/>
        <a:ext cx="3093750" cy="720000"/>
      </dsp:txXfrm>
    </dsp:sp>
    <dsp:sp modelId="{7D7913C7-CD33-4F34-8D35-1725D4AE2A4C}">
      <dsp:nvSpPr>
        <dsp:cNvPr id="0" name=""/>
        <dsp:cNvSpPr/>
      </dsp:nvSpPr>
      <dsp:spPr>
        <a:xfrm>
          <a:off x="7949362" y="37693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13F9E-F4C9-4924-A037-D9EAE8DB5872}">
      <dsp:nvSpPr>
        <dsp:cNvPr id="0" name=""/>
        <dsp:cNvSpPr/>
      </dsp:nvSpPr>
      <dsp:spPr>
        <a:xfrm>
          <a:off x="8351550" y="779125"/>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704B28-85C0-4194-9E9E-98B03014BD40}">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Digital skill- power point </a:t>
          </a:r>
        </a:p>
      </dsp:txBody>
      <dsp:txXfrm>
        <a:off x="7346081" y="2851938"/>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91DBE5-28BB-49DD-BCA0-05A46464F061}">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55748C73-6882-4AD6-A8EF-9D181E3F0284}">
      <dsp:nvSpPr>
        <dsp:cNvPr id="0" name=""/>
        <dsp:cNvSpPr/>
      </dsp:nvSpPr>
      <dsp:spPr>
        <a:xfrm>
          <a:off x="8061" y="5979"/>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77850">
            <a:lnSpc>
              <a:spcPct val="90000"/>
            </a:lnSpc>
            <a:spcBef>
              <a:spcPct val="0"/>
            </a:spcBef>
            <a:spcAft>
              <a:spcPct val="35000"/>
            </a:spcAft>
            <a:buNone/>
          </a:pPr>
          <a:r>
            <a:rPr lang="en-US" sz="1300" u="sng" kern="1200"/>
            <a:t>Communication and Teamwork Analysis</a:t>
          </a:r>
          <a:endParaRPr lang="en-US" sz="1300" kern="1200"/>
        </a:p>
      </dsp:txBody>
      <dsp:txXfrm>
        <a:off x="8061" y="5979"/>
        <a:ext cx="3034531" cy="1820718"/>
      </dsp:txXfrm>
    </dsp:sp>
    <dsp:sp modelId="{13B94600-EC2A-4A83-ADE5-CB0B760A3370}">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18A79ED7-7517-4A9B-8650-4F44C611D9B9}">
      <dsp:nvSpPr>
        <dsp:cNvPr id="0" name=""/>
        <dsp:cNvSpPr/>
      </dsp:nvSpPr>
      <dsp:spPr>
        <a:xfrm>
          <a:off x="3740534" y="5979"/>
          <a:ext cx="3034531" cy="1820718"/>
        </a:xfrm>
        <a:prstGeom prst="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77850">
            <a:lnSpc>
              <a:spcPct val="90000"/>
            </a:lnSpc>
            <a:spcBef>
              <a:spcPct val="0"/>
            </a:spcBef>
            <a:spcAft>
              <a:spcPct val="35000"/>
            </a:spcAft>
            <a:buNone/>
          </a:pPr>
          <a:r>
            <a:rPr lang="en-US" sz="1300" kern="1200"/>
            <a:t>I have developed my communication and teamwork skills significantly over time. During a recent placement at the arena for a house party event, I was given the opportunity to lead a team.</a:t>
          </a:r>
        </a:p>
      </dsp:txBody>
      <dsp:txXfrm>
        <a:off x="3740534" y="5979"/>
        <a:ext cx="3034531" cy="1820718"/>
      </dsp:txXfrm>
    </dsp:sp>
    <dsp:sp modelId="{2A2F2DFD-8208-4572-8C1E-D474B7932C48}">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ABDD0C6-BB4D-4A21-97DF-75437217DD95}">
      <dsp:nvSpPr>
        <dsp:cNvPr id="0" name=""/>
        <dsp:cNvSpPr/>
      </dsp:nvSpPr>
      <dsp:spPr>
        <a:xfrm>
          <a:off x="7473007" y="5979"/>
          <a:ext cx="3034531" cy="1820718"/>
        </a:xfrm>
        <a:prstGeom prst="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77850">
            <a:lnSpc>
              <a:spcPct val="90000"/>
            </a:lnSpc>
            <a:spcBef>
              <a:spcPct val="0"/>
            </a:spcBef>
            <a:spcAft>
              <a:spcPct val="35000"/>
            </a:spcAft>
            <a:buNone/>
          </a:pPr>
          <a:r>
            <a:rPr lang="en-US" sz="1300" kern="1200"/>
            <a:t>Although I felt the team worked well at the time, feedback showed that some members were unsure of their roles and responsibilities. On reflection, I realize this could have been improved by giving clearer instructions and a full breakdown of the shift at the start.</a:t>
          </a:r>
        </a:p>
      </dsp:txBody>
      <dsp:txXfrm>
        <a:off x="7473007" y="5979"/>
        <a:ext cx="3034531" cy="1820718"/>
      </dsp:txXfrm>
    </dsp:sp>
    <dsp:sp modelId="{8A518A7A-498F-4966-BD47-764A588A0D8B}">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BB3719FF-EA8C-4F98-89D6-1E98FF0FBF44}">
      <dsp:nvSpPr>
        <dsp:cNvPr id="0" name=""/>
        <dsp:cNvSpPr/>
      </dsp:nvSpPr>
      <dsp:spPr>
        <a:xfrm>
          <a:off x="8061" y="2524640"/>
          <a:ext cx="3034531" cy="1820718"/>
        </a:xfrm>
        <a:prstGeom prst="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77850">
            <a:lnSpc>
              <a:spcPct val="90000"/>
            </a:lnSpc>
            <a:spcBef>
              <a:spcPct val="0"/>
            </a:spcBef>
            <a:spcAft>
              <a:spcPct val="35000"/>
            </a:spcAft>
            <a:buNone/>
          </a:pPr>
          <a:r>
            <a:rPr lang="en-US" sz="1300" kern="1200"/>
            <a:t>I also understand that not everyone felt confident enough to say they were confused during the shift. If I had known this at the time, I would have corrected it straight away.</a:t>
          </a:r>
        </a:p>
      </dsp:txBody>
      <dsp:txXfrm>
        <a:off x="8061" y="2524640"/>
        <a:ext cx="3034531" cy="1820718"/>
      </dsp:txXfrm>
    </dsp:sp>
    <dsp:sp modelId="{3DF42D3B-9D4D-49A4-8BDA-7B47F533AAF8}">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BFA7C05B-C534-464E-B237-B62F2B67D8EB}">
      <dsp:nvSpPr>
        <dsp:cNvPr id="0" name=""/>
        <dsp:cNvSpPr/>
      </dsp:nvSpPr>
      <dsp:spPr>
        <a:xfrm>
          <a:off x="3740534" y="2524640"/>
          <a:ext cx="3034531" cy="1820718"/>
        </a:xfrm>
        <a:prstGeom prst="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77850">
            <a:lnSpc>
              <a:spcPct val="90000"/>
            </a:lnSpc>
            <a:spcBef>
              <a:spcPct val="0"/>
            </a:spcBef>
            <a:spcAft>
              <a:spcPct val="35000"/>
            </a:spcAft>
            <a:buNone/>
          </a:pPr>
          <a:r>
            <a:rPr lang="en-US" sz="1300" kern="1200"/>
            <a:t>I did carry out regular check-ins, which helped communication, but I now see that this was not enough on its own. Providing written or digital instructions would have allowed the team to refer back when needed.</a:t>
          </a:r>
        </a:p>
      </dsp:txBody>
      <dsp:txXfrm>
        <a:off x="3740534" y="2524640"/>
        <a:ext cx="3034531" cy="1820718"/>
      </dsp:txXfrm>
    </dsp:sp>
    <dsp:sp modelId="{9C3E7C75-A5C0-4EB5-A52F-B3ED386A7BB3}">
      <dsp:nvSpPr>
        <dsp:cNvPr id="0" name=""/>
        <dsp:cNvSpPr/>
      </dsp:nvSpPr>
      <dsp:spPr>
        <a:xfrm>
          <a:off x="7473007" y="2524640"/>
          <a:ext cx="3034531" cy="1820718"/>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77850">
            <a:lnSpc>
              <a:spcPct val="90000"/>
            </a:lnSpc>
            <a:spcBef>
              <a:spcPct val="0"/>
            </a:spcBef>
            <a:spcAft>
              <a:spcPct val="35000"/>
            </a:spcAft>
            <a:buNone/>
          </a:pPr>
          <a:r>
            <a:rPr lang="en-US" sz="1300" kern="1200"/>
            <a:t>Overall, this experience has helped me recognize areas for improvement and develop my confidence as a communicator and team leader.</a:t>
          </a:r>
        </a:p>
      </dsp:txBody>
      <dsp:txXfrm>
        <a:off x="7473007" y="2524640"/>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27FD0-B0EB-463D-AC67-05E7AA34EA1A}">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D02DE-C532-44A9-94B4-32BEEA752FC4}">
      <dsp:nvSpPr>
        <dsp:cNvPr id="0" name=""/>
        <dsp:cNvSpPr/>
      </dsp:nvSpPr>
      <dsp:spPr>
        <a:xfrm>
          <a:off x="271034" y="109698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05B6A5-6A29-48F4-BC0C-C471866475BA}">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Gibbs’ Reflective Cycle (1988)</a:t>
          </a:r>
          <a:r>
            <a:rPr lang="en-US" sz="1100" kern="1200"/>
            <a:t> – Description, Feelings, Evaluation, Analysis, Conclusion, Action Plan. Widely used in healthcare, education, and workplace reflection. </a:t>
          </a:r>
        </a:p>
      </dsp:txBody>
      <dsp:txXfrm>
        <a:off x="1172126" y="908559"/>
        <a:ext cx="2114937" cy="897246"/>
      </dsp:txXfrm>
    </dsp:sp>
    <dsp:sp modelId="{4DF6A51B-8723-4202-9BA7-305CECEE1DEE}">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CCFFBE-A6FA-433B-9C48-BE637D510CB4}">
      <dsp:nvSpPr>
        <dsp:cNvPr id="0" name=""/>
        <dsp:cNvSpPr/>
      </dsp:nvSpPr>
      <dsp:spPr>
        <a:xfrm>
          <a:off x="3843996" y="109698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601076-DE7D-4F8F-BB63-A72466D1D637}">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Kolb’s Experiential Learning Cycle (1984)</a:t>
          </a:r>
          <a:r>
            <a:rPr lang="en-US" sz="1100" kern="1200"/>
            <a:t> – Concrete Experience, Reflective Observation, Abstract Conceptualisation, Active Experimentation. Focuses on learning through experience. </a:t>
          </a:r>
        </a:p>
      </dsp:txBody>
      <dsp:txXfrm>
        <a:off x="4745088" y="908559"/>
        <a:ext cx="2114937" cy="897246"/>
      </dsp:txXfrm>
    </dsp:sp>
    <dsp:sp modelId="{24456C1F-E204-49D9-BBFD-CAA75B1657C3}">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FFDC95-4A97-4EB3-822D-3C1447F9E92C}">
      <dsp:nvSpPr>
        <dsp:cNvPr id="0" name=""/>
        <dsp:cNvSpPr/>
      </dsp:nvSpPr>
      <dsp:spPr>
        <a:xfrm>
          <a:off x="7416958" y="1096980"/>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243B6C-C4B2-4F6C-8E63-793D87DE5E60}">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Schön’s Reflective Practice (1983)</a:t>
          </a:r>
          <a:r>
            <a:rPr lang="en-US" sz="1100" kern="1200"/>
            <a:t> – Reflection-in-action (thinking during the activity) and reflection-on-action (thinking after the activity). Common in professional development. </a:t>
          </a:r>
        </a:p>
      </dsp:txBody>
      <dsp:txXfrm>
        <a:off x="8318049" y="908559"/>
        <a:ext cx="2114937" cy="897246"/>
      </dsp:txXfrm>
    </dsp:sp>
    <dsp:sp modelId="{A3B61850-B96D-4191-BF0A-14D58EAA25A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32FAFD-FE52-48CA-8473-A3119488D4D4}">
      <dsp:nvSpPr>
        <dsp:cNvPr id="0" name=""/>
        <dsp:cNvSpPr/>
      </dsp:nvSpPr>
      <dsp:spPr>
        <a:xfrm>
          <a:off x="271034" y="273395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D0DF41-BD6A-4519-9955-2D1CAF0506FE}">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Driscoll’s Model (1994)</a:t>
          </a:r>
          <a:r>
            <a:rPr lang="en-US" sz="1100" kern="1200"/>
            <a:t> – What? So what? Now what? A simple reflective framework often used in nursing and care professions. </a:t>
          </a:r>
        </a:p>
      </dsp:txBody>
      <dsp:txXfrm>
        <a:off x="1172126" y="2545532"/>
        <a:ext cx="2114937" cy="897246"/>
      </dsp:txXfrm>
    </dsp:sp>
    <dsp:sp modelId="{99D4E38A-37BD-42ED-9CA8-84BF4953EE9B}">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31A18-8DD2-46AD-A979-74008FAC4727}">
      <dsp:nvSpPr>
        <dsp:cNvPr id="0" name=""/>
        <dsp:cNvSpPr/>
      </dsp:nvSpPr>
      <dsp:spPr>
        <a:xfrm>
          <a:off x="3843996" y="2733954"/>
          <a:ext cx="520402" cy="520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B0D03A-19B2-49EA-AA4D-72E701DF4383}">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b="1" kern="1200"/>
            <a:t>Johns’ Model of Reflection (1995)</a:t>
          </a:r>
          <a:r>
            <a:rPr lang="en-US" sz="1100" kern="1200"/>
            <a:t> – Structured reflection using guiding questions, often used in healthcare practice.</a:t>
          </a:r>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266CFA-652E-4E8D-B026-ACB723D03BCC}" type="datetimeFigureOut">
              <a:t>4/30/2026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A9184E-C526-4DEB-90F9-70195DE01922}" type="slidenum">
              <a:t>‹#›</a:t>
            </a:fld>
            <a:endParaRPr lang="en-US"/>
          </a:p>
        </p:txBody>
      </p:sp>
    </p:spTree>
    <p:extLst>
      <p:ext uri="{BB962C8B-B14F-4D97-AF65-F5344CB8AC3E}">
        <p14:creationId xmlns:p14="http://schemas.microsoft.com/office/powerpoint/2010/main" val="3789803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discussion will explore how academic learning and digital skills modules have supported my preparation for university and employment. I will draw on key theories and practical examples to </a:t>
            </a:r>
            <a:r>
              <a:rPr lang="en-US"/>
              <a:t>show</a:t>
            </a:r>
            <a:r>
              <a:rPr lang="en-US" dirty="0"/>
              <a:t> how I have applied these skills in both academic and professional contexts.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0A9184E-C526-4DEB-90F9-70195DE01922}" type="slidenum">
              <a:t>1</a:t>
            </a:fld>
            <a:endParaRPr lang="en-US"/>
          </a:p>
        </p:txBody>
      </p:sp>
    </p:spTree>
    <p:extLst>
      <p:ext uri="{BB962C8B-B14F-4D97-AF65-F5344CB8AC3E}">
        <p14:creationId xmlns:p14="http://schemas.microsoft.com/office/powerpoint/2010/main" val="1928408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Time management is my chosen academic </a:t>
            </a:r>
            <a:r>
              <a:rPr lang="en-US">
                <a:ea typeface="Calibri"/>
                <a:cs typeface="Calibri"/>
              </a:rPr>
              <a:t>skill,</a:t>
            </a:r>
            <a:r>
              <a:rPr lang="en-US"/>
              <a:t> Initially</a:t>
            </a:r>
            <a:r>
              <a:rPr lang="en-US" dirty="0"/>
              <a:t>, I did not plan effectively and often misjudged how long tasks would take. This meant I would react to deadlines rather than prepare for them in advance.</a:t>
            </a:r>
            <a:endParaRPr lang="en-US" dirty="0">
              <a:ea typeface="Calibri"/>
              <a:cs typeface="Calibri"/>
            </a:endParaRPr>
          </a:p>
          <a:p>
            <a:r>
              <a:rPr lang="en-US" dirty="0"/>
              <a:t>An academic example of time management is planning a study timetable for assignments and exams. For instance, a student may break down an essay into stages such as research, drafting, and editing, and allocate specific deadlines for each stage. This helps ensure the work is completed on time and reduces stress.</a:t>
            </a:r>
            <a:br>
              <a:rPr lang="en-US" dirty="0">
                <a:cs typeface="+mn-lt"/>
              </a:rPr>
            </a:br>
            <a:endParaRPr lang="en-US" dirty="0"/>
          </a:p>
        </p:txBody>
      </p:sp>
      <p:sp>
        <p:nvSpPr>
          <p:cNvPr id="4" name="Slide Number Placeholder 3"/>
          <p:cNvSpPr>
            <a:spLocks noGrp="1"/>
          </p:cNvSpPr>
          <p:nvPr>
            <p:ph type="sldNum" sz="quarter" idx="5"/>
          </p:nvPr>
        </p:nvSpPr>
        <p:spPr/>
        <p:txBody>
          <a:bodyPr/>
          <a:lstStyle/>
          <a:p>
            <a:fld id="{60A9184E-C526-4DEB-90F9-70195DE01922}" type="slidenum">
              <a:t>4</a:t>
            </a:fld>
            <a:endParaRPr lang="en-US"/>
          </a:p>
        </p:txBody>
      </p:sp>
    </p:spTree>
    <p:extLst>
      <p:ext uri="{BB962C8B-B14F-4D97-AF65-F5344CB8AC3E}">
        <p14:creationId xmlns:p14="http://schemas.microsoft.com/office/powerpoint/2010/main" val="2967344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Overall, I have become more </a:t>
            </a:r>
            <a:r>
              <a:rPr lang="en-US"/>
              <a:t>organized</a:t>
            </a:r>
            <a:r>
              <a:rPr lang="en-US" dirty="0"/>
              <a:t>, confident, and efficient in managing my time.</a:t>
            </a:r>
          </a:p>
          <a:p>
            <a:endParaRPr lang="en-US" dirty="0">
              <a:ea typeface="Calibri"/>
              <a:cs typeface="Calibri"/>
            </a:endParaRPr>
          </a:p>
          <a:p>
            <a:r>
              <a:rPr lang="en-US" dirty="0"/>
              <a:t>An example of what could </a:t>
            </a:r>
            <a:r>
              <a:rPr lang="en-US" dirty="0" err="1"/>
              <a:t>happn</a:t>
            </a:r>
            <a:r>
              <a:rPr lang="en-US" dirty="0"/>
              <a:t> if good time management </a:t>
            </a:r>
            <a:r>
              <a:rPr lang="en-US" dirty="0" err="1"/>
              <a:t>isnt</a:t>
            </a:r>
            <a:r>
              <a:rPr lang="en-US" dirty="0"/>
              <a:t> </a:t>
            </a:r>
            <a:r>
              <a:rPr lang="en-US" dirty="0" err="1"/>
              <a:t>implimented</a:t>
            </a:r>
            <a:r>
              <a:rPr lang="en-US" dirty="0"/>
              <a:t>.</a:t>
            </a:r>
          </a:p>
          <a:p>
            <a:r>
              <a:rPr lang="en-US"/>
              <a:t>, arriving late to deliver a costume could delay a performance, resulting in complaints, refund requests, and damage to the artist’s reputation, as well as my own professional credibility.</a:t>
            </a:r>
            <a:endParaRPr lang="en-US">
              <a:ea typeface="Calibri"/>
              <a:cs typeface="Calibri"/>
            </a:endParaRPr>
          </a:p>
        </p:txBody>
      </p:sp>
      <p:sp>
        <p:nvSpPr>
          <p:cNvPr id="4" name="Slide Number Placeholder 3"/>
          <p:cNvSpPr>
            <a:spLocks noGrp="1"/>
          </p:cNvSpPr>
          <p:nvPr>
            <p:ph type="sldNum" sz="quarter" idx="5"/>
          </p:nvPr>
        </p:nvSpPr>
        <p:spPr/>
        <p:txBody>
          <a:bodyPr/>
          <a:lstStyle/>
          <a:p>
            <a:fld id="{60A9184E-C526-4DEB-90F9-70195DE01922}" type="slidenum">
              <a:rPr lang="en-US"/>
              <a:t>5</a:t>
            </a:fld>
            <a:endParaRPr lang="en-US"/>
          </a:p>
        </p:txBody>
      </p:sp>
    </p:spTree>
    <p:extLst>
      <p:ext uri="{BB962C8B-B14F-4D97-AF65-F5344CB8AC3E}">
        <p14:creationId xmlns:p14="http://schemas.microsoft.com/office/powerpoint/2010/main" val="2156714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applied time management as an academic skill using Gibbs’ Reflective Cycle in live event settings where timing is critical.</a:t>
            </a:r>
          </a:p>
          <a:p>
            <a:r>
              <a:rPr lang="en-US" dirty="0"/>
              <a:t>From reflecting on past events, I have improved my </a:t>
            </a:r>
            <a:r>
              <a:rPr lang="en-US" dirty="0" err="1"/>
              <a:t>organisation</a:t>
            </a:r>
            <a:r>
              <a:rPr lang="en-US" dirty="0"/>
              <a:t> by planning ahead, such as checking locations, considering traffic, and preparing early. Although I have not always been consistent, I have learned from experience and improved over time.</a:t>
            </a:r>
            <a:endParaRPr lang="en-US">
              <a:ea typeface="Calibri"/>
              <a:cs typeface="Calibri"/>
            </a:endParaRPr>
          </a:p>
          <a:p>
            <a:r>
              <a:rPr lang="en-US" dirty="0"/>
              <a:t>Good time management is essential, as delays (e.g., late costume delivery) can disrupt performances, damage reputations, and reduce future work opportunities.</a:t>
            </a:r>
            <a:endParaRPr lang="en-US" dirty="0">
              <a:ea typeface="Calibri"/>
              <a:cs typeface="Calibri"/>
            </a:endParaRPr>
          </a:p>
          <a:p>
            <a:r>
              <a:rPr lang="en-US" dirty="0"/>
              <a:t>Overall, this reflection shows how I have developed stronger time management skills through real experience.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0A9184E-C526-4DEB-90F9-70195DE01922}" type="slidenum">
              <a:t>6</a:t>
            </a:fld>
            <a:endParaRPr lang="en-US"/>
          </a:p>
        </p:txBody>
      </p:sp>
    </p:spTree>
    <p:extLst>
      <p:ext uri="{BB962C8B-B14F-4D97-AF65-F5344CB8AC3E}">
        <p14:creationId xmlns:p14="http://schemas.microsoft.com/office/powerpoint/2010/main" val="2987150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High-performing teams are built through structured leadership and clear information sharing (Hackman, 2002). </a:t>
            </a:r>
          </a:p>
          <a:p>
            <a:pPr>
              <a:buFont typeface="Arial"/>
              <a:buChar char="•"/>
            </a:pPr>
            <a:r>
              <a:rPr lang="en-US"/>
              <a:t>Tuckman, B.W. (1965) ‘Developmental sequence in small groups’, </a:t>
            </a:r>
            <a:r>
              <a:rPr lang="en-US" i="1"/>
              <a:t>Psychological Bulletin</a:t>
            </a:r>
            <a:r>
              <a:rPr lang="en-US"/>
              <a:t>, 63(6), pp. 384–399.</a:t>
            </a:r>
            <a:endParaRPr lang="en-US" dirty="0">
              <a:ea typeface="Calibri"/>
              <a:cs typeface="Calibri"/>
            </a:endParaRPr>
          </a:p>
          <a:p>
            <a:pPr>
              <a:buFont typeface="Arial"/>
              <a:buChar char="•"/>
            </a:pPr>
            <a:r>
              <a:rPr lang="en-US"/>
              <a:t>This is one of the most widely used theories for team building, outlining stages of group development: forming, storming, norming, performing, and adjourning.</a:t>
            </a:r>
          </a:p>
          <a:p>
            <a:pPr>
              <a:buFont typeface="Arial"/>
              <a:buChar char="•"/>
            </a:pPr>
            <a:r>
              <a:rPr lang="en-US"/>
              <a:t>During class activity's we learned how to develop our Interpersonal Skills by working in groups.</a:t>
            </a:r>
            <a:endParaRPr lang="en-US" dirty="0"/>
          </a:p>
          <a:p>
            <a:pPr>
              <a:buFont typeface="Arial"/>
              <a:buChar char="•"/>
            </a:pPr>
            <a:r>
              <a:rPr lang="en-US" dirty="0"/>
              <a:t> learning how communication works </a:t>
            </a:r>
            <a:r>
              <a:rPr lang="en-US"/>
              <a:t>through</a:t>
            </a:r>
            <a:r>
              <a:rPr lang="en-US" dirty="0"/>
              <a:t>  Shannon &amp; Weaver’s Transmission Model (1940s) </a:t>
            </a:r>
            <a:endParaRPr lang="en-US" dirty="0">
              <a:ea typeface="Calibri"/>
              <a:cs typeface="Calibri"/>
            </a:endParaRPr>
          </a:p>
          <a:p>
            <a:pPr marL="285750" indent="-285750">
              <a:lnSpc>
                <a:spcPct val="90000"/>
              </a:lnSpc>
              <a:spcBef>
                <a:spcPts val="1000"/>
              </a:spcBef>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0A9184E-C526-4DEB-90F9-70195DE01922}" type="slidenum">
              <a:t>7</a:t>
            </a:fld>
            <a:endParaRPr lang="en-US"/>
          </a:p>
        </p:txBody>
      </p:sp>
    </p:spTree>
    <p:extLst>
      <p:ext uri="{BB962C8B-B14F-4D97-AF65-F5344CB8AC3E}">
        <p14:creationId xmlns:p14="http://schemas.microsoft.com/office/powerpoint/2010/main" val="876024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Impact of poor communication (food allergy case):</a:t>
            </a:r>
            <a:endParaRPr lang="en-US"/>
          </a:p>
          <a:p>
            <a:r>
              <a:rPr lang="en-US"/>
              <a:t>If a peanut allergy is not clearly communicated to the kitchen, staff may use peanut ingredients or cause cross-contamination through shared equipment. This can lead to a severe allergic reaction and serious health risks for the customer.</a:t>
            </a:r>
          </a:p>
          <a:p>
            <a:r>
              <a:rPr lang="en-US" b="1" dirty="0"/>
              <a:t>Good communication (food allergy case):</a:t>
            </a:r>
            <a:endParaRPr lang="en-US" dirty="0"/>
          </a:p>
          <a:p>
            <a:r>
              <a:rPr lang="en-US"/>
              <a:t>The waiter clearly marks the order as an “ALLERGY” alert. The chef confirms the allergy before preparing the food. The kitchen uses separate equipment and a clean prep area to avoid contamination. A supervisor double-checks high-risk orders to ensure safety.</a:t>
            </a:r>
          </a:p>
          <a:p>
            <a:endParaRPr lang="en-US" dirty="0">
              <a:ea typeface="Calibri"/>
              <a:cs typeface="Calibri"/>
            </a:endParaRPr>
          </a:p>
          <a:p>
            <a:r>
              <a:rPr lang="en-US"/>
              <a:t>This cycle shows how individuals learn by reflecting on experiences and applying their understanding to improve future performance.(Kolb, 1984)</a:t>
            </a:r>
          </a:p>
        </p:txBody>
      </p:sp>
      <p:sp>
        <p:nvSpPr>
          <p:cNvPr id="4" name="Slide Number Placeholder 3"/>
          <p:cNvSpPr>
            <a:spLocks noGrp="1"/>
          </p:cNvSpPr>
          <p:nvPr>
            <p:ph type="sldNum" sz="quarter" idx="5"/>
          </p:nvPr>
        </p:nvSpPr>
        <p:spPr/>
        <p:txBody>
          <a:bodyPr/>
          <a:lstStyle/>
          <a:p>
            <a:fld id="{60A9184E-C526-4DEB-90F9-70195DE01922}" type="slidenum">
              <a:t>10</a:t>
            </a:fld>
            <a:endParaRPr lang="en-US"/>
          </a:p>
        </p:txBody>
      </p:sp>
    </p:spTree>
    <p:extLst>
      <p:ext uri="{BB962C8B-B14F-4D97-AF65-F5344CB8AC3E}">
        <p14:creationId xmlns:p14="http://schemas.microsoft.com/office/powerpoint/2010/main" val="4197566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learned this in Lisa’s class, and it has helped build my confidence both professionally and academically. Before, I would avoid sending emails due to lack of confidence in my spelling and writing. On reflection, this may have held me back and possibly affected my progress and opportunities to move </a:t>
            </a:r>
            <a:r>
              <a:rPr lang="en-US" dirty="0" err="1"/>
              <a:t>forward.Digital</a:t>
            </a:r>
            <a:r>
              <a:rPr lang="en-US" dirty="0"/>
              <a:t> literacy improves communication skills and professional presentation in academic and workplace settings (Gilster, 1997).</a:t>
            </a:r>
          </a:p>
        </p:txBody>
      </p:sp>
      <p:sp>
        <p:nvSpPr>
          <p:cNvPr id="4" name="Slide Number Placeholder 3"/>
          <p:cNvSpPr>
            <a:spLocks noGrp="1"/>
          </p:cNvSpPr>
          <p:nvPr>
            <p:ph type="sldNum" sz="quarter" idx="5"/>
          </p:nvPr>
        </p:nvSpPr>
        <p:spPr/>
        <p:txBody>
          <a:bodyPr/>
          <a:lstStyle/>
          <a:p>
            <a:fld id="{60A9184E-C526-4DEB-90F9-70195DE01922}" type="slidenum">
              <a:t>11</a:t>
            </a:fld>
            <a:endParaRPr lang="en-US"/>
          </a:p>
        </p:txBody>
      </p:sp>
    </p:spTree>
    <p:extLst>
      <p:ext uri="{BB962C8B-B14F-4D97-AF65-F5344CB8AC3E}">
        <p14:creationId xmlns:p14="http://schemas.microsoft.com/office/powerpoint/2010/main" val="2553210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SWOT: Digital learning in live work environments</a:t>
            </a:r>
          </a:p>
          <a:p>
            <a:r>
              <a:rPr lang="en-US" b="1" dirty="0"/>
              <a:t>Strengths:</a:t>
            </a:r>
            <a:r>
              <a:rPr lang="en-US" dirty="0"/>
              <a:t> Improves communication, </a:t>
            </a:r>
            <a:r>
              <a:rPr lang="en-US"/>
              <a:t>organization</a:t>
            </a:r>
            <a:r>
              <a:rPr lang="en-US" dirty="0"/>
              <a:t>, and efficiency; supports real-time decisions and digital skills.</a:t>
            </a:r>
            <a:endParaRPr lang="en-US" dirty="0">
              <a:ea typeface="Calibri"/>
              <a:cs typeface="Calibri"/>
            </a:endParaRPr>
          </a:p>
          <a:p>
            <a:r>
              <a:rPr lang="en-US" b="1"/>
              <a:t>Weaknesses:</a:t>
            </a:r>
            <a:r>
              <a:rPr lang="en-US"/>
              <a:t> Technical issues, requires digital literacy, can reduce face-to-face communication.</a:t>
            </a:r>
          </a:p>
          <a:p>
            <a:r>
              <a:rPr lang="en-US" b="1"/>
              <a:t>Opportunities:</a:t>
            </a:r>
            <a:r>
              <a:rPr lang="en-US"/>
              <a:t> Builds employability skills, supports industry software use, enables remote/hybrid working.</a:t>
            </a:r>
          </a:p>
          <a:p>
            <a:r>
              <a:rPr lang="en-US" b="1"/>
              <a:t>Threats:</a:t>
            </a:r>
            <a:r>
              <a:rPr lang="en-US"/>
              <a:t> Cybersecurity risks, fast-changing tech, system failures, skill gaps among users.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60A9184E-C526-4DEB-90F9-70195DE01922}" type="slidenum">
              <a:rPr lang="en-US"/>
              <a:t>13</a:t>
            </a:fld>
            <a:endParaRPr lang="en-US"/>
          </a:p>
        </p:txBody>
      </p:sp>
    </p:spTree>
    <p:extLst>
      <p:ext uri="{BB962C8B-B14F-4D97-AF65-F5344CB8AC3E}">
        <p14:creationId xmlns:p14="http://schemas.microsoft.com/office/powerpoint/2010/main" val="1866532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skills have been especially important in building my confidence, particularly when writing emails and completing assignments. Previously, I lacked confidence in professional communication, but the use of e-learning tools has helped reduce errors and improve clarity</a:t>
            </a:r>
          </a:p>
        </p:txBody>
      </p:sp>
      <p:sp>
        <p:nvSpPr>
          <p:cNvPr id="4" name="Slide Number Placeholder 3"/>
          <p:cNvSpPr>
            <a:spLocks noGrp="1"/>
          </p:cNvSpPr>
          <p:nvPr>
            <p:ph type="sldNum" sz="quarter" idx="5"/>
          </p:nvPr>
        </p:nvSpPr>
        <p:spPr/>
        <p:txBody>
          <a:bodyPr/>
          <a:lstStyle/>
          <a:p>
            <a:fld id="{60A9184E-C526-4DEB-90F9-70195DE01922}" type="slidenum">
              <a:t>14</a:t>
            </a:fld>
            <a:endParaRPr lang="en-US"/>
          </a:p>
        </p:txBody>
      </p:sp>
    </p:spTree>
    <p:extLst>
      <p:ext uri="{BB962C8B-B14F-4D97-AF65-F5344CB8AC3E}">
        <p14:creationId xmlns:p14="http://schemas.microsoft.com/office/powerpoint/2010/main" val="1018923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my newly found digital learning and using digital tools shown in class I was able to create these examples for my assignment using </a:t>
            </a:r>
            <a:r>
              <a:rPr lang="en-US" dirty="0" err="1"/>
              <a:t>powerpoint,chatgpt</a:t>
            </a:r>
            <a:r>
              <a:rPr lang="en-US" dirty="0"/>
              <a:t> for the images and graphs ,Research activities, Harvard Referencing workshop and Excel workshop .</a:t>
            </a:r>
          </a:p>
        </p:txBody>
      </p:sp>
      <p:sp>
        <p:nvSpPr>
          <p:cNvPr id="4" name="Slide Number Placeholder 3"/>
          <p:cNvSpPr>
            <a:spLocks noGrp="1"/>
          </p:cNvSpPr>
          <p:nvPr>
            <p:ph type="sldNum" sz="quarter" idx="5"/>
          </p:nvPr>
        </p:nvSpPr>
        <p:spPr/>
        <p:txBody>
          <a:bodyPr/>
          <a:lstStyle/>
          <a:p>
            <a:fld id="{60A9184E-C526-4DEB-90F9-70195DE01922}" type="slidenum">
              <a:t>16</a:t>
            </a:fld>
            <a:endParaRPr lang="en-US"/>
          </a:p>
        </p:txBody>
      </p:sp>
    </p:spTree>
    <p:extLst>
      <p:ext uri="{BB962C8B-B14F-4D97-AF65-F5344CB8AC3E}">
        <p14:creationId xmlns:p14="http://schemas.microsoft.com/office/powerpoint/2010/main" val="2775086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4/30/2026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hatgpt.com/s/m_69f2273dd89881919c56b4f61bd1b25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hatgpt.com/s/m_69f2399ba4e481918d299ba012989bbd" TargetMode="External"/><Relationship Id="rId4" Type="http://schemas.openxmlformats.org/officeDocument/2006/relationships/hyperlink" Target="https://chatgpt.com/s/m_69f22fcbe4fc8191b8fcf810f4a7525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4" name="Freeform: Shape 13">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7" name="Freeform: Shape 16">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5" name="Title 4">
            <a:extLst>
              <a:ext uri="{FF2B5EF4-FFF2-40B4-BE49-F238E27FC236}">
                <a16:creationId xmlns:a16="http://schemas.microsoft.com/office/drawing/2014/main" id="{7AC29660-DBC7-B3FA-FF9C-421CE1C18318}"/>
              </a:ext>
            </a:extLst>
          </p:cNvPr>
          <p:cNvSpPr>
            <a:spLocks noGrp="1"/>
          </p:cNvSpPr>
          <p:nvPr>
            <p:ph type="ctrTitle"/>
          </p:nvPr>
        </p:nvSpPr>
        <p:spPr>
          <a:xfrm>
            <a:off x="3369047" y="198877"/>
            <a:ext cx="5320526" cy="3738128"/>
          </a:xfrm>
        </p:spPr>
        <p:txBody>
          <a:bodyPr anchor="b">
            <a:normAutofit/>
          </a:bodyPr>
          <a:lstStyle/>
          <a:p>
            <a:r>
              <a:rPr lang="en-US" sz="5200" dirty="0">
                <a:solidFill>
                  <a:schemeClr val="tx2"/>
                </a:solidFill>
                <a:ea typeface="+mj-lt"/>
                <a:cs typeface="+mj-lt"/>
              </a:rPr>
              <a:t>Academic, Industry &amp; Digital Skills</a:t>
            </a:r>
            <a:br>
              <a:rPr lang="en-US" sz="5200" dirty="0">
                <a:solidFill>
                  <a:schemeClr val="tx2"/>
                </a:solidFill>
                <a:ea typeface="+mj-lt"/>
                <a:cs typeface="+mj-lt"/>
              </a:rPr>
            </a:br>
            <a:r>
              <a:rPr lang="en-US" sz="2000" dirty="0">
                <a:latin typeface="Aptos"/>
                <a:ea typeface="+mj-lt"/>
                <a:cs typeface="+mj-lt"/>
              </a:rPr>
              <a:t>Name</a:t>
            </a:r>
            <a:r>
              <a:rPr lang="en-US" sz="2000" b="1" dirty="0">
                <a:latin typeface="Aptos"/>
                <a:ea typeface="+mj-lt"/>
                <a:cs typeface="+mj-lt"/>
              </a:rPr>
              <a:t>:</a:t>
            </a:r>
            <a:r>
              <a:rPr lang="en-US" sz="2000" dirty="0">
                <a:latin typeface="Aptos"/>
                <a:ea typeface="+mj-lt"/>
                <a:cs typeface="+mj-lt"/>
              </a:rPr>
              <a:t> Beck Donovan-Morgan</a:t>
            </a:r>
            <a:br>
              <a:rPr lang="en-US" sz="2000" dirty="0">
                <a:latin typeface="Aptos"/>
                <a:ea typeface="+mj-lt"/>
                <a:cs typeface="+mj-lt"/>
              </a:rPr>
            </a:br>
            <a:r>
              <a:rPr lang="en-US" sz="2000">
                <a:latin typeface="Aptos"/>
                <a:ea typeface="+mj-lt"/>
                <a:cs typeface="+mj-lt"/>
              </a:rPr>
              <a:t>lecture</a:t>
            </a:r>
            <a:r>
              <a:rPr lang="en-US" sz="2000" dirty="0">
                <a:latin typeface="Aptos"/>
                <a:ea typeface="+mj-lt"/>
                <a:cs typeface="+mj-lt"/>
              </a:rPr>
              <a:t>: </a:t>
            </a:r>
            <a:r>
              <a:rPr lang="en-US" sz="2000" dirty="0">
                <a:ea typeface="+mj-lt"/>
                <a:cs typeface="+mj-lt"/>
              </a:rPr>
              <a:t>Lisa Bassler </a:t>
            </a:r>
            <a:r>
              <a:rPr lang="en-US" sz="2000" dirty="0">
                <a:latin typeface="Aptos"/>
                <a:ea typeface="+mj-lt"/>
                <a:cs typeface="+mj-lt"/>
              </a:rPr>
              <a:t> </a:t>
            </a:r>
            <a:br>
              <a:rPr lang="en-US" sz="2000" dirty="0">
                <a:latin typeface="Aptos"/>
                <a:ea typeface="+mj-lt"/>
                <a:cs typeface="+mj-lt"/>
              </a:rPr>
            </a:br>
            <a:r>
              <a:rPr lang="en-US" sz="2000">
                <a:latin typeface="Aptos"/>
                <a:ea typeface="+mj-lt"/>
                <a:cs typeface="+mj-lt"/>
              </a:rPr>
              <a:t>Student Number: 0650627</a:t>
            </a:r>
            <a:br>
              <a:rPr lang="en-US" sz="2000" dirty="0">
                <a:latin typeface="Aptos"/>
                <a:ea typeface="+mj-lt"/>
                <a:cs typeface="+mj-lt"/>
              </a:rPr>
            </a:br>
            <a:r>
              <a:rPr lang="en-US" sz="2000">
                <a:latin typeface="Aptos"/>
                <a:ea typeface="+mj-lt"/>
                <a:cs typeface="+mj-lt"/>
              </a:rPr>
              <a:t>date: 30.04.2026</a:t>
            </a:r>
            <a:endParaRPr lang="en-US" sz="5200" dirty="0">
              <a:ea typeface="+mj-lt"/>
              <a:cs typeface="+mj-lt"/>
            </a:endParaRPr>
          </a:p>
        </p:txBody>
      </p:sp>
      <p:grpSp>
        <p:nvGrpSpPr>
          <p:cNvPr id="25" name="Group 24">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6" name="Freeform: Shape 25">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9" name="Freeform: Shape 28">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2" name="Freeform: Shape 31">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6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763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20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530F54C-0386-9A6A-E8A8-7FECB7B25417}"/>
              </a:ext>
            </a:extLst>
          </p:cNvPr>
          <p:cNvSpPr txBox="1"/>
          <p:nvPr/>
        </p:nvSpPr>
        <p:spPr>
          <a:xfrm>
            <a:off x="1376947" y="280737"/>
            <a:ext cx="8756315"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dirty="0"/>
              <a:t>Introduction</a:t>
            </a:r>
          </a:p>
          <a:p>
            <a:r>
              <a:rPr lang="en-US" sz="2400" u="sng"/>
              <a:t>Purpose</a:t>
            </a:r>
          </a:p>
          <a:p>
            <a:pPr>
              <a:buFont typeface=""/>
              <a:buChar char="•"/>
            </a:pPr>
            <a:r>
              <a:rPr lang="en-US" sz="2400" dirty="0"/>
              <a:t>Show what I have learned from academic, industry, and digital </a:t>
            </a:r>
            <a:r>
              <a:rPr lang="en-US" sz="2400"/>
              <a:t>skills .</a:t>
            </a:r>
            <a:endParaRPr lang="en-US" sz="2400">
              <a:ea typeface="+mn-lt"/>
              <a:cs typeface="+mn-lt"/>
            </a:endParaRPr>
          </a:p>
          <a:p>
            <a:pPr>
              <a:buFont typeface=""/>
              <a:buChar char="•"/>
            </a:pPr>
            <a:r>
              <a:rPr lang="en-US" sz="2400" u="sng" dirty="0">
                <a:ea typeface="+mn-lt"/>
                <a:cs typeface="+mn-lt"/>
              </a:rPr>
              <a:t>Choose a skill</a:t>
            </a:r>
            <a:r>
              <a:rPr lang="en-US" sz="2400" dirty="0">
                <a:ea typeface="+mn-lt"/>
                <a:cs typeface="+mn-lt"/>
              </a:rPr>
              <a:t>, Explain the skill and its importance, Reflect on our development then </a:t>
            </a:r>
            <a:r>
              <a:rPr lang="en-US" sz="2400">
                <a:ea typeface="+mn-lt"/>
                <a:cs typeface="+mn-lt"/>
              </a:rPr>
              <a:t>analyze</a:t>
            </a:r>
            <a:r>
              <a:rPr lang="en-US" sz="2400" dirty="0">
                <a:ea typeface="+mn-lt"/>
                <a:cs typeface="+mn-lt"/>
              </a:rPr>
              <a:t>  the future academic benefits. </a:t>
            </a:r>
          </a:p>
          <a:p>
            <a:r>
              <a:rPr lang="en-US" sz="2400" u="sng" dirty="0"/>
              <a:t>Focus</a:t>
            </a:r>
          </a:p>
          <a:p>
            <a:pPr>
              <a:buFont typeface=""/>
              <a:buChar char="•"/>
            </a:pPr>
            <a:r>
              <a:rPr lang="en-US" sz="2400" dirty="0"/>
              <a:t>Reflecting on my development through this module </a:t>
            </a:r>
          </a:p>
          <a:p>
            <a:r>
              <a:rPr lang="en-US" sz="2400" u="sng"/>
              <a:t>Chosen Key</a:t>
            </a:r>
            <a:r>
              <a:rPr lang="en-US" sz="2400" u="sng" dirty="0"/>
              <a:t> Skills</a:t>
            </a:r>
            <a:endParaRPr lang="en-US"/>
          </a:p>
          <a:p>
            <a:pPr>
              <a:buFont typeface=""/>
              <a:buChar char="•"/>
            </a:pPr>
            <a:r>
              <a:rPr lang="en-US" sz="2400" dirty="0"/>
              <a:t>Time Management </a:t>
            </a:r>
          </a:p>
          <a:p>
            <a:pPr>
              <a:buFont typeface=""/>
              <a:buChar char="•"/>
            </a:pPr>
            <a:r>
              <a:rPr lang="en-US" sz="2400" dirty="0"/>
              <a:t>Communication </a:t>
            </a:r>
          </a:p>
          <a:p>
            <a:pPr>
              <a:buFont typeface=""/>
              <a:buChar char="•"/>
            </a:pPr>
            <a:r>
              <a:rPr lang="en-US" sz="2400" dirty="0"/>
              <a:t>Digital Tools </a:t>
            </a:r>
          </a:p>
          <a:p>
            <a:endParaRPr lang="en-US" sz="2400" u="sng" dirty="0"/>
          </a:p>
          <a:p>
            <a:r>
              <a:rPr lang="en-US" sz="2400" u="sng"/>
              <a:t>Structure</a:t>
            </a:r>
            <a:endParaRPr lang="en-US"/>
          </a:p>
          <a:p>
            <a:pPr>
              <a:buFont typeface=""/>
              <a:buChar char="•"/>
            </a:pPr>
            <a:r>
              <a:rPr lang="en-US" sz="2400" dirty="0"/>
              <a:t>Introduction → Time Management → Communication → Digital </a:t>
            </a:r>
            <a:r>
              <a:rPr lang="en-US" sz="2400"/>
              <a:t>Skills →Conclusion  .References</a:t>
            </a:r>
          </a:p>
          <a:p>
            <a:pPr>
              <a:buFont typeface=""/>
              <a:buChar char="•"/>
            </a:pPr>
            <a:endParaRPr lang="en-US" dirty="0"/>
          </a:p>
          <a:p>
            <a:endParaRPr lang="en-US" sz="2000" b="1" dirty="0">
              <a:ea typeface="+mn-lt"/>
              <a:cs typeface="+mn-lt"/>
            </a:endParaRPr>
          </a:p>
          <a:p>
            <a:pPr algn="ctr"/>
            <a:endParaRPr lang="en-US"/>
          </a:p>
        </p:txBody>
      </p:sp>
    </p:spTree>
    <p:extLst>
      <p:ext uri="{BB962C8B-B14F-4D97-AF65-F5344CB8AC3E}">
        <p14:creationId xmlns:p14="http://schemas.microsoft.com/office/powerpoint/2010/main" val="3271607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7CF14-AA0E-9B78-8452-DB798205D46A}"/>
              </a:ext>
            </a:extLst>
          </p:cNvPr>
          <p:cNvSpPr>
            <a:spLocks noGrp="1"/>
          </p:cNvSpPr>
          <p:nvPr>
            <p:ph type="title"/>
          </p:nvPr>
        </p:nvSpPr>
        <p:spPr>
          <a:xfrm>
            <a:off x="838200" y="365125"/>
            <a:ext cx="10515600" cy="1325563"/>
          </a:xfrm>
        </p:spPr>
        <p:txBody>
          <a:bodyPr>
            <a:normAutofit/>
          </a:bodyPr>
          <a:lstStyle/>
          <a:p>
            <a:r>
              <a:rPr lang="en-US" sz="4600" u="sng"/>
              <a:t>Key skills I have developed for this moduel</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DB0402-D527-FD79-DBB2-B60AC8849F8F}"/>
              </a:ext>
            </a:extLst>
          </p:cNvPr>
          <p:cNvGraphicFramePr>
            <a:graphicFrameLocks noGrp="1"/>
          </p:cNvGraphicFramePr>
          <p:nvPr>
            <p:ph idx="1"/>
            <p:extLst>
              <p:ext uri="{D42A27DB-BD31-4B8C-83A1-F6EECF244321}">
                <p14:modId xmlns:p14="http://schemas.microsoft.com/office/powerpoint/2010/main" val="278541139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6450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A01B917-C6DC-4F45-224B-F01E8A2C3BDF}"/>
              </a:ext>
            </a:extLst>
          </p:cNvPr>
          <p:cNvSpPr>
            <a:spLocks noGrp="1"/>
          </p:cNvSpPr>
          <p:nvPr>
            <p:ph type="title"/>
          </p:nvPr>
        </p:nvSpPr>
        <p:spPr>
          <a:xfrm>
            <a:off x="640080" y="1243013"/>
            <a:ext cx="3855720" cy="4371974"/>
          </a:xfrm>
        </p:spPr>
        <p:txBody>
          <a:bodyPr>
            <a:normAutofit/>
          </a:bodyPr>
          <a:lstStyle/>
          <a:p>
            <a:br>
              <a:rPr lang="en-US" sz="1400" dirty="0"/>
            </a:br>
            <a:r>
              <a:rPr lang="en-US" sz="1400" b="1" u="sng">
                <a:solidFill>
                  <a:schemeClr val="tx2"/>
                </a:solidFill>
                <a:ea typeface="+mj-lt"/>
                <a:cs typeface="+mj-lt"/>
              </a:rPr>
              <a:t>Time Management</a:t>
            </a:r>
            <a:endParaRPr lang="en-US" sz="1400" u="sng">
              <a:solidFill>
                <a:schemeClr val="tx2"/>
              </a:solidFill>
            </a:endParaRPr>
          </a:p>
          <a:p>
            <a:r>
              <a:rPr lang="en-US" sz="1400" dirty="0">
                <a:solidFill>
                  <a:schemeClr val="tx2"/>
                </a:solidFill>
                <a:ea typeface="+mj-lt"/>
                <a:cs typeface="+mj-lt"/>
              </a:rPr>
              <a:t>Time management is the process of planning, organizing, and controlling how time is distributed to tasks in order to improve efficiency, productivity, and goal achievement (Claessens, van </a:t>
            </a:r>
            <a:r>
              <a:rPr lang="en-US" sz="1400" dirty="0" err="1">
                <a:solidFill>
                  <a:schemeClr val="tx2"/>
                </a:solidFill>
                <a:ea typeface="+mj-lt"/>
                <a:cs typeface="+mj-lt"/>
              </a:rPr>
              <a:t>Eerde</a:t>
            </a:r>
            <a:r>
              <a:rPr lang="en-US" sz="1400" dirty="0">
                <a:solidFill>
                  <a:schemeClr val="tx2"/>
                </a:solidFill>
                <a:ea typeface="+mj-lt"/>
                <a:cs typeface="+mj-lt"/>
              </a:rPr>
              <a:t>, Rutte and Roe, 2007). </a:t>
            </a:r>
            <a:br>
              <a:rPr lang="en-US" sz="1400" dirty="0">
                <a:ea typeface="+mj-lt"/>
                <a:cs typeface="+mj-lt"/>
              </a:rPr>
            </a:br>
            <a:endParaRPr lang="en-US" sz="1400">
              <a:solidFill>
                <a:schemeClr val="tx2"/>
              </a:solidFill>
            </a:endParaRPr>
          </a:p>
          <a:p>
            <a:r>
              <a:rPr lang="en-US" sz="1400">
                <a:solidFill>
                  <a:schemeClr val="tx2"/>
                </a:solidFill>
                <a:ea typeface="+mj-lt"/>
                <a:cs typeface="+mj-lt"/>
              </a:rPr>
              <a:t> In university and live work environments, such as events, meetings, and deadlines, it is essential for ensuring tasks are completed efficiently and commitments are met without conflict.</a:t>
            </a:r>
            <a:br>
              <a:rPr lang="en-US" sz="1400" dirty="0">
                <a:ea typeface="+mj-lt"/>
                <a:cs typeface="+mj-lt"/>
              </a:rPr>
            </a:br>
            <a:r>
              <a:rPr lang="en-US" sz="1400">
                <a:solidFill>
                  <a:schemeClr val="tx2"/>
                </a:solidFill>
                <a:ea typeface="+mj-lt"/>
                <a:cs typeface="+mj-lt"/>
              </a:rPr>
              <a:t>I developed this skill through managing assignments, deadlines, and live event responsibilities. For example, in festival work I had to plan tasks such as early preparation, travel time, and scheduling deliveries. I improved over time by learning from mistakes and starting tasks earlier, which helped me become more organized and reliable.</a:t>
            </a:r>
            <a:endParaRPr lang="en-US" sz="1400">
              <a:solidFill>
                <a:schemeClr val="tx2"/>
              </a:solidFill>
            </a:endParaRPr>
          </a:p>
          <a:p>
            <a:endParaRPr lang="en-US" sz="1400">
              <a:solidFill>
                <a:schemeClr val="tx2"/>
              </a:solidFill>
            </a:endParaRPr>
          </a:p>
        </p:txBody>
      </p:sp>
      <p:sp>
        <p:nvSpPr>
          <p:cNvPr id="21" name="Content Placeholder 2">
            <a:extLst>
              <a:ext uri="{FF2B5EF4-FFF2-40B4-BE49-F238E27FC236}">
                <a16:creationId xmlns:a16="http://schemas.microsoft.com/office/drawing/2014/main" id="{A7078E85-9A82-4D74-B2FB-A14618143FF8}"/>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US" sz="1800" u="sng">
                <a:solidFill>
                  <a:schemeClr val="tx2"/>
                </a:solidFill>
              </a:rPr>
              <a:t>Reflect</a:t>
            </a:r>
          </a:p>
          <a:p>
            <a:pPr>
              <a:buFont typeface="Arial"/>
              <a:buChar char="•"/>
            </a:pPr>
            <a:r>
              <a:rPr lang="en-US" sz="1800">
                <a:solidFill>
                  <a:schemeClr val="tx2"/>
                </a:solidFill>
                <a:ea typeface="+mn-lt"/>
                <a:cs typeface="+mn-lt"/>
              </a:rPr>
              <a:t>I see my time management as an ongoing learning process shaped by university and work experience. </a:t>
            </a:r>
            <a:endParaRPr lang="en-US" sz="1800">
              <a:solidFill>
                <a:schemeClr val="tx2"/>
              </a:solidFill>
            </a:endParaRPr>
          </a:p>
          <a:p>
            <a:pPr>
              <a:buFont typeface="Arial"/>
              <a:buChar char="•"/>
            </a:pPr>
            <a:r>
              <a:rPr lang="en-US" sz="1800">
                <a:solidFill>
                  <a:schemeClr val="tx2"/>
                </a:solidFill>
                <a:ea typeface="+mn-lt"/>
                <a:cs typeface="+mn-lt"/>
              </a:rPr>
              <a:t>At first, I was reactive and often underestimated task duration. </a:t>
            </a:r>
            <a:endParaRPr lang="en-US" sz="1800">
              <a:solidFill>
                <a:schemeClr val="tx2"/>
              </a:solidFill>
            </a:endParaRPr>
          </a:p>
          <a:p>
            <a:pPr>
              <a:buFont typeface="Arial"/>
              <a:buChar char="•"/>
            </a:pPr>
            <a:r>
              <a:rPr lang="en-US" sz="1800">
                <a:solidFill>
                  <a:schemeClr val="tx2"/>
                </a:solidFill>
                <a:ea typeface="+mn-lt"/>
                <a:cs typeface="+mn-lt"/>
              </a:rPr>
              <a:t>I tended to respond to deadlines rather than plan ahead. </a:t>
            </a:r>
            <a:endParaRPr lang="en-US" sz="1800">
              <a:solidFill>
                <a:schemeClr val="tx2"/>
              </a:solidFill>
            </a:endParaRPr>
          </a:p>
          <a:p>
            <a:pPr>
              <a:buFont typeface="Arial"/>
              <a:buChar char="•"/>
            </a:pPr>
            <a:r>
              <a:rPr lang="en-US" sz="1800">
                <a:solidFill>
                  <a:schemeClr val="tx2"/>
                </a:solidFill>
                <a:ea typeface="+mn-lt"/>
                <a:cs typeface="+mn-lt"/>
              </a:rPr>
              <a:t>Through lectures, assignments, and live events, I recognized this was not effective. </a:t>
            </a:r>
            <a:endParaRPr lang="en-US" sz="1800">
              <a:solidFill>
                <a:schemeClr val="tx2"/>
              </a:solidFill>
            </a:endParaRPr>
          </a:p>
          <a:p>
            <a:pPr>
              <a:buFont typeface="Arial"/>
              <a:buChar char="•"/>
            </a:pPr>
            <a:r>
              <a:rPr lang="en-US" sz="1800">
                <a:solidFill>
                  <a:schemeClr val="tx2"/>
                </a:solidFill>
                <a:ea typeface="+mn-lt"/>
                <a:cs typeface="+mn-lt"/>
              </a:rPr>
              <a:t>I now use a more proactive approach, prioritizing and planning tasks more effectively. </a:t>
            </a:r>
            <a:endParaRPr lang="en-US" sz="1800">
              <a:solidFill>
                <a:schemeClr val="tx2"/>
              </a:solidFill>
            </a:endParaRPr>
          </a:p>
          <a:p>
            <a:pPr>
              <a:buFont typeface="Arial"/>
              <a:buChar char="•"/>
            </a:pPr>
            <a:r>
              <a:rPr lang="en-US" sz="1800">
                <a:solidFill>
                  <a:schemeClr val="tx2"/>
                </a:solidFill>
                <a:ea typeface="+mn-lt"/>
                <a:cs typeface="+mn-lt"/>
              </a:rPr>
              <a:t>This has improved my consistency, efficiency, and reliability in meeting responsibilities. </a:t>
            </a:r>
            <a:endParaRPr lang="en-US" sz="1800">
              <a:solidFill>
                <a:schemeClr val="tx2"/>
              </a:solidFill>
            </a:endParaRPr>
          </a:p>
          <a:p>
            <a:pPr>
              <a:buFont typeface="Arial"/>
              <a:buChar char="•"/>
            </a:pPr>
            <a:r>
              <a:rPr lang="en-US" sz="1800">
                <a:solidFill>
                  <a:schemeClr val="tx2"/>
                </a:solidFill>
                <a:ea typeface="+mn-lt"/>
                <a:cs typeface="+mn-lt"/>
              </a:rPr>
              <a:t>I am now more aware of time as a limited resource.</a:t>
            </a:r>
            <a:endParaRPr lang="en-US" sz="1800">
              <a:solidFill>
                <a:schemeClr val="tx2"/>
              </a:solidFill>
            </a:endParaRPr>
          </a:p>
          <a:p>
            <a:pPr marL="0" indent="0">
              <a:buNone/>
            </a:pPr>
            <a:endParaRPr lang="en-US" sz="1800" u="sng">
              <a:solidFill>
                <a:schemeClr val="tx2"/>
              </a:solidFill>
            </a:endParaRPr>
          </a:p>
          <a:p>
            <a:pPr marL="0" indent="0">
              <a:buNone/>
            </a:pPr>
            <a:endParaRPr lang="en-US" sz="1800">
              <a:solidFill>
                <a:schemeClr val="tx2"/>
              </a:solidFill>
            </a:endParaRPr>
          </a:p>
        </p:txBody>
      </p:sp>
    </p:spTree>
    <p:extLst>
      <p:ext uri="{BB962C8B-B14F-4D97-AF65-F5344CB8AC3E}">
        <p14:creationId xmlns:p14="http://schemas.microsoft.com/office/powerpoint/2010/main" val="3439682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E897A-EC32-6309-73E3-929DFFFFC956}"/>
              </a:ext>
            </a:extLst>
          </p:cNvPr>
          <p:cNvSpPr>
            <a:spLocks noGrp="1"/>
          </p:cNvSpPr>
          <p:nvPr>
            <p:ph type="title"/>
          </p:nvPr>
        </p:nvSpPr>
        <p:spPr>
          <a:xfrm>
            <a:off x="-5861" y="-222216"/>
            <a:ext cx="6102592" cy="6680883"/>
          </a:xfrm>
        </p:spPr>
        <p:txBody>
          <a:bodyPr vert="horz" lIns="91440" tIns="45720" rIns="91440" bIns="45720" rtlCol="0" anchor="t">
            <a:noAutofit/>
          </a:bodyPr>
          <a:lstStyle/>
          <a:p>
            <a:pPr marL="228600" indent="-228600">
              <a:spcBef>
                <a:spcPts val="1000"/>
              </a:spcBef>
            </a:pPr>
            <a:endParaRPr lang="en-US" sz="1000">
              <a:solidFill>
                <a:schemeClr val="bg1"/>
              </a:solidFill>
              <a:latin typeface="Aptos"/>
            </a:endParaRPr>
          </a:p>
          <a:p>
            <a:pPr marL="457200" indent="-457200">
              <a:spcBef>
                <a:spcPts val="1000"/>
              </a:spcBef>
              <a:buFont typeface="Arial"/>
              <a:buChar char="•"/>
            </a:pPr>
            <a:r>
              <a:rPr lang="en-US" sz="1600" u="sng">
                <a:solidFill>
                  <a:schemeClr val="bg1"/>
                </a:solidFill>
                <a:latin typeface="Aptos"/>
              </a:rPr>
              <a:t>Analyze</a:t>
            </a:r>
            <a:br>
              <a:rPr lang="en-US" sz="1600" u="sng" dirty="0">
                <a:latin typeface="Aptos"/>
              </a:rPr>
            </a:br>
            <a:r>
              <a:rPr lang="en-US" sz="1600">
                <a:solidFill>
                  <a:schemeClr val="bg1"/>
                </a:solidFill>
                <a:latin typeface="Aptos"/>
              </a:rPr>
              <a:t>I analyze my time management using self-regulated learning (Zimmerman). This means I now plan, monitor, and review how I use my time instead of just reacting to deadlines. I use this approach in both university studies and liv event work.</a:t>
            </a:r>
            <a:endParaRPr lang="en-US" sz="1600" dirty="0">
              <a:solidFill>
                <a:schemeClr val="bg1"/>
              </a:solidFill>
              <a:latin typeface="Aptos"/>
            </a:endParaRPr>
          </a:p>
          <a:p>
            <a:pPr marL="285750" indent="-285750">
              <a:spcBef>
                <a:spcPts val="1000"/>
              </a:spcBef>
              <a:buFont typeface="Arial"/>
              <a:buChar char="•"/>
            </a:pPr>
            <a:r>
              <a:rPr lang="en-US" sz="1600">
                <a:solidFill>
                  <a:schemeClr val="bg1"/>
                </a:solidFill>
                <a:latin typeface="Aptos"/>
              </a:rPr>
              <a:t>This has helped my studies by helping me complete assignments on time, stay organized, and reduce last-minute stress. In my </a:t>
            </a:r>
            <a:r>
              <a:rPr lang="en-US" sz="1600" b="1">
                <a:solidFill>
                  <a:schemeClr val="bg1"/>
                </a:solidFill>
                <a:latin typeface="Aptos"/>
              </a:rPr>
              <a:t>work </a:t>
            </a:r>
            <a:r>
              <a:rPr lang="en-US" sz="1600">
                <a:solidFill>
                  <a:schemeClr val="bg1"/>
                </a:solidFill>
                <a:latin typeface="Aptos"/>
              </a:rPr>
              <a:t>experience, it has helped me manage fast-paced event tasks more effectively, stay calm under pressure, and ensure responsibilities are completed correctly.</a:t>
            </a:r>
            <a:endParaRPr lang="en-US" sz="1600" dirty="0">
              <a:solidFill>
                <a:schemeClr val="bg1"/>
              </a:solidFill>
              <a:latin typeface="Aptos"/>
            </a:endParaRPr>
          </a:p>
          <a:p>
            <a:pPr marL="285750" indent="-285750">
              <a:spcBef>
                <a:spcPts val="1000"/>
              </a:spcBef>
              <a:buFont typeface="Arial"/>
              <a:buChar char="•"/>
            </a:pPr>
            <a:r>
              <a:rPr lang="en-US" sz="1600">
                <a:solidFill>
                  <a:schemeClr val="bg1"/>
                </a:solidFill>
                <a:latin typeface="Aptos"/>
              </a:rPr>
              <a:t>Research by Claessens et al. (2007) supports this, showing that suitable time management improves performance and reduces stress which reflects my own experience in both academic and work settings. </a:t>
            </a:r>
            <a:br>
              <a:rPr lang="en-US" sz="1600" dirty="0">
                <a:latin typeface="Aptos"/>
              </a:rPr>
            </a:br>
            <a:br>
              <a:rPr lang="en-US" sz="1600" dirty="0">
                <a:latin typeface="Aptos"/>
              </a:rPr>
            </a:br>
            <a:br>
              <a:rPr lang="en-US" sz="1600" dirty="0">
                <a:latin typeface="Aptos"/>
              </a:rPr>
            </a:br>
            <a:br>
              <a:rPr lang="en-US" sz="1600" dirty="0">
                <a:latin typeface="Aptos"/>
              </a:rPr>
            </a:br>
            <a:r>
              <a:rPr lang="en-US" sz="1600" u="sng">
                <a:solidFill>
                  <a:schemeClr val="bg1"/>
                </a:solidFill>
              </a:rPr>
              <a:t>Evaluation </a:t>
            </a:r>
            <a:br>
              <a:rPr lang="en-US" sz="1600" u="sng" dirty="0"/>
            </a:br>
            <a:endParaRPr lang="en-US" sz="1600" u="sng">
              <a:solidFill>
                <a:schemeClr val="bg1"/>
              </a:solidFill>
              <a:latin typeface="Aptos"/>
            </a:endParaRPr>
          </a:p>
          <a:p>
            <a:r>
              <a:rPr lang="en-US" sz="1600">
                <a:solidFill>
                  <a:schemeClr val="bg1"/>
                </a:solidFill>
                <a:ea typeface="+mj-lt"/>
                <a:cs typeface="+mj-lt"/>
              </a:rPr>
              <a:t>Overall, my time management has improved through university and live event experience</a:t>
            </a:r>
            <a:br>
              <a:rPr lang="en-US" sz="1600" dirty="0">
                <a:ea typeface="+mj-lt"/>
                <a:cs typeface="+mj-lt"/>
              </a:rPr>
            </a:br>
            <a:r>
              <a:rPr lang="en-US" sz="1600">
                <a:solidFill>
                  <a:schemeClr val="bg1"/>
                </a:solidFill>
                <a:ea typeface="+mj-lt"/>
                <a:cs typeface="+mj-lt"/>
              </a:rPr>
              <a:t> I can now plan and priorities tasks more effectively.</a:t>
            </a:r>
          </a:p>
          <a:p>
            <a:r>
              <a:rPr lang="en-US" sz="1600">
                <a:solidFill>
                  <a:schemeClr val="bg1"/>
                </a:solidFill>
                <a:ea typeface="+mj-lt"/>
                <a:cs typeface="+mj-lt"/>
              </a:rPr>
              <a:t>A strength is that I am more organized and proactive, helping me meet deadlines and manage pressure in both study and work.</a:t>
            </a:r>
            <a:endParaRPr lang="en-US" sz="1600">
              <a:solidFill>
                <a:schemeClr val="bg1"/>
              </a:solidFill>
            </a:endParaRPr>
          </a:p>
          <a:p>
            <a:r>
              <a:rPr lang="en-US" sz="1600">
                <a:solidFill>
                  <a:schemeClr val="bg1"/>
                </a:solidFill>
                <a:ea typeface="+mj-lt"/>
                <a:cs typeface="+mj-lt"/>
              </a:rPr>
              <a:t>A weakness is that I sometimes underestimate how long tasks will take, especially in live events.</a:t>
            </a:r>
            <a:endParaRPr lang="en-US" sz="1600">
              <a:solidFill>
                <a:schemeClr val="bg1"/>
              </a:solidFill>
            </a:endParaRPr>
          </a:p>
          <a:p>
            <a:r>
              <a:rPr lang="en-US" sz="1600">
                <a:solidFill>
                  <a:schemeClr val="bg1"/>
                </a:solidFill>
                <a:ea typeface="+mj-lt"/>
                <a:cs typeface="+mj-lt"/>
              </a:rPr>
              <a:t>To improve, I will continue developing my planning skills and allow extra time for unexpected delays.</a:t>
            </a:r>
            <a:endParaRPr lang="en-US" sz="1600">
              <a:solidFill>
                <a:schemeClr val="bg1"/>
              </a:solidFill>
            </a:endParaRPr>
          </a:p>
          <a:p>
            <a:endParaRPr lang="en-US" sz="1600" dirty="0">
              <a:solidFill>
                <a:schemeClr val="bg1"/>
              </a:solidFill>
              <a:latin typeface="Aptos"/>
            </a:endParaRPr>
          </a:p>
          <a:p>
            <a:pPr marL="228600" indent="-228600">
              <a:spcBef>
                <a:spcPts val="1000"/>
              </a:spcBef>
            </a:pPr>
            <a:endParaRPr lang="en-US" sz="1600" dirty="0">
              <a:solidFill>
                <a:schemeClr val="bg1"/>
              </a:solidFill>
              <a:latin typeface="Aptos"/>
            </a:endParaRPr>
          </a:p>
          <a:p>
            <a:endParaRPr lang="en-US" sz="1600" b="1" dirty="0">
              <a:solidFill>
                <a:schemeClr val="bg1"/>
              </a:solidFill>
            </a:endParaRPr>
          </a:p>
        </p:txBody>
      </p:sp>
      <p:sp>
        <p:nvSpPr>
          <p:cNvPr id="5" name="Content Placeholder 4">
            <a:extLst>
              <a:ext uri="{FF2B5EF4-FFF2-40B4-BE49-F238E27FC236}">
                <a16:creationId xmlns:a16="http://schemas.microsoft.com/office/drawing/2014/main" id="{5FDC3069-F46C-B9FC-D856-0BC20465068C}"/>
              </a:ext>
            </a:extLst>
          </p:cNvPr>
          <p:cNvSpPr>
            <a:spLocks noGrp="1"/>
          </p:cNvSpPr>
          <p:nvPr>
            <p:ph idx="1"/>
          </p:nvPr>
        </p:nvSpPr>
        <p:spPr>
          <a:xfrm>
            <a:off x="838200" y="3146400"/>
            <a:ext cx="4391024" cy="2454300"/>
          </a:xfrm>
        </p:spPr>
        <p:txBody>
          <a:bodyPr vert="horz" lIns="91440" tIns="45720" rIns="91440" bIns="45720" rtlCol="0">
            <a:normAutofit/>
          </a:bodyPr>
          <a:lstStyle/>
          <a:p>
            <a:endParaRPr lang="en-US" sz="2400">
              <a:solidFill>
                <a:schemeClr val="bg1">
                  <a:alpha val="80000"/>
                </a:schemeClr>
              </a:solidFill>
            </a:endParaRPr>
          </a:p>
          <a:p>
            <a:endParaRPr lang="en-US" sz="2400">
              <a:solidFill>
                <a:schemeClr val="bg1">
                  <a:alpha val="80000"/>
                </a:schemeClr>
              </a:solidFill>
            </a:endParaRPr>
          </a:p>
        </p:txBody>
      </p:sp>
      <p:grpSp>
        <p:nvGrpSpPr>
          <p:cNvPr id="64" name="Group 63">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65" name="Group 64">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69" name="Freeform: Shape 68">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Shape 69">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66" name="Group 65">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67" name="Freeform: Shape 66">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1" name="Graphic 20" descr="Head with Gears">
            <a:extLst>
              <a:ext uri="{FF2B5EF4-FFF2-40B4-BE49-F238E27FC236}">
                <a16:creationId xmlns:a16="http://schemas.microsoft.com/office/drawing/2014/main" id="{ECDE4C5E-1FBB-C560-ED75-1570A77CAEF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68537" y="1010864"/>
            <a:ext cx="3063347" cy="3063347"/>
          </a:xfrm>
          <a:prstGeom prst="rect">
            <a:avLst/>
          </a:prstGeom>
        </p:spPr>
      </p:pic>
    </p:spTree>
    <p:extLst>
      <p:ext uri="{BB962C8B-B14F-4D97-AF65-F5344CB8AC3E}">
        <p14:creationId xmlns:p14="http://schemas.microsoft.com/office/powerpoint/2010/main" val="3637549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2E43-B0FB-6EC8-1C28-D85DE271382E}"/>
              </a:ext>
            </a:extLst>
          </p:cNvPr>
          <p:cNvSpPr>
            <a:spLocks noGrp="1"/>
          </p:cNvSpPr>
          <p:nvPr>
            <p:ph type="title"/>
          </p:nvPr>
        </p:nvSpPr>
        <p:spPr>
          <a:xfrm>
            <a:off x="451339" y="365125"/>
            <a:ext cx="10902461" cy="821471"/>
          </a:xfrm>
        </p:spPr>
        <p:txBody>
          <a:bodyPr/>
          <a:lstStyle/>
          <a:p>
            <a:r>
              <a:rPr lang="en-US" sz="1800">
                <a:latin typeface="Aptos"/>
              </a:rPr>
              <a:t>(Accessed: 29 April 2026)</a:t>
            </a:r>
            <a:endParaRPr lang="en-US"/>
          </a:p>
        </p:txBody>
      </p:sp>
      <p:pic>
        <p:nvPicPr>
          <p:cNvPr id="4" name="Content Placeholder 3" descr="A diagram of a reflective cycle&#10;&#10;AI-generated content may be incorrect.">
            <a:extLst>
              <a:ext uri="{FF2B5EF4-FFF2-40B4-BE49-F238E27FC236}">
                <a16:creationId xmlns:a16="http://schemas.microsoft.com/office/drawing/2014/main" id="{BD0EB778-9557-2459-57BE-45AB33B43C91}"/>
              </a:ext>
            </a:extLst>
          </p:cNvPr>
          <p:cNvPicPr>
            <a:picLocks noGrp="1" noChangeAspect="1"/>
          </p:cNvPicPr>
          <p:nvPr>
            <p:ph idx="1"/>
          </p:nvPr>
        </p:nvPicPr>
        <p:blipFill>
          <a:blip r:embed="rId3"/>
          <a:stretch>
            <a:fillRect/>
          </a:stretch>
        </p:blipFill>
        <p:spPr>
          <a:xfrm>
            <a:off x="3042725" y="85787"/>
            <a:ext cx="8134643" cy="6857999"/>
          </a:xfrm>
          <a:prstGeom prst="rect">
            <a:avLst/>
          </a:prstGeom>
        </p:spPr>
      </p:pic>
    </p:spTree>
    <p:extLst>
      <p:ext uri="{BB962C8B-B14F-4D97-AF65-F5344CB8AC3E}">
        <p14:creationId xmlns:p14="http://schemas.microsoft.com/office/powerpoint/2010/main" val="3165260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35D002D-37F4-EF5A-923B-AFD929F21BEB}"/>
              </a:ext>
            </a:extLst>
          </p:cNvPr>
          <p:cNvSpPr>
            <a:spLocks noGrp="1"/>
          </p:cNvSpPr>
          <p:nvPr>
            <p:ph type="title"/>
          </p:nvPr>
        </p:nvSpPr>
        <p:spPr>
          <a:xfrm>
            <a:off x="640080" y="1243013"/>
            <a:ext cx="3855720" cy="4371974"/>
          </a:xfrm>
        </p:spPr>
        <p:txBody>
          <a:bodyPr>
            <a:normAutofit/>
          </a:bodyPr>
          <a:lstStyle/>
          <a:p>
            <a:r>
              <a:rPr lang="en-US" sz="2800" u="sng">
                <a:solidFill>
                  <a:schemeClr val="tx2"/>
                </a:solidFill>
              </a:rPr>
              <a:t>Communication and teamwork/teambuilding</a:t>
            </a:r>
          </a:p>
        </p:txBody>
      </p:sp>
      <p:sp>
        <p:nvSpPr>
          <p:cNvPr id="3" name="Content Placeholder 2">
            <a:extLst>
              <a:ext uri="{FF2B5EF4-FFF2-40B4-BE49-F238E27FC236}">
                <a16:creationId xmlns:a16="http://schemas.microsoft.com/office/drawing/2014/main" id="{0E9D99E7-061C-E693-2C16-3D55E83DA603}"/>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ea typeface="+mn-lt"/>
                <a:cs typeface="+mn-lt"/>
              </a:rPr>
              <a:t>Good team communication improves coordination and reduces errors (Robbins and Judge, 2019). </a:t>
            </a:r>
          </a:p>
          <a:p>
            <a:r>
              <a:rPr lang="en-US" sz="1800">
                <a:solidFill>
                  <a:schemeClr val="tx2"/>
                </a:solidFill>
                <a:ea typeface="+mn-lt"/>
                <a:cs typeface="+mn-lt"/>
              </a:rPr>
              <a:t>I understand communication as the clear and purposeful exchange of information between individuals to achieve mutual understanding, while teamwork refers to the collaborative effort of a group working towards a shared goal.</a:t>
            </a:r>
            <a:endParaRPr lang="en-US" sz="1800">
              <a:solidFill>
                <a:schemeClr val="tx2"/>
              </a:solidFill>
            </a:endParaRPr>
          </a:p>
          <a:p>
            <a:r>
              <a:rPr lang="en-US" sz="1800">
                <a:solidFill>
                  <a:schemeClr val="tx2"/>
                </a:solidFill>
                <a:ea typeface="+mn-lt"/>
                <a:cs typeface="+mn-lt"/>
              </a:rPr>
              <a:t>For example, in a live event setting, effective communication ensures that I relay exact timing and instructions to artists and crew, while teamwork allows us to coordinate tasks efficiently to keep the event running smoothly. Together, these skills enhance performance, reduce errors, and support successful outcomes in professional environments.</a:t>
            </a:r>
            <a:endParaRPr lang="en-US" sz="1800">
              <a:solidFill>
                <a:schemeClr val="tx2"/>
              </a:solidFill>
            </a:endParaRPr>
          </a:p>
          <a:p>
            <a:r>
              <a:rPr lang="en-US" sz="1800">
                <a:solidFill>
                  <a:schemeClr val="tx2"/>
                </a:solidFill>
                <a:ea typeface="+mn-lt"/>
                <a:cs typeface="+mn-lt"/>
              </a:rPr>
              <a:t>Effective teamwork depends on clear roles and effective communication processes (West, 2012). </a:t>
            </a:r>
            <a:endParaRPr lang="en-US" sz="1800">
              <a:solidFill>
                <a:schemeClr val="tx2"/>
              </a:solidFill>
            </a:endParaRPr>
          </a:p>
          <a:p>
            <a:endParaRPr lang="en-US"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1341205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D98FEEC4-BC13-E2CB-AAAD-4E90C00E84C9}"/>
              </a:ext>
            </a:extLst>
          </p:cNvPr>
          <p:cNvPicPr>
            <a:picLocks noChangeAspect="1"/>
          </p:cNvPicPr>
          <p:nvPr/>
        </p:nvPicPr>
        <p:blipFill>
          <a:blip r:embed="rId2">
            <a:duotone>
              <a:schemeClr val="bg2">
                <a:shade val="45000"/>
                <a:satMod val="135000"/>
              </a:schemeClr>
              <a:prstClr val="white"/>
            </a:duotone>
          </a:blip>
          <a:srcRect t="15244" r="9085" b="8027"/>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BD43607-4E96-9DB3-9CF0-563CAEA4C245}"/>
              </a:ext>
            </a:extLst>
          </p:cNvPr>
          <p:cNvSpPr>
            <a:spLocks noGrp="1"/>
          </p:cNvSpPr>
          <p:nvPr>
            <p:ph type="title"/>
          </p:nvPr>
        </p:nvSpPr>
        <p:spPr>
          <a:xfrm>
            <a:off x="838200" y="365125"/>
            <a:ext cx="10515600" cy="1325563"/>
          </a:xfrm>
        </p:spPr>
        <p:txBody>
          <a:bodyPr>
            <a:normAutofit/>
          </a:bodyPr>
          <a:lstStyle/>
          <a:p>
            <a:r>
              <a:rPr lang="en-US" sz="1400" u="sng">
                <a:ea typeface="+mj-lt"/>
                <a:cs typeface="+mj-lt"/>
              </a:rPr>
              <a:t>Reflect</a:t>
            </a:r>
            <a:br>
              <a:rPr lang="en-US" sz="1400">
                <a:ea typeface="+mj-lt"/>
                <a:cs typeface="+mj-lt"/>
              </a:rPr>
            </a:br>
            <a:r>
              <a:rPr lang="en-US" sz="1400">
                <a:ea typeface="+mj-lt"/>
                <a:cs typeface="+mj-lt"/>
              </a:rPr>
              <a:t>Working in a restaurant helped me improve my teamwork and communication skills in a busy environment.</a:t>
            </a:r>
            <a:endParaRPr lang="en-US" sz="1400"/>
          </a:p>
          <a:p>
            <a:r>
              <a:rPr lang="en-US" sz="1400">
                <a:ea typeface="+mj-lt"/>
                <a:cs typeface="+mj-lt"/>
              </a:rPr>
              <a:t> I also had to listen carefully and respond fast during busy times.</a:t>
            </a:r>
            <a:endParaRPr lang="en-US" sz="1400"/>
          </a:p>
          <a:p>
            <a:r>
              <a:rPr lang="en-US" sz="1400">
                <a:ea typeface="+mj-lt"/>
                <a:cs typeface="+mj-lt"/>
              </a:rPr>
              <a:t>Teamwork was important because we had to support each other and share tasks under pressure.</a:t>
            </a:r>
            <a:endParaRPr lang="en-US" sz="1400"/>
          </a:p>
          <a:p>
            <a:r>
              <a:rPr lang="en-US" sz="1400">
                <a:ea typeface="+mj-lt"/>
                <a:cs typeface="+mj-lt"/>
              </a:rPr>
              <a:t>Overall, this experience helped me become a better team player and improved how I communicate in fast-paced situations.</a:t>
            </a:r>
            <a:endParaRPr lang="en-US" sz="1400"/>
          </a:p>
          <a:p>
            <a:endParaRPr lang="en-US" sz="1400"/>
          </a:p>
        </p:txBody>
      </p:sp>
      <p:graphicFrame>
        <p:nvGraphicFramePr>
          <p:cNvPr id="7" name="Content Placeholder 2">
            <a:extLst>
              <a:ext uri="{FF2B5EF4-FFF2-40B4-BE49-F238E27FC236}">
                <a16:creationId xmlns:a16="http://schemas.microsoft.com/office/drawing/2014/main" id="{09CABA3C-BE59-5534-0D48-AEB13D208DCF}"/>
              </a:ext>
            </a:extLst>
          </p:cNvPr>
          <p:cNvGraphicFramePr>
            <a:graphicFrameLocks noGrp="1"/>
          </p:cNvGraphicFramePr>
          <p:nvPr>
            <p:ph idx="1"/>
            <p:extLst>
              <p:ext uri="{D42A27DB-BD31-4B8C-83A1-F6EECF244321}">
                <p14:modId xmlns:p14="http://schemas.microsoft.com/office/powerpoint/2010/main" val="37816129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25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9549853-7ABC-F38B-1CD3-C1FB60725338}"/>
              </a:ext>
            </a:extLst>
          </p:cNvPr>
          <p:cNvSpPr>
            <a:spLocks noGrp="1"/>
          </p:cNvSpPr>
          <p:nvPr>
            <p:ph type="title"/>
          </p:nvPr>
        </p:nvSpPr>
        <p:spPr>
          <a:xfrm>
            <a:off x="640080" y="1243013"/>
            <a:ext cx="3855720" cy="4371974"/>
          </a:xfrm>
        </p:spPr>
        <p:txBody>
          <a:bodyPr>
            <a:normAutofit/>
          </a:bodyPr>
          <a:lstStyle/>
          <a:p>
            <a:r>
              <a:rPr lang="en-US" sz="3600" u="sng">
                <a:solidFill>
                  <a:schemeClr val="tx2"/>
                </a:solidFill>
                <a:ea typeface="+mj-lt"/>
                <a:cs typeface="+mj-lt"/>
              </a:rPr>
              <a:t>Kolb’s Experiential Learning Theory explains that learning happens through experience in a continuous cycle.</a:t>
            </a:r>
            <a:r>
              <a:rPr lang="en-US" sz="3600" u="sng">
                <a:solidFill>
                  <a:schemeClr val="tx2"/>
                </a:solidFill>
                <a:latin typeface="Aptos"/>
                <a:ea typeface="+mj-lt"/>
                <a:cs typeface="+mj-lt"/>
              </a:rPr>
              <a:t>(Kolb, 1984)</a:t>
            </a:r>
            <a:endParaRPr lang="en-US" sz="3600" u="sng">
              <a:solidFill>
                <a:schemeClr val="tx2"/>
              </a:solidFill>
            </a:endParaRPr>
          </a:p>
        </p:txBody>
      </p:sp>
      <p:sp>
        <p:nvSpPr>
          <p:cNvPr id="3" name="Content Placeholder 2">
            <a:extLst>
              <a:ext uri="{FF2B5EF4-FFF2-40B4-BE49-F238E27FC236}">
                <a16:creationId xmlns:a16="http://schemas.microsoft.com/office/drawing/2014/main" id="{4C81B6B1-76BA-3AD8-377A-93A6C2ECBF78}"/>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500">
                <a:solidFill>
                  <a:schemeClr val="tx2"/>
                </a:solidFill>
              </a:rPr>
              <a:t>Kolb Reflection: Teamwork &amp; Communication (Restaurant Work)</a:t>
            </a:r>
          </a:p>
          <a:p>
            <a:r>
              <a:rPr lang="en-US" sz="1500">
                <a:solidFill>
                  <a:schemeClr val="tx2"/>
                </a:solidFill>
              </a:rPr>
              <a:t>1. Concrete Experience</a:t>
            </a:r>
          </a:p>
          <a:p>
            <a:r>
              <a:rPr lang="en-US" sz="1500">
                <a:solidFill>
                  <a:schemeClr val="tx2"/>
                </a:solidFill>
                <a:ea typeface="+mn-lt"/>
                <a:cs typeface="+mn-lt"/>
              </a:rPr>
              <a:t>I worked in a restaurant as part of a team between kitchen and front-of-house. During busy times, we had to communicate quickly to manage orders and serve customers efficiently.</a:t>
            </a:r>
            <a:endParaRPr lang="en-US" sz="1500">
              <a:solidFill>
                <a:schemeClr val="tx2"/>
              </a:solidFill>
            </a:endParaRPr>
          </a:p>
          <a:p>
            <a:r>
              <a:rPr lang="en-US" sz="1500">
                <a:solidFill>
                  <a:schemeClr val="tx2"/>
                </a:solidFill>
              </a:rPr>
              <a:t>2. Reflective Observation</a:t>
            </a:r>
          </a:p>
          <a:p>
            <a:r>
              <a:rPr lang="en-US" sz="1500">
                <a:solidFill>
                  <a:schemeClr val="tx2"/>
                </a:solidFill>
                <a:ea typeface="+mn-lt"/>
                <a:cs typeface="+mn-lt"/>
              </a:rPr>
              <a:t>I noticed that clear communication helped the team work smoothly, while unclear or rushed messages led to mistakes and delays.</a:t>
            </a:r>
            <a:endParaRPr lang="en-US" sz="1500">
              <a:solidFill>
                <a:schemeClr val="tx2"/>
              </a:solidFill>
            </a:endParaRPr>
          </a:p>
          <a:p>
            <a:r>
              <a:rPr lang="en-US" sz="1500">
                <a:solidFill>
                  <a:schemeClr val="tx2"/>
                </a:solidFill>
              </a:rPr>
              <a:t>3. Abstract Conceptualization</a:t>
            </a:r>
          </a:p>
          <a:p>
            <a:r>
              <a:rPr lang="en-US" sz="1500">
                <a:solidFill>
                  <a:schemeClr val="tx2"/>
                </a:solidFill>
                <a:ea typeface="+mn-lt"/>
                <a:cs typeface="+mn-lt"/>
              </a:rPr>
              <a:t>I learned that teamwork in a fast-paced environment depends on short, clear communication and active listening. Small misunderstandings can affect the whole service.</a:t>
            </a:r>
            <a:endParaRPr lang="en-US" sz="1500">
              <a:solidFill>
                <a:schemeClr val="tx2"/>
              </a:solidFill>
            </a:endParaRPr>
          </a:p>
          <a:p>
            <a:r>
              <a:rPr lang="en-US" sz="1500">
                <a:solidFill>
                  <a:schemeClr val="tx2"/>
                </a:solidFill>
              </a:rPr>
              <a:t>4. Active Experimentation</a:t>
            </a:r>
          </a:p>
          <a:p>
            <a:r>
              <a:rPr lang="en-US" sz="1500">
                <a:solidFill>
                  <a:schemeClr val="tx2"/>
                </a:solidFill>
                <a:ea typeface="+mn-lt"/>
                <a:cs typeface="+mn-lt"/>
              </a:rPr>
              <a:t>Next time, I would confirm instructions, communicate more clearly under pressure, and stay calm to support better teamwork.</a:t>
            </a:r>
            <a:endParaRPr lang="en-US" sz="1500">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2450912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0897773-32AF-F7F7-9E2D-2EB00E91821C}"/>
              </a:ext>
            </a:extLst>
          </p:cNvPr>
          <p:cNvSpPr>
            <a:spLocks noGrp="1"/>
          </p:cNvSpPr>
          <p:nvPr>
            <p:ph type="title"/>
          </p:nvPr>
        </p:nvSpPr>
        <p:spPr>
          <a:xfrm>
            <a:off x="793159" y="1377146"/>
            <a:ext cx="4076460" cy="3626217"/>
          </a:xfrm>
        </p:spPr>
        <p:txBody>
          <a:bodyPr vert="horz" lIns="91440" tIns="45720" rIns="91440" bIns="45720" rtlCol="0" anchor="b">
            <a:normAutofit/>
          </a:bodyPr>
          <a:lstStyle/>
          <a:p>
            <a:pPr algn="r"/>
            <a:r>
              <a:rPr lang="en-US" sz="6200" kern="1200">
                <a:solidFill>
                  <a:srgbClr val="FFFFFF"/>
                </a:solidFill>
                <a:latin typeface="+mj-lt"/>
                <a:ea typeface="+mj-ea"/>
                <a:cs typeface="+mj-cs"/>
              </a:rPr>
              <a:t>(Accessed: 29 April 2026)</a:t>
            </a:r>
          </a:p>
        </p:txBody>
      </p:sp>
      <p:pic>
        <p:nvPicPr>
          <p:cNvPr id="4" name="Content Placeholder 3" descr="A diagram of a restaurant&#10;&#10;AI-generated content may be incorrect.">
            <a:extLst>
              <a:ext uri="{FF2B5EF4-FFF2-40B4-BE49-F238E27FC236}">
                <a16:creationId xmlns:a16="http://schemas.microsoft.com/office/drawing/2014/main" id="{DAF2C826-718B-9E79-5E46-209343941DBE}"/>
              </a:ext>
            </a:extLst>
          </p:cNvPr>
          <p:cNvPicPr>
            <a:picLocks noGrp="1" noChangeAspect="1"/>
          </p:cNvPicPr>
          <p:nvPr>
            <p:ph idx="1"/>
          </p:nvPr>
        </p:nvPicPr>
        <p:blipFill>
          <a:blip r:embed="rId3">
            <a:alphaModFix/>
          </a:blip>
          <a:stretch>
            <a:fillRect/>
          </a:stretch>
        </p:blipFill>
        <p:spPr>
          <a:xfrm>
            <a:off x="5059303" y="16278"/>
            <a:ext cx="7134352" cy="6262183"/>
          </a:xfrm>
          <a:prstGeom prst="rect">
            <a:avLst/>
          </a:prstGeom>
        </p:spPr>
      </p:pic>
      <p:grpSp>
        <p:nvGrpSpPr>
          <p:cNvPr id="66" name="Group 65">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4"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67"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6"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68" name="Straight Connector 6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8690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omputer script on a screen">
            <a:extLst>
              <a:ext uri="{FF2B5EF4-FFF2-40B4-BE49-F238E27FC236}">
                <a16:creationId xmlns:a16="http://schemas.microsoft.com/office/drawing/2014/main" id="{893D0253-34D0-0C6B-0C29-D5E0649B2AD7}"/>
              </a:ext>
            </a:extLst>
          </p:cNvPr>
          <p:cNvPicPr>
            <a:picLocks noChangeAspect="1"/>
          </p:cNvPicPr>
          <p:nvPr/>
        </p:nvPicPr>
        <p:blipFill>
          <a:blip r:embed="rId3"/>
          <a:srcRect l="5219" r="42200" b="-4"/>
          <a:stretch>
            <a:fillRect/>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19609-2AFA-DCE6-FEB9-B5C8FBF3B437}"/>
              </a:ext>
            </a:extLst>
          </p:cNvPr>
          <p:cNvSpPr>
            <a:spLocks noGrp="1"/>
          </p:cNvSpPr>
          <p:nvPr>
            <p:ph type="title"/>
          </p:nvPr>
        </p:nvSpPr>
        <p:spPr>
          <a:xfrm>
            <a:off x="6115317" y="405685"/>
            <a:ext cx="5464968" cy="1559301"/>
          </a:xfrm>
        </p:spPr>
        <p:txBody>
          <a:bodyPr>
            <a:normAutofit/>
          </a:bodyPr>
          <a:lstStyle/>
          <a:p>
            <a:r>
              <a:rPr lang="en-US" sz="2200" u="sng"/>
              <a:t>Digital skill</a:t>
            </a:r>
            <a:r>
              <a:rPr lang="en-US" sz="2200"/>
              <a:t> -</a:t>
            </a:r>
            <a:r>
              <a:rPr lang="en-US" sz="2200">
                <a:latin typeface="Aptos"/>
              </a:rPr>
              <a:t>Microsoft Excel and  Microsoft Excel </a:t>
            </a:r>
            <a:r>
              <a:rPr lang="en-US" sz="2200">
                <a:ea typeface="+mj-lt"/>
                <a:cs typeface="+mj-lt"/>
              </a:rPr>
              <a:t>Learning is enhanced when learners use</a:t>
            </a:r>
            <a:r>
              <a:rPr lang="en-US" sz="2200" b="1">
                <a:ea typeface="+mj-lt"/>
                <a:cs typeface="+mj-lt"/>
              </a:rPr>
              <a:t> </a:t>
            </a:r>
            <a:r>
              <a:rPr lang="en-US" sz="2200">
                <a:ea typeface="+mj-lt"/>
                <a:cs typeface="+mj-lt"/>
              </a:rPr>
              <a:t>guidance or tools to complete tasks they could not do independently (Vygotsky, 1978).</a:t>
            </a:r>
            <a:endParaRPr lang="en-US" sz="2200"/>
          </a:p>
        </p:txBody>
      </p:sp>
      <p:sp>
        <p:nvSpPr>
          <p:cNvPr id="3" name="Content Placeholder 2">
            <a:extLst>
              <a:ext uri="{FF2B5EF4-FFF2-40B4-BE49-F238E27FC236}">
                <a16:creationId xmlns:a16="http://schemas.microsoft.com/office/drawing/2014/main" id="{DE186E5A-EC69-1FAE-00A9-83E7FB71D1BC}"/>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100">
                <a:ea typeface="+mn-lt"/>
                <a:cs typeface="+mn-lt"/>
              </a:rPr>
              <a:t>Digital skills are using technology, software, and online tools for study and work. </a:t>
            </a:r>
            <a:endParaRPr lang="en-US" sz="1100"/>
          </a:p>
          <a:p>
            <a:r>
              <a:rPr lang="en-US" sz="1100">
                <a:ea typeface="+mn-lt"/>
                <a:cs typeface="+mn-lt"/>
              </a:rPr>
              <a:t>I use e-learning tools to support spelling, grammar, and graphs, which improves my academic work. </a:t>
            </a:r>
            <a:endParaRPr lang="en-US" sz="1100"/>
          </a:p>
          <a:p>
            <a:r>
              <a:rPr lang="en-US" sz="1100">
                <a:ea typeface="+mn-lt"/>
                <a:cs typeface="+mn-lt"/>
              </a:rPr>
              <a:t>As someone with dyslexia, these tools help me stay organized and more confident. </a:t>
            </a:r>
            <a:endParaRPr lang="en-US" sz="1100"/>
          </a:p>
          <a:p>
            <a:r>
              <a:rPr lang="en-US" sz="1100">
                <a:ea typeface="+mn-lt"/>
                <a:cs typeface="+mn-lt"/>
              </a:rPr>
              <a:t>These tools have made my work clearer, more correct, and easier to complete. </a:t>
            </a:r>
            <a:endParaRPr lang="en-US" sz="1100"/>
          </a:p>
          <a:p>
            <a:r>
              <a:rPr lang="en-US" sz="1100">
                <a:ea typeface="+mn-lt"/>
                <a:cs typeface="+mn-lt"/>
              </a:rPr>
              <a:t>In work, I use email and messaging to communicate more clearly and professionally. </a:t>
            </a:r>
            <a:endParaRPr lang="en-US" sz="1100"/>
          </a:p>
          <a:p>
            <a:r>
              <a:rPr lang="en-US" sz="1100">
                <a:ea typeface="+mn-lt"/>
                <a:cs typeface="+mn-lt"/>
              </a:rPr>
              <a:t>These skills have also helped me apply for jobs, improve my CV, and complete online applications. </a:t>
            </a:r>
            <a:endParaRPr lang="en-US" sz="1100"/>
          </a:p>
          <a:p>
            <a:r>
              <a:rPr lang="en-US" sz="1100">
                <a:ea typeface="+mn-lt"/>
                <a:cs typeface="+mn-lt"/>
              </a:rPr>
              <a:t>I use</a:t>
            </a:r>
            <a:r>
              <a:rPr lang="en-US" sz="1100" b="1">
                <a:ea typeface="+mn-lt"/>
                <a:cs typeface="+mn-lt"/>
              </a:rPr>
              <a:t> </a:t>
            </a:r>
            <a:r>
              <a:rPr lang="en-US" sz="1100">
                <a:ea typeface="+mn-lt"/>
                <a:cs typeface="+mn-lt"/>
              </a:rPr>
              <a:t>Excel for graphs, Grammarly for writing and help structure ideas. </a:t>
            </a:r>
            <a:endParaRPr lang="en-US" sz="1100"/>
          </a:p>
          <a:p>
            <a:r>
              <a:rPr lang="en-US" sz="1100">
                <a:ea typeface="+mn-lt"/>
                <a:cs typeface="+mn-lt"/>
              </a:rPr>
              <a:t>Overall, my digital skills have improved my communication, confidence, and job opportunities.</a:t>
            </a:r>
            <a:endParaRPr lang="en-US" sz="1100"/>
          </a:p>
          <a:p>
            <a:endParaRPr lang="en-US" sz="1100"/>
          </a:p>
        </p:txBody>
      </p:sp>
    </p:spTree>
    <p:extLst>
      <p:ext uri="{BB962C8B-B14F-4D97-AF65-F5344CB8AC3E}">
        <p14:creationId xmlns:p14="http://schemas.microsoft.com/office/powerpoint/2010/main" val="39441265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31" name="Group 30">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2" name="Content Placeholder 5">
            <a:extLst>
              <a:ext uri="{FF2B5EF4-FFF2-40B4-BE49-F238E27FC236}">
                <a16:creationId xmlns:a16="http://schemas.microsoft.com/office/drawing/2014/main" id="{CCFD50E8-9918-8EAF-4E40-AF676E373F1A}"/>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400" u="sng">
                <a:solidFill>
                  <a:schemeClr val="tx1">
                    <a:alpha val="80000"/>
                  </a:schemeClr>
                </a:solidFill>
              </a:rPr>
              <a:t>Reflection, Analysis &amp; Evaluation</a:t>
            </a:r>
          </a:p>
          <a:p>
            <a:r>
              <a:rPr lang="en-US" sz="1400">
                <a:solidFill>
                  <a:schemeClr val="tx1">
                    <a:alpha val="80000"/>
                  </a:schemeClr>
                </a:solidFill>
                <a:ea typeface="+mn-lt"/>
                <a:cs typeface="+mn-lt"/>
              </a:rPr>
              <a:t>I can reflect that I have made strong progress in using online tools compared to last year, when I had little knowledge of them. </a:t>
            </a:r>
            <a:endParaRPr lang="en-US" sz="1400">
              <a:solidFill>
                <a:schemeClr val="tx1">
                  <a:alpha val="80000"/>
                </a:schemeClr>
              </a:solidFill>
            </a:endParaRPr>
          </a:p>
          <a:p>
            <a:r>
              <a:rPr lang="en-US" sz="1400">
                <a:solidFill>
                  <a:schemeClr val="tx1">
                    <a:alpha val="80000"/>
                  </a:schemeClr>
                </a:solidFill>
                <a:ea typeface="+mn-lt"/>
                <a:cs typeface="+mn-lt"/>
              </a:rPr>
              <a:t>I now feel more confident using digital tools for learning, communication, and assignments. </a:t>
            </a:r>
            <a:endParaRPr lang="en-US" sz="1400">
              <a:solidFill>
                <a:schemeClr val="tx1">
                  <a:alpha val="80000"/>
                </a:schemeClr>
              </a:solidFill>
            </a:endParaRPr>
          </a:p>
          <a:p>
            <a:r>
              <a:rPr lang="en-US" sz="1400">
                <a:solidFill>
                  <a:schemeClr val="tx1">
                    <a:alpha val="80000"/>
                  </a:schemeClr>
                </a:solidFill>
                <a:ea typeface="+mn-lt"/>
                <a:cs typeface="+mn-lt"/>
              </a:rPr>
              <a:t>This module has helped me develop practical skills that I can apply in both study and work. </a:t>
            </a:r>
            <a:endParaRPr lang="en-US" sz="1400">
              <a:solidFill>
                <a:schemeClr val="tx1">
                  <a:alpha val="80000"/>
                </a:schemeClr>
              </a:solidFill>
            </a:endParaRPr>
          </a:p>
          <a:p>
            <a:r>
              <a:rPr lang="en-US" sz="1400">
                <a:solidFill>
                  <a:schemeClr val="tx1">
                    <a:alpha val="80000"/>
                  </a:schemeClr>
                </a:solidFill>
                <a:ea typeface="+mn-lt"/>
                <a:cs typeface="+mn-lt"/>
              </a:rPr>
              <a:t>I recognize that I am still developing and have more to learn, especially in using advanced features. </a:t>
            </a:r>
            <a:endParaRPr lang="en-US" sz="1400">
              <a:solidFill>
                <a:schemeClr val="tx1">
                  <a:alpha val="80000"/>
                </a:schemeClr>
              </a:solidFill>
            </a:endParaRPr>
          </a:p>
          <a:p>
            <a:r>
              <a:rPr lang="en-US" sz="1400">
                <a:solidFill>
                  <a:schemeClr val="tx1">
                    <a:alpha val="80000"/>
                  </a:schemeClr>
                </a:solidFill>
                <a:ea typeface="+mn-lt"/>
                <a:cs typeface="+mn-lt"/>
              </a:rPr>
              <a:t>Overall, I am aware of how far I have come and feel positive and motivated about improving further in the future.</a:t>
            </a:r>
            <a:endParaRPr lang="en-US" sz="1400">
              <a:solidFill>
                <a:schemeClr val="tx1">
                  <a:alpha val="80000"/>
                </a:schemeClr>
              </a:solidFill>
            </a:endParaRPr>
          </a:p>
          <a:p>
            <a:r>
              <a:rPr lang="en-US" sz="1400">
                <a:solidFill>
                  <a:schemeClr val="tx1">
                    <a:alpha val="80000"/>
                  </a:schemeClr>
                </a:solidFill>
                <a:ea typeface="+mn-lt"/>
                <a:cs typeface="+mn-lt"/>
              </a:rPr>
              <a:t>Using ChatGPT, I was able to quickly construct a CV that I could send to a potential employer via email. This improved my ability to respond to job opportunities efficiently and present myself professionally.</a:t>
            </a:r>
            <a:endParaRPr lang="en-US" sz="1400">
              <a:solidFill>
                <a:schemeClr val="tx1">
                  <a:alpha val="80000"/>
                </a:schemeClr>
              </a:solidFill>
            </a:endParaRPr>
          </a:p>
          <a:p>
            <a:r>
              <a:rPr lang="en-US" sz="1400">
                <a:solidFill>
                  <a:schemeClr val="tx1">
                    <a:alpha val="80000"/>
                  </a:schemeClr>
                </a:solidFill>
                <a:ea typeface="+mn-lt"/>
                <a:cs typeface="+mn-lt"/>
              </a:rPr>
              <a:t>This is a skill I could not do last year, as I lacked confidence and experience in creating CVs and using digital tools effectively. Now, I feel more capable and prepared when applying for jobs.</a:t>
            </a:r>
            <a:endParaRPr lang="en-US" sz="1400">
              <a:solidFill>
                <a:schemeClr val="tx1">
                  <a:alpha val="80000"/>
                </a:schemeClr>
              </a:solidFill>
            </a:endParaRPr>
          </a:p>
          <a:p>
            <a:r>
              <a:rPr lang="en-US" sz="1400">
                <a:solidFill>
                  <a:schemeClr val="tx1">
                    <a:alpha val="80000"/>
                  </a:schemeClr>
                </a:solidFill>
                <a:ea typeface="+mn-lt"/>
                <a:cs typeface="+mn-lt"/>
              </a:rPr>
              <a:t>Overall, this has improved my confidence, communication, and employability skills.</a:t>
            </a:r>
            <a:endParaRPr lang="en-US" sz="1400">
              <a:solidFill>
                <a:schemeClr val="tx1">
                  <a:alpha val="80000"/>
                </a:schemeClr>
              </a:solidFill>
            </a:endParaRPr>
          </a:p>
          <a:p>
            <a:endParaRPr lang="en-US" sz="1400">
              <a:solidFill>
                <a:schemeClr val="tx1">
                  <a:alpha val="80000"/>
                </a:schemeClr>
              </a:solidFill>
            </a:endParaRPr>
          </a:p>
          <a:p>
            <a:endParaRPr lang="en-US" sz="1400">
              <a:solidFill>
                <a:schemeClr val="tx1">
                  <a:alpha val="80000"/>
                </a:schemeClr>
              </a:solidFill>
            </a:endParaRP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0110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9ED3-4BEC-9D86-77B9-4B9CF069AD93}"/>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86B5C7C7-E927-8186-DFDF-E3DC72BE314C}"/>
              </a:ext>
            </a:extLst>
          </p:cNvPr>
          <p:cNvPicPr>
            <a:picLocks noGrp="1" noChangeAspect="1"/>
          </p:cNvPicPr>
          <p:nvPr>
            <p:ph idx="1"/>
          </p:nvPr>
        </p:nvPicPr>
        <p:blipFill>
          <a:blip r:embed="rId3"/>
          <a:stretch>
            <a:fillRect/>
          </a:stretch>
        </p:blipFill>
        <p:spPr>
          <a:xfrm>
            <a:off x="596749" y="129266"/>
            <a:ext cx="11439179" cy="6340818"/>
          </a:xfrm>
          <a:prstGeom prst="rect">
            <a:avLst/>
          </a:prstGeom>
        </p:spPr>
      </p:pic>
      <p:sp>
        <p:nvSpPr>
          <p:cNvPr id="3" name="TextBox 2">
            <a:extLst>
              <a:ext uri="{FF2B5EF4-FFF2-40B4-BE49-F238E27FC236}">
                <a16:creationId xmlns:a16="http://schemas.microsoft.com/office/drawing/2014/main" id="{9C571396-1E31-8ECF-C411-2F1B4783F703}"/>
              </a:ext>
            </a:extLst>
          </p:cNvPr>
          <p:cNvSpPr txBox="1"/>
          <p:nvPr/>
        </p:nvSpPr>
        <p:spPr>
          <a:xfrm>
            <a:off x="9648939" y="6475180"/>
            <a:ext cx="254306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aseline="0">
                <a:latin typeface="Aptos"/>
              </a:rPr>
              <a:t>(Accessed: 29 April 2026)</a:t>
            </a:r>
            <a:endParaRPr lang="en-US"/>
          </a:p>
          <a:p>
            <a:pPr algn="ctr"/>
            <a:endParaRPr lang="en-US"/>
          </a:p>
        </p:txBody>
      </p:sp>
    </p:spTree>
    <p:extLst>
      <p:ext uri="{BB962C8B-B14F-4D97-AF65-F5344CB8AC3E}">
        <p14:creationId xmlns:p14="http://schemas.microsoft.com/office/powerpoint/2010/main" val="1444259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4D574-FECE-2077-6956-68B40412F02C}"/>
              </a:ext>
            </a:extLst>
          </p:cNvPr>
          <p:cNvSpPr>
            <a:spLocks noGrp="1"/>
          </p:cNvSpPr>
          <p:nvPr>
            <p:ph type="title"/>
          </p:nvPr>
        </p:nvSpPr>
        <p:spPr>
          <a:xfrm>
            <a:off x="838200" y="459863"/>
            <a:ext cx="10515600" cy="1004594"/>
          </a:xfrm>
        </p:spPr>
        <p:txBody>
          <a:bodyPr>
            <a:normAutofit/>
          </a:bodyPr>
          <a:lstStyle/>
          <a:p>
            <a:pPr algn="ctr"/>
            <a:r>
              <a:rPr lang="en-US" u="sng">
                <a:solidFill>
                  <a:srgbClr val="FFFFFF"/>
                </a:solidFill>
              </a:rPr>
              <a:t>REFLECTIVE CYCLE EXAMPLES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D4AAC44-1F6D-DBA1-51C6-E1BC1836E3A0}"/>
              </a:ext>
            </a:extLst>
          </p:cNvPr>
          <p:cNvGraphicFramePr>
            <a:graphicFrameLocks noGrp="1"/>
          </p:cNvGraphicFramePr>
          <p:nvPr>
            <p:ph idx="1"/>
            <p:extLst>
              <p:ext uri="{D42A27DB-BD31-4B8C-83A1-F6EECF244321}">
                <p14:modId xmlns:p14="http://schemas.microsoft.com/office/powerpoint/2010/main" val="409398066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6662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165DC80-B363-FD7C-0EDC-1E3CAFC325F9}"/>
              </a:ext>
            </a:extLst>
          </p:cNvPr>
          <p:cNvSpPr>
            <a:spLocks noGrp="1"/>
          </p:cNvSpPr>
          <p:nvPr>
            <p:ph type="title"/>
          </p:nvPr>
        </p:nvSpPr>
        <p:spPr>
          <a:xfrm>
            <a:off x="640080" y="1243013"/>
            <a:ext cx="3855720" cy="4371974"/>
          </a:xfrm>
        </p:spPr>
        <p:txBody>
          <a:bodyPr>
            <a:normAutofit/>
          </a:bodyPr>
          <a:lstStyle/>
          <a:p>
            <a:r>
              <a:rPr lang="en-US" sz="3600" b="1" u="sng">
                <a:solidFill>
                  <a:schemeClr val="tx2"/>
                </a:solidFill>
                <a:latin typeface="Aptos"/>
              </a:rPr>
              <a:t>References</a:t>
            </a:r>
            <a:endParaRPr lang="en-US" sz="3600" u="sng">
              <a:solidFill>
                <a:schemeClr val="tx2"/>
              </a:solidFill>
            </a:endParaRPr>
          </a:p>
        </p:txBody>
      </p:sp>
      <p:sp>
        <p:nvSpPr>
          <p:cNvPr id="3" name="Content Placeholder 2">
            <a:extLst>
              <a:ext uri="{FF2B5EF4-FFF2-40B4-BE49-F238E27FC236}">
                <a16:creationId xmlns:a16="http://schemas.microsoft.com/office/drawing/2014/main" id="{8F94364B-2A73-192F-6038-58C1B5EAAC47}"/>
              </a:ext>
            </a:extLst>
          </p:cNvPr>
          <p:cNvSpPr>
            <a:spLocks noGrp="1"/>
          </p:cNvSpPr>
          <p:nvPr>
            <p:ph idx="1"/>
          </p:nvPr>
        </p:nvSpPr>
        <p:spPr>
          <a:xfrm>
            <a:off x="6172200" y="804672"/>
            <a:ext cx="5221224" cy="5230368"/>
          </a:xfrm>
        </p:spPr>
        <p:txBody>
          <a:bodyPr vert="horz" lIns="91440" tIns="45720" rIns="91440" bIns="45720" rtlCol="0" anchor="ctr">
            <a:normAutofit/>
          </a:bodyPr>
          <a:lstStyle/>
          <a:p>
            <a:endParaRPr lang="en-US" sz="1500" b="1">
              <a:solidFill>
                <a:schemeClr val="tx2"/>
              </a:solidFill>
            </a:endParaRPr>
          </a:p>
          <a:p>
            <a:r>
              <a:rPr lang="en-US" sz="1500">
                <a:solidFill>
                  <a:schemeClr val="tx2"/>
                </a:solidFill>
                <a:ea typeface="+mn-lt"/>
                <a:cs typeface="+mn-lt"/>
              </a:rPr>
              <a:t>Bandura, A. (1997) </a:t>
            </a:r>
            <a:r>
              <a:rPr lang="en-US" sz="1500" i="1">
                <a:solidFill>
                  <a:schemeClr val="tx2"/>
                </a:solidFill>
                <a:ea typeface="+mn-lt"/>
                <a:cs typeface="+mn-lt"/>
              </a:rPr>
              <a:t>Self-efficacy: The exercise of control</a:t>
            </a:r>
            <a:r>
              <a:rPr lang="en-US" sz="1500">
                <a:solidFill>
                  <a:schemeClr val="tx2"/>
                </a:solidFill>
                <a:ea typeface="+mn-lt"/>
                <a:cs typeface="+mn-lt"/>
              </a:rPr>
              <a:t>. New York: Freeman.</a:t>
            </a:r>
            <a:endParaRPr lang="en-US" sz="1500">
              <a:solidFill>
                <a:schemeClr val="tx2"/>
              </a:solidFill>
            </a:endParaRPr>
          </a:p>
          <a:p>
            <a:r>
              <a:rPr lang="en-US" sz="1500">
                <a:solidFill>
                  <a:schemeClr val="tx2"/>
                </a:solidFill>
                <a:ea typeface="+mn-lt"/>
                <a:cs typeface="+mn-lt"/>
              </a:rPr>
              <a:t>Claessens, B.J.C., van Eerde, W., Rutte, C.G. and Roe, R.A. (2007) ‘A review of the time management literature’, </a:t>
            </a:r>
            <a:r>
              <a:rPr lang="en-US" sz="1500" i="1">
                <a:solidFill>
                  <a:schemeClr val="tx2"/>
                </a:solidFill>
                <a:ea typeface="+mn-lt"/>
                <a:cs typeface="+mn-lt"/>
              </a:rPr>
              <a:t>Personnel Review</a:t>
            </a:r>
            <a:r>
              <a:rPr lang="en-US" sz="1500">
                <a:solidFill>
                  <a:schemeClr val="tx2"/>
                </a:solidFill>
                <a:ea typeface="+mn-lt"/>
                <a:cs typeface="+mn-lt"/>
              </a:rPr>
              <a:t>, 36(2), pp. 255–276.</a:t>
            </a:r>
            <a:endParaRPr lang="en-US" sz="1500">
              <a:solidFill>
                <a:schemeClr val="tx2"/>
              </a:solidFill>
            </a:endParaRPr>
          </a:p>
          <a:p>
            <a:r>
              <a:rPr lang="en-US" sz="1500">
                <a:solidFill>
                  <a:schemeClr val="tx2"/>
                </a:solidFill>
                <a:ea typeface="+mn-lt"/>
                <a:cs typeface="+mn-lt"/>
              </a:rPr>
              <a:t>Gilster, P. (1997) </a:t>
            </a:r>
            <a:r>
              <a:rPr lang="en-US" sz="1500" i="1">
                <a:solidFill>
                  <a:schemeClr val="tx2"/>
                </a:solidFill>
                <a:ea typeface="+mn-lt"/>
                <a:cs typeface="+mn-lt"/>
              </a:rPr>
              <a:t>Digital literacy</a:t>
            </a:r>
            <a:r>
              <a:rPr lang="en-US" sz="1500">
                <a:solidFill>
                  <a:schemeClr val="tx2"/>
                </a:solidFill>
                <a:ea typeface="+mn-lt"/>
                <a:cs typeface="+mn-lt"/>
              </a:rPr>
              <a:t>. New York: Wiley.</a:t>
            </a:r>
            <a:endParaRPr lang="en-US" sz="1500">
              <a:solidFill>
                <a:schemeClr val="tx2"/>
              </a:solidFill>
            </a:endParaRPr>
          </a:p>
          <a:p>
            <a:r>
              <a:rPr lang="en-US" sz="1500">
                <a:solidFill>
                  <a:schemeClr val="tx2"/>
                </a:solidFill>
                <a:ea typeface="+mn-lt"/>
                <a:cs typeface="+mn-lt"/>
              </a:rPr>
              <a:t>Hackman, J.R. (2002) </a:t>
            </a:r>
            <a:r>
              <a:rPr lang="en-US" sz="1500" i="1">
                <a:solidFill>
                  <a:schemeClr val="tx2"/>
                </a:solidFill>
                <a:ea typeface="+mn-lt"/>
                <a:cs typeface="+mn-lt"/>
              </a:rPr>
              <a:t>Leading Teams: Setting the Stage for Great Performances</a:t>
            </a:r>
            <a:r>
              <a:rPr lang="en-US" sz="1500">
                <a:solidFill>
                  <a:schemeClr val="tx2"/>
                </a:solidFill>
                <a:ea typeface="+mn-lt"/>
                <a:cs typeface="+mn-lt"/>
              </a:rPr>
              <a:t>. Boston: Harvard Business School Press.</a:t>
            </a:r>
            <a:endParaRPr lang="en-US" sz="1500">
              <a:solidFill>
                <a:schemeClr val="tx2"/>
              </a:solidFill>
            </a:endParaRPr>
          </a:p>
          <a:p>
            <a:r>
              <a:rPr lang="en-US" sz="1500">
                <a:solidFill>
                  <a:schemeClr val="tx2"/>
                </a:solidFill>
                <a:ea typeface="+mn-lt"/>
                <a:cs typeface="+mn-lt"/>
              </a:rPr>
              <a:t>Robbins, S.P. and Judge, T.A. (2019) </a:t>
            </a:r>
            <a:r>
              <a:rPr lang="en-US" sz="1500" i="1">
                <a:solidFill>
                  <a:schemeClr val="tx2"/>
                </a:solidFill>
                <a:ea typeface="+mn-lt"/>
                <a:cs typeface="+mn-lt"/>
              </a:rPr>
              <a:t>Organizational Behaviour</a:t>
            </a:r>
            <a:r>
              <a:rPr lang="en-US" sz="1500">
                <a:solidFill>
                  <a:schemeClr val="tx2"/>
                </a:solidFill>
                <a:ea typeface="+mn-lt"/>
                <a:cs typeface="+mn-lt"/>
              </a:rPr>
              <a:t>. 18th edn. Harlow: Pearson.</a:t>
            </a:r>
            <a:endParaRPr lang="en-US" sz="1500">
              <a:solidFill>
                <a:schemeClr val="tx2"/>
              </a:solidFill>
            </a:endParaRPr>
          </a:p>
          <a:p>
            <a:r>
              <a:rPr lang="en-US" sz="1500">
                <a:solidFill>
                  <a:schemeClr val="tx2"/>
                </a:solidFill>
                <a:ea typeface="+mn-lt"/>
                <a:cs typeface="+mn-lt"/>
              </a:rPr>
              <a:t>Tuckman, B.W. (1965) ‘Developmental sequence in small groups’, </a:t>
            </a:r>
            <a:r>
              <a:rPr lang="en-US" sz="1500" i="1">
                <a:solidFill>
                  <a:schemeClr val="tx2"/>
                </a:solidFill>
                <a:ea typeface="+mn-lt"/>
                <a:cs typeface="+mn-lt"/>
              </a:rPr>
              <a:t>Psychological Bulletin</a:t>
            </a:r>
            <a:r>
              <a:rPr lang="en-US" sz="1500">
                <a:solidFill>
                  <a:schemeClr val="tx2"/>
                </a:solidFill>
                <a:ea typeface="+mn-lt"/>
                <a:cs typeface="+mn-lt"/>
              </a:rPr>
              <a:t>, 63(6), pp. 384–399.</a:t>
            </a:r>
            <a:endParaRPr lang="en-US" sz="1500">
              <a:solidFill>
                <a:schemeClr val="tx2"/>
              </a:solidFill>
            </a:endParaRPr>
          </a:p>
          <a:p>
            <a:r>
              <a:rPr lang="en-US" sz="1500">
                <a:solidFill>
                  <a:schemeClr val="tx2"/>
                </a:solidFill>
                <a:ea typeface="+mn-lt"/>
                <a:cs typeface="+mn-lt"/>
              </a:rPr>
              <a:t>Vygotsky, L.S. (1978) </a:t>
            </a:r>
            <a:r>
              <a:rPr lang="en-US" sz="1500" i="1">
                <a:solidFill>
                  <a:schemeClr val="tx2"/>
                </a:solidFill>
                <a:ea typeface="+mn-lt"/>
                <a:cs typeface="+mn-lt"/>
              </a:rPr>
              <a:t>Mind in society: The development of higher psychological processes</a:t>
            </a:r>
            <a:r>
              <a:rPr lang="en-US" sz="1500">
                <a:solidFill>
                  <a:schemeClr val="tx2"/>
                </a:solidFill>
                <a:ea typeface="+mn-lt"/>
                <a:cs typeface="+mn-lt"/>
              </a:rPr>
              <a:t>. Cambridge, MA: Harvard University Press.</a:t>
            </a:r>
            <a:endParaRPr lang="en-US" sz="1500">
              <a:solidFill>
                <a:schemeClr val="tx2"/>
              </a:solidFill>
            </a:endParaRPr>
          </a:p>
          <a:p>
            <a:r>
              <a:rPr lang="en-US" sz="1500">
                <a:solidFill>
                  <a:schemeClr val="tx2"/>
                </a:solidFill>
                <a:ea typeface="+mn-lt"/>
                <a:cs typeface="+mn-lt"/>
              </a:rPr>
              <a:t>West, M.A. (2012) </a:t>
            </a:r>
            <a:r>
              <a:rPr lang="en-US" sz="1500" i="1">
                <a:solidFill>
                  <a:schemeClr val="tx2"/>
                </a:solidFill>
                <a:ea typeface="+mn-lt"/>
                <a:cs typeface="+mn-lt"/>
              </a:rPr>
              <a:t>Effective Teamwork: Practical Lessons from Organizational Research</a:t>
            </a:r>
            <a:r>
              <a:rPr lang="en-US" sz="1500">
                <a:solidFill>
                  <a:schemeClr val="tx2"/>
                </a:solidFill>
                <a:ea typeface="+mn-lt"/>
                <a:cs typeface="+mn-lt"/>
              </a:rPr>
              <a:t>. 3rd edn. Chichester: Wiley-Blackwell.</a:t>
            </a:r>
            <a:endParaRPr lang="en-US" sz="1500">
              <a:solidFill>
                <a:schemeClr val="tx2"/>
              </a:solidFill>
            </a:endParaRPr>
          </a:p>
          <a:p>
            <a:endParaRPr lang="en-US" sz="1500">
              <a:solidFill>
                <a:schemeClr val="tx2"/>
              </a:solidFill>
            </a:endParaRPr>
          </a:p>
        </p:txBody>
      </p:sp>
    </p:spTree>
    <p:extLst>
      <p:ext uri="{BB962C8B-B14F-4D97-AF65-F5344CB8AC3E}">
        <p14:creationId xmlns:p14="http://schemas.microsoft.com/office/powerpoint/2010/main" val="46432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5" name="Group 1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6" name="Freeform: Shape 1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itle 4">
            <a:extLst>
              <a:ext uri="{FF2B5EF4-FFF2-40B4-BE49-F238E27FC236}">
                <a16:creationId xmlns:a16="http://schemas.microsoft.com/office/drawing/2014/main" id="{09BFE685-695A-0864-FB32-E4F4893082D1}"/>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u="sng" kern="1200">
                <a:solidFill>
                  <a:schemeClr val="tx2"/>
                </a:solidFill>
                <a:latin typeface="+mj-lt"/>
                <a:ea typeface="+mj-ea"/>
                <a:cs typeface="+mj-cs"/>
              </a:rPr>
              <a:t>Reference continued</a:t>
            </a:r>
          </a:p>
        </p:txBody>
      </p:sp>
      <p:sp>
        <p:nvSpPr>
          <p:cNvPr id="6" name="TextBox 5">
            <a:extLst>
              <a:ext uri="{FF2B5EF4-FFF2-40B4-BE49-F238E27FC236}">
                <a16:creationId xmlns:a16="http://schemas.microsoft.com/office/drawing/2014/main" id="{2BC3A2E7-D595-13D8-8503-A6405FABCB04}"/>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ChatGPT (2026) </a:t>
            </a:r>
            <a:r>
              <a:rPr lang="en-US" i="1">
                <a:solidFill>
                  <a:schemeClr val="tx2"/>
                </a:solidFill>
              </a:rPr>
              <a:t>Shared conversation on academic skills and reflection</a:t>
            </a:r>
            <a:r>
              <a:rPr lang="en-US">
                <a:solidFill>
                  <a:schemeClr val="tx2"/>
                </a:solidFill>
              </a:rPr>
              <a:t> [online]. Available at: </a:t>
            </a:r>
            <a:r>
              <a:rPr lang="en-US">
                <a:solidFill>
                  <a:schemeClr val="tx2"/>
                </a:solidFill>
                <a:hlinkClick r:id="rId3"/>
              </a:rPr>
              <a:t>https://chatgpt.com/s/m_69f2273dd89881919c56b4f61bd1b252</a:t>
            </a:r>
            <a:r>
              <a:rPr lang="en-US">
                <a:solidFill>
                  <a:schemeClr val="tx2"/>
                </a:solidFill>
              </a:rPr>
              <a:t> (Accessed: 29 April 2026).</a:t>
            </a:r>
          </a:p>
          <a:p>
            <a:pPr indent="-228600">
              <a:lnSpc>
                <a:spcPct val="90000"/>
              </a:lnSpc>
              <a:spcAft>
                <a:spcPts val="600"/>
              </a:spcAft>
              <a:buFont typeface="Arial" panose="020B0604020202020204" pitchFamily="34" charset="0"/>
              <a:buChar char="•"/>
            </a:pPr>
            <a:r>
              <a:rPr lang="en-US">
                <a:solidFill>
                  <a:schemeClr val="tx2"/>
                </a:solidFill>
              </a:rPr>
              <a:t>ChatGPT (2026) </a:t>
            </a:r>
            <a:r>
              <a:rPr lang="en-US" i="1">
                <a:solidFill>
                  <a:schemeClr val="tx2"/>
                </a:solidFill>
              </a:rPr>
              <a:t>Shared conversation on digital skills and employability</a:t>
            </a:r>
            <a:r>
              <a:rPr lang="en-US">
                <a:solidFill>
                  <a:schemeClr val="tx2"/>
                </a:solidFill>
              </a:rPr>
              <a:t> [online]. Available at: </a:t>
            </a:r>
            <a:r>
              <a:rPr lang="en-US">
                <a:solidFill>
                  <a:schemeClr val="tx2"/>
                </a:solidFill>
                <a:hlinkClick r:id="rId4"/>
              </a:rPr>
              <a:t>https://chatgpt.com/s/m_69f22fcbe4fc8191b8fcf810f4a75257</a:t>
            </a:r>
            <a:r>
              <a:rPr lang="en-US">
                <a:solidFill>
                  <a:schemeClr val="tx2"/>
                </a:solidFill>
              </a:rPr>
              <a:t> (Accessed: 29 April 2026).</a:t>
            </a:r>
          </a:p>
          <a:p>
            <a:pPr indent="-228600">
              <a:lnSpc>
                <a:spcPct val="90000"/>
              </a:lnSpc>
              <a:spcAft>
                <a:spcPts val="600"/>
              </a:spcAft>
              <a:buFont typeface="Arial" panose="020B0604020202020204" pitchFamily="34" charset="0"/>
              <a:buChar char="•"/>
            </a:pPr>
            <a:r>
              <a:rPr lang="en-US">
                <a:solidFill>
                  <a:schemeClr val="tx2"/>
                </a:solidFill>
              </a:rPr>
              <a:t>ChatGPT (2026) </a:t>
            </a:r>
            <a:r>
              <a:rPr lang="en-US" i="1">
                <a:solidFill>
                  <a:schemeClr val="tx2"/>
                </a:solidFill>
              </a:rPr>
              <a:t>Shared conversation on reflective practice and employability skills</a:t>
            </a:r>
            <a:r>
              <a:rPr lang="en-US">
                <a:solidFill>
                  <a:schemeClr val="tx2"/>
                </a:solidFill>
              </a:rPr>
              <a:t> [online]. Available at: </a:t>
            </a:r>
            <a:r>
              <a:rPr lang="en-US">
                <a:solidFill>
                  <a:schemeClr val="tx2"/>
                </a:solidFill>
                <a:hlinkClick r:id="rId5"/>
              </a:rPr>
              <a:t>https://chatgpt.com/s/m_69f2399ba4e481918d299ba012989bbd</a:t>
            </a:r>
            <a:r>
              <a:rPr lang="en-US">
                <a:solidFill>
                  <a:schemeClr val="tx2"/>
                </a:solidFill>
              </a:rPr>
              <a:t> (Accessed: 29 April 2026).</a:t>
            </a:r>
          </a:p>
          <a:p>
            <a:pPr indent="-228600">
              <a:lnSpc>
                <a:spcPct val="90000"/>
              </a:lnSpc>
              <a:spcAft>
                <a:spcPts val="600"/>
              </a:spcAft>
              <a:buFont typeface="Arial" panose="020B0604020202020204" pitchFamily="34" charset="0"/>
              <a:buChar char="•"/>
            </a:pPr>
            <a:endParaRPr lang="en-US">
              <a:solidFill>
                <a:schemeClr val="tx2"/>
              </a:solidFill>
            </a:endParaRPr>
          </a:p>
        </p:txBody>
      </p:sp>
    </p:spTree>
    <p:extLst>
      <p:ext uri="{BB962C8B-B14F-4D97-AF65-F5344CB8AC3E}">
        <p14:creationId xmlns:p14="http://schemas.microsoft.com/office/powerpoint/2010/main" val="1082057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10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Academic, Industry &amp; Digital Skills Name: Beck Donovan-Morgan lecture: Lisa Bassler   Student Number: 0650627 date: 30.04.2026</vt:lpstr>
      <vt:lpstr>PowerPoint Presentation</vt:lpstr>
      <vt:lpstr>Key skills I have developed for this moduel</vt:lpstr>
      <vt:lpstr> Time Management Time management is the process of planning, organizing, and controlling how time is distributed to tasks in order to improve efficiency, productivity, and goal achievement (Claessens, van Eerde, Rutte and Roe, 2007).    In university and live work environments, such as events, meetings, and deadlines, it is essential for ensuring tasks are completed efficiently and commitments are met without conflict. I developed this skill through managing assignments, deadlines, and live event responsibilities. For example, in festival work I had to plan tasks such as early preparation, travel time, and scheduling deliveries. I improved over time by learning from mistakes and starting tasks earlier, which helped me become more organized and reliable. </vt:lpstr>
      <vt:lpstr> Analyze I analyze my time management using self-regulated learning (Zimmerman). This means I now plan, monitor, and review how I use my time instead of just reacting to deadlines. I use this approach in both university studies and liv event work. This has helped my studies by helping me complete assignments on time, stay organized, and reduce last-minute stress. In my work experience, it has helped me manage fast-paced event tasks more effectively, stay calm under pressure, and ensure responsibilities are completed correctly. Research by Claessens et al. (2007) supports this, showing that suitable time management improves performance and reduces stress which reflects my own experience in both academic and work settings.     Evaluation   Overall, my time management has improved through university and live event experience  I can now plan and priorities tasks more effectively. A strength is that I am more organized and proactive, helping me meet deadlines and manage pressure in both study and work. A weakness is that I sometimes underestimate how long tasks will take, especially in live events. To improve, I will continue developing my planning skills and allow extra time for unexpected delays.   </vt:lpstr>
      <vt:lpstr>(Accessed: 29 April 2026)</vt:lpstr>
      <vt:lpstr>Communication and teamwork/teambuilding</vt:lpstr>
      <vt:lpstr>Reflect Working in a restaurant helped me improve my teamwork and communication skills in a busy environment.  I also had to listen carefully and respond fast during busy times. Teamwork was important because we had to support each other and share tasks under pressure. Overall, this experience helped me become a better team player and improved how I communicate in fast-paced situations. </vt:lpstr>
      <vt:lpstr>Kolb’s Experiential Learning Theory explains that learning happens through experience in a continuous cycle.(Kolb, 1984)</vt:lpstr>
      <vt:lpstr>(Accessed: 29 April 2026)</vt:lpstr>
      <vt:lpstr>Digital skill -Microsoft Excel and  Microsoft Excel Learning is enhanced when learners use guidance or tools to complete tasks they could not do independently (Vygotsky, 1978).</vt:lpstr>
      <vt:lpstr>PowerPoint Presentation</vt:lpstr>
      <vt:lpstr>PowerPoint Presentation</vt:lpstr>
      <vt:lpstr>REFLECTIVE CYCLE EXAMPLES</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1048</cp:revision>
  <dcterms:created xsi:type="dcterms:W3CDTF">2026-04-29T14:51:20Z</dcterms:created>
  <dcterms:modified xsi:type="dcterms:W3CDTF">2026-04-30T11:46:34Z</dcterms:modified>
</cp:coreProperties>
</file>