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3C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7774DF-C744-9244-87E2-64408BB7DC22}" type="datetimeFigureOut">
              <a:rPr lang="en-US" smtClean="0"/>
              <a:t>7/31/26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DB4A9-2AE2-EF4F-A6C9-82BAF562970F}" type="slidenum">
              <a:rPr lang="en-US" smtClean="0"/>
              <a:t>‹#›</a:t>
            </a:fld>
            <a:endParaRPr lang="en-US"/>
          </a:p>
        </p:txBody>
      </p:sp>
    </p:spTree>
    <p:extLst>
      <p:ext uri="{BB962C8B-B14F-4D97-AF65-F5344CB8AC3E}">
        <p14:creationId xmlns:p14="http://schemas.microsoft.com/office/powerpoint/2010/main" val="3461867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13DB4A9-2AE2-EF4F-A6C9-82BAF562970F}" type="slidenum">
              <a:rPr lang="en-US" smtClean="0"/>
              <a:t>1</a:t>
            </a:fld>
            <a:endParaRPr lang="en-US"/>
          </a:p>
        </p:txBody>
      </p:sp>
    </p:spTree>
    <p:extLst>
      <p:ext uri="{BB962C8B-B14F-4D97-AF65-F5344CB8AC3E}">
        <p14:creationId xmlns:p14="http://schemas.microsoft.com/office/powerpoint/2010/main" val="3847299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13432E0C-771D-8890-80E3-2B43CF1A4AC6}"/>
              </a:ext>
            </a:extLst>
          </p:cNvPr>
          <p:cNvSpPr/>
          <p:nvPr/>
        </p:nvSpPr>
        <p:spPr>
          <a:xfrm>
            <a:off x="8121591" y="5049803"/>
            <a:ext cx="42001" cy="994028"/>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3202EBE-E8D2-A66D-4F84-9C7114C17DEB}"/>
              </a:ext>
            </a:extLst>
          </p:cNvPr>
          <p:cNvSpPr txBox="1"/>
          <p:nvPr/>
        </p:nvSpPr>
        <p:spPr>
          <a:xfrm>
            <a:off x="3359091" y="-140226"/>
            <a:ext cx="471098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B3C5D"/>
                </a:solidFill>
                <a:latin typeface="Cambria"/>
                <a:ea typeface="Cambria"/>
              </a:rPr>
              <a:t>    </a:t>
            </a:r>
            <a:endParaRPr lang="en-GB" sz="4000" b="1" dirty="0">
              <a:solidFill>
                <a:schemeClr val="accent6">
                  <a:lumMod val="49000"/>
                </a:schemeClr>
              </a:solidFill>
              <a:latin typeface="Cambria"/>
              <a:ea typeface="Cambria"/>
            </a:endParaRPr>
          </a:p>
          <a:p>
            <a:r>
              <a:rPr lang="en-GB" sz="4000" b="1" dirty="0">
                <a:solidFill>
                  <a:srgbClr val="0B3C5D"/>
                </a:solidFill>
                <a:latin typeface="Cambria"/>
                <a:ea typeface="Cambria"/>
              </a:rPr>
              <a:t>     </a:t>
            </a:r>
            <a:endParaRPr lang="en-GB" sz="1400" b="1" dirty="0">
              <a:solidFill>
                <a:srgbClr val="0B3C5D"/>
              </a:solidFill>
              <a:latin typeface="Cambria"/>
              <a:ea typeface="Cambria"/>
            </a:endParaRPr>
          </a:p>
        </p:txBody>
      </p:sp>
      <p:sp>
        <p:nvSpPr>
          <p:cNvPr id="7" name="Rectangle: Rounded Corners 6">
            <a:extLst>
              <a:ext uri="{FF2B5EF4-FFF2-40B4-BE49-F238E27FC236}">
                <a16:creationId xmlns:a16="http://schemas.microsoft.com/office/drawing/2014/main" id="{7AD01976-50A5-A51D-7637-9055EE590A33}"/>
              </a:ext>
            </a:extLst>
          </p:cNvPr>
          <p:cNvSpPr/>
          <p:nvPr/>
        </p:nvSpPr>
        <p:spPr>
          <a:xfrm>
            <a:off x="63404" y="526586"/>
            <a:ext cx="4070719" cy="1530279"/>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050" b="1" dirty="0"/>
          </a:p>
          <a:p>
            <a:endParaRPr lang="en-GB" sz="750" b="1" dirty="0"/>
          </a:p>
          <a:p>
            <a:r>
              <a:rPr lang="en-GB" sz="750" b="1" dirty="0"/>
              <a:t>Redevelopment of the Central Transport Hub</a:t>
            </a:r>
            <a:endParaRPr lang="en-GB" sz="750" dirty="0"/>
          </a:p>
          <a:p>
            <a:r>
              <a:rPr lang="en-GB" sz="750" dirty="0"/>
              <a:t>In November 2025, a major UK metropolitan transport hub was closed after structural inspections revealed serious safety and accessibility issues. As a key interchange for rail, </a:t>
            </a:r>
          </a:p>
          <a:p>
            <a:r>
              <a:rPr lang="en-GB" sz="750" dirty="0"/>
              <a:t>bus, and freight services, the closure caused significant disruption to commuters, local businesses, and regional supply chains.</a:t>
            </a:r>
            <a:endParaRPr lang="en-GB" dirty="0"/>
          </a:p>
          <a:p>
            <a:r>
              <a:rPr lang="en-GB" sz="750" dirty="0"/>
              <a:t>This project proposes the redevelopment of the central hub into a modern, </a:t>
            </a:r>
          </a:p>
          <a:p>
            <a:r>
              <a:rPr lang="en-GB" sz="750" dirty="0"/>
              <a:t>safe, sustainable, and digitally enabled facility. The redevelopment will restore transport capacity, improve accessibility, integrate smart technologies</a:t>
            </a:r>
            <a:endParaRPr lang="en-GB" dirty="0"/>
          </a:p>
          <a:p>
            <a:r>
              <a:rPr lang="en-GB" sz="750" dirty="0"/>
              <a:t>, and support the UK’s Net Zero objectives while strengthening economic growth</a:t>
            </a:r>
          </a:p>
          <a:p>
            <a:r>
              <a:rPr lang="en-GB" sz="750" dirty="0"/>
              <a:t>and enhancing the passenger experience. </a:t>
            </a:r>
          </a:p>
          <a:p>
            <a:pPr algn="ctr"/>
            <a:endParaRPr lang="en-GB" dirty="0"/>
          </a:p>
        </p:txBody>
      </p:sp>
      <p:sp>
        <p:nvSpPr>
          <p:cNvPr id="8" name="TextBox 7">
            <a:extLst>
              <a:ext uri="{FF2B5EF4-FFF2-40B4-BE49-F238E27FC236}">
                <a16:creationId xmlns:a16="http://schemas.microsoft.com/office/drawing/2014/main" id="{883AE665-A523-6245-0442-86E3EC6B1521}"/>
              </a:ext>
            </a:extLst>
          </p:cNvPr>
          <p:cNvSpPr txBox="1"/>
          <p:nvPr/>
        </p:nvSpPr>
        <p:spPr>
          <a:xfrm>
            <a:off x="3671024" y="24791"/>
            <a:ext cx="3856993"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t>       </a:t>
            </a:r>
            <a:r>
              <a:rPr lang="en-GB" sz="900" b="1" dirty="0"/>
              <a:t>     Redevelopment of the Central Transport Hub</a:t>
            </a:r>
          </a:p>
          <a:p>
            <a:r>
              <a:rPr lang="en-GB" sz="900" dirty="0"/>
              <a:t>      Delivering a Safe, Sustainable and Digitally Enabled</a:t>
            </a:r>
          </a:p>
          <a:p>
            <a:r>
              <a:rPr lang="en-GB" sz="900" dirty="0"/>
              <a:t>                 Transport Hub for Urban Regeneration</a:t>
            </a:r>
          </a:p>
        </p:txBody>
      </p:sp>
      <p:sp>
        <p:nvSpPr>
          <p:cNvPr id="9" name="TextBox 8">
            <a:extLst>
              <a:ext uri="{FF2B5EF4-FFF2-40B4-BE49-F238E27FC236}">
                <a16:creationId xmlns:a16="http://schemas.microsoft.com/office/drawing/2014/main" id="{A3ACBA2C-0996-04D6-31D4-C8EB751E9297}"/>
              </a:ext>
            </a:extLst>
          </p:cNvPr>
          <p:cNvSpPr txBox="1"/>
          <p:nvPr/>
        </p:nvSpPr>
        <p:spPr>
          <a:xfrm>
            <a:off x="55303" y="58441"/>
            <a:ext cx="1572629" cy="338554"/>
          </a:xfrm>
          <a:prstGeom prst="rect">
            <a:avLst/>
          </a:prstGeom>
          <a:solidFill>
            <a:schemeClr val="accent6">
              <a:lumMod val="20000"/>
              <a:lumOff val="80000"/>
            </a:schemeClr>
          </a:solid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latin typeface="Cambria"/>
                <a:ea typeface="Cambria"/>
              </a:rPr>
              <a:t>Introduction</a:t>
            </a:r>
          </a:p>
        </p:txBody>
      </p:sp>
      <p:graphicFrame>
        <p:nvGraphicFramePr>
          <p:cNvPr id="2" name="Table 1">
            <a:extLst>
              <a:ext uri="{FF2B5EF4-FFF2-40B4-BE49-F238E27FC236}">
                <a16:creationId xmlns:a16="http://schemas.microsoft.com/office/drawing/2014/main" id="{58D3C87C-4FE4-7BFE-BACC-16AD3D0445E0}"/>
              </a:ext>
            </a:extLst>
          </p:cNvPr>
          <p:cNvGraphicFramePr>
            <a:graphicFrameLocks noGrp="1"/>
          </p:cNvGraphicFramePr>
          <p:nvPr>
            <p:extLst>
              <p:ext uri="{D42A27DB-BD31-4B8C-83A1-F6EECF244321}">
                <p14:modId xmlns:p14="http://schemas.microsoft.com/office/powerpoint/2010/main" val="4236921170"/>
              </p:ext>
            </p:extLst>
          </p:nvPr>
        </p:nvGraphicFramePr>
        <p:xfrm>
          <a:off x="128049" y="2652461"/>
          <a:ext cx="2147719" cy="2800611"/>
        </p:xfrm>
        <a:graphic>
          <a:graphicData uri="http://schemas.openxmlformats.org/drawingml/2006/table">
            <a:tbl>
              <a:tblPr firstRow="1" bandRow="1">
                <a:tableStyleId>{F5AB1C69-6EDB-4FF4-983F-18BD219EF322}</a:tableStyleId>
              </a:tblPr>
              <a:tblGrid>
                <a:gridCol w="1083385">
                  <a:extLst>
                    <a:ext uri="{9D8B030D-6E8A-4147-A177-3AD203B41FA5}">
                      <a16:colId xmlns:a16="http://schemas.microsoft.com/office/drawing/2014/main" val="1672245526"/>
                    </a:ext>
                  </a:extLst>
                </a:gridCol>
                <a:gridCol w="1064334">
                  <a:extLst>
                    <a:ext uri="{9D8B030D-6E8A-4147-A177-3AD203B41FA5}">
                      <a16:colId xmlns:a16="http://schemas.microsoft.com/office/drawing/2014/main" val="2888877451"/>
                    </a:ext>
                  </a:extLst>
                </a:gridCol>
              </a:tblGrid>
              <a:tr h="1337571">
                <a:tc>
                  <a:txBody>
                    <a:bodyPr/>
                    <a:lstStyle/>
                    <a:p>
                      <a:r>
                        <a:rPr lang="en-GB" sz="750" dirty="0"/>
                        <a:t>Stakeholders</a:t>
                      </a:r>
                    </a:p>
                    <a:p>
                      <a:pPr lvl="0">
                        <a:buNone/>
                      </a:pPr>
                      <a:endParaRPr lang="en-GB" sz="750" dirty="0"/>
                    </a:p>
                    <a:p>
                      <a:pPr marL="171450" lvl="0" indent="-171450">
                        <a:buFont typeface="Arial"/>
                        <a:buChar char="•"/>
                      </a:pPr>
                      <a:r>
                        <a:rPr lang="en-GB" sz="750" dirty="0"/>
                        <a:t>Local Authority</a:t>
                      </a:r>
                    </a:p>
                    <a:p>
                      <a:pPr marL="171450" lvl="0" indent="-171450">
                        <a:buFont typeface="Arial"/>
                        <a:buChar char="•"/>
                      </a:pPr>
                      <a:r>
                        <a:rPr lang="en-GB" sz="750" dirty="0"/>
                        <a:t>Project Manager</a:t>
                      </a:r>
                    </a:p>
                    <a:p>
                      <a:pPr marL="171450" lvl="0" indent="-171450">
                        <a:buFont typeface="Arial"/>
                        <a:buChar char="•"/>
                      </a:pPr>
                      <a:r>
                        <a:rPr lang="en-GB" sz="750" dirty="0"/>
                        <a:t>Main contractor</a:t>
                      </a:r>
                    </a:p>
                    <a:p>
                      <a:pPr marL="171450" lvl="0" indent="-171450">
                        <a:buFont typeface="Arial"/>
                        <a:buChar char="•"/>
                      </a:pPr>
                      <a:r>
                        <a:rPr lang="en-GB" sz="750" dirty="0"/>
                        <a:t>Transport Operators</a:t>
                      </a:r>
                    </a:p>
                    <a:p>
                      <a:pPr marL="171450" lvl="0" indent="-171450">
                        <a:buFont typeface="Arial"/>
                        <a:buChar char="•"/>
                      </a:pPr>
                      <a:r>
                        <a:rPr lang="en-GB" sz="750" dirty="0"/>
                        <a:t>Environmental Regulation</a:t>
                      </a:r>
                    </a:p>
                    <a:p>
                      <a:pPr marL="171450" lvl="0" indent="-171450">
                        <a:buFont typeface="Arial"/>
                        <a:buChar char="•"/>
                      </a:pPr>
                      <a:endParaRPr lang="en-GB" sz="950" dirty="0"/>
                    </a:p>
                  </a:txBody>
                  <a:tcPr/>
                </a:tc>
                <a:tc>
                  <a:txBody>
                    <a:bodyPr/>
                    <a:lstStyle/>
                    <a:p>
                      <a:pPr lvl="0">
                        <a:buNone/>
                      </a:pPr>
                      <a:r>
                        <a:rPr lang="en-GB" sz="750" u="none" strike="noStrike" noProof="0" dirty="0">
                          <a:solidFill>
                            <a:srgbClr val="FFFFFF"/>
                          </a:solidFill>
                        </a:rPr>
                        <a:t>Customers </a:t>
                      </a:r>
                      <a:endParaRPr lang="en-US" sz="750" dirty="0"/>
                    </a:p>
                    <a:p>
                      <a:pPr lvl="0">
                        <a:buNone/>
                      </a:pPr>
                      <a:endParaRPr lang="en-GB"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Passengers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Businesses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Freight-Operators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Residents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Visitors</a:t>
                      </a:r>
                      <a:endParaRPr lang="en-GB" sz="750" dirty="0"/>
                    </a:p>
                  </a:txBody>
                  <a:tcPr/>
                </a:tc>
                <a:extLst>
                  <a:ext uri="{0D108BD9-81ED-4DB2-BD59-A6C34878D82A}">
                    <a16:rowId xmlns:a16="http://schemas.microsoft.com/office/drawing/2014/main" val="990217958"/>
                  </a:ext>
                </a:extLst>
              </a:tr>
              <a:tr h="1351802">
                <a:tc>
                  <a:txBody>
                    <a:bodyPr/>
                    <a:lstStyle/>
                    <a:p>
                      <a:pPr algn="r"/>
                      <a:endParaRPr lang="en-GB" sz="800"/>
                    </a:p>
                  </a:txBody>
                  <a:tcPr/>
                </a:tc>
                <a:tc>
                  <a:txBody>
                    <a:bodyPr/>
                    <a:lstStyle/>
                    <a:p>
                      <a:r>
                        <a:rPr lang="en-GB" sz="750" b="1" dirty="0">
                          <a:solidFill>
                            <a:schemeClr val="accent6">
                              <a:lumMod val="49000"/>
                            </a:schemeClr>
                          </a:solidFill>
                        </a:rPr>
                        <a:t>Measures of success</a:t>
                      </a:r>
                    </a:p>
                    <a:p>
                      <a:pPr lvl="0">
                        <a:buNone/>
                      </a:pPr>
                      <a:endParaRPr lang="en-GB" sz="750" b="1" dirty="0">
                        <a:solidFill>
                          <a:schemeClr val="accent6">
                            <a:lumMod val="49000"/>
                          </a:schemeClr>
                        </a:solidFill>
                      </a:endParaRPr>
                    </a:p>
                    <a:p>
                      <a:pPr marL="171450" lvl="0" indent="-171450">
                        <a:buFont typeface="Arial"/>
                        <a:buChar char="•"/>
                      </a:pPr>
                      <a:r>
                        <a:rPr lang="en-GB" sz="750" b="1" dirty="0">
                          <a:solidFill>
                            <a:schemeClr val="accent6">
                              <a:lumMod val="49000"/>
                            </a:schemeClr>
                          </a:solidFill>
                        </a:rPr>
                        <a:t>Project completed on time </a:t>
                      </a:r>
                    </a:p>
                    <a:p>
                      <a:pPr marL="171450" lvl="0" indent="-171450">
                        <a:buFont typeface="Arial"/>
                        <a:buChar char="•"/>
                      </a:pPr>
                      <a:r>
                        <a:rPr lang="en-GB" sz="750" b="1" dirty="0">
                          <a:solidFill>
                            <a:schemeClr val="accent6">
                              <a:lumMod val="49000"/>
                            </a:schemeClr>
                          </a:solidFill>
                        </a:rPr>
                        <a:t>Within budget</a:t>
                      </a:r>
                    </a:p>
                    <a:p>
                      <a:pPr marL="171450" lvl="0" indent="-171450">
                        <a:buFont typeface="Arial"/>
                        <a:buChar char="•"/>
                      </a:pPr>
                      <a:r>
                        <a:rPr lang="en-GB" sz="750" b="1" dirty="0">
                          <a:solidFill>
                            <a:schemeClr val="accent6">
                              <a:lumMod val="49000"/>
                            </a:schemeClr>
                          </a:solidFill>
                        </a:rPr>
                        <a:t>Customer satisfaction above 90%</a:t>
                      </a:r>
                    </a:p>
                    <a:p>
                      <a:pPr marL="171450" lvl="0" indent="-171450">
                        <a:buFont typeface="Arial"/>
                        <a:buChar char="•"/>
                      </a:pPr>
                      <a:r>
                        <a:rPr lang="en-GB" sz="750" b="1" dirty="0">
                          <a:solidFill>
                            <a:schemeClr val="accent6">
                              <a:lumMod val="49000"/>
                            </a:schemeClr>
                          </a:solidFill>
                        </a:rPr>
                        <a:t>Zero major safety incidents</a:t>
                      </a:r>
                    </a:p>
                  </a:txBody>
                  <a:tcPr/>
                </a:tc>
                <a:extLst>
                  <a:ext uri="{0D108BD9-81ED-4DB2-BD59-A6C34878D82A}">
                    <a16:rowId xmlns:a16="http://schemas.microsoft.com/office/drawing/2014/main" val="1173318378"/>
                  </a:ext>
                </a:extLst>
              </a:tr>
            </a:tbl>
          </a:graphicData>
        </a:graphic>
      </p:graphicFrame>
      <p:sp>
        <p:nvSpPr>
          <p:cNvPr id="4" name="TextBox 3">
            <a:extLst>
              <a:ext uri="{FF2B5EF4-FFF2-40B4-BE49-F238E27FC236}">
                <a16:creationId xmlns:a16="http://schemas.microsoft.com/office/drawing/2014/main" id="{BB58DFA6-2C66-8951-D4A8-2E9BBA2110B5}"/>
              </a:ext>
            </a:extLst>
          </p:cNvPr>
          <p:cNvSpPr txBox="1"/>
          <p:nvPr/>
        </p:nvSpPr>
        <p:spPr>
          <a:xfrm>
            <a:off x="150536" y="2160038"/>
            <a:ext cx="1416934" cy="338554"/>
          </a:xfrm>
          <a:prstGeom prst="rect">
            <a:avLst/>
          </a:prstGeom>
          <a:solidFill>
            <a:schemeClr val="accent6">
              <a:lumMod val="20000"/>
              <a:lumOff val="80000"/>
            </a:schemeClr>
          </a:solid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mbria"/>
                <a:ea typeface="Cambria"/>
              </a:rPr>
              <a:t>Quad Chart</a:t>
            </a:r>
          </a:p>
        </p:txBody>
      </p:sp>
      <p:sp>
        <p:nvSpPr>
          <p:cNvPr id="5" name="Rectangle: Rounded Corners 4">
            <a:extLst>
              <a:ext uri="{FF2B5EF4-FFF2-40B4-BE49-F238E27FC236}">
                <a16:creationId xmlns:a16="http://schemas.microsoft.com/office/drawing/2014/main" id="{0561D63B-A103-F9E4-8B1E-5364C3B23739}"/>
              </a:ext>
            </a:extLst>
          </p:cNvPr>
          <p:cNvSpPr/>
          <p:nvPr/>
        </p:nvSpPr>
        <p:spPr>
          <a:xfrm>
            <a:off x="80822" y="5797594"/>
            <a:ext cx="3690141" cy="1008787"/>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50" dirty="0"/>
              <a:t>Redeveloping the Central Transport Hub will restore essential transport services while creating a modern, safe and </a:t>
            </a:r>
          </a:p>
          <a:p>
            <a:r>
              <a:rPr lang="en-GB" sz="650" dirty="0"/>
              <a:t>environmentally sustainable interchange. The project supports economic development, improves passenger experience, </a:t>
            </a:r>
          </a:p>
          <a:p>
            <a:r>
              <a:rPr lang="en-GB" sz="650" dirty="0"/>
              <a:t>strengthens transport resilience and contributes to long-term urban regeneration. Through effective project management,</a:t>
            </a:r>
          </a:p>
          <a:p>
            <a:r>
              <a:rPr lang="en-GB" sz="650" dirty="0"/>
              <a:t> stakeholder engagement and robust risk management, the project can be delivered successfully within the planned scope,</a:t>
            </a:r>
          </a:p>
          <a:p>
            <a:r>
              <a:rPr lang="en-GB" sz="650" dirty="0"/>
              <a:t> time and </a:t>
            </a:r>
            <a:r>
              <a:rPr lang="en-GB" sz="650" dirty="0" err="1"/>
              <a:t>budgeti</a:t>
            </a:r>
            <a:endParaRPr lang="en-GB" sz="650" dirty="0"/>
          </a:p>
        </p:txBody>
      </p:sp>
      <p:sp>
        <p:nvSpPr>
          <p:cNvPr id="12" name="TextBox 11">
            <a:extLst>
              <a:ext uri="{FF2B5EF4-FFF2-40B4-BE49-F238E27FC236}">
                <a16:creationId xmlns:a16="http://schemas.microsoft.com/office/drawing/2014/main" id="{0FA76DCF-6C26-0C95-76FB-762F517310E7}"/>
              </a:ext>
            </a:extLst>
          </p:cNvPr>
          <p:cNvSpPr txBox="1"/>
          <p:nvPr/>
        </p:nvSpPr>
        <p:spPr>
          <a:xfrm>
            <a:off x="110896" y="3990452"/>
            <a:ext cx="1066727" cy="13619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50" b="1" dirty="0">
                <a:solidFill>
                  <a:schemeClr val="accent6">
                    <a:lumMod val="49000"/>
                  </a:schemeClr>
                </a:solidFill>
              </a:rPr>
              <a:t>End Result</a:t>
            </a:r>
          </a:p>
          <a:p>
            <a:endParaRPr lang="en-GB" sz="750" b="1" dirty="0">
              <a:solidFill>
                <a:schemeClr val="accent6">
                  <a:lumMod val="49000"/>
                </a:schemeClr>
              </a:solidFill>
            </a:endParaRPr>
          </a:p>
          <a:p>
            <a:pPr marL="171450" indent="-171450">
              <a:buFont typeface="Arial"/>
              <a:buChar char="•"/>
            </a:pPr>
            <a:r>
              <a:rPr lang="en-GB" sz="750" b="1" dirty="0">
                <a:solidFill>
                  <a:schemeClr val="accent6">
                    <a:lumMod val="49000"/>
                  </a:schemeClr>
                </a:solidFill>
              </a:rPr>
              <a:t>Modern transport hub</a:t>
            </a:r>
          </a:p>
          <a:p>
            <a:pPr marL="171450" indent="-171450">
              <a:buFont typeface="Arial"/>
              <a:buChar char="•"/>
            </a:pPr>
            <a:r>
              <a:rPr lang="en-GB" sz="750" b="1" dirty="0">
                <a:solidFill>
                  <a:schemeClr val="accent6">
                    <a:lumMod val="49000"/>
                  </a:schemeClr>
                </a:solidFill>
              </a:rPr>
              <a:t>Improved accessibility</a:t>
            </a:r>
          </a:p>
          <a:p>
            <a:pPr marL="171450" indent="-171450">
              <a:buFont typeface="Arial"/>
              <a:buChar char="•"/>
            </a:pPr>
            <a:r>
              <a:rPr lang="en-GB" sz="750" b="1" dirty="0">
                <a:solidFill>
                  <a:schemeClr val="accent6">
                    <a:lumMod val="49000"/>
                  </a:schemeClr>
                </a:solidFill>
              </a:rPr>
              <a:t>Increased passenger capacity</a:t>
            </a:r>
          </a:p>
          <a:p>
            <a:pPr marL="171450" indent="-171450">
              <a:buFont typeface="Arial"/>
              <a:buChar char="•"/>
            </a:pPr>
            <a:r>
              <a:rPr lang="en-GB" sz="750" b="1" dirty="0">
                <a:solidFill>
                  <a:schemeClr val="accent6">
                    <a:lumMod val="49000"/>
                  </a:schemeClr>
                </a:solidFill>
              </a:rPr>
              <a:t>Sustainable infrastructure</a:t>
            </a:r>
          </a:p>
        </p:txBody>
      </p:sp>
      <p:graphicFrame>
        <p:nvGraphicFramePr>
          <p:cNvPr id="14" name="Table 13">
            <a:extLst>
              <a:ext uri="{FF2B5EF4-FFF2-40B4-BE49-F238E27FC236}">
                <a16:creationId xmlns:a16="http://schemas.microsoft.com/office/drawing/2014/main" id="{1B95F975-F92E-44AE-3B4D-BD914C587E10}"/>
              </a:ext>
            </a:extLst>
          </p:cNvPr>
          <p:cNvGraphicFramePr>
            <a:graphicFrameLocks noGrp="1"/>
          </p:cNvGraphicFramePr>
          <p:nvPr>
            <p:extLst>
              <p:ext uri="{D42A27DB-BD31-4B8C-83A1-F6EECF244321}">
                <p14:modId xmlns:p14="http://schemas.microsoft.com/office/powerpoint/2010/main" val="1780650747"/>
              </p:ext>
            </p:extLst>
          </p:nvPr>
        </p:nvGraphicFramePr>
        <p:xfrm>
          <a:off x="8992379" y="82203"/>
          <a:ext cx="3122847" cy="3337560"/>
        </p:xfrm>
        <a:graphic>
          <a:graphicData uri="http://schemas.openxmlformats.org/drawingml/2006/table">
            <a:tbl>
              <a:tblPr firstRow="1" bandRow="1">
                <a:tableStyleId>{F5AB1C69-6EDB-4FF4-983F-18BD219EF322}</a:tableStyleId>
              </a:tblPr>
              <a:tblGrid>
                <a:gridCol w="446121">
                  <a:extLst>
                    <a:ext uri="{9D8B030D-6E8A-4147-A177-3AD203B41FA5}">
                      <a16:colId xmlns:a16="http://schemas.microsoft.com/office/drawing/2014/main" val="505478773"/>
                    </a:ext>
                  </a:extLst>
                </a:gridCol>
                <a:gridCol w="446121">
                  <a:extLst>
                    <a:ext uri="{9D8B030D-6E8A-4147-A177-3AD203B41FA5}">
                      <a16:colId xmlns:a16="http://schemas.microsoft.com/office/drawing/2014/main" val="2827366977"/>
                    </a:ext>
                  </a:extLst>
                </a:gridCol>
                <a:gridCol w="446121">
                  <a:extLst>
                    <a:ext uri="{9D8B030D-6E8A-4147-A177-3AD203B41FA5}">
                      <a16:colId xmlns:a16="http://schemas.microsoft.com/office/drawing/2014/main" val="2622184584"/>
                    </a:ext>
                  </a:extLst>
                </a:gridCol>
                <a:gridCol w="446121">
                  <a:extLst>
                    <a:ext uri="{9D8B030D-6E8A-4147-A177-3AD203B41FA5}">
                      <a16:colId xmlns:a16="http://schemas.microsoft.com/office/drawing/2014/main" val="3296662942"/>
                    </a:ext>
                  </a:extLst>
                </a:gridCol>
                <a:gridCol w="446121">
                  <a:extLst>
                    <a:ext uri="{9D8B030D-6E8A-4147-A177-3AD203B41FA5}">
                      <a16:colId xmlns:a16="http://schemas.microsoft.com/office/drawing/2014/main" val="944362146"/>
                    </a:ext>
                  </a:extLst>
                </a:gridCol>
                <a:gridCol w="446121">
                  <a:extLst>
                    <a:ext uri="{9D8B030D-6E8A-4147-A177-3AD203B41FA5}">
                      <a16:colId xmlns:a16="http://schemas.microsoft.com/office/drawing/2014/main" val="3209845872"/>
                    </a:ext>
                  </a:extLst>
                </a:gridCol>
                <a:gridCol w="446121">
                  <a:extLst>
                    <a:ext uri="{9D8B030D-6E8A-4147-A177-3AD203B41FA5}">
                      <a16:colId xmlns:a16="http://schemas.microsoft.com/office/drawing/2014/main" val="1220878630"/>
                    </a:ext>
                  </a:extLst>
                </a:gridCol>
              </a:tblGrid>
              <a:tr h="300403">
                <a:tc>
                  <a:txBody>
                    <a:bodyPr/>
                    <a:lstStyle/>
                    <a:p>
                      <a:r>
                        <a:rPr lang="en-GB" sz="750"/>
                        <a:t>Activity</a:t>
                      </a:r>
                    </a:p>
                  </a:txBody>
                  <a:tcPr/>
                </a:tc>
                <a:tc>
                  <a:txBody>
                    <a:bodyPr/>
                    <a:lstStyle/>
                    <a:p>
                      <a:r>
                        <a:rPr lang="en-GB" sz="800"/>
                        <a:t>M1</a:t>
                      </a:r>
                    </a:p>
                  </a:txBody>
                  <a:tcPr/>
                </a:tc>
                <a:tc>
                  <a:txBody>
                    <a:bodyPr/>
                    <a:lstStyle/>
                    <a:p>
                      <a:r>
                        <a:rPr lang="en-GB" sz="800"/>
                        <a:t>M2</a:t>
                      </a:r>
                    </a:p>
                  </a:txBody>
                  <a:tcPr/>
                </a:tc>
                <a:tc>
                  <a:txBody>
                    <a:bodyPr/>
                    <a:lstStyle/>
                    <a:p>
                      <a:r>
                        <a:rPr lang="en-GB" sz="800"/>
                        <a:t>M3</a:t>
                      </a:r>
                    </a:p>
                  </a:txBody>
                  <a:tcPr/>
                </a:tc>
                <a:tc>
                  <a:txBody>
                    <a:bodyPr/>
                    <a:lstStyle/>
                    <a:p>
                      <a:r>
                        <a:rPr lang="en-GB" sz="800"/>
                        <a:t>M4</a:t>
                      </a:r>
                    </a:p>
                  </a:txBody>
                  <a:tcPr/>
                </a:tc>
                <a:tc>
                  <a:txBody>
                    <a:bodyPr/>
                    <a:lstStyle/>
                    <a:p>
                      <a:r>
                        <a:rPr lang="en-GB" sz="800"/>
                        <a:t>M5</a:t>
                      </a:r>
                    </a:p>
                  </a:txBody>
                  <a:tcPr/>
                </a:tc>
                <a:tc>
                  <a:txBody>
                    <a:bodyPr/>
                    <a:lstStyle/>
                    <a:p>
                      <a:r>
                        <a:rPr lang="en-GB" sz="800"/>
                        <a:t>M6</a:t>
                      </a:r>
                    </a:p>
                  </a:txBody>
                  <a:tcPr/>
                </a:tc>
                <a:extLst>
                  <a:ext uri="{0D108BD9-81ED-4DB2-BD59-A6C34878D82A}">
                    <a16:rowId xmlns:a16="http://schemas.microsoft.com/office/drawing/2014/main" val="1962397462"/>
                  </a:ext>
                </a:extLst>
              </a:tr>
              <a:tr h="372500">
                <a:tc>
                  <a:txBody>
                    <a:bodyPr/>
                    <a:lstStyle/>
                    <a:p>
                      <a:r>
                        <a:rPr lang="en-GB" sz="750"/>
                        <a:t>Feasibility Study</a:t>
                      </a:r>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39989074"/>
                  </a:ext>
                </a:extLst>
              </a:tr>
              <a:tr h="324435">
                <a:tc>
                  <a:txBody>
                    <a:bodyPr/>
                    <a:lstStyle/>
                    <a:p>
                      <a:r>
                        <a:rPr lang="en-GB" sz="750"/>
                        <a:t>design</a:t>
                      </a:r>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29976178"/>
                  </a:ext>
                </a:extLst>
              </a:tr>
              <a:tr h="468628">
                <a:tc>
                  <a:txBody>
                    <a:bodyPr/>
                    <a:lstStyle/>
                    <a:p>
                      <a:r>
                        <a:rPr lang="en-GB" sz="750"/>
                        <a:t>Planning Approval</a:t>
                      </a:r>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1562389892"/>
                  </a:ext>
                </a:extLst>
              </a:tr>
              <a:tr h="372500">
                <a:tc>
                  <a:txBody>
                    <a:bodyPr/>
                    <a:lstStyle/>
                    <a:p>
                      <a:r>
                        <a:rPr lang="en-GB" sz="750"/>
                        <a:t>Procurement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extLst>
                  <a:ext uri="{0D108BD9-81ED-4DB2-BD59-A6C34878D82A}">
                    <a16:rowId xmlns:a16="http://schemas.microsoft.com/office/drawing/2014/main" val="1924853839"/>
                  </a:ext>
                </a:extLst>
              </a:tr>
              <a:tr h="372500">
                <a:tc>
                  <a:txBody>
                    <a:bodyPr/>
                    <a:lstStyle/>
                    <a:p>
                      <a:r>
                        <a:rPr lang="en-GB" sz="750"/>
                        <a:t>Construction</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extLst>
                  <a:ext uri="{0D108BD9-81ED-4DB2-BD59-A6C34878D82A}">
                    <a16:rowId xmlns:a16="http://schemas.microsoft.com/office/drawing/2014/main" val="2341132185"/>
                  </a:ext>
                </a:extLst>
              </a:tr>
              <a:tr h="372500">
                <a:tc>
                  <a:txBody>
                    <a:bodyPr/>
                    <a:lstStyle/>
                    <a:p>
                      <a:r>
                        <a:rPr lang="en-GB" sz="750"/>
                        <a:t>Digital system</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extLst>
                  <a:ext uri="{0D108BD9-81ED-4DB2-BD59-A6C34878D82A}">
                    <a16:rowId xmlns:a16="http://schemas.microsoft.com/office/drawing/2014/main" val="1049731124"/>
                  </a:ext>
                </a:extLst>
              </a:tr>
              <a:tr h="324435">
                <a:tc>
                  <a:txBody>
                    <a:bodyPr/>
                    <a:lstStyle/>
                    <a:p>
                      <a:r>
                        <a:rPr lang="en-GB" sz="750"/>
                        <a:t>Testing</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6">
                        <a:lumMod val="50000"/>
                      </a:schemeClr>
                    </a:solidFill>
                  </a:tcPr>
                </a:tc>
                <a:extLst>
                  <a:ext uri="{0D108BD9-81ED-4DB2-BD59-A6C34878D82A}">
                    <a16:rowId xmlns:a16="http://schemas.microsoft.com/office/drawing/2014/main" val="2046141724"/>
                  </a:ext>
                </a:extLst>
              </a:tr>
            </a:tbl>
          </a:graphicData>
        </a:graphic>
      </p:graphicFrame>
      <p:sp>
        <p:nvSpPr>
          <p:cNvPr id="17" name="TextBox 16">
            <a:extLst>
              <a:ext uri="{FF2B5EF4-FFF2-40B4-BE49-F238E27FC236}">
                <a16:creationId xmlns:a16="http://schemas.microsoft.com/office/drawing/2014/main" id="{A7A94219-8573-582B-3D69-0915A6D6080D}"/>
              </a:ext>
            </a:extLst>
          </p:cNvPr>
          <p:cNvSpPr txBox="1"/>
          <p:nvPr/>
        </p:nvSpPr>
        <p:spPr>
          <a:xfrm>
            <a:off x="10574962" y="3541156"/>
            <a:ext cx="1485086" cy="369332"/>
          </a:xfrm>
          <a:prstGeom prst="rect">
            <a:avLst/>
          </a:prstGeom>
          <a:solidFill>
            <a:schemeClr val="accent6">
              <a:lumMod val="20000"/>
              <a:lumOff val="80000"/>
            </a:schemeClr>
          </a:solid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mbria"/>
                <a:ea typeface="Cambria"/>
              </a:rPr>
              <a:t>Gantt Chart</a:t>
            </a:r>
          </a:p>
        </p:txBody>
      </p:sp>
      <p:sp>
        <p:nvSpPr>
          <p:cNvPr id="18" name="Rectangle: Rounded Corners 17">
            <a:extLst>
              <a:ext uri="{FF2B5EF4-FFF2-40B4-BE49-F238E27FC236}">
                <a16:creationId xmlns:a16="http://schemas.microsoft.com/office/drawing/2014/main" id="{804F9A5C-F0D1-57EA-F2B7-633E5533EE33}"/>
              </a:ext>
            </a:extLst>
          </p:cNvPr>
          <p:cNvSpPr/>
          <p:nvPr/>
        </p:nvSpPr>
        <p:spPr>
          <a:xfrm>
            <a:off x="9230803" y="3488903"/>
            <a:ext cx="1230431" cy="716588"/>
          </a:xfrm>
          <a:prstGeom prst="round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5F9BA6AE-E501-B8B3-BAA3-5E48CE4ADCF6}"/>
              </a:ext>
            </a:extLst>
          </p:cNvPr>
          <p:cNvSpPr txBox="1"/>
          <p:nvPr/>
        </p:nvSpPr>
        <p:spPr>
          <a:xfrm>
            <a:off x="9345435" y="3647480"/>
            <a:ext cx="1094692" cy="369332"/>
          </a:xfrm>
          <a:prstGeom prst="rect">
            <a:avLst/>
          </a:prstGeom>
          <a:solidFill>
            <a:schemeClr val="accent6">
              <a:lumMod val="50000"/>
            </a:schemeClr>
          </a:solid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solidFill>
                  <a:srgbClr val="FFFFFF"/>
                </a:solidFill>
              </a:rPr>
              <a:t>Work Breakdown structure (WBS)</a:t>
            </a:r>
          </a:p>
        </p:txBody>
      </p:sp>
      <p:cxnSp>
        <p:nvCxnSpPr>
          <p:cNvPr id="20" name="Straight Arrow Connector 19">
            <a:extLst>
              <a:ext uri="{FF2B5EF4-FFF2-40B4-BE49-F238E27FC236}">
                <a16:creationId xmlns:a16="http://schemas.microsoft.com/office/drawing/2014/main" id="{A55BD68F-615C-5073-38D8-5F2CEADEB0E7}"/>
              </a:ext>
            </a:extLst>
          </p:cNvPr>
          <p:cNvCxnSpPr/>
          <p:nvPr/>
        </p:nvCxnSpPr>
        <p:spPr>
          <a:xfrm>
            <a:off x="9841129" y="4215213"/>
            <a:ext cx="9654" cy="203261"/>
          </a:xfrm>
          <a:prstGeom prst="straightConnector1">
            <a:avLst/>
          </a:prstGeom>
        </p:spPr>
        <p:style>
          <a:lnRef idx="1">
            <a:schemeClr val="accent3"/>
          </a:lnRef>
          <a:fillRef idx="0">
            <a:schemeClr val="accent3"/>
          </a:fillRef>
          <a:effectRef idx="0">
            <a:schemeClr val="accent3"/>
          </a:effectRef>
          <a:fontRef idx="minor">
            <a:schemeClr val="tx1"/>
          </a:fontRef>
        </p:style>
      </p:cxnSp>
      <p:sp>
        <p:nvSpPr>
          <p:cNvPr id="21" name="Rectangle 20">
            <a:extLst>
              <a:ext uri="{FF2B5EF4-FFF2-40B4-BE49-F238E27FC236}">
                <a16:creationId xmlns:a16="http://schemas.microsoft.com/office/drawing/2014/main" id="{03586886-1221-7957-FBB0-5447DDF658B7}"/>
              </a:ext>
            </a:extLst>
          </p:cNvPr>
          <p:cNvSpPr/>
          <p:nvPr/>
        </p:nvSpPr>
        <p:spPr>
          <a:xfrm flipH="1">
            <a:off x="9863245" y="4209205"/>
            <a:ext cx="29536" cy="213215"/>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A74B753D-C291-27A4-CE2C-FAD7EAF01E47}"/>
              </a:ext>
            </a:extLst>
          </p:cNvPr>
          <p:cNvSpPr/>
          <p:nvPr/>
        </p:nvSpPr>
        <p:spPr>
          <a:xfrm flipV="1">
            <a:off x="8120234" y="4411287"/>
            <a:ext cx="3602792" cy="44050"/>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EA8CEF9F-CC16-5F3E-E4F1-269FFD764AEB}"/>
              </a:ext>
            </a:extLst>
          </p:cNvPr>
          <p:cNvSpPr/>
          <p:nvPr/>
        </p:nvSpPr>
        <p:spPr>
          <a:xfrm>
            <a:off x="8122698" y="4428167"/>
            <a:ext cx="28000" cy="196005"/>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B4FAB78F-53B1-0BC0-AAF9-24F347500513}"/>
              </a:ext>
            </a:extLst>
          </p:cNvPr>
          <p:cNvSpPr/>
          <p:nvPr/>
        </p:nvSpPr>
        <p:spPr>
          <a:xfrm>
            <a:off x="9233156" y="4449444"/>
            <a:ext cx="42001" cy="196005"/>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7A4EC30-C769-472D-D457-D5C1A337D353}"/>
              </a:ext>
            </a:extLst>
          </p:cNvPr>
          <p:cNvSpPr/>
          <p:nvPr/>
        </p:nvSpPr>
        <p:spPr>
          <a:xfrm>
            <a:off x="10373526" y="4452818"/>
            <a:ext cx="42001" cy="210006"/>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A8AB2574-4BFB-F2FE-4DF5-F6174F0D7429}"/>
              </a:ext>
            </a:extLst>
          </p:cNvPr>
          <p:cNvSpPr/>
          <p:nvPr/>
        </p:nvSpPr>
        <p:spPr>
          <a:xfrm>
            <a:off x="11684114" y="4466181"/>
            <a:ext cx="42001" cy="196005"/>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E3B5257C-E6FD-DD4C-BE5C-7D1BE15EA0A7}"/>
              </a:ext>
            </a:extLst>
          </p:cNvPr>
          <p:cNvSpPr/>
          <p:nvPr/>
        </p:nvSpPr>
        <p:spPr>
          <a:xfrm>
            <a:off x="7670728" y="4611833"/>
            <a:ext cx="826023" cy="42001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327AFA8-B473-761C-5FBF-3F7CC0E23356}"/>
              </a:ext>
            </a:extLst>
          </p:cNvPr>
          <p:cNvSpPr txBox="1"/>
          <p:nvPr/>
        </p:nvSpPr>
        <p:spPr>
          <a:xfrm>
            <a:off x="7707709" y="4627209"/>
            <a:ext cx="85447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1.PROJECT INITIATION</a:t>
            </a:r>
          </a:p>
        </p:txBody>
      </p:sp>
      <p:sp>
        <p:nvSpPr>
          <p:cNvPr id="29" name="Rectangle: Rounded Corners 28">
            <a:extLst>
              <a:ext uri="{FF2B5EF4-FFF2-40B4-BE49-F238E27FC236}">
                <a16:creationId xmlns:a16="http://schemas.microsoft.com/office/drawing/2014/main" id="{261F338A-133D-A092-2112-7EB2BD63F587}"/>
              </a:ext>
            </a:extLst>
          </p:cNvPr>
          <p:cNvSpPr/>
          <p:nvPr/>
        </p:nvSpPr>
        <p:spPr>
          <a:xfrm>
            <a:off x="8835612" y="4628570"/>
            <a:ext cx="840024" cy="42001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311FC093-7BB6-E670-F349-5CA41EE74B3B}"/>
              </a:ext>
            </a:extLst>
          </p:cNvPr>
          <p:cNvSpPr txBox="1"/>
          <p:nvPr/>
        </p:nvSpPr>
        <p:spPr>
          <a:xfrm>
            <a:off x="8861558" y="4727284"/>
            <a:ext cx="814078"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solidFill>
                  <a:schemeClr val="bg1"/>
                </a:solidFill>
              </a:rPr>
              <a:t>2.PLANNING</a:t>
            </a:r>
          </a:p>
        </p:txBody>
      </p:sp>
      <p:sp>
        <p:nvSpPr>
          <p:cNvPr id="31" name="Rectangle: Rounded Corners 30">
            <a:extLst>
              <a:ext uri="{FF2B5EF4-FFF2-40B4-BE49-F238E27FC236}">
                <a16:creationId xmlns:a16="http://schemas.microsoft.com/office/drawing/2014/main" id="{FF8F9E4E-FBBB-79A0-122C-757DB322A6E7}"/>
              </a:ext>
            </a:extLst>
          </p:cNvPr>
          <p:cNvSpPr/>
          <p:nvPr/>
        </p:nvSpPr>
        <p:spPr>
          <a:xfrm>
            <a:off x="9996348" y="4643143"/>
            <a:ext cx="791793" cy="428296"/>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CB4D6C5F-CED7-8004-DDC2-9CBFE8252D70}"/>
              </a:ext>
            </a:extLst>
          </p:cNvPr>
          <p:cNvSpPr txBox="1"/>
          <p:nvPr/>
        </p:nvSpPr>
        <p:spPr>
          <a:xfrm>
            <a:off x="9989518" y="4683054"/>
            <a:ext cx="81093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solidFill>
                  <a:schemeClr val="bg1"/>
                </a:solidFill>
              </a:rPr>
              <a:t>3.PROCUREMENT</a:t>
            </a:r>
          </a:p>
        </p:txBody>
      </p:sp>
      <p:sp>
        <p:nvSpPr>
          <p:cNvPr id="33" name="Rectangle: Rounded Corners 32">
            <a:extLst>
              <a:ext uri="{FF2B5EF4-FFF2-40B4-BE49-F238E27FC236}">
                <a16:creationId xmlns:a16="http://schemas.microsoft.com/office/drawing/2014/main" id="{3DB72140-0726-6803-4050-3F467E40F778}"/>
              </a:ext>
            </a:extLst>
          </p:cNvPr>
          <p:cNvSpPr/>
          <p:nvPr/>
        </p:nvSpPr>
        <p:spPr>
          <a:xfrm>
            <a:off x="11298857" y="4625250"/>
            <a:ext cx="808362" cy="434526"/>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943137F1-B65F-0F23-9C74-C9BBD1E1B4CD}"/>
              </a:ext>
            </a:extLst>
          </p:cNvPr>
          <p:cNvSpPr txBox="1"/>
          <p:nvPr/>
        </p:nvSpPr>
        <p:spPr>
          <a:xfrm>
            <a:off x="11251218" y="4699922"/>
            <a:ext cx="943615" cy="345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solidFill>
                  <a:schemeClr val="bg1"/>
                </a:solidFill>
              </a:rPr>
              <a:t>4.CONSTRUCTION</a:t>
            </a:r>
          </a:p>
        </p:txBody>
      </p:sp>
      <p:sp>
        <p:nvSpPr>
          <p:cNvPr id="36" name="Rectangle 35">
            <a:extLst>
              <a:ext uri="{FF2B5EF4-FFF2-40B4-BE49-F238E27FC236}">
                <a16:creationId xmlns:a16="http://schemas.microsoft.com/office/drawing/2014/main" id="{F81DECE5-2D4F-E1F3-1394-FBCB162D48B1}"/>
              </a:ext>
            </a:extLst>
          </p:cNvPr>
          <p:cNvSpPr/>
          <p:nvPr/>
        </p:nvSpPr>
        <p:spPr>
          <a:xfrm>
            <a:off x="9223070" y="5047788"/>
            <a:ext cx="49771" cy="1252779"/>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a:extLst>
              <a:ext uri="{FF2B5EF4-FFF2-40B4-BE49-F238E27FC236}">
                <a16:creationId xmlns:a16="http://schemas.microsoft.com/office/drawing/2014/main" id="{8E5C4ABA-B963-B556-E4C0-54BB08B98E4A}"/>
              </a:ext>
            </a:extLst>
          </p:cNvPr>
          <p:cNvSpPr/>
          <p:nvPr/>
        </p:nvSpPr>
        <p:spPr>
          <a:xfrm>
            <a:off x="10362981" y="5018701"/>
            <a:ext cx="42001" cy="1386040"/>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7">
            <a:extLst>
              <a:ext uri="{FF2B5EF4-FFF2-40B4-BE49-F238E27FC236}">
                <a16:creationId xmlns:a16="http://schemas.microsoft.com/office/drawing/2014/main" id="{E4087B19-0866-7694-63CC-1373E602EF41}"/>
              </a:ext>
            </a:extLst>
          </p:cNvPr>
          <p:cNvSpPr/>
          <p:nvPr/>
        </p:nvSpPr>
        <p:spPr>
          <a:xfrm>
            <a:off x="11656499" y="4972357"/>
            <a:ext cx="56001" cy="1666048"/>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3DE78CF9-0B81-32A1-B646-47B5C816BA2A}"/>
              </a:ext>
            </a:extLst>
          </p:cNvPr>
          <p:cNvSpPr/>
          <p:nvPr/>
        </p:nvSpPr>
        <p:spPr>
          <a:xfrm>
            <a:off x="7657862" y="5212842"/>
            <a:ext cx="824419" cy="428296"/>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87C6818F-A6BD-70C0-F8B2-3BCBFA8D78F3}"/>
              </a:ext>
            </a:extLst>
          </p:cNvPr>
          <p:cNvSpPr txBox="1"/>
          <p:nvPr/>
        </p:nvSpPr>
        <p:spPr>
          <a:xfrm>
            <a:off x="7712462" y="5233572"/>
            <a:ext cx="75602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Business Case</a:t>
            </a:r>
          </a:p>
        </p:txBody>
      </p:sp>
      <p:sp>
        <p:nvSpPr>
          <p:cNvPr id="41" name="Rectangle: Rounded Corners 40">
            <a:extLst>
              <a:ext uri="{FF2B5EF4-FFF2-40B4-BE49-F238E27FC236}">
                <a16:creationId xmlns:a16="http://schemas.microsoft.com/office/drawing/2014/main" id="{2FE0D744-C0A5-FCA8-8C1D-04BC3123CE80}"/>
              </a:ext>
            </a:extLst>
          </p:cNvPr>
          <p:cNvSpPr/>
          <p:nvPr/>
        </p:nvSpPr>
        <p:spPr>
          <a:xfrm>
            <a:off x="7651100" y="5886423"/>
            <a:ext cx="843621" cy="44647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0FF6AB76-4E8F-0A60-0858-80F647C04363}"/>
              </a:ext>
            </a:extLst>
          </p:cNvPr>
          <p:cNvSpPr txBox="1"/>
          <p:nvPr/>
        </p:nvSpPr>
        <p:spPr>
          <a:xfrm>
            <a:off x="7668851" y="5948473"/>
            <a:ext cx="83687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Stakeholder consultation</a:t>
            </a:r>
          </a:p>
        </p:txBody>
      </p:sp>
      <p:sp>
        <p:nvSpPr>
          <p:cNvPr id="43" name="Rectangle: Rounded Corners 42">
            <a:extLst>
              <a:ext uri="{FF2B5EF4-FFF2-40B4-BE49-F238E27FC236}">
                <a16:creationId xmlns:a16="http://schemas.microsoft.com/office/drawing/2014/main" id="{A3F62177-1D4B-02F6-50CB-ACBA80FB5E52}"/>
              </a:ext>
            </a:extLst>
          </p:cNvPr>
          <p:cNvSpPr/>
          <p:nvPr/>
        </p:nvSpPr>
        <p:spPr>
          <a:xfrm>
            <a:off x="8849138" y="5202597"/>
            <a:ext cx="801105" cy="44801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E871DA83-3994-DD6A-AF18-75F027CF11EA}"/>
              </a:ext>
            </a:extLst>
          </p:cNvPr>
          <p:cNvSpPr/>
          <p:nvPr/>
        </p:nvSpPr>
        <p:spPr>
          <a:xfrm>
            <a:off x="8832761" y="5771570"/>
            <a:ext cx="784022" cy="43401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EA2E4A32-A768-AA22-F25E-594516C9D0D0}"/>
              </a:ext>
            </a:extLst>
          </p:cNvPr>
          <p:cNvSpPr/>
          <p:nvPr/>
        </p:nvSpPr>
        <p:spPr>
          <a:xfrm>
            <a:off x="8846125" y="6301288"/>
            <a:ext cx="774133" cy="420012"/>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E820B4F5-4C98-967D-E156-40F025DCE2E3}"/>
              </a:ext>
            </a:extLst>
          </p:cNvPr>
          <p:cNvSpPr txBox="1"/>
          <p:nvPr/>
        </p:nvSpPr>
        <p:spPr>
          <a:xfrm>
            <a:off x="8932212" y="5231911"/>
            <a:ext cx="6300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Site surveys</a:t>
            </a:r>
          </a:p>
        </p:txBody>
      </p:sp>
      <p:sp>
        <p:nvSpPr>
          <p:cNvPr id="47" name="TextBox 46">
            <a:extLst>
              <a:ext uri="{FF2B5EF4-FFF2-40B4-BE49-F238E27FC236}">
                <a16:creationId xmlns:a16="http://schemas.microsoft.com/office/drawing/2014/main" id="{7C69DD72-DC75-F689-7C95-0BC5486D0BC2}"/>
              </a:ext>
            </a:extLst>
          </p:cNvPr>
          <p:cNvSpPr txBox="1"/>
          <p:nvPr/>
        </p:nvSpPr>
        <p:spPr>
          <a:xfrm>
            <a:off x="8897598" y="5792133"/>
            <a:ext cx="6440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Detailed Design</a:t>
            </a:r>
          </a:p>
        </p:txBody>
      </p:sp>
      <p:sp>
        <p:nvSpPr>
          <p:cNvPr id="48" name="TextBox 47">
            <a:extLst>
              <a:ext uri="{FF2B5EF4-FFF2-40B4-BE49-F238E27FC236}">
                <a16:creationId xmlns:a16="http://schemas.microsoft.com/office/drawing/2014/main" id="{F6AE395C-A297-5607-F7D6-0DBF77637934}"/>
              </a:ext>
            </a:extLst>
          </p:cNvPr>
          <p:cNvSpPr txBox="1"/>
          <p:nvPr/>
        </p:nvSpPr>
        <p:spPr>
          <a:xfrm>
            <a:off x="8878449" y="6313669"/>
            <a:ext cx="65801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Planning Approval</a:t>
            </a:r>
          </a:p>
        </p:txBody>
      </p:sp>
      <p:sp>
        <p:nvSpPr>
          <p:cNvPr id="49" name="Rectangle: Rounded Corners 48">
            <a:extLst>
              <a:ext uri="{FF2B5EF4-FFF2-40B4-BE49-F238E27FC236}">
                <a16:creationId xmlns:a16="http://schemas.microsoft.com/office/drawing/2014/main" id="{56316857-0E4D-173E-7588-FBC06F36F733}"/>
              </a:ext>
            </a:extLst>
          </p:cNvPr>
          <p:cNvSpPr/>
          <p:nvPr/>
        </p:nvSpPr>
        <p:spPr>
          <a:xfrm>
            <a:off x="10004325" y="5335408"/>
            <a:ext cx="780875" cy="434526"/>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4AB0047F-B655-4B7D-AFCC-269DD7BA9DC6}"/>
              </a:ext>
            </a:extLst>
          </p:cNvPr>
          <p:cNvSpPr txBox="1"/>
          <p:nvPr/>
        </p:nvSpPr>
        <p:spPr>
          <a:xfrm>
            <a:off x="10044280" y="5379048"/>
            <a:ext cx="81452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Tender Process</a:t>
            </a:r>
          </a:p>
        </p:txBody>
      </p:sp>
      <p:sp>
        <p:nvSpPr>
          <p:cNvPr id="51" name="Rectangle: Rounded Corners 50">
            <a:extLst>
              <a:ext uri="{FF2B5EF4-FFF2-40B4-BE49-F238E27FC236}">
                <a16:creationId xmlns:a16="http://schemas.microsoft.com/office/drawing/2014/main" id="{16389DA1-FAD2-D94C-351C-977D72F5856A}"/>
              </a:ext>
            </a:extLst>
          </p:cNvPr>
          <p:cNvSpPr/>
          <p:nvPr/>
        </p:nvSpPr>
        <p:spPr>
          <a:xfrm>
            <a:off x="10039436" y="5988576"/>
            <a:ext cx="782418" cy="464526"/>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2FCDD386-B400-73D2-9289-BC3C557C2CDF}"/>
              </a:ext>
            </a:extLst>
          </p:cNvPr>
          <p:cNvSpPr txBox="1"/>
          <p:nvPr/>
        </p:nvSpPr>
        <p:spPr>
          <a:xfrm>
            <a:off x="10053130" y="6048185"/>
            <a:ext cx="85653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Contractor</a:t>
            </a:r>
          </a:p>
          <a:p>
            <a:r>
              <a:rPr lang="en-GB" sz="800" b="1">
                <a:solidFill>
                  <a:schemeClr val="bg1"/>
                </a:solidFill>
              </a:rPr>
              <a:t>Selectin</a:t>
            </a:r>
          </a:p>
        </p:txBody>
      </p:sp>
      <p:sp>
        <p:nvSpPr>
          <p:cNvPr id="53" name="Rectangle: Rounded Corners 52">
            <a:extLst>
              <a:ext uri="{FF2B5EF4-FFF2-40B4-BE49-F238E27FC236}">
                <a16:creationId xmlns:a16="http://schemas.microsoft.com/office/drawing/2014/main" id="{73538B7F-8414-A607-C604-44B0CF388C54}"/>
              </a:ext>
            </a:extLst>
          </p:cNvPr>
          <p:cNvSpPr/>
          <p:nvPr/>
        </p:nvSpPr>
        <p:spPr>
          <a:xfrm>
            <a:off x="11313743" y="5158702"/>
            <a:ext cx="794875" cy="387323"/>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179C14D3-3D04-FB5B-A38D-E2F9FDDB8747}"/>
              </a:ext>
            </a:extLst>
          </p:cNvPr>
          <p:cNvSpPr txBox="1"/>
          <p:nvPr/>
        </p:nvSpPr>
        <p:spPr>
          <a:xfrm>
            <a:off x="11346028" y="5252156"/>
            <a:ext cx="71402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solidFill>
                  <a:schemeClr val="bg1"/>
                </a:solidFill>
              </a:rPr>
              <a:t>Demolition</a:t>
            </a:r>
          </a:p>
        </p:txBody>
      </p:sp>
      <p:sp>
        <p:nvSpPr>
          <p:cNvPr id="55" name="Rectangle: Rounded Corners 54">
            <a:extLst>
              <a:ext uri="{FF2B5EF4-FFF2-40B4-BE49-F238E27FC236}">
                <a16:creationId xmlns:a16="http://schemas.microsoft.com/office/drawing/2014/main" id="{4A58F213-DD36-9C79-0B81-E937A9EADB22}"/>
              </a:ext>
            </a:extLst>
          </p:cNvPr>
          <p:cNvSpPr/>
          <p:nvPr/>
        </p:nvSpPr>
        <p:spPr>
          <a:xfrm>
            <a:off x="11309192" y="5621542"/>
            <a:ext cx="802647" cy="397727"/>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Rounded Corners 55">
            <a:extLst>
              <a:ext uri="{FF2B5EF4-FFF2-40B4-BE49-F238E27FC236}">
                <a16:creationId xmlns:a16="http://schemas.microsoft.com/office/drawing/2014/main" id="{550BD89C-5804-1747-FBCA-04B6F1AF068F}"/>
              </a:ext>
            </a:extLst>
          </p:cNvPr>
          <p:cNvSpPr/>
          <p:nvPr/>
        </p:nvSpPr>
        <p:spPr>
          <a:xfrm>
            <a:off x="11317556" y="6101390"/>
            <a:ext cx="792757" cy="364010"/>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Rounded Corners 57">
            <a:extLst>
              <a:ext uri="{FF2B5EF4-FFF2-40B4-BE49-F238E27FC236}">
                <a16:creationId xmlns:a16="http://schemas.microsoft.com/office/drawing/2014/main" id="{D2085225-F5F2-D8A6-8983-1E4F5C9920B6}"/>
              </a:ext>
            </a:extLst>
          </p:cNvPr>
          <p:cNvSpPr/>
          <p:nvPr/>
        </p:nvSpPr>
        <p:spPr>
          <a:xfrm>
            <a:off x="11309726" y="6524311"/>
            <a:ext cx="846704" cy="336009"/>
          </a:xfrm>
          <a:prstGeom prst="round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6221950F-FB92-BB6D-A984-BA7FCB5C0CBE}"/>
              </a:ext>
            </a:extLst>
          </p:cNvPr>
          <p:cNvSpPr txBox="1"/>
          <p:nvPr/>
        </p:nvSpPr>
        <p:spPr>
          <a:xfrm>
            <a:off x="11321187" y="5604936"/>
            <a:ext cx="80367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Structural works</a:t>
            </a:r>
          </a:p>
        </p:txBody>
      </p:sp>
      <p:sp>
        <p:nvSpPr>
          <p:cNvPr id="60" name="TextBox 59">
            <a:extLst>
              <a:ext uri="{FF2B5EF4-FFF2-40B4-BE49-F238E27FC236}">
                <a16:creationId xmlns:a16="http://schemas.microsoft.com/office/drawing/2014/main" id="{FA36EC05-0A81-D962-7DE4-CE6DE81C0D4D}"/>
              </a:ext>
            </a:extLst>
          </p:cNvPr>
          <p:cNvSpPr txBox="1"/>
          <p:nvPr/>
        </p:nvSpPr>
        <p:spPr>
          <a:xfrm>
            <a:off x="11355424" y="6144392"/>
            <a:ext cx="84516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Utilities Installation</a:t>
            </a:r>
          </a:p>
        </p:txBody>
      </p:sp>
      <p:sp>
        <p:nvSpPr>
          <p:cNvPr id="61" name="TextBox 60">
            <a:extLst>
              <a:ext uri="{FF2B5EF4-FFF2-40B4-BE49-F238E27FC236}">
                <a16:creationId xmlns:a16="http://schemas.microsoft.com/office/drawing/2014/main" id="{C5A2809A-C5C5-F067-9D49-9C70E79B92B5}"/>
              </a:ext>
            </a:extLst>
          </p:cNvPr>
          <p:cNvSpPr txBox="1"/>
          <p:nvPr/>
        </p:nvSpPr>
        <p:spPr>
          <a:xfrm>
            <a:off x="11251717" y="6505553"/>
            <a:ext cx="85550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solidFill>
                  <a:schemeClr val="bg1"/>
                </a:solidFill>
              </a:rPr>
              <a:t>Digital System installation</a:t>
            </a:r>
          </a:p>
        </p:txBody>
      </p:sp>
      <p:sp>
        <p:nvSpPr>
          <p:cNvPr id="62" name="Isosceles Triangle 61">
            <a:extLst>
              <a:ext uri="{FF2B5EF4-FFF2-40B4-BE49-F238E27FC236}">
                <a16:creationId xmlns:a16="http://schemas.microsoft.com/office/drawing/2014/main" id="{12BD9C9E-E719-BC62-A94C-7B43AD8ADDC8}"/>
              </a:ext>
            </a:extLst>
          </p:cNvPr>
          <p:cNvSpPr/>
          <p:nvPr/>
        </p:nvSpPr>
        <p:spPr>
          <a:xfrm>
            <a:off x="2672329" y="2694741"/>
            <a:ext cx="1282384" cy="1309294"/>
          </a:xfrm>
          <a:prstGeom prst="triangle">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a:extLst>
              <a:ext uri="{FF2B5EF4-FFF2-40B4-BE49-F238E27FC236}">
                <a16:creationId xmlns:a16="http://schemas.microsoft.com/office/drawing/2014/main" id="{21DB0601-9D54-DF11-A1A7-0E5F30DFCB25}"/>
              </a:ext>
            </a:extLst>
          </p:cNvPr>
          <p:cNvSpPr txBox="1"/>
          <p:nvPr/>
        </p:nvSpPr>
        <p:spPr>
          <a:xfrm>
            <a:off x="2960622" y="3238757"/>
            <a:ext cx="9560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a:t>  Project </a:t>
            </a:r>
            <a:endParaRPr lang="en-US"/>
          </a:p>
          <a:p>
            <a:r>
              <a:rPr lang="en-GB" sz="900" b="1"/>
              <a:t>  Success</a:t>
            </a:r>
            <a:endParaRPr lang="en-GB"/>
          </a:p>
        </p:txBody>
      </p:sp>
      <p:sp>
        <p:nvSpPr>
          <p:cNvPr id="64" name="TextBox 63">
            <a:extLst>
              <a:ext uri="{FF2B5EF4-FFF2-40B4-BE49-F238E27FC236}">
                <a16:creationId xmlns:a16="http://schemas.microsoft.com/office/drawing/2014/main" id="{A52E3B00-3CAA-BC9C-6EDB-9CEE85120E36}"/>
              </a:ext>
            </a:extLst>
          </p:cNvPr>
          <p:cNvSpPr txBox="1"/>
          <p:nvPr/>
        </p:nvSpPr>
        <p:spPr>
          <a:xfrm>
            <a:off x="3352851" y="2229893"/>
            <a:ext cx="1319889" cy="669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750"/>
              <a:t>Scope</a:t>
            </a:r>
          </a:p>
          <a:p>
            <a:pPr marL="285750" indent="-285750">
              <a:buFont typeface="Arial"/>
              <a:buChar char="•"/>
            </a:pPr>
            <a:r>
              <a:rPr lang="en-GB" sz="750"/>
              <a:t>New transport Hub</a:t>
            </a:r>
          </a:p>
          <a:p>
            <a:pPr marL="285750" indent="-285750">
              <a:buFont typeface="Arial"/>
              <a:buChar char="•"/>
            </a:pPr>
            <a:r>
              <a:rPr lang="en-GB" sz="750"/>
              <a:t>Smart technology</a:t>
            </a:r>
          </a:p>
          <a:p>
            <a:pPr marL="285750" indent="-285750">
              <a:buFont typeface="Arial"/>
              <a:buChar char="•"/>
            </a:pPr>
            <a:r>
              <a:rPr lang="en-GB" sz="750"/>
              <a:t>Accessibility improvements</a:t>
            </a:r>
          </a:p>
        </p:txBody>
      </p:sp>
      <p:sp>
        <p:nvSpPr>
          <p:cNvPr id="65" name="TextBox 64">
            <a:extLst>
              <a:ext uri="{FF2B5EF4-FFF2-40B4-BE49-F238E27FC236}">
                <a16:creationId xmlns:a16="http://schemas.microsoft.com/office/drawing/2014/main" id="{23C1E9DF-E1AB-5DAD-0313-79C950CAAB6F}"/>
              </a:ext>
            </a:extLst>
          </p:cNvPr>
          <p:cNvSpPr txBox="1"/>
          <p:nvPr/>
        </p:nvSpPr>
        <p:spPr>
          <a:xfrm>
            <a:off x="3634476" y="2965386"/>
            <a:ext cx="81204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l">
              <a:buFont typeface="Arial"/>
              <a:buChar char="•"/>
            </a:pPr>
            <a:r>
              <a:rPr lang="en-GB" sz="750"/>
              <a:t>Time</a:t>
            </a:r>
            <a:endParaRPr lang="en-US"/>
          </a:p>
          <a:p>
            <a:pPr marL="171450" indent="-171450">
              <a:buFont typeface="Arial"/>
              <a:buChar char="•"/>
            </a:pPr>
            <a:r>
              <a:rPr lang="en-GB" sz="750"/>
              <a:t>24 months</a:t>
            </a:r>
          </a:p>
          <a:p>
            <a:pPr marL="171450" indent="-171450">
              <a:buFont typeface="Arial"/>
              <a:buChar char="•"/>
            </a:pPr>
            <a:r>
              <a:rPr lang="en-GB" sz="750"/>
              <a:t>Milestone Tracking</a:t>
            </a:r>
          </a:p>
        </p:txBody>
      </p:sp>
      <p:sp>
        <p:nvSpPr>
          <p:cNvPr id="66" name="TextBox 65">
            <a:extLst>
              <a:ext uri="{FF2B5EF4-FFF2-40B4-BE49-F238E27FC236}">
                <a16:creationId xmlns:a16="http://schemas.microsoft.com/office/drawing/2014/main" id="{006A24FD-0529-3E2F-E641-85ADE19D5D11}"/>
              </a:ext>
            </a:extLst>
          </p:cNvPr>
          <p:cNvSpPr txBox="1"/>
          <p:nvPr/>
        </p:nvSpPr>
        <p:spPr>
          <a:xfrm>
            <a:off x="2242314" y="2923108"/>
            <a:ext cx="829288" cy="669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750"/>
              <a:t>Cost</a:t>
            </a:r>
          </a:p>
          <a:p>
            <a:pPr marL="285750" indent="-285750">
              <a:buFont typeface="Arial"/>
              <a:buChar char="•"/>
            </a:pPr>
            <a:r>
              <a:rPr lang="en-GB" sz="750"/>
              <a:t>£280 million</a:t>
            </a:r>
          </a:p>
          <a:p>
            <a:pPr marL="285750" indent="-285750">
              <a:buFont typeface="Arial"/>
              <a:buChar char="•"/>
            </a:pPr>
            <a:r>
              <a:rPr lang="en-GB" sz="750"/>
              <a:t>Cost control</a:t>
            </a:r>
          </a:p>
        </p:txBody>
      </p:sp>
      <p:sp>
        <p:nvSpPr>
          <p:cNvPr id="67" name="Rectangle 66">
            <a:extLst>
              <a:ext uri="{FF2B5EF4-FFF2-40B4-BE49-F238E27FC236}">
                <a16:creationId xmlns:a16="http://schemas.microsoft.com/office/drawing/2014/main" id="{5C9F1852-BE47-7156-3DFD-DA65CFECBD32}"/>
              </a:ext>
            </a:extLst>
          </p:cNvPr>
          <p:cNvSpPr/>
          <p:nvPr/>
        </p:nvSpPr>
        <p:spPr>
          <a:xfrm>
            <a:off x="2017928" y="2314449"/>
            <a:ext cx="1218035" cy="294008"/>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26F88D80-44C1-CF50-FA1E-96D3C6DCA6F1}"/>
              </a:ext>
            </a:extLst>
          </p:cNvPr>
          <p:cNvSpPr txBox="1"/>
          <p:nvPr/>
        </p:nvSpPr>
        <p:spPr>
          <a:xfrm>
            <a:off x="2082942" y="2342818"/>
            <a:ext cx="114803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a:latin typeface="Cambria"/>
                <a:ea typeface="Cambria"/>
              </a:rPr>
              <a:t>Project triangle</a:t>
            </a:r>
          </a:p>
        </p:txBody>
      </p:sp>
      <p:graphicFrame>
        <p:nvGraphicFramePr>
          <p:cNvPr id="69" name="Table 68">
            <a:extLst>
              <a:ext uri="{FF2B5EF4-FFF2-40B4-BE49-F238E27FC236}">
                <a16:creationId xmlns:a16="http://schemas.microsoft.com/office/drawing/2014/main" id="{EAD274B8-D8F5-3FC0-D67E-47B13E3AC027}"/>
              </a:ext>
            </a:extLst>
          </p:cNvPr>
          <p:cNvGraphicFramePr>
            <a:graphicFrameLocks noGrp="1"/>
          </p:cNvGraphicFramePr>
          <p:nvPr>
            <p:extLst>
              <p:ext uri="{D42A27DB-BD31-4B8C-83A1-F6EECF244321}">
                <p14:modId xmlns:p14="http://schemas.microsoft.com/office/powerpoint/2010/main" val="3160554403"/>
              </p:ext>
            </p:extLst>
          </p:nvPr>
        </p:nvGraphicFramePr>
        <p:xfrm>
          <a:off x="4173758" y="3682181"/>
          <a:ext cx="3137145" cy="3124200"/>
        </p:xfrm>
        <a:graphic>
          <a:graphicData uri="http://schemas.openxmlformats.org/drawingml/2006/table">
            <a:tbl>
              <a:tblPr firstRow="1" bandRow="1">
                <a:tableStyleId>{F5AB1C69-6EDB-4FF4-983F-18BD219EF322}</a:tableStyleId>
              </a:tblPr>
              <a:tblGrid>
                <a:gridCol w="627429">
                  <a:extLst>
                    <a:ext uri="{9D8B030D-6E8A-4147-A177-3AD203B41FA5}">
                      <a16:colId xmlns:a16="http://schemas.microsoft.com/office/drawing/2014/main" val="2908453156"/>
                    </a:ext>
                  </a:extLst>
                </a:gridCol>
                <a:gridCol w="627429">
                  <a:extLst>
                    <a:ext uri="{9D8B030D-6E8A-4147-A177-3AD203B41FA5}">
                      <a16:colId xmlns:a16="http://schemas.microsoft.com/office/drawing/2014/main" val="691349155"/>
                    </a:ext>
                  </a:extLst>
                </a:gridCol>
                <a:gridCol w="627429">
                  <a:extLst>
                    <a:ext uri="{9D8B030D-6E8A-4147-A177-3AD203B41FA5}">
                      <a16:colId xmlns:a16="http://schemas.microsoft.com/office/drawing/2014/main" val="2611436093"/>
                    </a:ext>
                  </a:extLst>
                </a:gridCol>
                <a:gridCol w="627429">
                  <a:extLst>
                    <a:ext uri="{9D8B030D-6E8A-4147-A177-3AD203B41FA5}">
                      <a16:colId xmlns:a16="http://schemas.microsoft.com/office/drawing/2014/main" val="4246640223"/>
                    </a:ext>
                  </a:extLst>
                </a:gridCol>
                <a:gridCol w="627429">
                  <a:extLst>
                    <a:ext uri="{9D8B030D-6E8A-4147-A177-3AD203B41FA5}">
                      <a16:colId xmlns:a16="http://schemas.microsoft.com/office/drawing/2014/main" val="1969412341"/>
                    </a:ext>
                  </a:extLst>
                </a:gridCol>
              </a:tblGrid>
              <a:tr h="178678">
                <a:tc>
                  <a:txBody>
                    <a:bodyPr/>
                    <a:lstStyle/>
                    <a:p>
                      <a:r>
                        <a:rPr lang="en-GB" sz="650"/>
                        <a:t>risk</a:t>
                      </a:r>
                    </a:p>
                  </a:txBody>
                  <a:tcPr/>
                </a:tc>
                <a:tc>
                  <a:txBody>
                    <a:bodyPr/>
                    <a:lstStyle/>
                    <a:p>
                      <a:r>
                        <a:rPr lang="en-GB" sz="650"/>
                        <a:t>impact</a:t>
                      </a:r>
                    </a:p>
                  </a:txBody>
                  <a:tcPr/>
                </a:tc>
                <a:tc>
                  <a:txBody>
                    <a:bodyPr/>
                    <a:lstStyle/>
                    <a:p>
                      <a:r>
                        <a:rPr lang="en-GB" sz="650"/>
                        <a:t>likelihood</a:t>
                      </a:r>
                      <a:endParaRPr lang="en-GB" sz="650" err="1"/>
                    </a:p>
                  </a:txBody>
                  <a:tcPr/>
                </a:tc>
                <a:tc>
                  <a:txBody>
                    <a:bodyPr/>
                    <a:lstStyle/>
                    <a:p>
                      <a:r>
                        <a:rPr lang="en-GB" sz="650"/>
                        <a:t>score</a:t>
                      </a:r>
                    </a:p>
                  </a:txBody>
                  <a:tcPr/>
                </a:tc>
                <a:tc>
                  <a:txBody>
                    <a:bodyPr/>
                    <a:lstStyle/>
                    <a:p>
                      <a:r>
                        <a:rPr lang="en-GB" sz="650"/>
                        <a:t>mitigation</a:t>
                      </a:r>
                      <a:endParaRPr lang="en-GB" sz="650" err="1"/>
                    </a:p>
                  </a:txBody>
                  <a:tcPr/>
                </a:tc>
                <a:extLst>
                  <a:ext uri="{0D108BD9-81ED-4DB2-BD59-A6C34878D82A}">
                    <a16:rowId xmlns:a16="http://schemas.microsoft.com/office/drawing/2014/main" val="3220682964"/>
                  </a:ext>
                </a:extLst>
              </a:tr>
              <a:tr h="639879">
                <a:tc>
                  <a:txBody>
                    <a:bodyPr/>
                    <a:lstStyle/>
                    <a:p>
                      <a:r>
                        <a:rPr lang="en-GB" sz="650"/>
                        <a:t>Budget overrun</a:t>
                      </a:r>
                    </a:p>
                  </a:txBody>
                  <a:tcPr/>
                </a:tc>
                <a:tc>
                  <a:txBody>
                    <a:bodyPr/>
                    <a:lstStyle/>
                    <a:p>
                      <a:r>
                        <a:rPr lang="en-GB" sz="650"/>
                        <a:t>high</a:t>
                      </a:r>
                    </a:p>
                  </a:txBody>
                  <a:tcPr/>
                </a:tc>
                <a:tc>
                  <a:txBody>
                    <a:bodyPr/>
                    <a:lstStyle/>
                    <a:p>
                      <a:r>
                        <a:rPr lang="en-GB" sz="650"/>
                        <a:t>medium</a:t>
                      </a:r>
                    </a:p>
                  </a:txBody>
                  <a:tcPr/>
                </a:tc>
                <a:tc>
                  <a:txBody>
                    <a:bodyPr/>
                    <a:lstStyle/>
                    <a:p>
                      <a:r>
                        <a:rPr lang="en-GB" sz="650"/>
                        <a:t>high</a:t>
                      </a:r>
                    </a:p>
                  </a:txBody>
                  <a:tcPr/>
                </a:tc>
                <a:tc>
                  <a:txBody>
                    <a:bodyPr/>
                    <a:lstStyle/>
                    <a:p>
                      <a:r>
                        <a:rPr lang="en-GB" sz="650"/>
                        <a:t>Regular cost monitoring and contingency fund</a:t>
                      </a:r>
                    </a:p>
                  </a:txBody>
                  <a:tcPr/>
                </a:tc>
                <a:extLst>
                  <a:ext uri="{0D108BD9-81ED-4DB2-BD59-A6C34878D82A}">
                    <a16:rowId xmlns:a16="http://schemas.microsoft.com/office/drawing/2014/main" val="347025250"/>
                  </a:ext>
                </a:extLst>
              </a:tr>
              <a:tr h="547452">
                <a:tc>
                  <a:txBody>
                    <a:bodyPr/>
                    <a:lstStyle/>
                    <a:p>
                      <a:r>
                        <a:rPr lang="en-GB" sz="650"/>
                        <a:t>Construction delay</a:t>
                      </a:r>
                    </a:p>
                  </a:txBody>
                  <a:tcPr/>
                </a:tc>
                <a:tc>
                  <a:txBody>
                    <a:bodyPr/>
                    <a:lstStyle/>
                    <a:p>
                      <a:r>
                        <a:rPr lang="en-GB" sz="650"/>
                        <a:t>high</a:t>
                      </a:r>
                    </a:p>
                  </a:txBody>
                  <a:tcPr/>
                </a:tc>
                <a:tc>
                  <a:txBody>
                    <a:bodyPr/>
                    <a:lstStyle/>
                    <a:p>
                      <a:r>
                        <a:rPr lang="en-GB" sz="650"/>
                        <a:t>medium</a:t>
                      </a:r>
                    </a:p>
                  </a:txBody>
                  <a:tcPr/>
                </a:tc>
                <a:tc>
                  <a:txBody>
                    <a:bodyPr/>
                    <a:lstStyle/>
                    <a:p>
                      <a:r>
                        <a:rPr lang="en-GB" sz="650"/>
                        <a:t>high</a:t>
                      </a:r>
                    </a:p>
                  </a:txBody>
                  <a:tcPr/>
                </a:tc>
                <a:tc>
                  <a:txBody>
                    <a:bodyPr/>
                    <a:lstStyle/>
                    <a:p>
                      <a:r>
                        <a:rPr lang="en-GB" sz="650"/>
                        <a:t>Detailed scheduling and progress reviews</a:t>
                      </a:r>
                    </a:p>
                  </a:txBody>
                  <a:tcPr/>
                </a:tc>
                <a:extLst>
                  <a:ext uri="{0D108BD9-81ED-4DB2-BD59-A6C34878D82A}">
                    <a16:rowId xmlns:a16="http://schemas.microsoft.com/office/drawing/2014/main" val="3945381304"/>
                  </a:ext>
                </a:extLst>
              </a:tr>
              <a:tr h="547452">
                <a:tc>
                  <a:txBody>
                    <a:bodyPr/>
                    <a:lstStyle/>
                    <a:p>
                      <a:r>
                        <a:rPr lang="en-GB" sz="650"/>
                        <a:t>Supple chain disruption</a:t>
                      </a:r>
                    </a:p>
                  </a:txBody>
                  <a:tcPr/>
                </a:tc>
                <a:tc>
                  <a:txBody>
                    <a:bodyPr/>
                    <a:lstStyle/>
                    <a:p>
                      <a:r>
                        <a:rPr lang="en-GB" sz="650"/>
                        <a:t>medium</a:t>
                      </a:r>
                    </a:p>
                  </a:txBody>
                  <a:tcPr/>
                </a:tc>
                <a:tc>
                  <a:txBody>
                    <a:bodyPr/>
                    <a:lstStyle/>
                    <a:p>
                      <a:r>
                        <a:rPr lang="en-GB" sz="650"/>
                        <a:t>Medium</a:t>
                      </a:r>
                    </a:p>
                    <a:p>
                      <a:pPr lvl="0">
                        <a:buNone/>
                      </a:pPr>
                      <a:endParaRPr lang="en-GB" sz="650"/>
                    </a:p>
                  </a:txBody>
                  <a:tcPr/>
                </a:tc>
                <a:tc>
                  <a:txBody>
                    <a:bodyPr/>
                    <a:lstStyle/>
                    <a:p>
                      <a:r>
                        <a:rPr lang="en-GB" sz="650"/>
                        <a:t>medium</a:t>
                      </a:r>
                    </a:p>
                  </a:txBody>
                  <a:tcPr/>
                </a:tc>
                <a:tc>
                  <a:txBody>
                    <a:bodyPr/>
                    <a:lstStyle/>
                    <a:p>
                      <a:r>
                        <a:rPr lang="en-GB" sz="650"/>
                        <a:t>Multiple suppliers and early procurement</a:t>
                      </a:r>
                      <a:endParaRPr lang="en-GB" sz="650" err="1"/>
                    </a:p>
                  </a:txBody>
                  <a:tcPr/>
                </a:tc>
                <a:extLst>
                  <a:ext uri="{0D108BD9-81ED-4DB2-BD59-A6C34878D82A}">
                    <a16:rowId xmlns:a16="http://schemas.microsoft.com/office/drawing/2014/main" val="3731023438"/>
                  </a:ext>
                </a:extLst>
              </a:tr>
              <a:tr h="455025">
                <a:tc>
                  <a:txBody>
                    <a:bodyPr/>
                    <a:lstStyle/>
                    <a:p>
                      <a:r>
                        <a:rPr lang="en-GB" sz="650"/>
                        <a:t>Safety incidents</a:t>
                      </a:r>
                    </a:p>
                  </a:txBody>
                  <a:tcPr/>
                </a:tc>
                <a:tc>
                  <a:txBody>
                    <a:bodyPr/>
                    <a:lstStyle/>
                    <a:p>
                      <a:r>
                        <a:rPr lang="en-GB" sz="650"/>
                        <a:t>high</a:t>
                      </a:r>
                    </a:p>
                  </a:txBody>
                  <a:tcPr/>
                </a:tc>
                <a:tc>
                  <a:txBody>
                    <a:bodyPr/>
                    <a:lstStyle/>
                    <a:p>
                      <a:r>
                        <a:rPr lang="en-GB" sz="650"/>
                        <a:t>low</a:t>
                      </a:r>
                    </a:p>
                  </a:txBody>
                  <a:tcPr/>
                </a:tc>
                <a:tc>
                  <a:txBody>
                    <a:bodyPr/>
                    <a:lstStyle/>
                    <a:p>
                      <a:r>
                        <a:rPr lang="en-GB" sz="650"/>
                        <a:t>medium</a:t>
                      </a:r>
                    </a:p>
                  </a:txBody>
                  <a:tcPr/>
                </a:tc>
                <a:tc>
                  <a:txBody>
                    <a:bodyPr/>
                    <a:lstStyle/>
                    <a:p>
                      <a:r>
                        <a:rPr lang="en-GB" sz="650"/>
                        <a:t>Site inspections, training and PPE</a:t>
                      </a:r>
                    </a:p>
                  </a:txBody>
                  <a:tcPr/>
                </a:tc>
                <a:extLst>
                  <a:ext uri="{0D108BD9-81ED-4DB2-BD59-A6C34878D82A}">
                    <a16:rowId xmlns:a16="http://schemas.microsoft.com/office/drawing/2014/main" val="1767810889"/>
                  </a:ext>
                </a:extLst>
              </a:tr>
              <a:tr h="547452">
                <a:tc>
                  <a:txBody>
                    <a:bodyPr/>
                    <a:lstStyle/>
                    <a:p>
                      <a:r>
                        <a:rPr lang="en-GB" sz="650" dirty="0" err="1"/>
                        <a:t>Enviromental</a:t>
                      </a:r>
                      <a:r>
                        <a:rPr lang="en-GB" sz="650"/>
                        <a:t> delay</a:t>
                      </a:r>
                    </a:p>
                  </a:txBody>
                  <a:tcPr/>
                </a:tc>
                <a:tc>
                  <a:txBody>
                    <a:bodyPr/>
                    <a:lstStyle/>
                    <a:p>
                      <a:r>
                        <a:rPr lang="en-GB" sz="650"/>
                        <a:t>medium</a:t>
                      </a:r>
                    </a:p>
                  </a:txBody>
                  <a:tcPr/>
                </a:tc>
                <a:tc>
                  <a:txBody>
                    <a:bodyPr/>
                    <a:lstStyle/>
                    <a:p>
                      <a:r>
                        <a:rPr lang="en-GB" sz="650"/>
                        <a:t>low</a:t>
                      </a:r>
                    </a:p>
                  </a:txBody>
                  <a:tcPr/>
                </a:tc>
                <a:tc>
                  <a:txBody>
                    <a:bodyPr/>
                    <a:lstStyle/>
                    <a:p>
                      <a:r>
                        <a:rPr lang="en-GB" sz="650"/>
                        <a:t>low</a:t>
                      </a:r>
                    </a:p>
                  </a:txBody>
                  <a:tcPr/>
                </a:tc>
                <a:tc>
                  <a:txBody>
                    <a:bodyPr/>
                    <a:lstStyle/>
                    <a:p>
                      <a:r>
                        <a:rPr lang="en-GB" sz="650" dirty="0"/>
                        <a:t>Early environmental assessments</a:t>
                      </a:r>
                    </a:p>
                  </a:txBody>
                  <a:tcPr/>
                </a:tc>
                <a:extLst>
                  <a:ext uri="{0D108BD9-81ED-4DB2-BD59-A6C34878D82A}">
                    <a16:rowId xmlns:a16="http://schemas.microsoft.com/office/drawing/2014/main" val="3488175597"/>
                  </a:ext>
                </a:extLst>
              </a:tr>
            </a:tbl>
          </a:graphicData>
        </a:graphic>
      </p:graphicFrame>
      <p:cxnSp>
        <p:nvCxnSpPr>
          <p:cNvPr id="72" name="Straight Arrow Connector 71">
            <a:extLst>
              <a:ext uri="{FF2B5EF4-FFF2-40B4-BE49-F238E27FC236}">
                <a16:creationId xmlns:a16="http://schemas.microsoft.com/office/drawing/2014/main" id="{92B27A06-BDE3-B18D-6572-6A62FB7911E9}"/>
              </a:ext>
            </a:extLst>
          </p:cNvPr>
          <p:cNvCxnSpPr/>
          <p:nvPr/>
        </p:nvCxnSpPr>
        <p:spPr>
          <a:xfrm flipH="1" flipV="1">
            <a:off x="4860788" y="1260673"/>
            <a:ext cx="7765" cy="1303515"/>
          </a:xfrm>
          <a:prstGeom prst="straightConnector1">
            <a:avLst/>
          </a:prstGeom>
          <a:ln>
            <a:solidFill>
              <a:schemeClr val="accent6">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73" name="Straight Arrow Connector 72">
            <a:extLst>
              <a:ext uri="{FF2B5EF4-FFF2-40B4-BE49-F238E27FC236}">
                <a16:creationId xmlns:a16="http://schemas.microsoft.com/office/drawing/2014/main" id="{779E47B1-C6AB-12DD-671B-41ADBF8DF4FD}"/>
              </a:ext>
            </a:extLst>
          </p:cNvPr>
          <p:cNvCxnSpPr/>
          <p:nvPr/>
        </p:nvCxnSpPr>
        <p:spPr>
          <a:xfrm>
            <a:off x="4908774" y="2537045"/>
            <a:ext cx="2099033" cy="8285"/>
          </a:xfrm>
          <a:prstGeom prst="straightConnector1">
            <a:avLst/>
          </a:prstGeom>
          <a:ln>
            <a:solidFill>
              <a:schemeClr val="accent6">
                <a:lumMod val="50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74" name="Rectangle 73">
            <a:extLst>
              <a:ext uri="{FF2B5EF4-FFF2-40B4-BE49-F238E27FC236}">
                <a16:creationId xmlns:a16="http://schemas.microsoft.com/office/drawing/2014/main" id="{41F09FFE-00A4-CF20-6656-62ECC67AB97A}"/>
              </a:ext>
            </a:extLst>
          </p:cNvPr>
          <p:cNvSpPr/>
          <p:nvPr/>
        </p:nvSpPr>
        <p:spPr>
          <a:xfrm>
            <a:off x="4949788" y="1912939"/>
            <a:ext cx="992936" cy="567273"/>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Rectangle 74">
            <a:extLst>
              <a:ext uri="{FF2B5EF4-FFF2-40B4-BE49-F238E27FC236}">
                <a16:creationId xmlns:a16="http://schemas.microsoft.com/office/drawing/2014/main" id="{0096E5F1-E68D-1B0F-77D2-A9751209D2BD}"/>
              </a:ext>
            </a:extLst>
          </p:cNvPr>
          <p:cNvSpPr/>
          <p:nvPr/>
        </p:nvSpPr>
        <p:spPr>
          <a:xfrm>
            <a:off x="5986942" y="1916088"/>
            <a:ext cx="1240708" cy="568300"/>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2FECCBEC-F29D-D4BD-C9CC-77FC61C44F24}"/>
              </a:ext>
            </a:extLst>
          </p:cNvPr>
          <p:cNvSpPr/>
          <p:nvPr/>
        </p:nvSpPr>
        <p:spPr>
          <a:xfrm>
            <a:off x="4956012" y="1290254"/>
            <a:ext cx="982082" cy="574016"/>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Rectangle 76">
            <a:extLst>
              <a:ext uri="{FF2B5EF4-FFF2-40B4-BE49-F238E27FC236}">
                <a16:creationId xmlns:a16="http://schemas.microsoft.com/office/drawing/2014/main" id="{DF5E95C0-59DD-2C0F-201F-25E08C893895}"/>
              </a:ext>
            </a:extLst>
          </p:cNvPr>
          <p:cNvSpPr/>
          <p:nvPr/>
        </p:nvSpPr>
        <p:spPr>
          <a:xfrm>
            <a:off x="5992163" y="1313374"/>
            <a:ext cx="1247451" cy="546529"/>
          </a:xfrm>
          <a:prstGeom prst="rect">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Box 77">
            <a:extLst>
              <a:ext uri="{FF2B5EF4-FFF2-40B4-BE49-F238E27FC236}">
                <a16:creationId xmlns:a16="http://schemas.microsoft.com/office/drawing/2014/main" id="{C8032519-91E2-E408-E8A6-1AA5D7DE0477}"/>
              </a:ext>
            </a:extLst>
          </p:cNvPr>
          <p:cNvSpPr txBox="1"/>
          <p:nvPr/>
        </p:nvSpPr>
        <p:spPr>
          <a:xfrm>
            <a:off x="5028216" y="1291327"/>
            <a:ext cx="15449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1"/>
                </a:solidFill>
              </a:rPr>
              <a:t>High power/interest </a:t>
            </a:r>
          </a:p>
          <a:p>
            <a:pPr marL="171450" indent="-171450">
              <a:buFont typeface="Arial"/>
              <a:buChar char="•"/>
            </a:pPr>
            <a:r>
              <a:rPr lang="en-GB" sz="700">
                <a:solidFill>
                  <a:schemeClr val="bg1"/>
                </a:solidFill>
              </a:rPr>
              <a:t>Local authority</a:t>
            </a:r>
          </a:p>
          <a:p>
            <a:pPr marL="171450" indent="-171450">
              <a:buFont typeface="Arial"/>
              <a:buChar char="•"/>
            </a:pPr>
            <a:r>
              <a:rPr lang="en-GB" sz="700">
                <a:solidFill>
                  <a:schemeClr val="bg1"/>
                </a:solidFill>
              </a:rPr>
              <a:t>Project sponsor</a:t>
            </a:r>
          </a:p>
          <a:p>
            <a:pPr marL="171450" indent="-171450">
              <a:buFont typeface="Arial"/>
              <a:buChar char="•"/>
            </a:pPr>
            <a:r>
              <a:rPr lang="en-GB" sz="700">
                <a:solidFill>
                  <a:schemeClr val="bg1"/>
                </a:solidFill>
              </a:rPr>
              <a:t>Main contractor</a:t>
            </a:r>
          </a:p>
        </p:txBody>
      </p:sp>
      <p:sp>
        <p:nvSpPr>
          <p:cNvPr id="79" name="TextBox 78">
            <a:extLst>
              <a:ext uri="{FF2B5EF4-FFF2-40B4-BE49-F238E27FC236}">
                <a16:creationId xmlns:a16="http://schemas.microsoft.com/office/drawing/2014/main" id="{ADB04E10-D39B-AC63-29D7-F517A15DA4B7}"/>
              </a:ext>
            </a:extLst>
          </p:cNvPr>
          <p:cNvSpPr txBox="1"/>
          <p:nvPr/>
        </p:nvSpPr>
        <p:spPr>
          <a:xfrm>
            <a:off x="4897064" y="1898709"/>
            <a:ext cx="137602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50">
                <a:solidFill>
                  <a:schemeClr val="bg1"/>
                </a:solidFill>
              </a:rPr>
              <a:t>Keep informed</a:t>
            </a:r>
          </a:p>
          <a:p>
            <a:pPr marL="171450" indent="-171450">
              <a:buFont typeface="Arial"/>
              <a:buChar char="•"/>
            </a:pPr>
            <a:r>
              <a:rPr lang="en-GB" sz="650">
                <a:solidFill>
                  <a:schemeClr val="bg1"/>
                </a:solidFill>
              </a:rPr>
              <a:t>Local businesses</a:t>
            </a:r>
          </a:p>
          <a:p>
            <a:pPr marL="171450" indent="-171450">
              <a:buFont typeface="Arial"/>
              <a:buChar char="•"/>
            </a:pPr>
            <a:r>
              <a:rPr lang="en-GB" sz="650">
                <a:solidFill>
                  <a:schemeClr val="bg1"/>
                </a:solidFill>
              </a:rPr>
              <a:t>Passengers </a:t>
            </a:r>
          </a:p>
          <a:p>
            <a:pPr marL="171450" indent="-171450">
              <a:buFont typeface="Arial"/>
              <a:buChar char="•"/>
            </a:pPr>
            <a:r>
              <a:rPr lang="en-GB" sz="650">
                <a:solidFill>
                  <a:schemeClr val="bg1"/>
                </a:solidFill>
              </a:rPr>
              <a:t>Community group</a:t>
            </a:r>
            <a:r>
              <a:rPr lang="en-GB" sz="650" u="sng">
                <a:solidFill>
                  <a:schemeClr val="bg1"/>
                </a:solidFill>
              </a:rPr>
              <a:t>s</a:t>
            </a:r>
          </a:p>
        </p:txBody>
      </p:sp>
      <p:sp>
        <p:nvSpPr>
          <p:cNvPr id="80" name="TextBox 79">
            <a:extLst>
              <a:ext uri="{FF2B5EF4-FFF2-40B4-BE49-F238E27FC236}">
                <a16:creationId xmlns:a16="http://schemas.microsoft.com/office/drawing/2014/main" id="{65992637-2BC6-ED47-1E83-9BAB6EB6DCB6}"/>
              </a:ext>
            </a:extLst>
          </p:cNvPr>
          <p:cNvSpPr txBox="1"/>
          <p:nvPr/>
        </p:nvSpPr>
        <p:spPr>
          <a:xfrm>
            <a:off x="6132498" y="1351660"/>
            <a:ext cx="115522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50">
                <a:solidFill>
                  <a:schemeClr val="bg1"/>
                </a:solidFill>
              </a:rPr>
              <a:t>High power/low interest</a:t>
            </a:r>
          </a:p>
          <a:p>
            <a:pPr marL="171450" indent="-171450">
              <a:buFont typeface="Arial"/>
              <a:buChar char="•"/>
            </a:pPr>
            <a:r>
              <a:rPr lang="en-GB" sz="650">
                <a:solidFill>
                  <a:schemeClr val="bg1"/>
                </a:solidFill>
              </a:rPr>
              <a:t>Environmental</a:t>
            </a:r>
          </a:p>
          <a:p>
            <a:pPr marL="171450" indent="-171450">
              <a:buFont typeface="Arial"/>
              <a:buChar char="•"/>
            </a:pPr>
            <a:r>
              <a:rPr lang="en-GB" sz="650">
                <a:solidFill>
                  <a:schemeClr val="bg1"/>
                </a:solidFill>
              </a:rPr>
              <a:t>Regulators</a:t>
            </a:r>
          </a:p>
          <a:p>
            <a:pPr marL="171450" indent="-171450">
              <a:buFont typeface="Arial"/>
              <a:buChar char="•"/>
            </a:pPr>
            <a:r>
              <a:rPr lang="en-GB" sz="650">
                <a:solidFill>
                  <a:schemeClr val="bg1"/>
                </a:solidFill>
              </a:rPr>
              <a:t>Government  agencies</a:t>
            </a:r>
          </a:p>
        </p:txBody>
      </p:sp>
      <p:sp>
        <p:nvSpPr>
          <p:cNvPr id="81" name="TextBox 80">
            <a:extLst>
              <a:ext uri="{FF2B5EF4-FFF2-40B4-BE49-F238E27FC236}">
                <a16:creationId xmlns:a16="http://schemas.microsoft.com/office/drawing/2014/main" id="{EAAF83F9-0AA3-9E7A-1FDD-580C9C5D9FC1}"/>
              </a:ext>
            </a:extLst>
          </p:cNvPr>
          <p:cNvSpPr txBox="1"/>
          <p:nvPr/>
        </p:nvSpPr>
        <p:spPr>
          <a:xfrm>
            <a:off x="5945637" y="1945602"/>
            <a:ext cx="132117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1"/>
                </a:solidFill>
              </a:rPr>
              <a:t>Monitor(low power/interest</a:t>
            </a:r>
          </a:p>
          <a:p>
            <a:pPr marL="171450" indent="-171450">
              <a:buFont typeface="Arial"/>
              <a:buChar char="•"/>
            </a:pPr>
            <a:r>
              <a:rPr lang="en-GB" sz="700">
                <a:solidFill>
                  <a:schemeClr val="bg1"/>
                </a:solidFill>
              </a:rPr>
              <a:t>Media</a:t>
            </a:r>
          </a:p>
          <a:p>
            <a:pPr marL="171450" indent="-171450">
              <a:buFont typeface="Arial"/>
              <a:buChar char="•"/>
            </a:pPr>
            <a:r>
              <a:rPr lang="en-GB" sz="700">
                <a:solidFill>
                  <a:schemeClr val="bg1"/>
                </a:solidFill>
              </a:rPr>
              <a:t>visitor</a:t>
            </a:r>
          </a:p>
          <a:p>
            <a:endParaRPr lang="en-GB" sz="900"/>
          </a:p>
        </p:txBody>
      </p:sp>
      <p:sp>
        <p:nvSpPr>
          <p:cNvPr id="82" name="TextBox 81">
            <a:extLst>
              <a:ext uri="{FF2B5EF4-FFF2-40B4-BE49-F238E27FC236}">
                <a16:creationId xmlns:a16="http://schemas.microsoft.com/office/drawing/2014/main" id="{3DF71F2D-6038-F783-9DC0-8CC433D450BE}"/>
              </a:ext>
            </a:extLst>
          </p:cNvPr>
          <p:cNvSpPr txBox="1"/>
          <p:nvPr/>
        </p:nvSpPr>
        <p:spPr>
          <a:xfrm rot="-5400000">
            <a:off x="3982008" y="1623676"/>
            <a:ext cx="1382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a:t>Low</a:t>
            </a:r>
            <a:r>
              <a:rPr lang="en-GB" b="1"/>
              <a:t>  </a:t>
            </a:r>
            <a:r>
              <a:rPr lang="en-GB" sz="900"/>
              <a:t>power</a:t>
            </a:r>
            <a:r>
              <a:rPr lang="en-GB" b="1"/>
              <a:t>   </a:t>
            </a:r>
            <a:r>
              <a:rPr lang="en-GB" sz="800" b="1"/>
              <a:t>  high</a:t>
            </a:r>
          </a:p>
        </p:txBody>
      </p:sp>
      <p:sp>
        <p:nvSpPr>
          <p:cNvPr id="83" name="TextBox 82">
            <a:extLst>
              <a:ext uri="{FF2B5EF4-FFF2-40B4-BE49-F238E27FC236}">
                <a16:creationId xmlns:a16="http://schemas.microsoft.com/office/drawing/2014/main" id="{979EB3AC-7CC7-AD81-603C-E787CA28E8AD}"/>
              </a:ext>
            </a:extLst>
          </p:cNvPr>
          <p:cNvSpPr txBox="1"/>
          <p:nvPr/>
        </p:nvSpPr>
        <p:spPr>
          <a:xfrm>
            <a:off x="4919585" y="2537045"/>
            <a:ext cx="93321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b="1"/>
              <a:t>high</a:t>
            </a:r>
          </a:p>
        </p:txBody>
      </p:sp>
      <p:sp>
        <p:nvSpPr>
          <p:cNvPr id="84" name="TextBox 83">
            <a:extLst>
              <a:ext uri="{FF2B5EF4-FFF2-40B4-BE49-F238E27FC236}">
                <a16:creationId xmlns:a16="http://schemas.microsoft.com/office/drawing/2014/main" id="{70DE21BC-A8BD-8162-39E4-68AED85FDF47}"/>
              </a:ext>
            </a:extLst>
          </p:cNvPr>
          <p:cNvSpPr txBox="1"/>
          <p:nvPr/>
        </p:nvSpPr>
        <p:spPr>
          <a:xfrm>
            <a:off x="6419988" y="2548821"/>
            <a:ext cx="57401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t>low</a:t>
            </a:r>
          </a:p>
        </p:txBody>
      </p:sp>
      <p:sp>
        <p:nvSpPr>
          <p:cNvPr id="85" name="TextBox 84">
            <a:extLst>
              <a:ext uri="{FF2B5EF4-FFF2-40B4-BE49-F238E27FC236}">
                <a16:creationId xmlns:a16="http://schemas.microsoft.com/office/drawing/2014/main" id="{13B6B7B2-F370-2926-4911-47480F845EF7}"/>
              </a:ext>
            </a:extLst>
          </p:cNvPr>
          <p:cNvSpPr txBox="1"/>
          <p:nvPr/>
        </p:nvSpPr>
        <p:spPr>
          <a:xfrm>
            <a:off x="5716300" y="2552163"/>
            <a:ext cx="910026"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a:t>interest</a:t>
            </a:r>
          </a:p>
        </p:txBody>
      </p:sp>
      <p:sp>
        <p:nvSpPr>
          <p:cNvPr id="86" name="Rectangle 85">
            <a:extLst>
              <a:ext uri="{FF2B5EF4-FFF2-40B4-BE49-F238E27FC236}">
                <a16:creationId xmlns:a16="http://schemas.microsoft.com/office/drawing/2014/main" id="{C7554315-1DCC-1952-6244-C7C97972C54E}"/>
              </a:ext>
            </a:extLst>
          </p:cNvPr>
          <p:cNvSpPr/>
          <p:nvPr/>
        </p:nvSpPr>
        <p:spPr>
          <a:xfrm>
            <a:off x="6426163" y="973410"/>
            <a:ext cx="1447420" cy="255164"/>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TextBox 87">
            <a:extLst>
              <a:ext uri="{FF2B5EF4-FFF2-40B4-BE49-F238E27FC236}">
                <a16:creationId xmlns:a16="http://schemas.microsoft.com/office/drawing/2014/main" id="{3EA9EFD8-E57F-F118-943D-3F51CE5C3FB8}"/>
              </a:ext>
            </a:extLst>
          </p:cNvPr>
          <p:cNvSpPr txBox="1"/>
          <p:nvPr/>
        </p:nvSpPr>
        <p:spPr>
          <a:xfrm>
            <a:off x="6416557" y="963741"/>
            <a:ext cx="142804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a:t>Stakeholder Analysis</a:t>
            </a:r>
          </a:p>
        </p:txBody>
      </p:sp>
      <p:sp>
        <p:nvSpPr>
          <p:cNvPr id="89" name="Rectangle: Rounded Corners 88">
            <a:extLst>
              <a:ext uri="{FF2B5EF4-FFF2-40B4-BE49-F238E27FC236}">
                <a16:creationId xmlns:a16="http://schemas.microsoft.com/office/drawing/2014/main" id="{7D992210-E926-DDD3-6EEA-6DACA86847B2}"/>
              </a:ext>
            </a:extLst>
          </p:cNvPr>
          <p:cNvSpPr/>
          <p:nvPr/>
        </p:nvSpPr>
        <p:spPr>
          <a:xfrm>
            <a:off x="4466812" y="2751973"/>
            <a:ext cx="3984375" cy="870481"/>
          </a:xfrm>
          <a:prstGeom prst="roundRect">
            <a:avLst>
              <a:gd name="adj" fmla="val 8360"/>
            </a:avLst>
          </a:prstGeom>
          <a:solidFill>
            <a:schemeClr val="accent6">
              <a:lumMod val="5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800" b="1" dirty="0"/>
          </a:p>
          <a:p>
            <a:r>
              <a:rPr lang="en-GB" sz="700" dirty="0"/>
              <a:t>Association for Project Management (2021). </a:t>
            </a:r>
            <a:r>
              <a:rPr lang="en-GB" sz="700" i="1" dirty="0"/>
              <a:t>APM Body of Knowledge</a:t>
            </a:r>
            <a:r>
              <a:rPr lang="en-GB" sz="700" dirty="0"/>
              <a:t> </a:t>
            </a:r>
          </a:p>
          <a:p>
            <a:r>
              <a:rPr lang="en-GB" sz="700" dirty="0"/>
              <a:t>(7th ed.). Princes Rid borough: APM. </a:t>
            </a:r>
          </a:p>
          <a:p>
            <a:r>
              <a:rPr lang="en-GB" sz="700" dirty="0"/>
              <a:t>Project Management Institute (2021). </a:t>
            </a:r>
            <a:r>
              <a:rPr lang="en-GB" sz="700" i="1" dirty="0"/>
              <a:t>A Guide to the Project Management  Body of Knowledge (PMBOK® Guide)</a:t>
            </a:r>
            <a:r>
              <a:rPr lang="en-GB" sz="700" dirty="0"/>
              <a:t> (7th ed.). Newtown Square, </a:t>
            </a:r>
          </a:p>
          <a:p>
            <a:r>
              <a:rPr lang="en-GB" sz="700" dirty="0"/>
              <a:t>PA: PMI. </a:t>
            </a:r>
          </a:p>
          <a:p>
            <a:r>
              <a:rPr lang="en-GB" sz="700" dirty="0"/>
              <a:t>UK Government (2021). </a:t>
            </a:r>
            <a:r>
              <a:rPr lang="en-GB" sz="700" i="1" dirty="0"/>
              <a:t>Net Zero Strategy: Build Back Greener</a:t>
            </a:r>
            <a:r>
              <a:rPr lang="en-GB" sz="700" dirty="0"/>
              <a:t>. London: HM. Government</a:t>
            </a:r>
          </a:p>
        </p:txBody>
      </p:sp>
      <p:sp>
        <p:nvSpPr>
          <p:cNvPr id="91" name="Rectangle 90">
            <a:extLst>
              <a:ext uri="{FF2B5EF4-FFF2-40B4-BE49-F238E27FC236}">
                <a16:creationId xmlns:a16="http://schemas.microsoft.com/office/drawing/2014/main" id="{8620DF93-3B68-B51A-08BB-7AC97961B243}"/>
              </a:ext>
            </a:extLst>
          </p:cNvPr>
          <p:cNvSpPr/>
          <p:nvPr/>
        </p:nvSpPr>
        <p:spPr>
          <a:xfrm>
            <a:off x="7291740" y="2439278"/>
            <a:ext cx="1209200" cy="23303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TextBox 91">
            <a:extLst>
              <a:ext uri="{FF2B5EF4-FFF2-40B4-BE49-F238E27FC236}">
                <a16:creationId xmlns:a16="http://schemas.microsoft.com/office/drawing/2014/main" id="{B42D11BA-6117-DFA7-3324-1D4F2B511165}"/>
              </a:ext>
            </a:extLst>
          </p:cNvPr>
          <p:cNvSpPr txBox="1"/>
          <p:nvPr/>
        </p:nvSpPr>
        <p:spPr>
          <a:xfrm>
            <a:off x="7271052" y="2378164"/>
            <a:ext cx="132117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dirty="0">
                <a:latin typeface="Cambria"/>
                <a:ea typeface="Cambria"/>
              </a:rPr>
              <a:t>References</a:t>
            </a:r>
          </a:p>
        </p:txBody>
      </p:sp>
      <p:pic>
        <p:nvPicPr>
          <p:cNvPr id="93" name="Picture 92">
            <a:extLst>
              <a:ext uri="{FF2B5EF4-FFF2-40B4-BE49-F238E27FC236}">
                <a16:creationId xmlns:a16="http://schemas.microsoft.com/office/drawing/2014/main" id="{B86D1E7C-B4BB-EE1F-DC57-8C400BD64A78}"/>
              </a:ext>
            </a:extLst>
          </p:cNvPr>
          <p:cNvPicPr>
            <a:picLocks noChangeAspect="1"/>
          </p:cNvPicPr>
          <p:nvPr/>
        </p:nvPicPr>
        <p:blipFill>
          <a:blip r:embed="rId3"/>
          <a:stretch>
            <a:fillRect/>
          </a:stretch>
        </p:blipFill>
        <p:spPr>
          <a:xfrm>
            <a:off x="2353278" y="4056055"/>
            <a:ext cx="1742969" cy="1362394"/>
          </a:xfrm>
          <a:prstGeom prst="rect">
            <a:avLst/>
          </a:prstGeom>
        </p:spPr>
      </p:pic>
      <p:sp>
        <p:nvSpPr>
          <p:cNvPr id="3" name="Rectangle: Rounded Corners 2">
            <a:extLst>
              <a:ext uri="{FF2B5EF4-FFF2-40B4-BE49-F238E27FC236}">
                <a16:creationId xmlns:a16="http://schemas.microsoft.com/office/drawing/2014/main" id="{56AF9B70-A622-BD3D-4769-67746E57170B}"/>
              </a:ext>
            </a:extLst>
          </p:cNvPr>
          <p:cNvSpPr/>
          <p:nvPr/>
        </p:nvSpPr>
        <p:spPr>
          <a:xfrm>
            <a:off x="1276244" y="5486777"/>
            <a:ext cx="1879394" cy="235402"/>
          </a:xfrm>
          <a:prstGeom prst="round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lumMod val="10000"/>
                  </a:schemeClr>
                </a:solidFill>
              </a:rPr>
              <a:t>Conclusion</a:t>
            </a:r>
            <a:endParaRPr lang="en-US" dirty="0">
              <a:solidFill>
                <a:schemeClr val="bg1">
                  <a:lumMod val="10000"/>
                </a:schemeClr>
              </a:solidFill>
            </a:endParaRPr>
          </a:p>
        </p:txBody>
      </p:sp>
      <p:sp>
        <p:nvSpPr>
          <p:cNvPr id="13" name="Rectangle 12">
            <a:extLst>
              <a:ext uri="{FF2B5EF4-FFF2-40B4-BE49-F238E27FC236}">
                <a16:creationId xmlns:a16="http://schemas.microsoft.com/office/drawing/2014/main" id="{2767DAFD-538A-E177-1E31-4FCB8971EC51}"/>
              </a:ext>
            </a:extLst>
          </p:cNvPr>
          <p:cNvSpPr/>
          <p:nvPr/>
        </p:nvSpPr>
        <p:spPr>
          <a:xfrm>
            <a:off x="6639165" y="90192"/>
            <a:ext cx="1418714" cy="714772"/>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ln w="0"/>
                <a:solidFill>
                  <a:schemeClr val="tx1"/>
                </a:solidFill>
                <a:effectLst>
                  <a:outerShdw blurRad="38100" dist="19050" dir="2700000" algn="tl" rotWithShape="0">
                    <a:schemeClr val="dk1">
                      <a:alpha val="40000"/>
                    </a:schemeClr>
                  </a:outerShdw>
                </a:effectLst>
              </a:rPr>
              <a:t>Student name- Iqra </a:t>
            </a:r>
            <a:r>
              <a:rPr lang="en-GB" sz="1100" dirty="0" err="1">
                <a:ln w="0"/>
                <a:solidFill>
                  <a:schemeClr val="tx1"/>
                </a:solidFill>
                <a:effectLst>
                  <a:outerShdw blurRad="38100" dist="19050" dir="2700000" algn="tl" rotWithShape="0">
                    <a:schemeClr val="dk1">
                      <a:alpha val="40000"/>
                    </a:schemeClr>
                  </a:outerShdw>
                </a:effectLst>
              </a:rPr>
              <a:t>Sahak</a:t>
            </a:r>
            <a:r>
              <a:rPr lang="en-GB" sz="1100" dirty="0">
                <a:ln w="0"/>
                <a:solidFill>
                  <a:schemeClr val="tx1"/>
                </a:solidFill>
                <a:effectLst>
                  <a:outerShdw blurRad="38100" dist="19050" dir="2700000" algn="tl" rotWithShape="0">
                    <a:schemeClr val="dk1">
                      <a:alpha val="40000"/>
                    </a:schemeClr>
                  </a:outerShdw>
                </a:effectLst>
              </a:rPr>
              <a:t> </a:t>
            </a:r>
          </a:p>
          <a:p>
            <a:pPr algn="ctr"/>
            <a:r>
              <a:rPr lang="en-GB" sz="1100" dirty="0">
                <a:ln w="0"/>
                <a:solidFill>
                  <a:schemeClr val="tx1"/>
                </a:solidFill>
                <a:effectLst>
                  <a:outerShdw blurRad="38100" dist="19050" dir="2700000" algn="tl" rotWithShape="0">
                    <a:schemeClr val="dk1">
                      <a:alpha val="40000"/>
                    </a:schemeClr>
                  </a:outerShdw>
                </a:effectLst>
              </a:rPr>
              <a:t>Student is-2426716</a:t>
            </a:r>
            <a:endParaRPr lang="en-US" sz="1100" dirty="0"/>
          </a:p>
        </p:txBody>
      </p:sp>
      <p:sp>
        <p:nvSpPr>
          <p:cNvPr id="10" name="Rectangle 9">
            <a:extLst>
              <a:ext uri="{FF2B5EF4-FFF2-40B4-BE49-F238E27FC236}">
                <a16:creationId xmlns:a16="http://schemas.microsoft.com/office/drawing/2014/main" id="{114BBD24-0EE3-33E6-4766-CFE86FE9E293}"/>
              </a:ext>
            </a:extLst>
          </p:cNvPr>
          <p:cNvSpPr/>
          <p:nvPr/>
        </p:nvSpPr>
        <p:spPr>
          <a:xfrm>
            <a:off x="1642496" y="28409"/>
            <a:ext cx="2208463" cy="452816"/>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Part A- project poster </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E5CB-0245-5F4D-DCFD-CED124563C0F}"/>
              </a:ext>
            </a:extLst>
          </p:cNvPr>
          <p:cNvSpPr>
            <a:spLocks noGrp="1"/>
          </p:cNvSpPr>
          <p:nvPr>
            <p:ph type="ctrTitle"/>
          </p:nvPr>
        </p:nvSpPr>
        <p:spPr>
          <a:xfrm>
            <a:off x="1812635" y="202046"/>
            <a:ext cx="9144000" cy="477837"/>
          </a:xfrm>
        </p:spPr>
        <p:txBody>
          <a:bodyPr>
            <a:normAutofit/>
          </a:bodyPr>
          <a:lstStyle/>
          <a:p>
            <a:r>
              <a:rPr lang="en-US" sz="2200" u="sng" dirty="0"/>
              <a:t>Part B – Critical Reflection on Tutor and Peer Feedback</a:t>
            </a:r>
          </a:p>
        </p:txBody>
      </p:sp>
      <p:sp>
        <p:nvSpPr>
          <p:cNvPr id="3" name="Subtitle 2">
            <a:extLst>
              <a:ext uri="{FF2B5EF4-FFF2-40B4-BE49-F238E27FC236}">
                <a16:creationId xmlns:a16="http://schemas.microsoft.com/office/drawing/2014/main" id="{33E3D4E1-0575-1222-A553-9CDF778910FE}"/>
              </a:ext>
            </a:extLst>
          </p:cNvPr>
          <p:cNvSpPr>
            <a:spLocks noGrp="1"/>
          </p:cNvSpPr>
          <p:nvPr>
            <p:ph type="subTitle" idx="1"/>
          </p:nvPr>
        </p:nvSpPr>
        <p:spPr>
          <a:xfrm>
            <a:off x="288636" y="831848"/>
            <a:ext cx="11476184" cy="5824105"/>
          </a:xfrm>
        </p:spPr>
        <p:txBody>
          <a:bodyPr>
            <a:noAutofit/>
          </a:bodyPr>
          <a:lstStyle/>
          <a:p>
            <a:r>
              <a:rPr lang="en-GB" sz="1100" b="0" i="0" u="sng" dirty="0">
                <a:effectLst/>
                <a:latin typeface="UICTFontTextStyleBody"/>
              </a:rPr>
              <a:t>1. Description</a:t>
            </a:r>
            <a:endParaRPr lang="en-GB" sz="1100" u="sng" dirty="0">
              <a:effectLst/>
              <a:latin typeface=".AppleSystemUIFont"/>
            </a:endParaRPr>
          </a:p>
          <a:p>
            <a:r>
              <a:rPr lang="en-GB" sz="1100" b="0" i="0" dirty="0">
                <a:effectLst/>
                <a:latin typeface="UICTFontTextStyleBody"/>
              </a:rPr>
              <a:t>During the presentation of my project proposal poster, I received feedback from both my tutor and classmates. Overall, they thought the poster was well organised and visually professional, with appropriate project management tools such as the Work Breakdown Structure, Gantt Chart, Quad Chart and Stakeholder Analysis. They felt the project topic was relevant and clearly linked to the assessment brief. However, they also suggested that some sections contained too much information, making the poster difficult to read from a distance. In addition, they recommended providing clearer project objectives, expanding the risk analysis and explaining stakeholder responsibilities in more detail.</a:t>
            </a:r>
            <a:endParaRPr lang="en-GB" sz="1100" dirty="0">
              <a:latin typeface=".AppleSystemUIFont"/>
            </a:endParaRPr>
          </a:p>
          <a:p>
            <a:r>
              <a:rPr lang="en-GB" sz="1100" b="0" i="0" u="sng" dirty="0">
                <a:effectLst/>
                <a:latin typeface="UICTFontTextStyleBody"/>
              </a:rPr>
              <a:t>2. Feelings</a:t>
            </a:r>
            <a:endParaRPr lang="en-GB" sz="1100" b="0" i="0" u="sng" dirty="0">
              <a:effectLst/>
              <a:latin typeface=".AppleSystemUIFont"/>
            </a:endParaRPr>
          </a:p>
          <a:p>
            <a:r>
              <a:rPr lang="en-GB" sz="1100" b="0" i="0" dirty="0">
                <a:effectLst/>
                <a:latin typeface="UICTFontTextStyleBody"/>
              </a:rPr>
              <a:t>Initially, I felt pleased that the overall design and structure of my poster were positively received. Knowing that the project management tools had been used correctly increased my confidence. However, I was also slightly disappointed to hear that some sections lacked clarity and that the poster appeared overcrowded. After reflecting on the feedback, I understood that these comments were intended to improve the quality of my work rather than criticise it. This motivated me to make improvements before completing the final project management plan.</a:t>
            </a:r>
            <a:endParaRPr lang="en-GB" sz="1100" dirty="0">
              <a:effectLst/>
              <a:latin typeface=".AppleSystemUIFont"/>
            </a:endParaRPr>
          </a:p>
          <a:p>
            <a:r>
              <a:rPr lang="en-GB" sz="1100" b="0" i="0" u="sng" dirty="0">
                <a:effectLst/>
                <a:latin typeface="UICTFontTextStyleBody"/>
              </a:rPr>
              <a:t>3. Evaluation</a:t>
            </a:r>
            <a:endParaRPr lang="en-GB" sz="1100" b="0" i="0" u="sng" dirty="0">
              <a:effectLst/>
              <a:latin typeface=".AppleSystemUIFont"/>
            </a:endParaRPr>
          </a:p>
          <a:p>
            <a:r>
              <a:rPr lang="en-GB" sz="1100" b="0" i="0" dirty="0">
                <a:effectLst/>
                <a:latin typeface="UICTFontTextStyleBody"/>
              </a:rPr>
              <a:t>The feedback highlighted both strengths and weaknesses in my work. One of the main strengths was the logical organisation of the poster and the inclusion of appropriate project management techniques. The visual layout and professional appearance helped communicate the project’s purpose effectively. On the other hand, the feedback showed that the amount of text reduced readability, and some project objectives and stakeholder information required further explanation. Overall, the feedback was constructive because it identified practical improvements that would strengthen the final submission.</a:t>
            </a:r>
            <a:endParaRPr lang="en-GB" sz="1100" dirty="0">
              <a:effectLst/>
              <a:latin typeface=".AppleSystemUIFont"/>
            </a:endParaRPr>
          </a:p>
          <a:p>
            <a:r>
              <a:rPr lang="en-GB" sz="1100" b="0" i="0" u="sng" dirty="0">
                <a:effectLst/>
                <a:latin typeface="UICTFontTextStyleBody"/>
              </a:rPr>
              <a:t>4. Analysis</a:t>
            </a:r>
            <a:r>
              <a:rPr lang="en-GB" sz="1100" dirty="0">
                <a:latin typeface=".AppleSystemUIFont"/>
              </a:rPr>
              <a:t> </a:t>
            </a:r>
          </a:p>
          <a:p>
            <a:r>
              <a:rPr lang="en-GB" sz="1100" b="0" i="0" dirty="0">
                <a:effectLst/>
                <a:latin typeface="UICTFontTextStyleBody"/>
              </a:rPr>
              <a:t>The feedback demonstrated the importance of presenting information clearly while maintaining sufficient detail. Although the poster contained the required project management tools, some of the explanations needed to be more specific to demonstrate a deeper understanding of project management principles. For example, clearer stakeholder roles and a more detailed risk analysis would provide greater evidence of planning and decision-making. The comments also reminded me that effective communication is an essential project management skill because stakeholders need information that is both accurate and easy to understand.</a:t>
            </a:r>
            <a:endParaRPr lang="en-GB" sz="1100" dirty="0">
              <a:effectLst/>
              <a:latin typeface=".AppleSystemUIFont"/>
            </a:endParaRPr>
          </a:p>
          <a:p>
            <a:r>
              <a:rPr lang="en-GB" sz="1100" b="0" i="0" u="sng" dirty="0">
                <a:effectLst/>
                <a:latin typeface="UICTFontTextStyleBody"/>
              </a:rPr>
              <a:t>5. Conclusion</a:t>
            </a:r>
            <a:endParaRPr lang="en-GB" sz="1100" u="sng" dirty="0">
              <a:effectLst/>
              <a:latin typeface=".AppleSystemUIFont"/>
            </a:endParaRPr>
          </a:p>
          <a:p>
            <a:r>
              <a:rPr lang="en-GB" sz="1100" b="0" i="0" dirty="0">
                <a:effectLst/>
                <a:latin typeface="UICTFontTextStyleBody"/>
              </a:rPr>
              <a:t>Reflecting on the feedback has helped me recognise that producing a successful project is not only about including the correct project management tools but also about presenting information in a clear and logical way. I learned that constructive criticism is valuable because it identifies areas that may not be obvious when reviewing my own work. This reflection has increased my understanding of how careful planning, communication and continuous improvement contribute to successful project management.</a:t>
            </a:r>
            <a:br>
              <a:rPr lang="en-GB" sz="1000" b="0" i="0" dirty="0">
                <a:effectLst/>
                <a:latin typeface="UICTFontTextStyleBody"/>
              </a:rPr>
            </a:br>
            <a:endParaRPr lang="en-GB" sz="1000" b="0" i="0" u="sng" dirty="0">
              <a:effectLst/>
              <a:latin typeface="UICTFontTextStyleBody"/>
            </a:endParaRPr>
          </a:p>
          <a:p>
            <a:r>
              <a:rPr lang="en-GB" sz="1000" b="0" i="0" u="sng" dirty="0">
                <a:effectLst/>
                <a:latin typeface="UICTFontTextStyleBody"/>
              </a:rPr>
              <a:t>6. Action Plan</a:t>
            </a:r>
            <a:endParaRPr lang="en-GB" sz="1000" u="sng" dirty="0">
              <a:effectLst/>
              <a:latin typeface=".AppleSystemUIFont"/>
            </a:endParaRPr>
          </a:p>
          <a:p>
            <a:r>
              <a:rPr lang="en-GB" sz="1000" b="0" i="0" dirty="0">
                <a:effectLst/>
                <a:latin typeface="UICTFontTextStyleBody"/>
              </a:rPr>
              <a:t>Based on the feedback, I will improve my final Project Management Plan by expanding the project objectives, providing a more comprehensive stakeholder analysis and developing a more detailed risk assessment with suitable mitigation strategies. I will also improve the clarity of the report by using appropriate headings, concise explanations and supporting academic references. These changes will ensure that the final submission demonstrates stronger project management knowledge and addresses the feedback received from both the tutor and my peers I will also provide more information on my project triangle and make it more clear to read and understand.</a:t>
            </a:r>
            <a:endParaRPr lang="en-GB" sz="1000" dirty="0">
              <a:effectLst/>
              <a:latin typeface=".AppleSystemUIFont"/>
            </a:endParaRPr>
          </a:p>
          <a:p>
            <a:endParaRPr lang="en-US" sz="1300" dirty="0"/>
          </a:p>
        </p:txBody>
      </p:sp>
    </p:spTree>
    <p:extLst>
      <p:ext uri="{BB962C8B-B14F-4D97-AF65-F5344CB8AC3E}">
        <p14:creationId xmlns:p14="http://schemas.microsoft.com/office/powerpoint/2010/main" val="1408154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5730-A3B8-A8D1-011C-688E7EFF0D6E}"/>
              </a:ext>
            </a:extLst>
          </p:cNvPr>
          <p:cNvSpPr>
            <a:spLocks noGrp="1"/>
          </p:cNvSpPr>
          <p:nvPr>
            <p:ph type="ctrTitle"/>
          </p:nvPr>
        </p:nvSpPr>
        <p:spPr>
          <a:xfrm>
            <a:off x="1524000" y="-991754"/>
            <a:ext cx="9144000" cy="2387600"/>
          </a:xfrm>
        </p:spPr>
        <p:txBody>
          <a:bodyPr>
            <a:noAutofit/>
          </a:bodyPr>
          <a:lstStyle/>
          <a:p>
            <a:r>
              <a:rPr lang="en-US" sz="2000" u="sng" dirty="0"/>
              <a:t>Part C – Project Management PlanRedevelopment of the Central Transport Hub*</a:t>
            </a:r>
            <a:br>
              <a:rPr lang="en-GB" sz="2000" u="sng" dirty="0"/>
            </a:br>
            <a:r>
              <a:rPr lang="en-GB" sz="2000" u="sng" dirty="0"/>
              <a:t>Iqra Sahak </a:t>
            </a:r>
            <a:br>
              <a:rPr lang="en-GB" sz="2000" u="sng" dirty="0"/>
            </a:br>
            <a:r>
              <a:rPr lang="en-GB" sz="2000" u="sng" dirty="0"/>
              <a:t>Student id-2426716</a:t>
            </a:r>
            <a:br>
              <a:rPr lang="en-GB" sz="2000" u="sng" dirty="0"/>
            </a:br>
            <a:endParaRPr lang="en-US" sz="2000" u="sng" dirty="0"/>
          </a:p>
        </p:txBody>
      </p:sp>
      <p:sp>
        <p:nvSpPr>
          <p:cNvPr id="3" name="Subtitle 2">
            <a:extLst>
              <a:ext uri="{FF2B5EF4-FFF2-40B4-BE49-F238E27FC236}">
                <a16:creationId xmlns:a16="http://schemas.microsoft.com/office/drawing/2014/main" id="{2D8BD05F-D182-0DA7-830F-6F5D648FBF57}"/>
              </a:ext>
            </a:extLst>
          </p:cNvPr>
          <p:cNvSpPr>
            <a:spLocks noGrp="1"/>
          </p:cNvSpPr>
          <p:nvPr>
            <p:ph type="subTitle" idx="1"/>
          </p:nvPr>
        </p:nvSpPr>
        <p:spPr>
          <a:xfrm>
            <a:off x="640772" y="1395846"/>
            <a:ext cx="10910455" cy="5040745"/>
          </a:xfrm>
        </p:spPr>
        <p:txBody>
          <a:bodyPr>
            <a:normAutofit fontScale="70000" lnSpcReduction="20000"/>
          </a:bodyPr>
          <a:lstStyle/>
          <a:p>
            <a:r>
              <a:rPr lang="en-GB" b="1" u="sng" dirty="0"/>
              <a:t>Introduction</a:t>
            </a:r>
          </a:p>
          <a:p>
            <a:r>
              <a:rPr lang="en-GB" dirty="0"/>
              <a:t>The redevelopment of the Central Transport Hub is a major infrastructure project that aims to improve the safety, efficiency, accessibility and sustainability of public transport services. The existing transport hub has experienced structural issues, ageing facilities and increasing passenger demand, making redevelopment necessary to provide a modern transport facility that meets current safety standards and supports future growth. As passenger numbers continue to increase, the redevelopment will help create a safer and more efficient environment for passengers, staff and transport operators.</a:t>
            </a:r>
          </a:p>
          <a:p>
            <a:r>
              <a:rPr lang="en-GB" dirty="0"/>
              <a:t>The project will involve the improvement of existing facilities and the development of modern transport infrastructure. This will include improved passenger waiting areas, better accessibility for people with disabilities, upgraded safety and security systems, improved transport connections and more sustainable facilities. The redevelopment is also expected to reduce disruption to passengers and improve the overall experience of using public transport. In addition, the project can contribute to the local economy by creating employment opportunities during construction and supporting local businesses through increased accessibility and transport connections.</a:t>
            </a:r>
          </a:p>
          <a:p>
            <a:r>
              <a:rPr lang="en-GB" dirty="0"/>
              <a:t>Effective project management is essential to ensure that the redevelopment is completed on time, within budget and to the required quality standards. Large infrastructure projects involve multiple activities, organisations, resources and stakeholders, meaning that careful planning and coordination are required throughout the project lifecycle. Poor management of time, costs, resources or risks could result in delays, financial losses, safety problems and dissatisfaction among stakeholders.</a:t>
            </a:r>
          </a:p>
          <a:p>
            <a:r>
              <a:rPr lang="en-GB" dirty="0"/>
              <a:t>This Project Management Plan outlines how the redevelopment of the Central Transport Hub will be planned, managed and controlled. It defines the project scope, schedule, stakeholders, resources and potential risks that may affect successful delivery. Project management tools, including a Work Breakdown Structure (WBS), Gantt Chart, Quad Chart and Risk Register, are used to support effective planning, monitoring and decision-making. Together, these tools provide a structured approach to achieving the project’s objectives while maintaining effective communication, controlling resources and meeting stakeholder expectations.</a:t>
            </a:r>
          </a:p>
          <a:p>
            <a:endParaRPr lang="en-US" dirty="0"/>
          </a:p>
        </p:txBody>
      </p:sp>
    </p:spTree>
    <p:extLst>
      <p:ext uri="{BB962C8B-B14F-4D97-AF65-F5344CB8AC3E}">
        <p14:creationId xmlns:p14="http://schemas.microsoft.com/office/powerpoint/2010/main" val="1748061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8BE0D15-2A5C-9800-1FB6-06C05ADFF40A}"/>
              </a:ext>
            </a:extLst>
          </p:cNvPr>
          <p:cNvSpPr>
            <a:spLocks noGrp="1"/>
          </p:cNvSpPr>
          <p:nvPr>
            <p:ph type="subTitle" idx="1"/>
          </p:nvPr>
        </p:nvSpPr>
        <p:spPr>
          <a:xfrm>
            <a:off x="187613" y="254000"/>
            <a:ext cx="11816773" cy="6350000"/>
          </a:xfrm>
        </p:spPr>
        <p:txBody>
          <a:bodyPr>
            <a:normAutofit fontScale="70000" lnSpcReduction="20000"/>
          </a:bodyPr>
          <a:lstStyle/>
          <a:p>
            <a:r>
              <a:rPr lang="en-GB" b="1" u="sng" dirty="0"/>
              <a:t>Project Description</a:t>
            </a:r>
          </a:p>
          <a:p>
            <a:r>
              <a:rPr lang="en-GB" dirty="0"/>
              <a:t>The Central Transport Hub redevelopment is a large-scale infrastructure project designed to modernise an existing transport facility and provide a safer, more accessible and efficient environment for passengers, staff and transport operators. The project has been proposed in response to structural issues within the existing hub, ageing facilities and increasing passenger demand. Without improvements, the current infrastructure may become unsuitable for future demand and could create safety, accessibility and operational challenges.</a:t>
            </a:r>
          </a:p>
          <a:p>
            <a:r>
              <a:rPr lang="en-GB" dirty="0"/>
              <a:t>The redevelopment will involve the removal of unsafe or outdated structures and the construction of modern transport facilities that are suitable for current and future passenger requirements. The project will improve passenger waiting areas, entrances, pedestrian routes, signage and accessibility features. Facilities such as ramps, lifts and accessible areas will be incorporated where required to ensure that the hub can be used safely and conveniently by people with disabilities, elderly passengers and individuals with additional mobility needs.</a:t>
            </a:r>
          </a:p>
          <a:p>
            <a:r>
              <a:rPr lang="en-GB" dirty="0"/>
              <a:t>Safety and security will also be a major focus of the project. Modern safety systems, lighting, surveillance and appropriate emergency arrangements will be introduced to create a safer environment. The redevelopment will also consider sustainability by using energy-efficient systems, environmentally responsible materials and improved waste management where practical. Landscaping and improvements to the surrounding public areas will help create a more attractive and welcoming transport environment.</a:t>
            </a:r>
          </a:p>
          <a:p>
            <a:r>
              <a:rPr lang="en-GB" dirty="0"/>
              <a:t>The project will require collaboration between several organisations and professional teams, including the local government, transport authority, project manager, architects, engineers, contractors, health and safety professionals and local stakeholders. Effective coordination between these groups will be essential because construction activities may temporarily affect passengers, local businesses, residents and transport operations. Appropriate communication and temporary traffic or pedestrian management measures will therefore be required throughout the construction period.</a:t>
            </a:r>
          </a:p>
          <a:p>
            <a:r>
              <a:rPr lang="en-GB" dirty="0"/>
              <a:t>The main aim of the project is to deliver a modern transport hub that improves passenger safety, accessibility, efficiency and overall user experience. The redevelopment is also expected to support the wider local community by improving transport connections, encouraging economic activity and creating opportunities for local employment during the construction phase. Once completed, the upgraded hub should provide a reliable and sustainable transport facility capable of meeting increasing passenger demand and supporting future development within the local area.</a:t>
            </a:r>
          </a:p>
          <a:p>
            <a:r>
              <a:rPr lang="en-GB" dirty="0"/>
              <a:t>The project will be delivered through several stages, including initiation, planning, design, procurement, construction, testing and final handover. Each stage will require careful monitoring of time, cost, quality and risk to ensure that the project remains aligned with its objectives. The successful completion of the redevelopment will depend on effective project management, stakeholder communication, resource allocation and continuous risk monitoring throughout the project lifecycle.</a:t>
            </a:r>
          </a:p>
          <a:p>
            <a:endParaRPr lang="en-US" dirty="0"/>
          </a:p>
        </p:txBody>
      </p:sp>
    </p:spTree>
    <p:extLst>
      <p:ext uri="{BB962C8B-B14F-4D97-AF65-F5344CB8AC3E}">
        <p14:creationId xmlns:p14="http://schemas.microsoft.com/office/powerpoint/2010/main" val="1688752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ubtitle 10">
            <a:extLst>
              <a:ext uri="{FF2B5EF4-FFF2-40B4-BE49-F238E27FC236}">
                <a16:creationId xmlns:a16="http://schemas.microsoft.com/office/drawing/2014/main" id="{4B191E29-0A9B-C296-3ED8-77B7ADF8AE95}"/>
              </a:ext>
            </a:extLst>
          </p:cNvPr>
          <p:cNvSpPr>
            <a:spLocks noGrp="1"/>
          </p:cNvSpPr>
          <p:nvPr>
            <p:ph type="subTitle" idx="1"/>
          </p:nvPr>
        </p:nvSpPr>
        <p:spPr>
          <a:xfrm>
            <a:off x="490682" y="230909"/>
            <a:ext cx="11401136" cy="6407727"/>
          </a:xfrm>
        </p:spPr>
        <p:txBody>
          <a:bodyPr>
            <a:normAutofit fontScale="55000" lnSpcReduction="20000"/>
          </a:bodyPr>
          <a:lstStyle/>
          <a:p>
            <a:r>
              <a:rPr lang="en-GB" b="1" u="sng" dirty="0"/>
              <a:t>Project Scope</a:t>
            </a:r>
          </a:p>
          <a:p>
            <a:r>
              <a:rPr lang="en-GB" dirty="0"/>
              <a:t>The scope of the Central Transport Hub redevelopment identifies the work that must be completed to achieve the project objectives and clearly establishes the boundaries of the project. Defining the scope at an early stage is important because it ensures that the project team and stakeholders have a shared understanding of what is included in the redevelopment. It also helps control costs, resources and timescales and reduces the possibility of uncontrolled changes being introduced during the project.</a:t>
            </a:r>
          </a:p>
          <a:p>
            <a:r>
              <a:rPr lang="en-GB" dirty="0"/>
              <a:t>The project includes the preparation and redevelopment of the existing transport hub, beginning with site preparation and the removal of unsafe or unsuitable structures. New transport facilities will then be constructed to provide a safer and more efficient environment for passengers and transport operators. The redevelopment will include improved passenger waiting areas, upgraded entrances and pedestrian routes, modern signage and improved facilities for passengers with disabilities or reduced mobility. Accessibility features such as suitable ramps, lifts and designated accessible areas will be incorporated where required.</a:t>
            </a:r>
          </a:p>
          <a:p>
            <a:r>
              <a:rPr lang="en-GB" dirty="0"/>
              <a:t>The project also includes the installation and improvement of safety and security systems. These may include improved lighting, surveillance systems, emergency arrangements and other measures designed to improve passenger and staff safety. Construction and installation activities will be completed in accordance with relevant building, safety and quality requirements. Testing and inspection will take place after construction to ensure that the completed facilities and systems operate correctly before the transport hub is handed over to the transport authority.</a:t>
            </a:r>
          </a:p>
          <a:p>
            <a:r>
              <a:rPr lang="en-GB" dirty="0"/>
              <a:t>Environmental improvements are also included within the scope. Landscaping around the transport hub will help improve the appearance of the surrounding area, while sustainable construction methods and energy-efficient equipment will be considered where practical. Measures will also be introduced to reduce the environmental impact of construction, including appropriate management of construction waste, noise and pollution.</a:t>
            </a:r>
          </a:p>
          <a:p>
            <a:r>
              <a:rPr lang="en-GB" dirty="0"/>
              <a:t>The project scope also covers project management activities required to support successful delivery. These include project planning, design coordination, procurement, contractor management, stakeholder communication, resource allocation, quality monitoring, risk management and progress reporting. The project manager will coordinate these activities to ensure that the redevelopment remains aligned with the agreed objectives, budget and schedule.</a:t>
            </a:r>
          </a:p>
          <a:p>
            <a:r>
              <a:rPr lang="en-GB" dirty="0"/>
              <a:t>However, certain activities are specifically excluded from the project. The redevelopment does not include the construction or refurbishment of surrounding commercial buildings, private residential properties or unrelated public infrastructure. Transport services outside the Central Transport Hub are also excluded from the project scope. Any future expansion of the wider transport network, additional routes or major developments outside the hub would need to be considered as separate projects.</a:t>
            </a:r>
          </a:p>
          <a:p>
            <a:r>
              <a:rPr lang="en-GB" dirty="0"/>
              <a:t>Clearly defining what is included and excluded is important for preventing scope creep. Scope creep can occur when additional requirements are introduced without proper assessment of their impact on time, cost and resources. Any proposed changes to the agreed scope should therefore be reviewed and formally approved before work is undertaken. This approach will help the project team maintain control over the redevelopment and ensure that available resources remain focused on the agreed project objectives.</a:t>
            </a:r>
          </a:p>
          <a:p>
            <a:r>
              <a:rPr lang="en-GB" dirty="0"/>
              <a:t>Overall, the project scope provides a clear framework for delivering the Central Transport Hub redevelopment. By establishing the project’s boundaries, required activities and exclusions, the project team can plan resources more effectively, monitor progress and manage stakeholder expectations. A clearly defined scope will contribute to the successful delivery of a safe, accessible, modern and sustainable transport facility that can meet the needs of current passengers while supporting future growth</a:t>
            </a:r>
          </a:p>
          <a:p>
            <a:endParaRPr lang="en-US" dirty="0"/>
          </a:p>
        </p:txBody>
      </p:sp>
    </p:spTree>
    <p:extLst>
      <p:ext uri="{BB962C8B-B14F-4D97-AF65-F5344CB8AC3E}">
        <p14:creationId xmlns:p14="http://schemas.microsoft.com/office/powerpoint/2010/main" val="698961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361F18E-0EBC-87CA-00CF-B03E6DAC2E64}"/>
              </a:ext>
            </a:extLst>
          </p:cNvPr>
          <p:cNvSpPr>
            <a:spLocks noGrp="1"/>
          </p:cNvSpPr>
          <p:nvPr>
            <p:ph type="subTitle" idx="1"/>
          </p:nvPr>
        </p:nvSpPr>
        <p:spPr>
          <a:xfrm>
            <a:off x="381000" y="173182"/>
            <a:ext cx="11430000" cy="6511636"/>
          </a:xfrm>
        </p:spPr>
        <p:txBody>
          <a:bodyPr>
            <a:normAutofit fontScale="55000" lnSpcReduction="20000"/>
          </a:bodyPr>
          <a:lstStyle/>
          <a:p>
            <a:r>
              <a:rPr lang="en-GB" b="1" u="sng" dirty="0"/>
              <a:t>Work Breakdown Structure (WBS)</a:t>
            </a:r>
            <a:endParaRPr lang="en-GB" u="sng" dirty="0"/>
          </a:p>
          <a:p>
            <a:r>
              <a:rPr lang="en-GB" dirty="0"/>
              <a:t>The Work Breakdown Structure (WBS) divides the Central Transport Hub redevelopment into a series of smaller and clearly defined activities. This allows the project team to understand the work required at each stage and provides a structured framework for planning, assigning responsibilities and monitoring progress. Rather than managing the redevelopment as one large activity, the WBS separates it into manageable work packages that can be planned and controlled individually.</a:t>
            </a:r>
          </a:p>
          <a:p>
            <a:r>
              <a:rPr lang="en-GB" dirty="0"/>
              <a:t>The first phase is project initiation, which establishes the foundation of the redevelopment. This includes identifying the need for the project, establishing its objectives, defining the initial requirements and identifying the key stakeholders. The project team will also confirm the project’s feasibility and obtain the necessary approvals before detailed planning begins. </a:t>
            </a:r>
          </a:p>
          <a:p>
            <a:r>
              <a:rPr lang="en-GB" dirty="0"/>
              <a:t>The second phase is project planning. During this stage, the project manager develops the overall project schedule, budget and resource plan. Potential risks are identified and appropriate responses are considered. Communication arrangements are also established so that stakeholders receive relevant information throughout the project. Effective planning is important because it provides the project team with a clear direction and helps prevent avoidable delays and cost increases. </a:t>
            </a:r>
          </a:p>
          <a:p>
            <a:r>
              <a:rPr lang="en-GB" dirty="0"/>
              <a:t>The design phase involves architects, engineers and other specialists developing the technical plans for the redeveloped transport hub. This includes the design of the new facilities, passenger areas, accessibility features, safety systems and environmental improvements. The proposed designs must be reviewed to ensure that they meet the required technical, legal, accessibility and quality standards before construction begins. </a:t>
            </a:r>
          </a:p>
          <a:p>
            <a:r>
              <a:rPr lang="en-GB" dirty="0"/>
              <a:t>The next phase is procurement, which involves obtaining the contractors, materials, equipment and services required to complete the redevelopment. Contractors will be selected according to appropriate requirements such as experience, capability, cost and quality. Procurement must be carefully managed to ensure that materials and resources are available when required and that the project remains within its approved budget. </a:t>
            </a:r>
          </a:p>
          <a:p>
            <a:r>
              <a:rPr lang="en-GB" dirty="0"/>
              <a:t>The construction phase is the main delivery stage of the project. It includes site preparation, demolition of unsafe structures and construction of the new transport facilities. Improvements to passenger waiting areas, pedestrian routes, accessibility facilities, safety systems and landscaping will also be completed during this stage. Construction activities will need to be monitored regularly to ensure that work is completed safely, meets quality requirements and remains on schedule. </a:t>
            </a:r>
          </a:p>
          <a:p>
            <a:r>
              <a:rPr lang="en-GB" dirty="0"/>
              <a:t>Following construction, the project moves into testing and inspection . The completed facilities, equipment and safety systems will be inspected and tested to identify any defects or problems. Any issues found must be corrected before the transport hub is formally handed over. This stage helps ensure that the finished development is safe, functional and suitable for use. </a:t>
            </a:r>
          </a:p>
          <a:p>
            <a:r>
              <a:rPr lang="en-GB" dirty="0"/>
              <a:t>The final phase is project closure. This involves completing the formal handover to the transport authority, closing contracts, confirming that outstanding work has been completed and reviewing the project’s overall performance. Lessons learned can also be recorded to help improve the management of future infrastructure projects. </a:t>
            </a:r>
          </a:p>
          <a:p>
            <a:r>
              <a:rPr lang="en-GB" dirty="0"/>
              <a:t>Overall, the WBS provides an organised structure for controlling the redevelopment from its initial concept through to completion. It helps the project manager allocate responsibilities, estimate resources, monitor progress and identify tasks that may be delayed. When used alongside the Gantt Chart, risk register and other project management tools, the WBS supports better coordination and increases the likelihood of successfully delivering the Central Transport Hub redevelopment.</a:t>
            </a:r>
          </a:p>
          <a:p>
            <a:endParaRPr lang="en-US" dirty="0"/>
          </a:p>
        </p:txBody>
      </p:sp>
    </p:spTree>
    <p:extLst>
      <p:ext uri="{BB962C8B-B14F-4D97-AF65-F5344CB8AC3E}">
        <p14:creationId xmlns:p14="http://schemas.microsoft.com/office/powerpoint/2010/main" val="1957367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FC2B76D-FA5C-9CF2-D6DE-D1F6BBD317BC}"/>
              </a:ext>
            </a:extLst>
          </p:cNvPr>
          <p:cNvSpPr>
            <a:spLocks noGrp="1"/>
          </p:cNvSpPr>
          <p:nvPr>
            <p:ph type="subTitle" idx="1"/>
          </p:nvPr>
        </p:nvSpPr>
        <p:spPr>
          <a:xfrm>
            <a:off x="286396" y="478379"/>
            <a:ext cx="8231911" cy="5512955"/>
          </a:xfrm>
        </p:spPr>
        <p:txBody>
          <a:bodyPr>
            <a:normAutofit fontScale="62500" lnSpcReduction="20000"/>
          </a:bodyPr>
          <a:lstStyle/>
          <a:p>
            <a:r>
              <a:rPr lang="en-GB" b="1" u="sng" dirty="0"/>
              <a:t>Quad Chart</a:t>
            </a:r>
            <a:endParaRPr lang="en-GB" u="sng" dirty="0"/>
          </a:p>
          <a:p>
            <a:r>
              <a:rPr lang="en-GB" dirty="0"/>
              <a:t>The Quad Chart provides a concise overview of the Central Transport Hub redevelopment by presenting key project information in four main areas. It allows stakeholders to understand the project’s purpose, planned timescale, financial requirements and expected outcomes without having to review the full project plan. This makes the Quad Chart a useful communication tool for senior stakeholders and decision-makers.</a:t>
            </a:r>
          </a:p>
          <a:p>
            <a:r>
              <a:rPr lang="en-GB" dirty="0"/>
              <a:t>The first area focuses on the project objectives. The main objectives are to improve passenger safety, increase accessibility, modernise transport facilities, improve the efficiency of transport operations and provide infrastructure that can accommodate future passenger demand. Sustainability and improved passenger experience are also important considerations within the project. </a:t>
            </a:r>
          </a:p>
          <a:p>
            <a:r>
              <a:rPr lang="en-GB" dirty="0"/>
              <a:t>The second area summarises the project schedule. The redevelopment will progress through initiation, planning, design, procurement, construction, testing and closure. Establishing a clear schedule allows the project manager to identify key milestones and monitor whether activities are being completed according to plan. </a:t>
            </a:r>
          </a:p>
          <a:p>
            <a:r>
              <a:rPr lang="en-GB" dirty="0"/>
              <a:t>The third area focuses on the budget and resources required for delivery. Financial resources will be needed for labour, construction materials, specialist services, equipment and other project costs. A contingency allowance should also be considered to provide protection against unexpected costs. Monitoring expenditure throughout the project will help prevent the budget from being exceeded. </a:t>
            </a:r>
          </a:p>
          <a:p>
            <a:r>
              <a:rPr lang="en-GB" dirty="0"/>
              <a:t>The final area presents the expected outcomes. These include a safer and more accessible transport hub, improved passenger facilities, better transport connections and a modern facility capable of supporting future demand. The project is also expected to provide wider benefits to the local community through improved accessibility and potential economic activity. </a:t>
            </a:r>
          </a:p>
          <a:p>
            <a:r>
              <a:rPr lang="en-GB" dirty="0"/>
              <a:t>Overall, the Quad Chart provides stakeholders with a clear high-level summary of the project’s priorities and expected benefits. It can be used throughout the project lifecycle to compare actual progress and performance against the original objectives, schedule and resources.</a:t>
            </a:r>
          </a:p>
          <a:p>
            <a:endParaRPr lang="en-US" dirty="0"/>
          </a:p>
        </p:txBody>
      </p:sp>
      <p:graphicFrame>
        <p:nvGraphicFramePr>
          <p:cNvPr id="8" name="Table 7">
            <a:extLst>
              <a:ext uri="{FF2B5EF4-FFF2-40B4-BE49-F238E27FC236}">
                <a16:creationId xmlns:a16="http://schemas.microsoft.com/office/drawing/2014/main" id="{6460CB2D-0C2A-E47D-73A5-BC178BB0EA94}"/>
              </a:ext>
            </a:extLst>
          </p:cNvPr>
          <p:cNvGraphicFramePr/>
          <p:nvPr>
            <p:extLst>
              <p:ext uri="{D42A27DB-BD31-4B8C-83A1-F6EECF244321}">
                <p14:modId xmlns:p14="http://schemas.microsoft.com/office/powerpoint/2010/main" val="3636367707"/>
              </p:ext>
            </p:extLst>
          </p:nvPr>
        </p:nvGraphicFramePr>
        <p:xfrm>
          <a:off x="8926768" y="1136219"/>
          <a:ext cx="2789021" cy="3181611"/>
        </p:xfrm>
        <a:graphic>
          <a:graphicData uri="http://schemas.openxmlformats.org/drawingml/2006/table">
            <a:tbl>
              <a:tblPr firstRow="1" bandRow="1">
                <a:tableStyleId>{F5AB1C69-6EDB-4FF4-983F-18BD219EF322}</a:tableStyleId>
              </a:tblPr>
              <a:tblGrid>
                <a:gridCol w="1406881">
                  <a:extLst>
                    <a:ext uri="{9D8B030D-6E8A-4147-A177-3AD203B41FA5}">
                      <a16:colId xmlns:a16="http://schemas.microsoft.com/office/drawing/2014/main" val="1672245526"/>
                    </a:ext>
                  </a:extLst>
                </a:gridCol>
                <a:gridCol w="1382140">
                  <a:extLst>
                    <a:ext uri="{9D8B030D-6E8A-4147-A177-3AD203B41FA5}">
                      <a16:colId xmlns:a16="http://schemas.microsoft.com/office/drawing/2014/main" val="2888877451"/>
                    </a:ext>
                  </a:extLst>
                </a:gridCol>
              </a:tblGrid>
              <a:tr h="1519536">
                <a:tc>
                  <a:txBody>
                    <a:bodyPr/>
                    <a:lstStyle/>
                    <a:p>
                      <a:r>
                        <a:rPr lang="en-GB" sz="750"/>
                        <a:t>Stakeholders</a:t>
                      </a:r>
                    </a:p>
                    <a:p>
                      <a:pPr lvl="0">
                        <a:buNone/>
                      </a:pPr>
                      <a:endParaRPr lang="en-GB" sz="750"/>
                    </a:p>
                    <a:p>
                      <a:pPr marL="171450" lvl="0" indent="-171450">
                        <a:buFont typeface="Arial"/>
                        <a:buChar char="•"/>
                      </a:pPr>
                      <a:r>
                        <a:rPr lang="en-GB" sz="750"/>
                        <a:t>Local Authority</a:t>
                      </a:r>
                    </a:p>
                    <a:p>
                      <a:pPr marL="171450" lvl="0" indent="-171450">
                        <a:buFont typeface="Arial"/>
                        <a:buChar char="•"/>
                      </a:pPr>
                      <a:r>
                        <a:rPr lang="en-GB" sz="750"/>
                        <a:t>Project Manager</a:t>
                      </a:r>
                    </a:p>
                    <a:p>
                      <a:pPr marL="171450" lvl="0" indent="-171450">
                        <a:buFont typeface="Arial"/>
                        <a:buChar char="•"/>
                      </a:pPr>
                      <a:r>
                        <a:rPr lang="en-GB" sz="750"/>
                        <a:t>Main contractor</a:t>
                      </a:r>
                    </a:p>
                    <a:p>
                      <a:pPr marL="171450" lvl="0" indent="-171450">
                        <a:buFont typeface="Arial"/>
                        <a:buChar char="•"/>
                      </a:pPr>
                      <a:r>
                        <a:rPr lang="en-GB" sz="750"/>
                        <a:t>Transport Operators</a:t>
                      </a:r>
                    </a:p>
                    <a:p>
                      <a:pPr marL="171450" lvl="0" indent="-171450">
                        <a:buFont typeface="Arial"/>
                        <a:buChar char="•"/>
                      </a:pPr>
                      <a:r>
                        <a:rPr lang="en-GB" sz="750"/>
                        <a:t>Environmental Regulation</a:t>
                      </a:r>
                    </a:p>
                    <a:p>
                      <a:pPr marL="171450" lvl="0" indent="-171450">
                        <a:buFont typeface="Arial"/>
                        <a:buChar char="•"/>
                      </a:pPr>
                      <a:endParaRPr lang="en-GB" sz="950"/>
                    </a:p>
                  </a:txBody>
                  <a:tcPr/>
                </a:tc>
                <a:tc>
                  <a:txBody>
                    <a:bodyPr/>
                    <a:lstStyle/>
                    <a:p>
                      <a:pPr lvl="0">
                        <a:buNone/>
                      </a:pPr>
                      <a:r>
                        <a:rPr lang="en-GB" sz="750" u="none" strike="noStrike" noProof="0" dirty="0">
                          <a:solidFill>
                            <a:srgbClr val="FFFFFF"/>
                          </a:solidFill>
                        </a:rPr>
                        <a:t>Customers </a:t>
                      </a:r>
                      <a:endParaRPr lang="en-US" sz="750" dirty="0"/>
                    </a:p>
                    <a:p>
                      <a:pPr lvl="0">
                        <a:buNone/>
                      </a:pPr>
                      <a:endParaRPr lang="en-GB"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Passengers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Businesses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Freight-Operators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Residents</a:t>
                      </a:r>
                      <a:endParaRPr lang="en-US" sz="750" u="none" strike="noStrike" noProof="0" dirty="0">
                        <a:solidFill>
                          <a:srgbClr val="FFFFFF"/>
                        </a:solidFill>
                      </a:endParaRPr>
                    </a:p>
                    <a:p>
                      <a:pPr marL="171450" lvl="0" indent="-171450">
                        <a:buFont typeface="Arial"/>
                        <a:buChar char="•"/>
                      </a:pPr>
                      <a:r>
                        <a:rPr lang="en-GB" sz="750" u="none" strike="noStrike" noProof="0" dirty="0">
                          <a:solidFill>
                            <a:srgbClr val="FFFFFF"/>
                          </a:solidFill>
                        </a:rPr>
                        <a:t>Visitors</a:t>
                      </a:r>
                      <a:endParaRPr lang="en-GB" sz="750" dirty="0"/>
                    </a:p>
                  </a:txBody>
                  <a:tcPr/>
                </a:tc>
                <a:extLst>
                  <a:ext uri="{0D108BD9-81ED-4DB2-BD59-A6C34878D82A}">
                    <a16:rowId xmlns:a16="http://schemas.microsoft.com/office/drawing/2014/main" val="990217958"/>
                  </a:ext>
                </a:extLst>
              </a:tr>
              <a:tr h="1662075">
                <a:tc>
                  <a:txBody>
                    <a:bodyPr/>
                    <a:lstStyle/>
                    <a:p>
                      <a:pPr algn="r"/>
                      <a:endParaRPr lang="en-GB" sz="800" dirty="0"/>
                    </a:p>
                  </a:txBody>
                  <a:tcPr/>
                </a:tc>
                <a:tc>
                  <a:txBody>
                    <a:bodyPr/>
                    <a:lstStyle/>
                    <a:p>
                      <a:r>
                        <a:rPr lang="en-GB" sz="750" b="1" dirty="0">
                          <a:solidFill>
                            <a:schemeClr val="accent6">
                              <a:lumMod val="49000"/>
                            </a:schemeClr>
                          </a:solidFill>
                        </a:rPr>
                        <a:t>Measures of success</a:t>
                      </a:r>
                    </a:p>
                    <a:p>
                      <a:pPr lvl="0">
                        <a:buNone/>
                      </a:pPr>
                      <a:endParaRPr lang="en-GB" sz="750" b="1" dirty="0">
                        <a:solidFill>
                          <a:schemeClr val="accent6">
                            <a:lumMod val="49000"/>
                          </a:schemeClr>
                        </a:solidFill>
                      </a:endParaRPr>
                    </a:p>
                    <a:p>
                      <a:pPr marL="171450" lvl="0" indent="-171450">
                        <a:buFont typeface="Arial"/>
                        <a:buChar char="•"/>
                      </a:pPr>
                      <a:r>
                        <a:rPr lang="en-GB" sz="750" b="1" dirty="0">
                          <a:solidFill>
                            <a:schemeClr val="accent6">
                              <a:lumMod val="49000"/>
                            </a:schemeClr>
                          </a:solidFill>
                        </a:rPr>
                        <a:t>Project completed on time </a:t>
                      </a:r>
                    </a:p>
                    <a:p>
                      <a:pPr marL="171450" lvl="0" indent="-171450">
                        <a:buFont typeface="Arial"/>
                        <a:buChar char="•"/>
                      </a:pPr>
                      <a:r>
                        <a:rPr lang="en-GB" sz="750" b="1" dirty="0">
                          <a:solidFill>
                            <a:schemeClr val="accent6">
                              <a:lumMod val="49000"/>
                            </a:schemeClr>
                          </a:solidFill>
                        </a:rPr>
                        <a:t>Within budget</a:t>
                      </a:r>
                    </a:p>
                    <a:p>
                      <a:pPr marL="171450" lvl="0" indent="-171450">
                        <a:buFont typeface="Arial"/>
                        <a:buChar char="•"/>
                      </a:pPr>
                      <a:r>
                        <a:rPr lang="en-GB" sz="750" b="1" dirty="0">
                          <a:solidFill>
                            <a:schemeClr val="accent6">
                              <a:lumMod val="49000"/>
                            </a:schemeClr>
                          </a:solidFill>
                        </a:rPr>
                        <a:t>Customer satisfaction above 90%</a:t>
                      </a:r>
                    </a:p>
                    <a:p>
                      <a:pPr marL="171450" lvl="0" indent="-171450">
                        <a:buFont typeface="Arial"/>
                        <a:buChar char="•"/>
                      </a:pPr>
                      <a:r>
                        <a:rPr lang="en-GB" sz="750" b="1" dirty="0">
                          <a:solidFill>
                            <a:schemeClr val="accent6">
                              <a:lumMod val="49000"/>
                            </a:schemeClr>
                          </a:solidFill>
                        </a:rPr>
                        <a:t>Zero major safety incidents</a:t>
                      </a:r>
                    </a:p>
                  </a:txBody>
                  <a:tcPr/>
                </a:tc>
                <a:extLst>
                  <a:ext uri="{0D108BD9-81ED-4DB2-BD59-A6C34878D82A}">
                    <a16:rowId xmlns:a16="http://schemas.microsoft.com/office/drawing/2014/main" val="1173318378"/>
                  </a:ext>
                </a:extLst>
              </a:tr>
            </a:tbl>
          </a:graphicData>
        </a:graphic>
      </p:graphicFrame>
      <p:sp>
        <p:nvSpPr>
          <p:cNvPr id="10" name="TextBox 9">
            <a:extLst>
              <a:ext uri="{FF2B5EF4-FFF2-40B4-BE49-F238E27FC236}">
                <a16:creationId xmlns:a16="http://schemas.microsoft.com/office/drawing/2014/main" id="{F3B34C0D-92AE-FF4B-91F3-11C7E6D15651}"/>
              </a:ext>
            </a:extLst>
          </p:cNvPr>
          <p:cNvSpPr txBox="1"/>
          <p:nvPr/>
        </p:nvSpPr>
        <p:spPr>
          <a:xfrm>
            <a:off x="8868220" y="2911920"/>
            <a:ext cx="1529905" cy="900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50" b="1" dirty="0">
                <a:solidFill>
                  <a:schemeClr val="accent6">
                    <a:lumMod val="49000"/>
                  </a:schemeClr>
                </a:solidFill>
              </a:rPr>
              <a:t>End Result</a:t>
            </a:r>
          </a:p>
          <a:p>
            <a:endParaRPr lang="en-GB" sz="750" b="1" dirty="0">
              <a:solidFill>
                <a:schemeClr val="accent6">
                  <a:lumMod val="49000"/>
                </a:schemeClr>
              </a:solidFill>
            </a:endParaRPr>
          </a:p>
          <a:p>
            <a:pPr marL="171450" indent="-171450">
              <a:buFont typeface="Arial"/>
              <a:buChar char="•"/>
            </a:pPr>
            <a:r>
              <a:rPr lang="en-GB" sz="750" b="1" dirty="0">
                <a:solidFill>
                  <a:schemeClr val="accent6">
                    <a:lumMod val="49000"/>
                  </a:schemeClr>
                </a:solidFill>
              </a:rPr>
              <a:t>Modern transport hub</a:t>
            </a:r>
          </a:p>
          <a:p>
            <a:pPr marL="171450" indent="-171450">
              <a:buFont typeface="Arial"/>
              <a:buChar char="•"/>
            </a:pPr>
            <a:r>
              <a:rPr lang="en-GB" sz="750" b="1" dirty="0">
                <a:solidFill>
                  <a:schemeClr val="accent6">
                    <a:lumMod val="49000"/>
                  </a:schemeClr>
                </a:solidFill>
              </a:rPr>
              <a:t>Improved accessibility</a:t>
            </a:r>
          </a:p>
          <a:p>
            <a:pPr marL="171450" indent="-171450">
              <a:buFont typeface="Arial"/>
              <a:buChar char="•"/>
            </a:pPr>
            <a:r>
              <a:rPr lang="en-GB" sz="750" b="1" dirty="0">
                <a:solidFill>
                  <a:schemeClr val="accent6">
                    <a:lumMod val="49000"/>
                  </a:schemeClr>
                </a:solidFill>
              </a:rPr>
              <a:t>Increased passenger capacity</a:t>
            </a:r>
          </a:p>
          <a:p>
            <a:pPr marL="171450" indent="-171450">
              <a:buFont typeface="Arial"/>
              <a:buChar char="•"/>
            </a:pPr>
            <a:r>
              <a:rPr lang="en-GB" sz="750" b="1" dirty="0">
                <a:solidFill>
                  <a:schemeClr val="accent6">
                    <a:lumMod val="49000"/>
                  </a:schemeClr>
                </a:solidFill>
              </a:rPr>
              <a:t>Sustainable infrastructure</a:t>
            </a:r>
          </a:p>
        </p:txBody>
      </p:sp>
    </p:spTree>
    <p:extLst>
      <p:ext uri="{BB962C8B-B14F-4D97-AF65-F5344CB8AC3E}">
        <p14:creationId xmlns:p14="http://schemas.microsoft.com/office/powerpoint/2010/main" val="1706285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EA8CCCE-8FBB-53B3-A168-86E3CB903AE0}"/>
              </a:ext>
            </a:extLst>
          </p:cNvPr>
          <p:cNvSpPr>
            <a:spLocks noGrp="1"/>
          </p:cNvSpPr>
          <p:nvPr>
            <p:ph type="subTitle" idx="1"/>
          </p:nvPr>
        </p:nvSpPr>
        <p:spPr>
          <a:xfrm>
            <a:off x="34637" y="-1"/>
            <a:ext cx="7152408" cy="6176819"/>
          </a:xfrm>
        </p:spPr>
        <p:txBody>
          <a:bodyPr>
            <a:normAutofit fontScale="62500" lnSpcReduction="20000"/>
          </a:bodyPr>
          <a:lstStyle/>
          <a:p>
            <a:r>
              <a:rPr lang="en-GB" b="1" u="sng" dirty="0"/>
              <a:t>Gantt Chart</a:t>
            </a:r>
          </a:p>
          <a:p>
            <a:r>
              <a:rPr lang="en-GB" dirty="0"/>
              <a:t>The Gantt Chart provides a visual schedule for the Central Transport Hub redevelopment and shows when each major project activity is expected to begin and finish. It allows the project manager and stakeholders to see the relationship between different activities and identify the overall sequence of the project. This is particularly useful for a large infrastructure project because several activities may depend on the successful completion of earlier tasks.</a:t>
            </a:r>
          </a:p>
          <a:p>
            <a:r>
              <a:rPr lang="en-GB" dirty="0"/>
              <a:t>The schedule begins with project initiation and planning, followed by the design and procurement stages. Once the necessary designs, approvals and resources have been completed, construction can begin. Construction is expected to represent the longest stage because it includes demolition, site preparation, building work, installation of facilities and completion of landscaping. Testing and inspection will follow construction before the final handover and project closure.</a:t>
            </a:r>
          </a:p>
          <a:p>
            <a:r>
              <a:rPr lang="en-GB" dirty="0"/>
              <a:t>The Gantt Chart also supports the identification of important milestones. These may include approval of the project plan, completion of the design, appointment of contractors, completion of construction, successful testing and final handover. Monitoring these milestones allows the project manager to identify whether the project is progressing according to the planned schedule.</a:t>
            </a:r>
          </a:p>
          <a:p>
            <a:r>
              <a:rPr lang="en-GB" dirty="0"/>
              <a:t>The schedule should be reviewed regularly throughout the project. If an activity takes longer than expected, its impact on dependent tasks should be assessed and corrective action taken where necessary. For example, delays in procurement could affect the start of construction, while construction delays could postpone testing and final handover. The project manager may therefore need to adjust resources, revise task priorities or introduce recovery measures to minimise the effect of delays.</a:t>
            </a:r>
          </a:p>
          <a:p>
            <a:r>
              <a:rPr lang="en-GB" dirty="0"/>
              <a:t>Overall, the Gantt Chart provides an effective method of controlling project time. When regularly updated, it helps the project team monitor progress, identify potential delays and coordinate resources. It therefore supports the objective of completing the Central Transport Hub redevelopment within the agreed timeframe.</a:t>
            </a:r>
          </a:p>
          <a:p>
            <a:endParaRPr lang="en-US" dirty="0"/>
          </a:p>
        </p:txBody>
      </p:sp>
      <p:graphicFrame>
        <p:nvGraphicFramePr>
          <p:cNvPr id="8" name="Table 7">
            <a:extLst>
              <a:ext uri="{FF2B5EF4-FFF2-40B4-BE49-F238E27FC236}">
                <a16:creationId xmlns:a16="http://schemas.microsoft.com/office/drawing/2014/main" id="{A595C598-2D07-E2BE-6CFF-0CBE0A32135B}"/>
              </a:ext>
            </a:extLst>
          </p:cNvPr>
          <p:cNvGraphicFramePr/>
          <p:nvPr>
            <p:extLst>
              <p:ext uri="{D42A27DB-BD31-4B8C-83A1-F6EECF244321}">
                <p14:modId xmlns:p14="http://schemas.microsoft.com/office/powerpoint/2010/main" val="3225882307"/>
              </p:ext>
            </p:extLst>
          </p:nvPr>
        </p:nvGraphicFramePr>
        <p:xfrm>
          <a:off x="7759638" y="980802"/>
          <a:ext cx="3565163" cy="4301242"/>
        </p:xfrm>
        <a:graphic>
          <a:graphicData uri="http://schemas.openxmlformats.org/drawingml/2006/table">
            <a:tbl>
              <a:tblPr firstRow="1" bandRow="1">
                <a:tableStyleId>{F5AB1C69-6EDB-4FF4-983F-18BD219EF322}</a:tableStyleId>
              </a:tblPr>
              <a:tblGrid>
                <a:gridCol w="509309">
                  <a:extLst>
                    <a:ext uri="{9D8B030D-6E8A-4147-A177-3AD203B41FA5}">
                      <a16:colId xmlns:a16="http://schemas.microsoft.com/office/drawing/2014/main" val="505478773"/>
                    </a:ext>
                  </a:extLst>
                </a:gridCol>
                <a:gridCol w="509309">
                  <a:extLst>
                    <a:ext uri="{9D8B030D-6E8A-4147-A177-3AD203B41FA5}">
                      <a16:colId xmlns:a16="http://schemas.microsoft.com/office/drawing/2014/main" val="2827366977"/>
                    </a:ext>
                  </a:extLst>
                </a:gridCol>
                <a:gridCol w="509309">
                  <a:extLst>
                    <a:ext uri="{9D8B030D-6E8A-4147-A177-3AD203B41FA5}">
                      <a16:colId xmlns:a16="http://schemas.microsoft.com/office/drawing/2014/main" val="2622184584"/>
                    </a:ext>
                  </a:extLst>
                </a:gridCol>
                <a:gridCol w="509309">
                  <a:extLst>
                    <a:ext uri="{9D8B030D-6E8A-4147-A177-3AD203B41FA5}">
                      <a16:colId xmlns:a16="http://schemas.microsoft.com/office/drawing/2014/main" val="3296662942"/>
                    </a:ext>
                  </a:extLst>
                </a:gridCol>
                <a:gridCol w="509309">
                  <a:extLst>
                    <a:ext uri="{9D8B030D-6E8A-4147-A177-3AD203B41FA5}">
                      <a16:colId xmlns:a16="http://schemas.microsoft.com/office/drawing/2014/main" val="944362146"/>
                    </a:ext>
                  </a:extLst>
                </a:gridCol>
                <a:gridCol w="509309">
                  <a:extLst>
                    <a:ext uri="{9D8B030D-6E8A-4147-A177-3AD203B41FA5}">
                      <a16:colId xmlns:a16="http://schemas.microsoft.com/office/drawing/2014/main" val="3209845872"/>
                    </a:ext>
                  </a:extLst>
                </a:gridCol>
                <a:gridCol w="509309">
                  <a:extLst>
                    <a:ext uri="{9D8B030D-6E8A-4147-A177-3AD203B41FA5}">
                      <a16:colId xmlns:a16="http://schemas.microsoft.com/office/drawing/2014/main" val="1220878630"/>
                    </a:ext>
                  </a:extLst>
                </a:gridCol>
              </a:tblGrid>
              <a:tr h="412447">
                <a:tc>
                  <a:txBody>
                    <a:bodyPr/>
                    <a:lstStyle/>
                    <a:p>
                      <a:r>
                        <a:rPr lang="en-GB" sz="750"/>
                        <a:t>Activity</a:t>
                      </a:r>
                    </a:p>
                  </a:txBody>
                  <a:tcPr/>
                </a:tc>
                <a:tc>
                  <a:txBody>
                    <a:bodyPr/>
                    <a:lstStyle/>
                    <a:p>
                      <a:r>
                        <a:rPr lang="en-GB" sz="800"/>
                        <a:t>M1</a:t>
                      </a:r>
                    </a:p>
                  </a:txBody>
                  <a:tcPr/>
                </a:tc>
                <a:tc>
                  <a:txBody>
                    <a:bodyPr/>
                    <a:lstStyle/>
                    <a:p>
                      <a:r>
                        <a:rPr lang="en-GB" sz="800"/>
                        <a:t>M2</a:t>
                      </a:r>
                    </a:p>
                  </a:txBody>
                  <a:tcPr/>
                </a:tc>
                <a:tc>
                  <a:txBody>
                    <a:bodyPr/>
                    <a:lstStyle/>
                    <a:p>
                      <a:r>
                        <a:rPr lang="en-GB" sz="800"/>
                        <a:t>M3</a:t>
                      </a:r>
                    </a:p>
                  </a:txBody>
                  <a:tcPr/>
                </a:tc>
                <a:tc>
                  <a:txBody>
                    <a:bodyPr/>
                    <a:lstStyle/>
                    <a:p>
                      <a:r>
                        <a:rPr lang="en-GB" sz="800"/>
                        <a:t>M4</a:t>
                      </a:r>
                    </a:p>
                  </a:txBody>
                  <a:tcPr/>
                </a:tc>
                <a:tc>
                  <a:txBody>
                    <a:bodyPr/>
                    <a:lstStyle/>
                    <a:p>
                      <a:r>
                        <a:rPr lang="en-GB" sz="800"/>
                        <a:t>M5</a:t>
                      </a:r>
                    </a:p>
                  </a:txBody>
                  <a:tcPr/>
                </a:tc>
                <a:tc>
                  <a:txBody>
                    <a:bodyPr/>
                    <a:lstStyle/>
                    <a:p>
                      <a:r>
                        <a:rPr lang="en-GB" sz="800"/>
                        <a:t>M6</a:t>
                      </a:r>
                    </a:p>
                  </a:txBody>
                  <a:tcPr/>
                </a:tc>
                <a:extLst>
                  <a:ext uri="{0D108BD9-81ED-4DB2-BD59-A6C34878D82A}">
                    <a16:rowId xmlns:a16="http://schemas.microsoft.com/office/drawing/2014/main" val="1962397462"/>
                  </a:ext>
                </a:extLst>
              </a:tr>
              <a:tr h="559751">
                <a:tc>
                  <a:txBody>
                    <a:bodyPr/>
                    <a:lstStyle/>
                    <a:p>
                      <a:r>
                        <a:rPr lang="en-GB" sz="750"/>
                        <a:t>Feasibility Study</a:t>
                      </a:r>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39989074"/>
                  </a:ext>
                </a:extLst>
              </a:tr>
              <a:tr h="471369">
                <a:tc>
                  <a:txBody>
                    <a:bodyPr/>
                    <a:lstStyle/>
                    <a:p>
                      <a:r>
                        <a:rPr lang="en-GB" sz="750" dirty="0"/>
                        <a:t>design</a:t>
                      </a:r>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29976178"/>
                  </a:ext>
                </a:extLst>
              </a:tr>
              <a:tr h="707053">
                <a:tc>
                  <a:txBody>
                    <a:bodyPr/>
                    <a:lstStyle/>
                    <a:p>
                      <a:r>
                        <a:rPr lang="en-GB" sz="750"/>
                        <a:t>Planning Approval</a:t>
                      </a:r>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1562389892"/>
                  </a:ext>
                </a:extLst>
              </a:tr>
              <a:tr h="559751">
                <a:tc>
                  <a:txBody>
                    <a:bodyPr/>
                    <a:lstStyle/>
                    <a:p>
                      <a:r>
                        <a:rPr lang="en-GB" sz="750"/>
                        <a:t>Procurement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tc>
                <a:extLst>
                  <a:ext uri="{0D108BD9-81ED-4DB2-BD59-A6C34878D82A}">
                    <a16:rowId xmlns:a16="http://schemas.microsoft.com/office/drawing/2014/main" val="1924853839"/>
                  </a:ext>
                </a:extLst>
              </a:tr>
              <a:tr h="559751">
                <a:tc>
                  <a:txBody>
                    <a:bodyPr/>
                    <a:lstStyle/>
                    <a:p>
                      <a:r>
                        <a:rPr lang="en-GB" sz="750"/>
                        <a:t>Construction</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extLst>
                  <a:ext uri="{0D108BD9-81ED-4DB2-BD59-A6C34878D82A}">
                    <a16:rowId xmlns:a16="http://schemas.microsoft.com/office/drawing/2014/main" val="2341132185"/>
                  </a:ext>
                </a:extLst>
              </a:tr>
              <a:tr h="559751">
                <a:tc>
                  <a:txBody>
                    <a:bodyPr/>
                    <a:lstStyle/>
                    <a:p>
                      <a:r>
                        <a:rPr lang="en-GB" sz="750"/>
                        <a:t>Digital system</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6">
                        <a:lumMod val="50000"/>
                      </a:schemeClr>
                    </a:solidFill>
                  </a:tcPr>
                </a:tc>
                <a:tc>
                  <a:txBody>
                    <a:bodyPr/>
                    <a:lstStyle/>
                    <a:p>
                      <a:endParaRPr lang="en-GB"/>
                    </a:p>
                  </a:txBody>
                  <a:tcPr>
                    <a:solidFill>
                      <a:schemeClr val="accent6">
                        <a:lumMod val="50000"/>
                      </a:schemeClr>
                    </a:solidFill>
                  </a:tcPr>
                </a:tc>
                <a:extLst>
                  <a:ext uri="{0D108BD9-81ED-4DB2-BD59-A6C34878D82A}">
                    <a16:rowId xmlns:a16="http://schemas.microsoft.com/office/drawing/2014/main" val="1049731124"/>
                  </a:ext>
                </a:extLst>
              </a:tr>
              <a:tr h="471369">
                <a:tc>
                  <a:txBody>
                    <a:bodyPr/>
                    <a:lstStyle/>
                    <a:p>
                      <a:r>
                        <a:rPr lang="en-GB" sz="750"/>
                        <a:t>Testing</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6">
                        <a:lumMod val="50000"/>
                      </a:schemeClr>
                    </a:solidFill>
                  </a:tcPr>
                </a:tc>
                <a:extLst>
                  <a:ext uri="{0D108BD9-81ED-4DB2-BD59-A6C34878D82A}">
                    <a16:rowId xmlns:a16="http://schemas.microsoft.com/office/drawing/2014/main" val="2046141724"/>
                  </a:ext>
                </a:extLst>
              </a:tr>
            </a:tbl>
          </a:graphicData>
        </a:graphic>
      </p:graphicFrame>
    </p:spTree>
    <p:extLst>
      <p:ext uri="{BB962C8B-B14F-4D97-AF65-F5344CB8AC3E}">
        <p14:creationId xmlns:p14="http://schemas.microsoft.com/office/powerpoint/2010/main" val="985001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B1686A3-06B5-F0F2-D982-BA9C62DBFBC6}"/>
              </a:ext>
            </a:extLst>
          </p:cNvPr>
          <p:cNvSpPr>
            <a:spLocks noGrp="1"/>
          </p:cNvSpPr>
          <p:nvPr>
            <p:ph type="subTitle" idx="1"/>
          </p:nvPr>
        </p:nvSpPr>
        <p:spPr>
          <a:xfrm>
            <a:off x="539750" y="230908"/>
            <a:ext cx="11112500" cy="5974773"/>
          </a:xfrm>
        </p:spPr>
        <p:txBody>
          <a:bodyPr>
            <a:noAutofit/>
          </a:bodyPr>
          <a:lstStyle/>
          <a:p>
            <a:r>
              <a:rPr lang="en-GB" sz="1200" b="1" u="sng" dirty="0"/>
              <a:t>Stakeholders’ Involvement</a:t>
            </a:r>
          </a:p>
          <a:p>
            <a:r>
              <a:rPr lang="en-GB" sz="1200" dirty="0"/>
              <a:t>Stakeholders are individuals, groups or organisations that can influence the Central Transport Hub redevelopment or may be affected by its outcomes. Identifying and managing stakeholders effectively is important because the project involves a wide range of people with different responsibilities, interests and expectations. Effective stakeholder involvement can improve communication, support decision-making and reduce the possibility of disagreements or delays during the project.</a:t>
            </a:r>
          </a:p>
          <a:p>
            <a:r>
              <a:rPr lang="en-GB" sz="1200" dirty="0"/>
              <a:t>The local government and transport authority are key stakeholders because they are responsible for approving the redevelopment and overseeing its wider public benefits. They may provide or approve funding and will have an interest in ensuring that the project meets legal, financial, safety and quality requirements. Regular progress reports and formal meetings will allow these stakeholders to monitor the project’s performance and make important decisions when required. </a:t>
            </a:r>
          </a:p>
          <a:p>
            <a:r>
              <a:rPr lang="en-GB" sz="1200" dirty="0"/>
              <a:t>The project manager has a central role in coordinating the different stakeholders throughout the project lifecycle. They are responsible for managing the project schedule, resources, costs, risks and communication. The project manager must ensure that information is shared with the appropriate stakeholders and that issues are identified and addressed promptly. Effective leadership and communication will be particularly important when different stakeholders have competing priorities. </a:t>
            </a:r>
          </a:p>
          <a:p>
            <a:r>
              <a:rPr lang="en-GB" sz="1200" dirty="0"/>
              <a:t>Architects and engineers are responsible for developing and reviewing the technical aspects of the redevelopment. Their expertise will help ensure that the new facilities are structurally appropriate, accessible and compliant with relevant requirements. They will work closely with contractors and the project manager to resolve technical issues and make sure that the approved designs are implemented correctly. </a:t>
            </a:r>
          </a:p>
          <a:p>
            <a:r>
              <a:rPr lang="en-GB" sz="1200" dirty="0"/>
              <a:t>Contractors and construction workers are directly involved in delivering the physical redevelopment. Their responsibilities include demolition, construction, installation and other site activities. They must follow agreed specifications, health and safety procedures and quality requirements. Regular communication between contractors and the project management team will help identify construction problems and ensure that work remains aligned with the project schedule. </a:t>
            </a:r>
          </a:p>
          <a:p>
            <a:r>
              <a:rPr lang="en-GB" sz="1200" dirty="0"/>
              <a:t>Passengers and members of the public are important stakeholders because they are the main users of the transport hub and will be directly affected by the redevelopment. Temporary disruption may occur during construction, including changes to entrances, pedestrian routes or transport arrangements. Providing clear and timely information through signs, announcements and other communication channels can help passengers understand changes and reduce inconvenience. </a:t>
            </a:r>
          </a:p>
          <a:p>
            <a:r>
              <a:rPr lang="en-GB" sz="1200" dirty="0"/>
              <a:t>Local businesses and residents may also be affected by construction activity. Noise, traffic, restricted access and changes to pedestrian movement could temporarily affect businesses and the surrounding community. However, the completed redevelopment may provide long-term benefits through improved transport connections and increased accessibility. Regular communication with these stakeholders can help the project team identify concerns and respond appropriately. </a:t>
            </a:r>
          </a:p>
          <a:p>
            <a:r>
              <a:rPr lang="en-GB" sz="1200" dirty="0"/>
              <a:t>Health and safety professionals and regulatory bodies also have an important role. They can help ensure that construction activities are carried out safely and that the project complies with relevant legislation and standards. Their involvement can reduce the likelihood of accidents, legal issues and work stoppages.</a:t>
            </a:r>
          </a:p>
          <a:p>
            <a:r>
              <a:rPr lang="en-GB" sz="1200" dirty="0"/>
              <a:t>Stakeholder communication should be planned according to the level of influence and interest of each group. Key decision-makers may require detailed progress reports and formal meetings, while passengers and members of the public may require simple updates about construction activities and temporary changes. A stakeholder communication plan can help ensure that the right information reaches the right people at the appropriate time.</a:t>
            </a:r>
          </a:p>
          <a:p>
            <a:r>
              <a:rPr lang="en-GB" sz="1200" dirty="0"/>
              <a:t>Overall, effective stakeholder involvement will contribute to the successful delivery of the Central Transport Hub redevelopment. By maintaining open communication, managing expectations and responding to concerns, the project team can build stakeholder support and reduce conflict. Strong stakeholder management will also help ensure that the final transport hub meets the needs of the people and organisations who use, operate and oversee it.</a:t>
            </a:r>
          </a:p>
        </p:txBody>
      </p:sp>
    </p:spTree>
    <p:extLst>
      <p:ext uri="{BB962C8B-B14F-4D97-AF65-F5344CB8AC3E}">
        <p14:creationId xmlns:p14="http://schemas.microsoft.com/office/powerpoint/2010/main" val="2401582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A7EFC1B-7936-132D-7F54-3DFCAC43DF8E}"/>
              </a:ext>
            </a:extLst>
          </p:cNvPr>
          <p:cNvSpPr>
            <a:spLocks noGrp="1"/>
          </p:cNvSpPr>
          <p:nvPr>
            <p:ph type="subTitle" idx="1"/>
          </p:nvPr>
        </p:nvSpPr>
        <p:spPr>
          <a:xfrm>
            <a:off x="432955" y="375227"/>
            <a:ext cx="11054772" cy="6003637"/>
          </a:xfrm>
        </p:spPr>
        <p:txBody>
          <a:bodyPr>
            <a:normAutofit fontScale="62500" lnSpcReduction="20000"/>
          </a:bodyPr>
          <a:lstStyle/>
          <a:p>
            <a:r>
              <a:rPr lang="en-GB" b="1" u="sng" dirty="0"/>
              <a:t>Allocation of Resources</a:t>
            </a:r>
          </a:p>
          <a:p>
            <a:r>
              <a:rPr lang="en-GB" dirty="0"/>
              <a:t>Effective allocation of resources is essential for ensuring that the Central Transport Hub redevelopment is completed within its planned budget and schedule. Resources include people, finances, materials, equipment, technology and time. Poor resource management could result in delays, increased costs or reduced quality, so resources must be identified and allocated according to the requirements of each stage of the project.</a:t>
            </a:r>
          </a:p>
          <a:p>
            <a:r>
              <a:rPr lang="en-GB" dirty="0"/>
              <a:t>Human resources will include the project manager, architects, engineers, construction workers, contractors, health and safety officers, administrative staff and other specialists. Each individual or team will have clearly defined responsibilities to avoid confusion and duplication of work. The project manager will coordinate the workforce and ensure that the appropriate skills are available when required. </a:t>
            </a:r>
          </a:p>
          <a:p>
            <a:r>
              <a:rPr lang="en-GB" dirty="0"/>
              <a:t>Financial resources will be required to cover labour, materials, equipment, contractor payments, professional services and other project expenses. A contingency budget should be maintained to deal with unexpected costs, such as changes in material prices, unforeseen structural problems or construction delays. Project expenditure should be monitored regularly and compared with the approved budget to identify potential overspending at an early stage. </a:t>
            </a:r>
          </a:p>
          <a:p>
            <a:r>
              <a:rPr lang="en-GB" dirty="0"/>
              <a:t>Physical resources will include construction materials, machinery, tools, safety equipment, temporary barriers, signage and traffic management systems. These resources need to be available at the correct time to prevent interruptions to construction activities. Procurement should therefore be coordinated with the project schedule so that materials and equipment arrive when required without creating unnecessary storage costs. </a:t>
            </a:r>
          </a:p>
          <a:p>
            <a:r>
              <a:rPr lang="en-GB" dirty="0"/>
              <a:t>Technology will also support resource management. Project management software can be used to monitor schedules, assign tasks, track costs and communicate information between team members. Digital reporting systems can help the project manager identify progress against planned targets and respond quickly when problems occur.</a:t>
            </a:r>
          </a:p>
          <a:p>
            <a:r>
              <a:rPr lang="en-GB" dirty="0"/>
              <a:t>Resource allocation should be reviewed throughout the project because requirements may change between stages. For example, construction may require a greater number of workers and larger quantities of materials than the planning stage. Regular resource reviews will allow the project manager to redistribute resources when necessary and ensure that critical activities receive sufficient support.</a:t>
            </a:r>
          </a:p>
          <a:p>
            <a:r>
              <a:rPr lang="en-GB" dirty="0"/>
              <a:t>Overall, effective resource allocation will help the project team control costs, maintain productivity and avoid unnecessary delays. By matching resources to project requirements and monitoring their use throughout the lifecycle, the Central Transport Hub redevelopment can be delivered more efficiently and effectively.</a:t>
            </a:r>
          </a:p>
          <a:p>
            <a:endParaRPr lang="en-US" dirty="0"/>
          </a:p>
        </p:txBody>
      </p:sp>
    </p:spTree>
    <p:extLst>
      <p:ext uri="{BB962C8B-B14F-4D97-AF65-F5344CB8AC3E}">
        <p14:creationId xmlns:p14="http://schemas.microsoft.com/office/powerpoint/2010/main" val="1750425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EB23941-7F76-D915-5AE8-496A97D43E23}"/>
              </a:ext>
            </a:extLst>
          </p:cNvPr>
          <p:cNvSpPr>
            <a:spLocks noGrp="1"/>
          </p:cNvSpPr>
          <p:nvPr>
            <p:ph type="subTitle" idx="1"/>
          </p:nvPr>
        </p:nvSpPr>
        <p:spPr>
          <a:xfrm>
            <a:off x="317497" y="0"/>
            <a:ext cx="10939320" cy="7071591"/>
          </a:xfrm>
        </p:spPr>
        <p:txBody>
          <a:bodyPr>
            <a:normAutofit fontScale="55000" lnSpcReduction="20000"/>
          </a:bodyPr>
          <a:lstStyle/>
          <a:p>
            <a:r>
              <a:rPr lang="en-GB" u="sng" dirty="0"/>
              <a:t>Risk Analysis</a:t>
            </a:r>
            <a:endParaRPr lang="en-GB" sz="1800" dirty="0"/>
          </a:p>
          <a:p>
            <a:r>
              <a:rPr lang="en-GB" dirty="0"/>
              <a:t>One major risk is construction delays. Delays could result from poor weather, unexpected structural conditions, shortages of materials, problems with contractors or difficulties obtaining required approvals. A delay to one activity could also affect other activities that depend on it, potentially extending the overall project completion date. To reduce this risk, the project manager should monitor progress regularly, maintain realistic schedules and develop contingency plans. Where possible, alternative suppliers and additional resources should also be considered to reduce the impact of delays. </a:t>
            </a:r>
          </a:p>
          <a:p>
            <a:r>
              <a:rPr lang="en-GB" dirty="0"/>
              <a:t>Another significant risk is increasing project costs. Construction material prices, labour costs, equipment expenses and unexpected work can increase the overall expenditure. If costs are not monitored carefully, the project could exceed its approved budget. This risk can be managed through accurate cost estimates, regular financial reviews and careful procurement. Maintaining a contingency reserve will also provide some protection against unforeseen expenditure. Any major changes to the project should be assessed for their financial impact before approval. </a:t>
            </a:r>
          </a:p>
          <a:p>
            <a:r>
              <a:rPr lang="en-GB" dirty="0"/>
              <a:t>Health and safety risks are particularly important because construction sites involve machinery, heavy materials, working at height and other potentially hazardous activities. Accidents could cause injuries, project delays, legal consequences and additional costs. The project team should reduce these risks through appropriate risk assessments, staff training, protective equipment, site inspections and strict compliance with health and safety requirements. Contractors should also be required to follow agreed safety procedures throughout construction. </a:t>
            </a:r>
          </a:p>
          <a:p>
            <a:r>
              <a:rPr lang="en-GB" dirty="0"/>
              <a:t>The project may also face supply chain risks, including late delivery of construction materials or shortages of essential equipment. Such problems could prevent construction activities from starting or continuing as planned. To reduce this risk, procurement should be planned in advance and suppliers should be assessed for reliability. Where appropriate, alternative suppliers can be identified so that the project is not completely dependent on a single source. </a:t>
            </a:r>
          </a:p>
          <a:p>
            <a:r>
              <a:rPr lang="en-GB" dirty="0"/>
              <a:t>Environmental risks must also be considered. Construction activities could produce noise, dust, waste and pollution, which may negatively affect nearby residents, businesses and transport users. Environmental impacts can be reduced through appropriate waste management, monitoring of noise and pollution, controlled working practices and communication with the local community. Sustainable materials and energy-efficient systems should also be considered when making design and procurement decisions. </a:t>
            </a:r>
          </a:p>
          <a:p>
            <a:r>
              <a:rPr lang="en-GB" dirty="0"/>
              <a:t>Another risk is stakeholder opposition or dissatisfaction. Local residents, businesses or passengers may be concerned about disruption caused by construction, including noise, traffic restrictions and temporary changes to access. If concerns are not addressed, this could lead to complaints, negative publicity or pressure to change project plans. Regular communication, clear information about construction activities and opportunities for stakeholders to raise concerns can help reduce this risk. </a:t>
            </a:r>
          </a:p>
          <a:p>
            <a:r>
              <a:rPr lang="en-GB" dirty="0"/>
              <a:t>Design and technical risks may occur if problems are identified after construction has started or if the design does not fully reflect the conditions of the existing site. Unforeseen structural issues could require additional work and increase costs. Detailed surveys, technical reviews and consultation between architects, engineers and contractors can reduce the likelihood of these problems. Any proposed design changes should also be assessed carefully before implementation. </a:t>
            </a:r>
          </a:p>
          <a:p>
            <a:r>
              <a:rPr lang="en-GB" dirty="0"/>
              <a:t>Risk monitoring should continue throughout the project rather than being carried out only during the planning stage. The project manager should regularly review the risk register, assess whether the likelihood or impact of identified risks has changed and record any new risks that emerge. Risks can be prioritised according to their likelihood and potential impact, allowing the project team to focus resources on the most serious threats.</a:t>
            </a:r>
          </a:p>
          <a:p>
            <a:r>
              <a:rPr lang="en-GB" dirty="0"/>
              <a:t>Overall, effective risk management will improve the project’s ability to respond to uncertainty and protect its objectives. By identifying risks early, assigning responsibility for managing them and implementing suitable mitigation measures, the project team can reduce the likelihood of serious disruption. Continuous monitoring and communication will help ensure that emerging risks are dealt with before they have a significant impact on the redevelopment</a:t>
            </a:r>
          </a:p>
          <a:p>
            <a:endParaRPr lang="en-US" dirty="0"/>
          </a:p>
        </p:txBody>
      </p:sp>
    </p:spTree>
    <p:extLst>
      <p:ext uri="{BB962C8B-B14F-4D97-AF65-F5344CB8AC3E}">
        <p14:creationId xmlns:p14="http://schemas.microsoft.com/office/powerpoint/2010/main" val="1618966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A0FB9F4-1D5A-E70A-2845-60BA749E9272}"/>
              </a:ext>
            </a:extLst>
          </p:cNvPr>
          <p:cNvSpPr>
            <a:spLocks noGrp="1"/>
          </p:cNvSpPr>
          <p:nvPr>
            <p:ph type="subTitle" idx="1"/>
          </p:nvPr>
        </p:nvSpPr>
        <p:spPr>
          <a:xfrm>
            <a:off x="663864" y="606136"/>
            <a:ext cx="10448636" cy="5191991"/>
          </a:xfrm>
        </p:spPr>
        <p:txBody>
          <a:bodyPr>
            <a:normAutofit fontScale="62500" lnSpcReduction="20000"/>
          </a:bodyPr>
          <a:lstStyle/>
          <a:p>
            <a:r>
              <a:rPr lang="en-GB" b="1" u="sng" dirty="0"/>
              <a:t>Conclusion</a:t>
            </a:r>
          </a:p>
          <a:p>
            <a:r>
              <a:rPr lang="en-GB" dirty="0"/>
              <a:t>The redevelopment of the Central Transport Hub is a significant project that will provide long-term improvements to public transport facilities and the local community. The project aims to address existing structural and operational problems while creating a safer, more accessible and more efficient environment for passengers and transport staff. Improvements to passenger facilities, accessibility, safety systems and the surrounding environment will help the transport hub meet current requirements and prepare for future increases in passenger demand.</a:t>
            </a:r>
          </a:p>
          <a:p>
            <a:r>
              <a:rPr lang="en-GB" dirty="0"/>
              <a:t>Effective project management is essential for achieving these aims because the redevelopment involves a large number of activities, resources and stakeholders. The Project Management Plan provides a clear framework for managing the project from initiation through to final handover. Defining the project scope helps establish what is included within the redevelopment and prevents unnecessary changes from affecting the agreed objectives. The Work Breakdown Structure further supports the project by dividing the work into manageable stages, making it easier to allocate responsibilities and monitor progress.</a:t>
            </a:r>
          </a:p>
          <a:p>
            <a:r>
              <a:rPr lang="en-GB" dirty="0"/>
              <a:t>The Quad Chart and Gantt Chart also provide useful methods for communicating and controlling the project. The Quad Chart gives stakeholders a clear overview of the project’s objectives, resources, timescales and expected outcomes, while the Gantt Chart allows the project team to monitor activities, milestones and deadlines. Effective stakeholder involvement is equally important because the project will affect passengers, local businesses, residents, contractors, the transport authority and other groups. Maintaining regular communication with these stakeholders can help manage expectations and reduce potential disagreements.</a:t>
            </a:r>
          </a:p>
          <a:p>
            <a:r>
              <a:rPr lang="en-GB" dirty="0"/>
              <a:t>Careful allocation of financial, human and physical resources will also be required to prevent unnecessary costs and delays. At the same time, risks such as construction delays, increasing costs, health and safety incidents, supply chain problems and environmental impacts must be monitored throughout the project. The use of a Risk Register and regular risk assessments will allow the project team to identify potential problems early and introduce suitable control measures.</a:t>
            </a:r>
          </a:p>
          <a:p>
            <a:r>
              <a:rPr lang="en-GB" dirty="0"/>
              <a:t>Overall, successful delivery of the Central Transport Hub redevelopment will depend on effective planning, communication, resource management and continuous monitoring. By using appropriate project management tools and maintaining control over time, cost, quality, scope and risk, the project team will be better positioned to achieve its objectives. If delivered effectively, the redevelopment will provide a modern and sustainable transport facility that improves the experience of passengers while supporting the wider needs and future development of the local community.</a:t>
            </a:r>
          </a:p>
        </p:txBody>
      </p:sp>
    </p:spTree>
    <p:extLst>
      <p:ext uri="{BB962C8B-B14F-4D97-AF65-F5344CB8AC3E}">
        <p14:creationId xmlns:p14="http://schemas.microsoft.com/office/powerpoint/2010/main" val="3492678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2CFFD7-54F2-28AF-B4A6-0E56E50888C3}"/>
              </a:ext>
            </a:extLst>
          </p:cNvPr>
          <p:cNvSpPr>
            <a:spLocks noGrp="1"/>
          </p:cNvSpPr>
          <p:nvPr>
            <p:ph type="subTitle" idx="1"/>
          </p:nvPr>
        </p:nvSpPr>
        <p:spPr>
          <a:xfrm>
            <a:off x="952500" y="865909"/>
            <a:ext cx="9715500" cy="4391891"/>
          </a:xfrm>
        </p:spPr>
        <p:txBody>
          <a:bodyPr>
            <a:normAutofit fontScale="55000" lnSpcReduction="20000"/>
          </a:bodyPr>
          <a:lstStyle/>
          <a:p>
            <a:r>
              <a:rPr lang="en-GB" b="1" u="sng" dirty="0"/>
              <a:t>References</a:t>
            </a:r>
          </a:p>
          <a:p>
            <a:r>
              <a:rPr lang="en-GB" dirty="0"/>
              <a:t>Association for Project Management (2019) </a:t>
            </a:r>
            <a:r>
              <a:rPr lang="en-GB" i="1" dirty="0"/>
              <a:t>APM Body of Knowledge</a:t>
            </a:r>
            <a:r>
              <a:rPr lang="en-GB" dirty="0"/>
              <a:t>. 7th </a:t>
            </a:r>
            <a:r>
              <a:rPr lang="en-GB" dirty="0" err="1"/>
              <a:t>edn</a:t>
            </a:r>
            <a:r>
              <a:rPr lang="en-GB" dirty="0"/>
              <a:t>. Princes </a:t>
            </a:r>
            <a:r>
              <a:rPr lang="en-GB" dirty="0" err="1"/>
              <a:t>Risborough</a:t>
            </a:r>
            <a:r>
              <a:rPr lang="en-GB" dirty="0"/>
              <a:t>: Association for Project Management. </a:t>
            </a:r>
          </a:p>
          <a:p>
            <a:r>
              <a:rPr lang="en-GB" dirty="0"/>
              <a:t>Burke, R. (2023) </a:t>
            </a:r>
            <a:r>
              <a:rPr lang="en-GB" i="1" dirty="0"/>
              <a:t>Project Management: Planning and Control Techniques</a:t>
            </a:r>
            <a:r>
              <a:rPr lang="en-GB" dirty="0"/>
              <a:t>. 7th </a:t>
            </a:r>
            <a:r>
              <a:rPr lang="en-GB" dirty="0" err="1"/>
              <a:t>edn</a:t>
            </a:r>
            <a:r>
              <a:rPr lang="en-GB" dirty="0"/>
              <a:t>. Chichester: John Wiley &amp; Sons. </a:t>
            </a:r>
          </a:p>
          <a:p>
            <a:r>
              <a:rPr lang="en-GB" dirty="0" err="1"/>
              <a:t>Kerzner</a:t>
            </a:r>
            <a:r>
              <a:rPr lang="en-GB" dirty="0"/>
              <a:t>, H. (2022) </a:t>
            </a:r>
            <a:r>
              <a:rPr lang="en-GB" i="1" dirty="0"/>
              <a:t>Project Management: A Systems Approach to Planning, Scheduling and Controlling</a:t>
            </a:r>
            <a:r>
              <a:rPr lang="en-GB" dirty="0"/>
              <a:t>. 13th </a:t>
            </a:r>
            <a:r>
              <a:rPr lang="en-GB" dirty="0" err="1"/>
              <a:t>edn</a:t>
            </a:r>
            <a:r>
              <a:rPr lang="en-GB" dirty="0"/>
              <a:t>. Hoboken, NJ: John Wiley &amp; Sons. </a:t>
            </a:r>
          </a:p>
          <a:p>
            <a:r>
              <a:rPr lang="en-GB" dirty="0"/>
              <a:t>Larson, E.W. and </a:t>
            </a:r>
            <a:r>
              <a:rPr lang="en-GB" dirty="0" err="1"/>
              <a:t>Gray</a:t>
            </a:r>
            <a:r>
              <a:rPr lang="en-GB" dirty="0"/>
              <a:t>, C.F. (2021) </a:t>
            </a:r>
            <a:r>
              <a:rPr lang="en-GB" i="1" dirty="0"/>
              <a:t>Project Management: The Managerial Process</a:t>
            </a:r>
            <a:r>
              <a:rPr lang="en-GB" dirty="0"/>
              <a:t>. 8th </a:t>
            </a:r>
            <a:r>
              <a:rPr lang="en-GB" dirty="0" err="1"/>
              <a:t>edn</a:t>
            </a:r>
            <a:r>
              <a:rPr lang="en-GB" dirty="0"/>
              <a:t>. New York: McGraw-Hill Education. </a:t>
            </a:r>
          </a:p>
          <a:p>
            <a:r>
              <a:rPr lang="en-GB" dirty="0"/>
              <a:t>Lock, D. (2020) </a:t>
            </a:r>
            <a:r>
              <a:rPr lang="en-GB" i="1" dirty="0"/>
              <a:t>Project Management</a:t>
            </a:r>
            <a:r>
              <a:rPr lang="en-GB" dirty="0"/>
              <a:t>. 11th </a:t>
            </a:r>
            <a:r>
              <a:rPr lang="en-GB" dirty="0" err="1"/>
              <a:t>edn</a:t>
            </a:r>
            <a:r>
              <a:rPr lang="en-GB" dirty="0"/>
              <a:t>. London: </a:t>
            </a:r>
            <a:r>
              <a:rPr lang="en-GB" dirty="0" err="1"/>
              <a:t>Routledge</a:t>
            </a:r>
            <a:r>
              <a:rPr lang="en-GB" dirty="0"/>
              <a:t>. </a:t>
            </a:r>
          </a:p>
          <a:p>
            <a:r>
              <a:rPr lang="en-GB" dirty="0" err="1"/>
              <a:t>Maylor</a:t>
            </a:r>
            <a:r>
              <a:rPr lang="en-GB" dirty="0"/>
              <a:t>, H. (2017) </a:t>
            </a:r>
            <a:r>
              <a:rPr lang="en-GB" i="1" dirty="0"/>
              <a:t>Project Management</a:t>
            </a:r>
            <a:r>
              <a:rPr lang="en-GB" dirty="0"/>
              <a:t>. 5th </a:t>
            </a:r>
            <a:r>
              <a:rPr lang="en-GB" dirty="0" err="1"/>
              <a:t>edn</a:t>
            </a:r>
            <a:r>
              <a:rPr lang="en-GB" dirty="0"/>
              <a:t>. Harlow: Pearson. </a:t>
            </a:r>
          </a:p>
          <a:p>
            <a:r>
              <a:rPr lang="en-GB" dirty="0"/>
              <a:t>Meredith, J.R., Mantel, S.J. and </a:t>
            </a:r>
            <a:r>
              <a:rPr lang="en-GB" dirty="0" err="1"/>
              <a:t>Shafer</a:t>
            </a:r>
            <a:r>
              <a:rPr lang="en-GB" dirty="0"/>
              <a:t>, S.M. (2021) </a:t>
            </a:r>
            <a:r>
              <a:rPr lang="en-GB" i="1" dirty="0"/>
              <a:t>Project Management: A Strategic Managerial Approach</a:t>
            </a:r>
            <a:r>
              <a:rPr lang="en-GB" dirty="0"/>
              <a:t>. 10th </a:t>
            </a:r>
            <a:r>
              <a:rPr lang="en-GB" dirty="0" err="1"/>
              <a:t>edn</a:t>
            </a:r>
            <a:r>
              <a:rPr lang="en-GB" dirty="0"/>
              <a:t>. Hoboken, NJ: John Wiley &amp; Sons. </a:t>
            </a:r>
          </a:p>
          <a:p>
            <a:r>
              <a:rPr lang="en-GB" dirty="0"/>
              <a:t>Nicholas, J.M. and Steyn, H. (2020) </a:t>
            </a:r>
            <a:r>
              <a:rPr lang="en-GB" i="1" dirty="0"/>
              <a:t>Project Management for Engineering, Business and Technology</a:t>
            </a:r>
            <a:r>
              <a:rPr lang="en-GB" dirty="0"/>
              <a:t>. 6th </a:t>
            </a:r>
            <a:r>
              <a:rPr lang="en-GB" dirty="0" err="1"/>
              <a:t>edn</a:t>
            </a:r>
            <a:r>
              <a:rPr lang="en-GB" dirty="0"/>
              <a:t>. London: </a:t>
            </a:r>
            <a:r>
              <a:rPr lang="en-GB" dirty="0" err="1"/>
              <a:t>Routledge</a:t>
            </a:r>
            <a:r>
              <a:rPr lang="en-GB" dirty="0"/>
              <a:t>. </a:t>
            </a:r>
          </a:p>
          <a:p>
            <a:r>
              <a:rPr lang="en-GB" dirty="0"/>
              <a:t>Project Management Institute (2021) </a:t>
            </a:r>
            <a:r>
              <a:rPr lang="en-GB" i="1" dirty="0"/>
              <a:t>A Guide to the Project Management Body of Knowledge (PMBOK® Guide)</a:t>
            </a:r>
            <a:r>
              <a:rPr lang="en-GB" dirty="0"/>
              <a:t>. 7th </a:t>
            </a:r>
            <a:r>
              <a:rPr lang="en-GB" dirty="0" err="1"/>
              <a:t>edn</a:t>
            </a:r>
            <a:r>
              <a:rPr lang="en-GB" dirty="0"/>
              <a:t>. Newtown Square, PA: Project Management Institute. </a:t>
            </a:r>
          </a:p>
          <a:p>
            <a:r>
              <a:rPr lang="en-GB" dirty="0" err="1"/>
              <a:t>Schwalbe</a:t>
            </a:r>
            <a:r>
              <a:rPr lang="en-GB" dirty="0"/>
              <a:t>, K. (2022) </a:t>
            </a:r>
            <a:r>
              <a:rPr lang="en-GB" i="1" dirty="0"/>
              <a:t>Information Technology Project Management</a:t>
            </a:r>
            <a:r>
              <a:rPr lang="en-GB" dirty="0"/>
              <a:t>. 10th </a:t>
            </a:r>
            <a:r>
              <a:rPr lang="en-GB" dirty="0" err="1"/>
              <a:t>edn</a:t>
            </a:r>
            <a:r>
              <a:rPr lang="en-GB" dirty="0"/>
              <a:t>. Boston, MA: </a:t>
            </a:r>
            <a:r>
              <a:rPr lang="en-GB" dirty="0" err="1"/>
              <a:t>Cengage</a:t>
            </a:r>
            <a:r>
              <a:rPr lang="en-GB" dirty="0"/>
              <a:t> Learning. </a:t>
            </a:r>
          </a:p>
          <a:p>
            <a:r>
              <a:rPr lang="en-GB" dirty="0"/>
              <a:t>Turner, J.R. (2022) </a:t>
            </a:r>
            <a:r>
              <a:rPr lang="en-GB" i="1" dirty="0"/>
              <a:t>The Handbook of Project-Based Management</a:t>
            </a:r>
            <a:r>
              <a:rPr lang="en-GB" dirty="0"/>
              <a:t>. 5th </a:t>
            </a:r>
            <a:r>
              <a:rPr lang="en-GB" dirty="0" err="1"/>
              <a:t>edn</a:t>
            </a:r>
            <a:r>
              <a:rPr lang="en-GB" dirty="0"/>
              <a:t>. New York: McGraw-Hill. </a:t>
            </a:r>
          </a:p>
          <a:p>
            <a:r>
              <a:rPr lang="en-GB" dirty="0"/>
              <a:t>Walker, A. (2015) </a:t>
            </a:r>
            <a:r>
              <a:rPr lang="en-GB" i="1" dirty="0"/>
              <a:t>Project Management in Construction</a:t>
            </a:r>
            <a:r>
              <a:rPr lang="en-GB" dirty="0"/>
              <a:t>. 6th </a:t>
            </a:r>
            <a:r>
              <a:rPr lang="en-GB" dirty="0" err="1"/>
              <a:t>edn</a:t>
            </a:r>
            <a:r>
              <a:rPr lang="en-GB" dirty="0"/>
              <a:t>. Oxford: Wiley Blackwell </a:t>
            </a:r>
          </a:p>
          <a:p>
            <a:endParaRPr lang="en-US" dirty="0"/>
          </a:p>
        </p:txBody>
      </p:sp>
    </p:spTree>
    <p:extLst>
      <p:ext uri="{BB962C8B-B14F-4D97-AF65-F5344CB8AC3E}">
        <p14:creationId xmlns:p14="http://schemas.microsoft.com/office/powerpoint/2010/main" val="1015414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Part B – Critical Reflection on Tutor and Peer Feedback</vt:lpstr>
      <vt:lpstr>Part C – Project Management PlanRedevelopment of the Central Transport Hub* Iqra Sahak  Student id-2426716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iqra sahak</cp:lastModifiedBy>
  <cp:revision>6</cp:revision>
  <dcterms:created xsi:type="dcterms:W3CDTF">2026-07-20T14:47:52Z</dcterms:created>
  <dcterms:modified xsi:type="dcterms:W3CDTF">2026-07-31T15:41:08Z</dcterms:modified>
</cp:coreProperties>
</file>