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>
        <p:scale>
          <a:sx n="70" d="100"/>
          <a:sy n="70" d="100"/>
        </p:scale>
        <p:origin x="738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562EC-8CA9-47C6-ABD2-2C1F41CE28A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08831B9-150E-4BE3-8665-C029DD8C41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629512-77D4-42B2-89CC-8D013C788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E4992-C027-4495-93A2-1A7E5A3FB88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DACE6-B017-43AC-9A19-09A201F680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627DEE-47EB-4C44-89B0-FFCBA3C9E7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A48A3-B37B-44CA-8077-C163A90D0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7557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CC97D-0E40-4C4F-9524-27CDFFF3B3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6A98B-A8DB-4376-BAAC-E5A6712B972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8039A6-D918-4EAE-9E20-51AD72C617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E4992-C027-4495-93A2-1A7E5A3FB88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562857-7DD6-486B-93C7-BBE1977FC7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13AC5F-D359-47DD-A02E-208569E3D6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A48A3-B37B-44CA-8077-C163A90D0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11362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485A6A-331A-4F7A-B6BC-AADEFA8F46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7649BD1-03B4-4928-B528-E69B7C302B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2A8586-E298-4963-9F6F-890AD123E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E4992-C027-4495-93A2-1A7E5A3FB88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A01537-E330-4D86-AEAC-CD0E3BD116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FC31C25-9CB6-41A9-9144-B6DF51DE9C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A48A3-B37B-44CA-8077-C163A90D0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87871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65574E-4A95-40D0-86DA-64DBBBC810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9B0D24-02DA-467E-B389-B894978380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0FF8C8-C67F-4C59-93D3-496691274B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0EBA74C-F240-4274-95D6-68C0516A61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E4992-C027-4495-93A2-1A7E5A3FB88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09043A-7AF3-4CA5-B48E-1E627786DB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582914B-470C-438A-B912-EC2F9301F0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A48A3-B37B-44CA-8077-C163A90D0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86684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521D4B-0B4D-4878-A199-D7F800026F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69B483-00FB-4CFE-AB68-7FF9F1C37A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7B060DA-902C-4859-8871-783DC9CE907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F7D5B7E-9306-4B12-B7BB-AE6DD98E4AA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C21E0AE-A7FF-4D9F-976A-34E95F131FF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C0F2F9-0318-46D0-8783-A778E7AD51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E4992-C027-4495-93A2-1A7E5A3FB88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4CF3FF1-73A5-4F27-BAD2-F595B575B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92FD4A-EC0A-4CB3-93A1-F0CC7998A7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A48A3-B37B-44CA-8077-C163A90D0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2268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FC50F-A67C-4392-A5E2-9667A44BF9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2B52001-10D8-4AF0-9AC2-FD3BF25B99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E4992-C027-4495-93A2-1A7E5A3FB88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27F072B-7E0E-46C1-AA0A-1184FE24A2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0C88DFC-662E-45F7-B3C0-5162F7B526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A48A3-B37B-44CA-8077-C163A90D0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261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9573BC-3B27-4D2D-9FDD-E68D6124B2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E4992-C027-4495-93A2-1A7E5A3FB88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8172FC-A303-4574-9220-59F9F4E1C6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1398FC-54E7-45EE-A6F4-4E746A812F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A48A3-B37B-44CA-8077-C163A90D0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062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959288-05C4-4768-9174-722A5AFB05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D220EF-047B-49BB-A0EC-9974EABA44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B333754-B5F2-46E6-A685-8816D3DD3D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8325C4-0933-4351-B548-20ADB53CF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E4992-C027-4495-93A2-1A7E5A3FB88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313DACA-B63A-439A-A39A-7708B3D75B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01E028F-C850-4F07-B472-B12E4766F9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A48A3-B37B-44CA-8077-C163A90D0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3519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F21BD5-07A1-41EE-B16A-7C52ED4E33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68B35B-9C45-4FC7-B2A0-632B8FD8D01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792DAA-52B3-4584-98F9-B521B8C125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D901CC0-9E21-4B4D-A654-8FD636C223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E4992-C027-4495-93A2-1A7E5A3FB88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5B583-259D-4CE3-A232-B0357C591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8685C0-3D31-4561-9E6C-8DEDC19F8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A48A3-B37B-44CA-8077-C163A90D0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88754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290F57-9A3A-4EDC-8DFE-029ABEE2E3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A90282B-16A9-42C5-BDEA-93290A56E12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CC6C60-6BDD-44FE-98B2-A1B307E8D8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E4992-C027-4495-93A2-1A7E5A3FB88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E85360-C91F-43D8-91B8-B40B705BF4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6AA7FA-0596-42E4-977D-8DA685787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A48A3-B37B-44CA-8077-C163A90D0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2518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3A036AF-45D4-4266-A417-8075002C49D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6CDC7BD-7DA3-4921-BCF6-044081D3CB9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EB2AC5-17F6-47B5-A739-C50A163EFD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E4992-C027-4495-93A2-1A7E5A3FB88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491A00-EF25-4717-8FF8-96B8B2A250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E7B4456-275A-479C-B60E-43220C214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1A48A3-B37B-44CA-8077-C163A90D0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93569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A5E43C0-9121-4E8D-B826-B98F6DEB6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84D60F6-5123-4450-ABD4-C46E476C84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E50006-6D3C-4458-BCC1-E0EBF8EFEAE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E4992-C027-4495-93A2-1A7E5A3FB88E}" type="datetimeFigureOut">
              <a:rPr lang="en-GB" smtClean="0"/>
              <a:t>09/06/2022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2C3F8D3-7E85-47DA-B233-84ACC040CDD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F87DF2-FF90-46C4-A5C3-D2C8438D8A9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1A48A3-B37B-44CA-8077-C163A90D00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607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0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348C4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F2BA3D-1CC0-4F8E-AC71-3B0E4938F044}"/>
              </a:ext>
            </a:extLst>
          </p:cNvPr>
          <p:cNvSpPr txBox="1"/>
          <p:nvPr/>
        </p:nvSpPr>
        <p:spPr>
          <a:xfrm>
            <a:off x="85017" y="2100445"/>
            <a:ext cx="2845580" cy="2657109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000" b="1" u="sng" kern="1200" spc="6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Work Breakdown Structure.</a:t>
            </a:r>
          </a:p>
        </p:txBody>
      </p:sp>
      <p:pic>
        <p:nvPicPr>
          <p:cNvPr id="5" name="Picture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A4D59552-9D70-405A-930A-32B69AB91F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15614" y="991436"/>
            <a:ext cx="6155682" cy="518593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903C7516-8393-4846-9D71-E8AF624D370E}"/>
              </a:ext>
            </a:extLst>
          </p:cNvPr>
          <p:cNvSpPr txBox="1"/>
          <p:nvPr/>
        </p:nvSpPr>
        <p:spPr>
          <a:xfrm>
            <a:off x="2013556" y="107960"/>
            <a:ext cx="100236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“The Work Breakdown Structure separates the complete project into its component elements in order to track the cost, time and technical performance at all levels of the project life cycle”. </a:t>
            </a:r>
          </a:p>
          <a:p>
            <a:r>
              <a:rPr lang="en-GB" dirty="0"/>
              <a:t>Dr. Mukul Burghate, (2018).</a:t>
            </a:r>
            <a:endParaRPr lang="en-GB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8D8BD9F-E015-4105-875F-5491B560CB20}"/>
              </a:ext>
            </a:extLst>
          </p:cNvPr>
          <p:cNvSpPr txBox="1"/>
          <p:nvPr/>
        </p:nvSpPr>
        <p:spPr>
          <a:xfrm flipH="1">
            <a:off x="2013556" y="6217221"/>
            <a:ext cx="97058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i="1" dirty="0">
                <a:solidFill>
                  <a:srgbClr val="333333"/>
                </a:solidFill>
                <a:effectLst/>
                <a:latin typeface="Helvetica Neue"/>
              </a:rPr>
              <a:t>"Work Breakdown Structure: Simplifying Project Management.</a:t>
            </a:r>
            <a:r>
              <a:rPr lang="en-GB" sz="1400" b="0" i="0" dirty="0">
                <a:solidFill>
                  <a:srgbClr val="333333"/>
                </a:solidFill>
                <a:effectLst/>
                <a:latin typeface="Helvetica Neue"/>
              </a:rPr>
              <a:t>" N.p., n.d. Web. 9 Jun. 2022 &lt;https://www.ijcams.com/wp-content/uploads/2018/11/WBS-2.pdf&gt;.</a:t>
            </a:r>
            <a:endParaRPr lang="en-GB" sz="1400" dirty="0"/>
          </a:p>
        </p:txBody>
      </p:sp>
      <p:pic>
        <p:nvPicPr>
          <p:cNvPr id="12" name="Picture 11" descr="A green sign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31508E3B-09AE-4B60-930B-8DA5B0808D3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34818" y="1031290"/>
            <a:ext cx="3194360" cy="5260088"/>
          </a:xfrm>
          <a:prstGeom prst="rect">
            <a:avLst/>
          </a:prstGeom>
        </p:spPr>
      </p:pic>
      <p:sp>
        <p:nvSpPr>
          <p:cNvPr id="15" name="Arrow: Curved Down 14">
            <a:extLst>
              <a:ext uri="{FF2B5EF4-FFF2-40B4-BE49-F238E27FC236}">
                <a16:creationId xmlns:a16="http://schemas.microsoft.com/office/drawing/2014/main" id="{DE07C7CF-D3E9-4F91-8E91-B4FAAF78DEE4}"/>
              </a:ext>
            </a:extLst>
          </p:cNvPr>
          <p:cNvSpPr/>
          <p:nvPr/>
        </p:nvSpPr>
        <p:spPr>
          <a:xfrm>
            <a:off x="8022244" y="1031290"/>
            <a:ext cx="1757128" cy="731520"/>
          </a:xfrm>
          <a:prstGeom prst="curved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85930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4D99A33E-925F-4FA6-8FC2-B5CF17E463FC}"/>
              </a:ext>
            </a:extLst>
          </p:cNvPr>
          <p:cNvSpPr txBox="1"/>
          <p:nvPr/>
        </p:nvSpPr>
        <p:spPr>
          <a:xfrm>
            <a:off x="7792907" y="0"/>
            <a:ext cx="4399093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u="sng" spc="600">
                <a:highlight>
                  <a:srgbClr val="008000"/>
                </a:highlight>
                <a:latin typeface="+mj-lt"/>
                <a:ea typeface="+mj-ea"/>
                <a:cs typeface="+mj-cs"/>
              </a:rPr>
              <a:t>GANT CHART</a:t>
            </a:r>
            <a:r>
              <a:rPr lang="en-US" sz="4400">
                <a:highlight>
                  <a:srgbClr val="008000"/>
                </a:highlight>
                <a:latin typeface="+mj-lt"/>
                <a:ea typeface="+mj-ea"/>
                <a:cs typeface="+mj-cs"/>
              </a:rPr>
              <a:t>.</a:t>
            </a:r>
          </a:p>
        </p:txBody>
      </p:sp>
      <p:sp>
        <p:nvSpPr>
          <p:cNvPr id="51" name="Freeform: Shape 50">
            <a:extLst>
              <a:ext uri="{FF2B5EF4-FFF2-40B4-BE49-F238E27FC236}">
                <a16:creationId xmlns:a16="http://schemas.microsoft.com/office/drawing/2014/main" id="{C62225A2-D3F0-45D1-9C47-B10375316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6480073" cy="6858002"/>
          </a:xfrm>
          <a:custGeom>
            <a:avLst/>
            <a:gdLst>
              <a:gd name="connsiteX0" fmla="*/ 6130244 w 6480073"/>
              <a:gd name="connsiteY0" fmla="*/ 0 h 6858002"/>
              <a:gd name="connsiteX1" fmla="*/ 6212951 w 6480073"/>
              <a:gd name="connsiteY1" fmla="*/ 314584 h 6858002"/>
              <a:gd name="connsiteX2" fmla="*/ 5540779 w 6480073"/>
              <a:gd name="connsiteY2" fmla="*/ 6756649 h 6858002"/>
              <a:gd name="connsiteX3" fmla="*/ 5489971 w 6480073"/>
              <a:gd name="connsiteY3" fmla="*/ 6858002 h 6858002"/>
              <a:gd name="connsiteX4" fmla="*/ 0 w 6480073"/>
              <a:gd name="connsiteY4" fmla="*/ 6858002 h 6858002"/>
              <a:gd name="connsiteX5" fmla="*/ 0 w 6480073"/>
              <a:gd name="connsiteY5" fmla="*/ 0 h 6858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480073" h="6858002">
                <a:moveTo>
                  <a:pt x="6130244" y="0"/>
                </a:moveTo>
                <a:lnTo>
                  <a:pt x="6212951" y="314584"/>
                </a:lnTo>
                <a:cubicBezTo>
                  <a:pt x="6745828" y="2551616"/>
                  <a:pt x="6460994" y="4808873"/>
                  <a:pt x="5540779" y="6756649"/>
                </a:cubicBezTo>
                <a:lnTo>
                  <a:pt x="5489971" y="6858002"/>
                </a:lnTo>
                <a:lnTo>
                  <a:pt x="0" y="6858002"/>
                </a:lnTo>
                <a:lnTo>
                  <a:pt x="0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9" name="Freeform: Shape 52">
            <a:extLst>
              <a:ext uri="{FF2B5EF4-FFF2-40B4-BE49-F238E27FC236}">
                <a16:creationId xmlns:a16="http://schemas.microsoft.com/office/drawing/2014/main" id="{1B9FBFA8-6AF4-4091-9C8B-DEC6D89338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249216" cy="6858001"/>
          </a:xfrm>
          <a:custGeom>
            <a:avLst/>
            <a:gdLst>
              <a:gd name="connsiteX0" fmla="*/ 0 w 6249216"/>
              <a:gd name="connsiteY0" fmla="*/ 0 h 6858001"/>
              <a:gd name="connsiteX1" fmla="*/ 5893742 w 6249216"/>
              <a:gd name="connsiteY1" fmla="*/ 1 h 6858001"/>
              <a:gd name="connsiteX2" fmla="*/ 5993697 w 6249216"/>
              <a:gd name="connsiteY2" fmla="*/ 380651 h 6858001"/>
              <a:gd name="connsiteX3" fmla="*/ 5308924 w 6249216"/>
              <a:gd name="connsiteY3" fmla="*/ 6647018 h 6858001"/>
              <a:gd name="connsiteX4" fmla="*/ 5200672 w 6249216"/>
              <a:gd name="connsiteY4" fmla="*/ 6858001 h 6858001"/>
              <a:gd name="connsiteX5" fmla="*/ 1 w 6249216"/>
              <a:gd name="connsiteY5" fmla="*/ 6858001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249216" h="6858001">
                <a:moveTo>
                  <a:pt x="0" y="0"/>
                </a:moveTo>
                <a:lnTo>
                  <a:pt x="5893742" y="1"/>
                </a:lnTo>
                <a:lnTo>
                  <a:pt x="5993697" y="380651"/>
                </a:lnTo>
                <a:cubicBezTo>
                  <a:pt x="6511353" y="2559611"/>
                  <a:pt x="6222352" y="4758249"/>
                  <a:pt x="5308924" y="6647018"/>
                </a:cubicBezTo>
                <a:lnTo>
                  <a:pt x="5200672" y="6858001"/>
                </a:lnTo>
                <a:lnTo>
                  <a:pt x="1" y="6858001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29" name="Picture 28" descr="A green sign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F7A46C56-2EBF-4A04-B71D-AE5483F9E8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3871" y="4137028"/>
            <a:ext cx="5266302" cy="2674088"/>
          </a:xfrm>
          <a:prstGeom prst="rect">
            <a:avLst/>
          </a:prstGeom>
        </p:spPr>
      </p:pic>
      <p:pic>
        <p:nvPicPr>
          <p:cNvPr id="5" name="Picture 4" descr="Chart&#10;&#10;Description automatically generated">
            <a:extLst>
              <a:ext uri="{FF2B5EF4-FFF2-40B4-BE49-F238E27FC236}">
                <a16:creationId xmlns:a16="http://schemas.microsoft.com/office/drawing/2014/main" id="{C050F91E-BF38-40E2-84B4-5E9EB523CA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733" t="10815" r="5680" b="3478"/>
          <a:stretch/>
        </p:blipFill>
        <p:spPr>
          <a:xfrm>
            <a:off x="1" y="-1"/>
            <a:ext cx="7562050" cy="413702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E9B5C42-9EA9-4201-9549-257C57716283}"/>
              </a:ext>
            </a:extLst>
          </p:cNvPr>
          <p:cNvSpPr txBox="1"/>
          <p:nvPr/>
        </p:nvSpPr>
        <p:spPr>
          <a:xfrm>
            <a:off x="7588190" y="1534501"/>
            <a:ext cx="4399094" cy="3181684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A Gantt chart is a commonly used graphical depiction of a project schedule. It's a type of bar chart showing the start and finish dates of a project's elements such as resources, planning and dependencies.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Mitchell Grant, (2021).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400" b="0" i="0" dirty="0">
                <a:effectLst/>
              </a:rPr>
              <a:t>.</a:t>
            </a:r>
            <a:r>
              <a:rPr lang="en-US" sz="2400" b="1" i="1" dirty="0">
                <a:effectLst/>
              </a:rPr>
              <a:t> "Gantt Chart Definition.</a:t>
            </a:r>
            <a:r>
              <a:rPr lang="en-US" sz="2400" b="0" i="0" dirty="0">
                <a:effectLst/>
              </a:rPr>
              <a:t>" N.p., n.d. Web. 9 Jun. 2022 &lt;https://www.investopedia.com/terms/g/gantt-chart.asp&gt;.</a:t>
            </a:r>
            <a:endParaRPr lang="en-US" sz="2400" dirty="0"/>
          </a:p>
        </p:txBody>
      </p:sp>
      <p:sp>
        <p:nvSpPr>
          <p:cNvPr id="61" name="Arrow: Curved Left 60">
            <a:extLst>
              <a:ext uri="{FF2B5EF4-FFF2-40B4-BE49-F238E27FC236}">
                <a16:creationId xmlns:a16="http://schemas.microsoft.com/office/drawing/2014/main" id="{A417FEE4-5CE4-4ED8-9E20-2F12A4427840}"/>
              </a:ext>
            </a:extLst>
          </p:cNvPr>
          <p:cNvSpPr/>
          <p:nvPr/>
        </p:nvSpPr>
        <p:spPr>
          <a:xfrm rot="13178212" flipH="1" flipV="1">
            <a:off x="6208201" y="4307658"/>
            <a:ext cx="1113948" cy="2150976"/>
          </a:xfrm>
          <a:prstGeom prst="curved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21854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319</TotalTime>
  <Words>171</Words>
  <Application>Microsoft Office PowerPoint</Application>
  <PresentationFormat>Widescreen</PresentationFormat>
  <Paragraphs>10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Helvetica Neue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Damien Roberts (1904978)</dc:creator>
  <cp:lastModifiedBy>Damien Roberts (1904978)</cp:lastModifiedBy>
  <cp:revision>3</cp:revision>
  <dcterms:created xsi:type="dcterms:W3CDTF">2022-06-09T10:55:10Z</dcterms:created>
  <dcterms:modified xsi:type="dcterms:W3CDTF">2022-06-09T16:14:14Z</dcterms:modified>
</cp:coreProperties>
</file>