
<file path=[Content_Types].xml><?xml version="1.0" encoding="utf-8"?>
<Types xmlns="http://schemas.openxmlformats.org/package/2006/content-types">
  <Default ContentType="image/svg+xml" Extension="svg"/>
  <Default ContentType="application/xml" Extension="xml"/>
  <Default ContentType="image/png" Extension="png"/>
  <Default ContentType="image/jpeg" Extension="jpeg"/>
  <Default ContentType="application/vnd.openxmlformats-officedocument.obfuscatedFont" Extension="odttf"/>
  <Default ContentType="application/vnd.openxmlformats-package.relationships+xml" Extension="rels"/>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presentation.main+xml" PartName="/ppt/presentation.xml"/>
  <Override ContentType="application/vnd.openxmlformats-officedocument.presentationml.presProps+xml" PartName="/ppt/presProps1.xml"/>
  <Override ContentType="application/vnd.openxmlformats-officedocument.theme+xml" PartName="/ppt/theme/theme1.xml"/>
  <Override ContentType="application/vnd.openxmlformats-officedocument.presentationml.viewProps+xml" PartName="/ppt/viewProps1.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sldIdLst>
    <p:sldId id="256" r:id="rId5"/>
  </p:sldIdLst>
  <p:sldSz cy="21374100" cx="15113000"/>
  <p:notesSz cx="6858000" cy="9144000"/>
  <p:defaultTextStyle>
    <a:defPPr lvl="0">
      <a:defRPr lang="en-US"/>
    </a:defPPr>
    <a:lvl1pPr defTabSz="914400" eaLnBrk="1" hangingPunct="1" latinLnBrk="0" lvl="0" marL="0" rtl="0" algn="l">
      <a:defRPr kern="1200" sz="1800">
        <a:solidFill>
          <a:schemeClr val="tx1"/>
        </a:solidFill>
        <a:latin typeface="+mn-lt"/>
        <a:ea typeface="+mn-ea"/>
        <a:cs typeface="+mn-cs"/>
      </a:defRPr>
    </a:lvl1pPr>
    <a:lvl2pPr defTabSz="914400" eaLnBrk="1" hangingPunct="1" latinLnBrk="0" lvl="1" marL="457200" rtl="0" algn="l">
      <a:defRPr kern="1200" sz="1800">
        <a:solidFill>
          <a:schemeClr val="tx1"/>
        </a:solidFill>
        <a:latin typeface="+mn-lt"/>
        <a:ea typeface="+mn-ea"/>
        <a:cs typeface="+mn-cs"/>
      </a:defRPr>
    </a:lvl2pPr>
    <a:lvl3pPr defTabSz="914400" eaLnBrk="1" hangingPunct="1" latinLnBrk="0" lvl="2" marL="914400" rtl="0" algn="l">
      <a:defRPr kern="1200" sz="1800">
        <a:solidFill>
          <a:schemeClr val="tx1"/>
        </a:solidFill>
        <a:latin typeface="+mn-lt"/>
        <a:ea typeface="+mn-ea"/>
        <a:cs typeface="+mn-cs"/>
      </a:defRPr>
    </a:lvl3pPr>
    <a:lvl4pPr defTabSz="914400" eaLnBrk="1" hangingPunct="1" latinLnBrk="0" lvl="3" marL="1371600" rtl="0" algn="l">
      <a:defRPr kern="1200" sz="1800">
        <a:solidFill>
          <a:schemeClr val="tx1"/>
        </a:solidFill>
        <a:latin typeface="+mn-lt"/>
        <a:ea typeface="+mn-ea"/>
        <a:cs typeface="+mn-cs"/>
      </a:defRPr>
    </a:lvl4pPr>
    <a:lvl5pPr defTabSz="914400" eaLnBrk="1" hangingPunct="1" latinLnBrk="0" lvl="4" marL="1828800" rtl="0" algn="l">
      <a:defRPr kern="1200" sz="1800">
        <a:solidFill>
          <a:schemeClr val="tx1"/>
        </a:solidFill>
        <a:latin typeface="+mn-lt"/>
        <a:ea typeface="+mn-ea"/>
        <a:cs typeface="+mn-cs"/>
      </a:defRPr>
    </a:lvl5pPr>
    <a:lvl6pPr defTabSz="914400" eaLnBrk="1" hangingPunct="1" latinLnBrk="0" lvl="5" marL="2286000" rtl="0" algn="l">
      <a:defRPr kern="1200" sz="1800">
        <a:solidFill>
          <a:schemeClr val="tx1"/>
        </a:solidFill>
        <a:latin typeface="+mn-lt"/>
        <a:ea typeface="+mn-ea"/>
        <a:cs typeface="+mn-cs"/>
      </a:defRPr>
    </a:lvl6pPr>
    <a:lvl7pPr defTabSz="914400" eaLnBrk="1" hangingPunct="1" latinLnBrk="0" lvl="6" marL="2743200" rtl="0" algn="l">
      <a:defRPr kern="1200" sz="1800">
        <a:solidFill>
          <a:schemeClr val="tx1"/>
        </a:solidFill>
        <a:latin typeface="+mn-lt"/>
        <a:ea typeface="+mn-ea"/>
        <a:cs typeface="+mn-cs"/>
      </a:defRPr>
    </a:lvl7pPr>
    <a:lvl8pPr defTabSz="914400" eaLnBrk="1" hangingPunct="1" latinLnBrk="0" lvl="7" marL="3200400" rtl="0" algn="l">
      <a:defRPr kern="1200" sz="1800">
        <a:solidFill>
          <a:schemeClr val="tx1"/>
        </a:solidFill>
        <a:latin typeface="+mn-lt"/>
        <a:ea typeface="+mn-ea"/>
        <a:cs typeface="+mn-cs"/>
      </a:defRPr>
    </a:lvl8pPr>
    <a:lvl9pPr defTabSz="914400" eaLnBrk="1" hangingPunct="1" latinLnBrk="0" lvl="8" marL="3657600" rtl="0" algn="l">
      <a:defRPr kern="1200" sz="1800">
        <a:solidFill>
          <a:schemeClr val="tx1"/>
        </a:solidFill>
        <a:latin typeface="+mn-lt"/>
        <a:ea typeface="+mn-ea"/>
        <a:cs typeface="+mn-cs"/>
      </a:defRPr>
    </a:lvl9pPr>
  </p:defaultTextStyle>
  <p:extLst>
    <p:ext uri="{EFAFB233-063F-42B5-8137-9DF3F51BA10A}">
      <p15:sldGuideLst>
        <p15:guide id="1" orient="horz" pos="2160">
          <p15:clr>
            <a:srgbClr val="A4A3A4"/>
          </p15:clr>
        </p15:guide>
        <p15:guide id="2" pos="2880">
          <p15:clr>
            <a:srgbClr val="A4A3A4"/>
          </p15:clr>
        </p15:guide>
      </p15:sldGuideLst>
    </p:ext>
  </p:extLst>
</p:presentation>
</file>

<file path=ppt/presProps1.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1.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1.xml"/><Relationship Id="rId3" Type="http://schemas.openxmlformats.org/officeDocument/2006/relationships/presProps" Target="presProps1.xml"/><Relationship Id="rId4" Type="http://schemas.openxmlformats.org/officeDocument/2006/relationships/slideMaster" Target="slideMasters/slideMaster1.xml"/><Relationship Id="rId5"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8/6/26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8/6/26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8/6/26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8/6/26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8/6/26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8/6/26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8/6/26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8/6/26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8/6/26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hyperlink" Target="https://investors.coca-colacompany.com/news-events/press-releases/detail/1052/creating-a-world-without-waste-the-coca-cola-company-teams-up-with-bill-nye-to-demystify-recycling-in-striking-animation" TargetMode="External"/><Relationship Id="rId18" Type="http://schemas.openxmlformats.org/officeDocument/2006/relationships/hyperlink" Target="https://www.mdpi.com/1660-4601/19/3/1423" TargetMode="External"/><Relationship Id="rId26" Type="http://schemas.openxmlformats.org/officeDocument/2006/relationships/image" Target="../media/image14.png"/><Relationship Id="rId3" Type="http://schemas.openxmlformats.org/officeDocument/2006/relationships/image" Target="../media/image2.svg"/><Relationship Id="rId21" Type="http://schemas.openxmlformats.org/officeDocument/2006/relationships/hyperlink" Target="http://crd-aida.ro/RePEc/rdc/v17i2/3.pdf" TargetMode="External"/><Relationship Id="rId7" Type="http://schemas.openxmlformats.org/officeDocument/2006/relationships/image" Target="../media/image6.png"/><Relationship Id="rId12" Type="http://schemas.openxmlformats.org/officeDocument/2006/relationships/hyperlink" Target="https://www.coca-cola.com/in/en/about-us/history" TargetMode="External"/><Relationship Id="rId17" Type="http://schemas.openxmlformats.org/officeDocument/2006/relationships/hyperlink" Target="https://onlinelibrary.wiley.com/doi/pdf/10.1002/pts.2825" TargetMode="External"/><Relationship Id="rId25" Type="http://schemas.openxmlformats.org/officeDocument/2006/relationships/image" Target="../media/image13.png"/><Relationship Id="rId2" Type="http://schemas.openxmlformats.org/officeDocument/2006/relationships/image" Target="../media/image1.svg"/><Relationship Id="rId16" Type="http://schemas.openxmlformats.org/officeDocument/2006/relationships/hyperlink" Target="https://www.gs1.org/insights-events/case-studies/coca-colas-reusable-refillable-bottles-benefit-innovative-qr-codes-powered-by" TargetMode="External"/><Relationship Id="rId20" Type="http://schemas.openxmlformats.org/officeDocument/2006/relationships/hyperlink" Target="http://journal.literasisainsnusantara.com/index.php/tacit/article/download/57/58" TargetMode="External"/><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hyperlink" Target="https://www.researchgate.net/profile/Victoria-Agbakwuru/publication/384533952_The_Impact_of_Environmental_Social_and_Governance_ESG_Reporting_on_Corporate_Financial_Performance/links/66fc4427b753fa724d561989/The-Impact-of-Environmental-Social-and-Governance-ESG-Reporting-on-Corporate-Financial-Performance.pdf" TargetMode="External"/><Relationship Id="rId24" Type="http://schemas.openxmlformats.org/officeDocument/2006/relationships/image" Target="../media/image12.png"/><Relationship Id="rId5" Type="http://schemas.openxmlformats.org/officeDocument/2006/relationships/image" Target="../media/image4.png"/><Relationship Id="rId15" Type="http://schemas.openxmlformats.org/officeDocument/2006/relationships/hyperlink" Target="https://www.researchgate.net/profile/Christopher-Garcia-36/publication/352196698_We_are_Coca-Cola_and_so_much_more_political_economic_analysis_of_non-carbonated_SSB_Coke_brands/links/69779549a50a1926b459aac7/We-are-Coca-Cola-and-so-much-more-political-economic-analysis-of-non-carbonated-SSB-Coke-brands.pdf" TargetMode="External"/><Relationship Id="rId23" Type="http://schemas.openxmlformats.org/officeDocument/2006/relationships/image" Target="../media/image11.png"/><Relationship Id="rId28" Type="http://schemas.openxmlformats.org/officeDocument/2006/relationships/image" Target="../media/image16.png"/><Relationship Id="rId10" Type="http://schemas.openxmlformats.org/officeDocument/2006/relationships/image" Target="../media/image9.png"/><Relationship Id="rId19" Type="http://schemas.openxmlformats.org/officeDocument/2006/relationships/hyperlink" Target="https://www.academia.edu/download/121595838/19_2023_GREEN_MARKETING_STRATEGIES_ASSESSING_CONSUMER.pdf" TargetMode="External"/><Relationship Id="rId4" Type="http://schemas.openxmlformats.org/officeDocument/2006/relationships/image" Target="../media/image3.svg"/><Relationship Id="rId9" Type="http://schemas.openxmlformats.org/officeDocument/2006/relationships/image" Target="../media/image8.png"/><Relationship Id="rId14" Type="http://schemas.openxmlformats.org/officeDocument/2006/relationships/hyperlink" Target="https://pureportal.strath.ac.uk/files/153174521/Ellsworth_Krebs_etal_SPC_2021_Circular_economy_infrastructure_track_and_trace.pdf" TargetMode="External"/><Relationship Id="rId22" Type="http://schemas.openxmlformats.org/officeDocument/2006/relationships/image" Target="../media/image10.png"/><Relationship Id="rId27"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DADA"/>
        </a:solidFill>
        <a:effectLst/>
      </p:bgPr>
    </p:bg>
    <p:spTree>
      <p:nvGrpSpPr>
        <p:cNvPr id="1" name=""/>
        <p:cNvGrpSpPr/>
        <p:nvPr/>
      </p:nvGrpSpPr>
      <p:grpSpPr>
        <a:xfrm>
          <a:off x="0" y="0"/>
          <a:ext cx="0" cy="0"/>
          <a:chOff x="0" y="0"/>
          <a:chExt cx="0" cy="0"/>
        </a:xfrm>
      </p:grpSpPr>
      <p:grpSp>
        <p:nvGrpSpPr>
          <p:cNvPr id="2" name="Group 2"/>
          <p:cNvGrpSpPr/>
          <p:nvPr/>
        </p:nvGrpSpPr>
        <p:grpSpPr>
          <a:xfrm>
            <a:off x="0" y="-5154"/>
            <a:ext cx="15113000" cy="2671487"/>
            <a:chOff x="0" y="0"/>
            <a:chExt cx="3281809" cy="854329"/>
          </a:xfrm>
        </p:grpSpPr>
        <p:sp>
          <p:nvSpPr>
            <p:cNvPr id="3" name="Freeform 3"/>
            <p:cNvSpPr/>
            <p:nvPr/>
          </p:nvSpPr>
          <p:spPr>
            <a:xfrm>
              <a:off x="0" y="0"/>
              <a:ext cx="3281809" cy="854329"/>
            </a:xfrm>
            <a:custGeom>
              <a:avLst/>
              <a:gdLst/>
              <a:ahLst/>
              <a:cxnLst/>
              <a:rect l="l" t="t" r="r" b="b"/>
              <a:pathLst>
                <a:path w="3281809" h="854329">
                  <a:moveTo>
                    <a:pt x="0" y="0"/>
                  </a:moveTo>
                  <a:lnTo>
                    <a:pt x="3281809" y="0"/>
                  </a:lnTo>
                  <a:lnTo>
                    <a:pt x="3281809" y="854329"/>
                  </a:lnTo>
                  <a:lnTo>
                    <a:pt x="0" y="854329"/>
                  </a:lnTo>
                  <a:close/>
                </a:path>
              </a:pathLst>
            </a:custGeom>
            <a:solidFill>
              <a:srgbClr val="D17171"/>
            </a:solidFill>
          </p:spPr>
        </p:sp>
        <p:sp>
          <p:nvSpPr>
            <p:cNvPr id="4" name="TextBox 4"/>
            <p:cNvSpPr txBox="1"/>
            <p:nvPr/>
          </p:nvSpPr>
          <p:spPr>
            <a:xfrm>
              <a:off x="0" y="-142875"/>
              <a:ext cx="3281809" cy="997204"/>
            </a:xfrm>
            <a:prstGeom prst="rect">
              <a:avLst/>
            </a:prstGeom>
          </p:spPr>
          <p:txBody>
            <a:bodyPr lIns="50800" tIns="50800" rIns="50800" bIns="50800" rtlCol="0" anchor="ctr"/>
            <a:lstStyle/>
            <a:p>
              <a:pPr algn="ctr">
                <a:lnSpc>
                  <a:spcPts val="3919"/>
                </a:lnSpc>
              </a:pPr>
              <a:endParaRPr>
                <a:latin typeface="Times New Roman" panose="02020603050405020304" pitchFamily="18" charset="0"/>
                <a:cs typeface="Times New Roman" panose="02020603050405020304" pitchFamily="18" charset="0"/>
              </a:endParaRPr>
            </a:p>
          </p:txBody>
        </p:sp>
      </p:grpSp>
      <p:grpSp>
        <p:nvGrpSpPr>
          <p:cNvPr id="5" name="Group 5"/>
          <p:cNvGrpSpPr/>
          <p:nvPr/>
        </p:nvGrpSpPr>
        <p:grpSpPr>
          <a:xfrm>
            <a:off x="-63938" y="270665"/>
            <a:ext cx="2832452" cy="2394608"/>
            <a:chOff x="0" y="0"/>
            <a:chExt cx="812800" cy="512079"/>
          </a:xfrm>
        </p:grpSpPr>
        <p:sp>
          <p:nvSpPr>
            <p:cNvPr id="6" name="Freeform 6"/>
            <p:cNvSpPr/>
            <p:nvPr/>
          </p:nvSpPr>
          <p:spPr>
            <a:xfrm>
              <a:off x="0" y="0"/>
              <a:ext cx="812800" cy="512079"/>
            </a:xfrm>
            <a:custGeom>
              <a:avLst/>
              <a:gdLst/>
              <a:ahLst/>
              <a:cxnLst/>
              <a:rect l="l" t="t" r="r" b="b"/>
              <a:pathLst>
                <a:path w="812800" h="512079">
                  <a:moveTo>
                    <a:pt x="609600" y="0"/>
                  </a:moveTo>
                  <a:cubicBezTo>
                    <a:pt x="721824" y="0"/>
                    <a:pt x="812800" y="114633"/>
                    <a:pt x="812800" y="256040"/>
                  </a:cubicBezTo>
                  <a:cubicBezTo>
                    <a:pt x="812800" y="397447"/>
                    <a:pt x="721824" y="512079"/>
                    <a:pt x="609600" y="512079"/>
                  </a:cubicBezTo>
                  <a:lnTo>
                    <a:pt x="203200" y="512079"/>
                  </a:lnTo>
                  <a:cubicBezTo>
                    <a:pt x="90976" y="512079"/>
                    <a:pt x="0" y="397447"/>
                    <a:pt x="0" y="256040"/>
                  </a:cubicBezTo>
                  <a:cubicBezTo>
                    <a:pt x="0" y="114633"/>
                    <a:pt x="90976" y="0"/>
                    <a:pt x="203200" y="0"/>
                  </a:cubicBezTo>
                  <a:close/>
                </a:path>
              </a:pathLst>
            </a:custGeom>
            <a:solidFill>
              <a:srgbClr val="E49090"/>
            </a:solidFill>
            <a:ln w="95250" cap="sq">
              <a:solidFill>
                <a:srgbClr val="FCD402"/>
              </a:solidFill>
              <a:prstDash val="solid"/>
              <a:miter/>
            </a:ln>
          </p:spPr>
        </p:sp>
        <p:sp>
          <p:nvSpPr>
            <p:cNvPr id="7" name="TextBox 7"/>
            <p:cNvSpPr txBox="1"/>
            <p:nvPr/>
          </p:nvSpPr>
          <p:spPr>
            <a:xfrm>
              <a:off x="0" y="-142875"/>
              <a:ext cx="812800" cy="654954"/>
            </a:xfrm>
            <a:prstGeom prst="rect">
              <a:avLst/>
            </a:prstGeom>
          </p:spPr>
          <p:txBody>
            <a:bodyPr lIns="50800" tIns="50800" rIns="50800" bIns="50800" rtlCol="0" anchor="ctr"/>
            <a:lstStyle/>
            <a:p>
              <a:pPr algn="ctr">
                <a:lnSpc>
                  <a:spcPts val="3919"/>
                </a:lnSpc>
              </a:pPr>
              <a:endParaRPr>
                <a:latin typeface="Times New Roman" panose="02020603050405020304" pitchFamily="18" charset="0"/>
                <a:cs typeface="Times New Roman" panose="02020603050405020304" pitchFamily="18" charset="0"/>
              </a:endParaRPr>
            </a:p>
          </p:txBody>
        </p:sp>
      </p:grpSp>
      <p:grpSp>
        <p:nvGrpSpPr>
          <p:cNvPr id="8" name="Group 8"/>
          <p:cNvGrpSpPr/>
          <p:nvPr/>
        </p:nvGrpSpPr>
        <p:grpSpPr>
          <a:xfrm>
            <a:off x="0" y="19848384"/>
            <a:ext cx="15113000" cy="1525716"/>
            <a:chOff x="0" y="0"/>
            <a:chExt cx="2890339" cy="782043"/>
          </a:xfrm>
        </p:grpSpPr>
        <p:sp>
          <p:nvSpPr>
            <p:cNvPr id="9" name="Freeform 9"/>
            <p:cNvSpPr/>
            <p:nvPr/>
          </p:nvSpPr>
          <p:spPr>
            <a:xfrm>
              <a:off x="0" y="0"/>
              <a:ext cx="2890339" cy="782043"/>
            </a:xfrm>
            <a:custGeom>
              <a:avLst/>
              <a:gdLst/>
              <a:ahLst/>
              <a:cxnLst/>
              <a:rect l="l" t="t" r="r" b="b"/>
              <a:pathLst>
                <a:path w="2890339" h="782043">
                  <a:moveTo>
                    <a:pt x="0" y="0"/>
                  </a:moveTo>
                  <a:lnTo>
                    <a:pt x="2890339" y="0"/>
                  </a:lnTo>
                  <a:lnTo>
                    <a:pt x="2890339" y="782043"/>
                  </a:lnTo>
                  <a:lnTo>
                    <a:pt x="0" y="782043"/>
                  </a:lnTo>
                  <a:close/>
                </a:path>
              </a:pathLst>
            </a:custGeom>
            <a:gradFill rotWithShape="1">
              <a:gsLst>
                <a:gs pos="0">
                  <a:srgbClr val="C64E4E">
                    <a:alpha val="100000"/>
                  </a:srgbClr>
                </a:gs>
                <a:gs pos="100000">
                  <a:srgbClr val="FFA3A3">
                    <a:alpha val="100000"/>
                  </a:srgbClr>
                </a:gs>
              </a:gsLst>
              <a:lin ang="2700000"/>
            </a:gradFill>
          </p:spPr>
        </p:sp>
        <p:sp>
          <p:nvSpPr>
            <p:cNvPr id="10" name="TextBox 10"/>
            <p:cNvSpPr txBox="1"/>
            <p:nvPr/>
          </p:nvSpPr>
          <p:spPr>
            <a:xfrm>
              <a:off x="0" y="-142875"/>
              <a:ext cx="2890339" cy="924918"/>
            </a:xfrm>
            <a:prstGeom prst="rect">
              <a:avLst/>
            </a:prstGeom>
          </p:spPr>
          <p:txBody>
            <a:bodyPr lIns="50800" tIns="50800" rIns="50800" bIns="50800" rtlCol="0" anchor="ctr"/>
            <a:lstStyle/>
            <a:p>
              <a:pPr algn="ctr">
                <a:lnSpc>
                  <a:spcPts val="3919"/>
                </a:lnSpc>
              </a:pPr>
              <a:endParaRPr>
                <a:latin typeface="Times New Roman" panose="02020603050405020304" pitchFamily="18" charset="0"/>
                <a:cs typeface="Times New Roman" panose="02020603050405020304" pitchFamily="18" charset="0"/>
              </a:endParaRPr>
            </a:p>
          </p:txBody>
        </p:sp>
      </p:grpSp>
      <p:sp>
        <p:nvSpPr>
          <p:cNvPr id="12" name="Freeform 12"/>
          <p:cNvSpPr/>
          <p:nvPr/>
        </p:nvSpPr>
        <p:spPr>
          <a:xfrm>
            <a:off x="391117" y="3089922"/>
            <a:ext cx="7745869" cy="5126357"/>
          </a:xfrm>
          <a:custGeom>
            <a:avLst/>
            <a:gdLst/>
            <a:ahLst/>
            <a:cxnLst/>
            <a:rect l="l" t="t" r="r" b="b"/>
            <a:pathLst>
              <a:path w="7745869" h="5126357">
                <a:moveTo>
                  <a:pt x="0" y="0"/>
                </a:moveTo>
                <a:lnTo>
                  <a:pt x="7745869" y="0"/>
                </a:lnTo>
                <a:lnTo>
                  <a:pt x="7745869" y="5126357"/>
                </a:lnTo>
                <a:lnTo>
                  <a:pt x="0" y="5126357"/>
                </a:lnTo>
                <a:lnTo>
                  <a:pt x="0" y="0"/>
                </a:lnTo>
                <a:close/>
              </a:path>
            </a:pathLst>
          </a:custGeom>
          <a:blipFill>
            <a:blip>
              <a:extLst>
                <a:ext uri="{96DAC541-7B7A-43D3-8B79-37D633B846F1}">
                  <asvg:svgBlip xmlns:asvg="http://schemas.microsoft.com/office/drawing/2016/SVG/main" r:embed="rId2"/>
                </a:ext>
              </a:extLst>
            </a:blip>
            <a:stretch>
              <a:fillRect/>
            </a:stretch>
          </a:blipFill>
        </p:spPr>
      </p:sp>
      <p:grpSp>
        <p:nvGrpSpPr>
          <p:cNvPr id="13" name="Group 13"/>
          <p:cNvGrpSpPr/>
          <p:nvPr/>
        </p:nvGrpSpPr>
        <p:grpSpPr>
          <a:xfrm>
            <a:off x="8492634" y="8959072"/>
            <a:ext cx="6257986" cy="6680978"/>
            <a:chOff x="0" y="0"/>
            <a:chExt cx="1121361" cy="1197156"/>
          </a:xfrm>
        </p:grpSpPr>
        <p:sp>
          <p:nvSpPr>
            <p:cNvPr id="14" name="Freeform 14"/>
            <p:cNvSpPr/>
            <p:nvPr/>
          </p:nvSpPr>
          <p:spPr>
            <a:xfrm>
              <a:off x="0" y="0"/>
              <a:ext cx="1121361" cy="1197156"/>
            </a:xfrm>
            <a:custGeom>
              <a:avLst/>
              <a:gdLst/>
              <a:ahLst/>
              <a:cxnLst/>
              <a:rect l="l" t="t" r="r" b="b"/>
              <a:pathLst>
                <a:path w="1121361" h="1197156">
                  <a:moveTo>
                    <a:pt x="16083" y="0"/>
                  </a:moveTo>
                  <a:lnTo>
                    <a:pt x="1105278" y="0"/>
                  </a:lnTo>
                  <a:cubicBezTo>
                    <a:pt x="1114160" y="0"/>
                    <a:pt x="1121361" y="7200"/>
                    <a:pt x="1121361" y="16083"/>
                  </a:cubicBezTo>
                  <a:lnTo>
                    <a:pt x="1121361" y="1181073"/>
                  </a:lnTo>
                  <a:cubicBezTo>
                    <a:pt x="1121361" y="1185339"/>
                    <a:pt x="1119666" y="1189429"/>
                    <a:pt x="1116650" y="1192445"/>
                  </a:cubicBezTo>
                  <a:cubicBezTo>
                    <a:pt x="1113634" y="1195462"/>
                    <a:pt x="1109543" y="1197156"/>
                    <a:pt x="1105278" y="1197156"/>
                  </a:cubicBezTo>
                  <a:lnTo>
                    <a:pt x="16083" y="1197156"/>
                  </a:lnTo>
                  <a:cubicBezTo>
                    <a:pt x="7200" y="1197156"/>
                    <a:pt x="0" y="1189955"/>
                    <a:pt x="0" y="1181073"/>
                  </a:cubicBezTo>
                  <a:lnTo>
                    <a:pt x="0" y="16083"/>
                  </a:lnTo>
                  <a:cubicBezTo>
                    <a:pt x="0" y="11817"/>
                    <a:pt x="1694" y="7727"/>
                    <a:pt x="4710" y="4710"/>
                  </a:cubicBezTo>
                  <a:cubicBezTo>
                    <a:pt x="7727" y="1694"/>
                    <a:pt x="11817" y="0"/>
                    <a:pt x="16083" y="0"/>
                  </a:cubicBezTo>
                  <a:close/>
                </a:path>
              </a:pathLst>
            </a:custGeom>
            <a:solidFill>
              <a:srgbClr val="FFF4F4"/>
            </a:solidFill>
            <a:ln w="38100" cap="sq">
              <a:solidFill>
                <a:srgbClr val="C64E4E"/>
              </a:solidFill>
              <a:prstDash val="solid"/>
              <a:miter/>
            </a:ln>
          </p:spPr>
        </p:sp>
        <p:sp>
          <p:nvSpPr>
            <p:cNvPr id="15" name="TextBox 15"/>
            <p:cNvSpPr txBox="1"/>
            <p:nvPr/>
          </p:nvSpPr>
          <p:spPr>
            <a:xfrm>
              <a:off x="0" y="-95250"/>
              <a:ext cx="1121361" cy="1292406"/>
            </a:xfrm>
            <a:prstGeom prst="rect">
              <a:avLst/>
            </a:prstGeom>
          </p:spPr>
          <p:txBody>
            <a:bodyPr lIns="50800" tIns="50800" rIns="50800" bIns="50800" rtlCol="0" anchor="ctr"/>
            <a:lstStyle/>
            <a:p>
              <a:pPr algn="ctr">
                <a:lnSpc>
                  <a:spcPts val="2837"/>
                </a:lnSpc>
              </a:pPr>
              <a:endParaRPr>
                <a:latin typeface="Times New Roman" panose="02020603050405020304" pitchFamily="18" charset="0"/>
                <a:cs typeface="Times New Roman" panose="02020603050405020304" pitchFamily="18" charset="0"/>
              </a:endParaRPr>
            </a:p>
          </p:txBody>
        </p:sp>
      </p:grpSp>
      <p:grpSp>
        <p:nvGrpSpPr>
          <p:cNvPr id="16" name="Group 16"/>
          <p:cNvGrpSpPr/>
          <p:nvPr/>
        </p:nvGrpSpPr>
        <p:grpSpPr>
          <a:xfrm>
            <a:off x="8370768" y="3377796"/>
            <a:ext cx="6379852" cy="4800382"/>
            <a:chOff x="0" y="0"/>
            <a:chExt cx="1124982" cy="846468"/>
          </a:xfrm>
        </p:grpSpPr>
        <p:sp>
          <p:nvSpPr>
            <p:cNvPr id="17" name="Freeform 17"/>
            <p:cNvSpPr/>
            <p:nvPr/>
          </p:nvSpPr>
          <p:spPr>
            <a:xfrm>
              <a:off x="0" y="0"/>
              <a:ext cx="1124982" cy="846468"/>
            </a:xfrm>
            <a:custGeom>
              <a:avLst/>
              <a:gdLst/>
              <a:ahLst/>
              <a:cxnLst/>
              <a:rect l="l" t="t" r="r" b="b"/>
              <a:pathLst>
                <a:path w="1124982" h="846468">
                  <a:moveTo>
                    <a:pt x="15775" y="0"/>
                  </a:moveTo>
                  <a:lnTo>
                    <a:pt x="1109206" y="0"/>
                  </a:lnTo>
                  <a:cubicBezTo>
                    <a:pt x="1117919" y="0"/>
                    <a:pt x="1124982" y="7063"/>
                    <a:pt x="1124982" y="15775"/>
                  </a:cubicBezTo>
                  <a:lnTo>
                    <a:pt x="1124982" y="830693"/>
                  </a:lnTo>
                  <a:cubicBezTo>
                    <a:pt x="1124982" y="834877"/>
                    <a:pt x="1123320" y="838889"/>
                    <a:pt x="1120361" y="841848"/>
                  </a:cubicBezTo>
                  <a:cubicBezTo>
                    <a:pt x="1117403" y="844806"/>
                    <a:pt x="1113390" y="846468"/>
                    <a:pt x="1109206" y="846468"/>
                  </a:cubicBezTo>
                  <a:lnTo>
                    <a:pt x="15775" y="846468"/>
                  </a:lnTo>
                  <a:cubicBezTo>
                    <a:pt x="11592" y="846468"/>
                    <a:pt x="7579" y="844806"/>
                    <a:pt x="4621" y="841848"/>
                  </a:cubicBezTo>
                  <a:cubicBezTo>
                    <a:pt x="1662" y="838889"/>
                    <a:pt x="0" y="834877"/>
                    <a:pt x="0" y="830693"/>
                  </a:cubicBezTo>
                  <a:lnTo>
                    <a:pt x="0" y="15775"/>
                  </a:lnTo>
                  <a:cubicBezTo>
                    <a:pt x="0" y="11592"/>
                    <a:pt x="1662" y="7579"/>
                    <a:pt x="4621" y="4621"/>
                  </a:cubicBezTo>
                  <a:cubicBezTo>
                    <a:pt x="7579" y="1662"/>
                    <a:pt x="11592" y="0"/>
                    <a:pt x="15775" y="0"/>
                  </a:cubicBezTo>
                  <a:close/>
                </a:path>
              </a:pathLst>
            </a:custGeom>
            <a:solidFill>
              <a:srgbClr val="FFF4F4"/>
            </a:solidFill>
            <a:ln w="38100" cap="sq">
              <a:solidFill>
                <a:srgbClr val="C64E4E"/>
              </a:solidFill>
              <a:prstDash val="solid"/>
              <a:miter/>
            </a:ln>
          </p:spPr>
        </p:sp>
        <p:sp>
          <p:nvSpPr>
            <p:cNvPr id="18" name="TextBox 18"/>
            <p:cNvSpPr txBox="1"/>
            <p:nvPr/>
          </p:nvSpPr>
          <p:spPr>
            <a:xfrm>
              <a:off x="0" y="-142875"/>
              <a:ext cx="1124982" cy="989343"/>
            </a:xfrm>
            <a:prstGeom prst="rect">
              <a:avLst/>
            </a:prstGeom>
          </p:spPr>
          <p:txBody>
            <a:bodyPr lIns="51623" tIns="51623" rIns="51623" bIns="51623" rtlCol="0" anchor="ctr"/>
            <a:lstStyle/>
            <a:p>
              <a:pPr algn="ctr">
                <a:lnSpc>
                  <a:spcPts val="3919"/>
                </a:lnSpc>
              </a:pPr>
              <a:endParaRPr>
                <a:latin typeface="Times New Roman" panose="02020603050405020304" pitchFamily="18" charset="0"/>
                <a:cs typeface="Times New Roman" panose="02020603050405020304" pitchFamily="18" charset="0"/>
              </a:endParaRPr>
            </a:p>
          </p:txBody>
        </p:sp>
      </p:grpSp>
      <p:grpSp>
        <p:nvGrpSpPr>
          <p:cNvPr id="19" name="Group 19"/>
          <p:cNvGrpSpPr/>
          <p:nvPr/>
        </p:nvGrpSpPr>
        <p:grpSpPr>
          <a:xfrm>
            <a:off x="453942" y="8683004"/>
            <a:ext cx="7791042" cy="7185803"/>
            <a:chOff x="0" y="0"/>
            <a:chExt cx="1396067" cy="1198863"/>
          </a:xfrm>
        </p:grpSpPr>
        <p:sp>
          <p:nvSpPr>
            <p:cNvPr id="20" name="Freeform 20"/>
            <p:cNvSpPr/>
            <p:nvPr/>
          </p:nvSpPr>
          <p:spPr>
            <a:xfrm>
              <a:off x="0" y="0"/>
              <a:ext cx="1396067" cy="1198863"/>
            </a:xfrm>
            <a:custGeom>
              <a:avLst/>
              <a:gdLst/>
              <a:ahLst/>
              <a:cxnLst/>
              <a:rect l="l" t="t" r="r" b="b"/>
              <a:pathLst>
                <a:path w="1396067" h="1198863">
                  <a:moveTo>
                    <a:pt x="12918" y="0"/>
                  </a:moveTo>
                  <a:lnTo>
                    <a:pt x="1383149" y="0"/>
                  </a:lnTo>
                  <a:cubicBezTo>
                    <a:pt x="1386575" y="0"/>
                    <a:pt x="1389861" y="1361"/>
                    <a:pt x="1392283" y="3784"/>
                  </a:cubicBezTo>
                  <a:cubicBezTo>
                    <a:pt x="1394706" y="6206"/>
                    <a:pt x="1396067" y="9492"/>
                    <a:pt x="1396067" y="12918"/>
                  </a:cubicBezTo>
                  <a:lnTo>
                    <a:pt x="1396067" y="1185945"/>
                  </a:lnTo>
                  <a:cubicBezTo>
                    <a:pt x="1396067" y="1189371"/>
                    <a:pt x="1394706" y="1192656"/>
                    <a:pt x="1392283" y="1195079"/>
                  </a:cubicBezTo>
                  <a:cubicBezTo>
                    <a:pt x="1389861" y="1197502"/>
                    <a:pt x="1386575" y="1198863"/>
                    <a:pt x="1383149" y="1198863"/>
                  </a:cubicBezTo>
                  <a:lnTo>
                    <a:pt x="12918" y="1198863"/>
                  </a:lnTo>
                  <a:cubicBezTo>
                    <a:pt x="9492" y="1198863"/>
                    <a:pt x="6206" y="1197502"/>
                    <a:pt x="3784" y="1195079"/>
                  </a:cubicBezTo>
                  <a:cubicBezTo>
                    <a:pt x="1361" y="1192656"/>
                    <a:pt x="0" y="1189371"/>
                    <a:pt x="0" y="1185945"/>
                  </a:cubicBezTo>
                  <a:lnTo>
                    <a:pt x="0" y="12918"/>
                  </a:lnTo>
                  <a:cubicBezTo>
                    <a:pt x="0" y="9492"/>
                    <a:pt x="1361" y="6206"/>
                    <a:pt x="3784" y="3784"/>
                  </a:cubicBezTo>
                  <a:cubicBezTo>
                    <a:pt x="6206" y="1361"/>
                    <a:pt x="9492" y="0"/>
                    <a:pt x="12918" y="0"/>
                  </a:cubicBezTo>
                  <a:close/>
                </a:path>
              </a:pathLst>
            </a:custGeom>
            <a:solidFill>
              <a:srgbClr val="FFF4F4"/>
            </a:solidFill>
            <a:ln w="38100" cap="sq">
              <a:solidFill>
                <a:srgbClr val="C64E4E"/>
              </a:solidFill>
              <a:prstDash val="solid"/>
              <a:miter/>
            </a:ln>
          </p:spPr>
        </p:sp>
        <p:sp>
          <p:nvSpPr>
            <p:cNvPr id="21" name="TextBox 21"/>
            <p:cNvSpPr txBox="1"/>
            <p:nvPr/>
          </p:nvSpPr>
          <p:spPr>
            <a:xfrm>
              <a:off x="0" y="-95250"/>
              <a:ext cx="1396067" cy="1294113"/>
            </a:xfrm>
            <a:prstGeom prst="rect">
              <a:avLst/>
            </a:prstGeom>
          </p:spPr>
          <p:txBody>
            <a:bodyPr lIns="50800" tIns="50800" rIns="50800" bIns="50800" rtlCol="0" anchor="ctr"/>
            <a:lstStyle/>
            <a:p>
              <a:pPr algn="ctr">
                <a:lnSpc>
                  <a:spcPts val="2837"/>
                </a:lnSpc>
              </a:pPr>
              <a:endParaRPr>
                <a:latin typeface="Times New Roman" panose="02020603050405020304" pitchFamily="18" charset="0"/>
                <a:cs typeface="Times New Roman" panose="02020603050405020304" pitchFamily="18" charset="0"/>
              </a:endParaRPr>
            </a:p>
          </p:txBody>
        </p:sp>
      </p:grpSp>
      <p:grpSp>
        <p:nvGrpSpPr>
          <p:cNvPr id="24" name="Group 24"/>
          <p:cNvGrpSpPr/>
          <p:nvPr/>
        </p:nvGrpSpPr>
        <p:grpSpPr>
          <a:xfrm>
            <a:off x="8244984" y="3060948"/>
            <a:ext cx="3807315" cy="868402"/>
            <a:chOff x="0" y="0"/>
            <a:chExt cx="3260188" cy="1636586"/>
          </a:xfrm>
        </p:grpSpPr>
        <p:sp>
          <p:nvSpPr>
            <p:cNvPr id="25" name="Freeform 25"/>
            <p:cNvSpPr/>
            <p:nvPr/>
          </p:nvSpPr>
          <p:spPr>
            <a:xfrm>
              <a:off x="0" y="0"/>
              <a:ext cx="3260188" cy="1636586"/>
            </a:xfrm>
            <a:custGeom>
              <a:avLst/>
              <a:gdLst/>
              <a:ahLst/>
              <a:cxnLst/>
              <a:rect l="l" t="t" r="r" b="b"/>
              <a:pathLst>
                <a:path w="3129689" h="1636586">
                  <a:moveTo>
                    <a:pt x="0" y="0"/>
                  </a:moveTo>
                  <a:lnTo>
                    <a:pt x="3129689" y="0"/>
                  </a:lnTo>
                  <a:lnTo>
                    <a:pt x="3129689" y="1636586"/>
                  </a:lnTo>
                  <a:lnTo>
                    <a:pt x="0" y="1636586"/>
                  </a:lnTo>
                  <a:lnTo>
                    <a:pt x="0" y="0"/>
                  </a:lnTo>
                  <a:close/>
                </a:path>
              </a:pathLst>
            </a:custGeom>
            <a:blipFill>
              <a:blip>
                <a:extLst>
                  <a:ext uri="{96DAC541-7B7A-43D3-8B79-37D633B846F1}">
                    <asvg:svgBlip xmlns:asvg="http://schemas.microsoft.com/office/drawing/2016/SVG/main" r:embed="rId3"/>
                  </a:ext>
                </a:extLst>
              </a:blip>
              <a:stretch>
                <a:fillRect l="-29013" r="-29013"/>
              </a:stretch>
            </a:blipFill>
          </p:spPr>
        </p:sp>
        <p:sp>
          <p:nvSpPr>
            <p:cNvPr id="26" name="TextBox 26"/>
            <p:cNvSpPr txBox="1"/>
            <p:nvPr/>
          </p:nvSpPr>
          <p:spPr>
            <a:xfrm>
              <a:off x="187344" y="156299"/>
              <a:ext cx="2942345" cy="870052"/>
            </a:xfrm>
            <a:prstGeom prst="rect">
              <a:avLst/>
            </a:prstGeom>
          </p:spPr>
          <p:txBody>
            <a:bodyPr wrap="square" lIns="0" tIns="0" rIns="0" bIns="0" rtlCol="0" anchor="t">
              <a:spAutoFit/>
            </a:bodyPr>
            <a:lstStyle/>
            <a:p>
              <a:pPr algn="ctr">
                <a:lnSpc>
                  <a:spcPts val="3610"/>
                </a:lnSpc>
                <a:spcBef>
                  <a:spcPct val="0"/>
                </a:spcBef>
              </a:pPr>
              <a:r>
                <a:rPr lang="en-US" sz="3200" dirty="0">
                  <a:solidFill>
                    <a:srgbClr val="C64E4E"/>
                  </a:solidFill>
                  <a:latin typeface="Times New Roman" panose="02020603050405020304" pitchFamily="18" charset="0"/>
                  <a:ea typeface="Yeseva One"/>
                  <a:cs typeface="Times New Roman" panose="02020603050405020304" pitchFamily="18" charset="0"/>
                  <a:sym typeface="Yeseva One"/>
                </a:rPr>
                <a:t>Coca-Cola </a:t>
              </a:r>
              <a:r>
                <a:rPr lang="en-US" sz="3200" dirty="0" err="1">
                  <a:solidFill>
                    <a:srgbClr val="C64E4E"/>
                  </a:solidFill>
                  <a:latin typeface="Times New Roman" panose="02020603050405020304" pitchFamily="18" charset="0"/>
                  <a:ea typeface="Yeseva One"/>
                  <a:cs typeface="Times New Roman" panose="02020603050405020304" pitchFamily="18" charset="0"/>
                  <a:sym typeface="Yeseva One"/>
                </a:rPr>
                <a:t>EcoRefill</a:t>
              </a:r>
              <a:r>
                <a:rPr lang="en-US" sz="3200" dirty="0">
                  <a:solidFill>
                    <a:srgbClr val="C64E4E"/>
                  </a:solidFill>
                  <a:latin typeface="Times New Roman" panose="02020603050405020304" pitchFamily="18" charset="0"/>
                  <a:ea typeface="Yeseva One"/>
                  <a:cs typeface="Times New Roman" panose="02020603050405020304" pitchFamily="18" charset="0"/>
                  <a:sym typeface="Yeseva One"/>
                </a:rPr>
                <a:t> </a:t>
              </a:r>
            </a:p>
          </p:txBody>
        </p:sp>
      </p:grpSp>
      <p:grpSp>
        <p:nvGrpSpPr>
          <p:cNvPr id="27" name="Group 27"/>
          <p:cNvGrpSpPr/>
          <p:nvPr/>
        </p:nvGrpSpPr>
        <p:grpSpPr>
          <a:xfrm>
            <a:off x="391117" y="16581222"/>
            <a:ext cx="8202269" cy="3290778"/>
            <a:chOff x="0" y="0"/>
            <a:chExt cx="1469754" cy="717327"/>
          </a:xfrm>
        </p:grpSpPr>
        <p:sp>
          <p:nvSpPr>
            <p:cNvPr id="28" name="Freeform 28"/>
            <p:cNvSpPr/>
            <p:nvPr/>
          </p:nvSpPr>
          <p:spPr>
            <a:xfrm>
              <a:off x="0" y="0"/>
              <a:ext cx="1469754" cy="717327"/>
            </a:xfrm>
            <a:custGeom>
              <a:avLst/>
              <a:gdLst/>
              <a:ahLst/>
              <a:cxnLst/>
              <a:rect l="l" t="t" r="r" b="b"/>
              <a:pathLst>
                <a:path w="1469754" h="717327">
                  <a:moveTo>
                    <a:pt x="12270" y="0"/>
                  </a:moveTo>
                  <a:lnTo>
                    <a:pt x="1457484" y="0"/>
                  </a:lnTo>
                  <a:cubicBezTo>
                    <a:pt x="1464260" y="0"/>
                    <a:pt x="1469754" y="5494"/>
                    <a:pt x="1469754" y="12270"/>
                  </a:cubicBezTo>
                  <a:lnTo>
                    <a:pt x="1469754" y="705057"/>
                  </a:lnTo>
                  <a:cubicBezTo>
                    <a:pt x="1469754" y="708311"/>
                    <a:pt x="1468461" y="711432"/>
                    <a:pt x="1466160" y="713733"/>
                  </a:cubicBezTo>
                  <a:cubicBezTo>
                    <a:pt x="1463859" y="716034"/>
                    <a:pt x="1460738" y="717327"/>
                    <a:pt x="1457484" y="717327"/>
                  </a:cubicBezTo>
                  <a:lnTo>
                    <a:pt x="12270" y="717327"/>
                  </a:lnTo>
                  <a:cubicBezTo>
                    <a:pt x="9016" y="717327"/>
                    <a:pt x="5895" y="716034"/>
                    <a:pt x="3594" y="713733"/>
                  </a:cubicBezTo>
                  <a:cubicBezTo>
                    <a:pt x="1293" y="711432"/>
                    <a:pt x="0" y="708311"/>
                    <a:pt x="0" y="705057"/>
                  </a:cubicBezTo>
                  <a:lnTo>
                    <a:pt x="0" y="12270"/>
                  </a:lnTo>
                  <a:cubicBezTo>
                    <a:pt x="0" y="9016"/>
                    <a:pt x="1293" y="5895"/>
                    <a:pt x="3594" y="3594"/>
                  </a:cubicBezTo>
                  <a:cubicBezTo>
                    <a:pt x="5895" y="1293"/>
                    <a:pt x="9016" y="0"/>
                    <a:pt x="12270" y="0"/>
                  </a:cubicBezTo>
                  <a:close/>
                </a:path>
              </a:pathLst>
            </a:custGeom>
            <a:solidFill>
              <a:srgbClr val="FFF4F4"/>
            </a:solidFill>
            <a:ln w="38100" cap="sq">
              <a:solidFill>
                <a:srgbClr val="C64E4E"/>
              </a:solidFill>
              <a:prstDash val="solid"/>
              <a:miter/>
            </a:ln>
          </p:spPr>
        </p:sp>
        <p:sp>
          <p:nvSpPr>
            <p:cNvPr id="29" name="TextBox 29"/>
            <p:cNvSpPr txBox="1"/>
            <p:nvPr/>
          </p:nvSpPr>
          <p:spPr>
            <a:xfrm>
              <a:off x="0" y="-95250"/>
              <a:ext cx="1469754" cy="812577"/>
            </a:xfrm>
            <a:prstGeom prst="rect">
              <a:avLst/>
            </a:prstGeom>
          </p:spPr>
          <p:txBody>
            <a:bodyPr lIns="50800" tIns="50800" rIns="50800" bIns="50800" rtlCol="0" anchor="ctr"/>
            <a:lstStyle/>
            <a:p>
              <a:pPr algn="ctr">
                <a:lnSpc>
                  <a:spcPts val="2837"/>
                </a:lnSpc>
              </a:pPr>
              <a:endParaRPr>
                <a:latin typeface="Times New Roman" panose="02020603050405020304" pitchFamily="18" charset="0"/>
                <a:cs typeface="Times New Roman" panose="02020603050405020304" pitchFamily="18" charset="0"/>
              </a:endParaRPr>
            </a:p>
          </p:txBody>
        </p:sp>
      </p:grpSp>
      <p:sp>
        <p:nvSpPr>
          <p:cNvPr id="30" name="Freeform 30"/>
          <p:cNvSpPr/>
          <p:nvPr/>
        </p:nvSpPr>
        <p:spPr>
          <a:xfrm>
            <a:off x="366832" y="15936939"/>
            <a:ext cx="3057199" cy="844899"/>
          </a:xfrm>
          <a:custGeom>
            <a:avLst/>
            <a:gdLst/>
            <a:ahLst/>
            <a:cxnLst/>
            <a:rect l="l" t="t" r="r" b="b"/>
            <a:pathLst>
              <a:path w="3057199" h="844899">
                <a:moveTo>
                  <a:pt x="0" y="0"/>
                </a:moveTo>
                <a:lnTo>
                  <a:pt x="3057199" y="0"/>
                </a:lnTo>
                <a:lnTo>
                  <a:pt x="3057199" y="844899"/>
                </a:lnTo>
                <a:lnTo>
                  <a:pt x="0" y="844899"/>
                </a:lnTo>
                <a:lnTo>
                  <a:pt x="0" y="0"/>
                </a:lnTo>
                <a:close/>
              </a:path>
            </a:pathLst>
          </a:custGeom>
          <a:blipFill>
            <a:blip>
              <a:extLst>
                <a:ext uri="{96DAC541-7B7A-43D3-8B79-37D633B846F1}">
                  <asvg:svgBlip xmlns:asvg="http://schemas.microsoft.com/office/drawing/2016/SVG/main" r:embed="rId4"/>
                </a:ext>
              </a:extLst>
            </a:blip>
            <a:stretch>
              <a:fillRect/>
            </a:stretch>
          </a:blipFill>
        </p:spPr>
      </p:sp>
      <p:grpSp>
        <p:nvGrpSpPr>
          <p:cNvPr id="31" name="Group 31"/>
          <p:cNvGrpSpPr/>
          <p:nvPr/>
        </p:nvGrpSpPr>
        <p:grpSpPr>
          <a:xfrm>
            <a:off x="8737827" y="15868807"/>
            <a:ext cx="6043737" cy="4003193"/>
            <a:chOff x="0" y="0"/>
            <a:chExt cx="1082969" cy="717327"/>
          </a:xfrm>
        </p:grpSpPr>
        <p:sp>
          <p:nvSpPr>
            <p:cNvPr id="32" name="Freeform 32"/>
            <p:cNvSpPr/>
            <p:nvPr/>
          </p:nvSpPr>
          <p:spPr>
            <a:xfrm>
              <a:off x="0" y="0"/>
              <a:ext cx="1082969" cy="717327"/>
            </a:xfrm>
            <a:custGeom>
              <a:avLst/>
              <a:gdLst/>
              <a:ahLst/>
              <a:cxnLst/>
              <a:rect l="l" t="t" r="r" b="b"/>
              <a:pathLst>
                <a:path w="1082969" h="717327">
                  <a:moveTo>
                    <a:pt x="16653" y="0"/>
                  </a:moveTo>
                  <a:lnTo>
                    <a:pt x="1066317" y="0"/>
                  </a:lnTo>
                  <a:cubicBezTo>
                    <a:pt x="1070733" y="0"/>
                    <a:pt x="1074969" y="1754"/>
                    <a:pt x="1078092" y="4877"/>
                  </a:cubicBezTo>
                  <a:cubicBezTo>
                    <a:pt x="1081215" y="8000"/>
                    <a:pt x="1082969" y="12236"/>
                    <a:pt x="1082969" y="16653"/>
                  </a:cubicBezTo>
                  <a:lnTo>
                    <a:pt x="1082969" y="700674"/>
                  </a:lnTo>
                  <a:cubicBezTo>
                    <a:pt x="1082969" y="705091"/>
                    <a:pt x="1081215" y="709327"/>
                    <a:pt x="1078092" y="712450"/>
                  </a:cubicBezTo>
                  <a:cubicBezTo>
                    <a:pt x="1074969" y="715573"/>
                    <a:pt x="1070733" y="717327"/>
                    <a:pt x="1066317" y="717327"/>
                  </a:cubicBezTo>
                  <a:lnTo>
                    <a:pt x="16653" y="717327"/>
                  </a:lnTo>
                  <a:cubicBezTo>
                    <a:pt x="12236" y="717327"/>
                    <a:pt x="8000" y="715573"/>
                    <a:pt x="4877" y="712450"/>
                  </a:cubicBezTo>
                  <a:cubicBezTo>
                    <a:pt x="1754" y="709327"/>
                    <a:pt x="0" y="705091"/>
                    <a:pt x="0" y="700674"/>
                  </a:cubicBezTo>
                  <a:lnTo>
                    <a:pt x="0" y="16653"/>
                  </a:lnTo>
                  <a:cubicBezTo>
                    <a:pt x="0" y="12236"/>
                    <a:pt x="1754" y="8000"/>
                    <a:pt x="4877" y="4877"/>
                  </a:cubicBezTo>
                  <a:cubicBezTo>
                    <a:pt x="8000" y="1754"/>
                    <a:pt x="12236" y="0"/>
                    <a:pt x="16653" y="0"/>
                  </a:cubicBezTo>
                  <a:close/>
                </a:path>
              </a:pathLst>
            </a:custGeom>
            <a:solidFill>
              <a:srgbClr val="FFF4F4"/>
            </a:solidFill>
            <a:ln w="38100" cap="sq">
              <a:solidFill>
                <a:srgbClr val="C64E4E"/>
              </a:solidFill>
              <a:prstDash val="solid"/>
              <a:miter/>
            </a:ln>
          </p:spPr>
        </p:sp>
        <p:sp>
          <p:nvSpPr>
            <p:cNvPr id="33" name="TextBox 33"/>
            <p:cNvSpPr txBox="1"/>
            <p:nvPr/>
          </p:nvSpPr>
          <p:spPr>
            <a:xfrm>
              <a:off x="0" y="-95250"/>
              <a:ext cx="1082969" cy="812577"/>
            </a:xfrm>
            <a:prstGeom prst="rect">
              <a:avLst/>
            </a:prstGeom>
          </p:spPr>
          <p:txBody>
            <a:bodyPr lIns="50800" tIns="50800" rIns="50800" bIns="50800" rtlCol="0" anchor="ctr"/>
            <a:lstStyle/>
            <a:p>
              <a:pPr algn="ctr">
                <a:lnSpc>
                  <a:spcPts val="2837"/>
                </a:lnSpc>
              </a:pPr>
              <a:endParaRPr>
                <a:latin typeface="Times New Roman" panose="02020603050405020304" pitchFamily="18" charset="0"/>
                <a:cs typeface="Times New Roman" panose="02020603050405020304" pitchFamily="18" charset="0"/>
              </a:endParaRPr>
            </a:p>
          </p:txBody>
        </p:sp>
      </p:grpSp>
      <p:sp>
        <p:nvSpPr>
          <p:cNvPr id="34" name="Freeform 34"/>
          <p:cNvSpPr/>
          <p:nvPr/>
        </p:nvSpPr>
        <p:spPr>
          <a:xfrm>
            <a:off x="8657952" y="15617532"/>
            <a:ext cx="2890207" cy="730456"/>
          </a:xfrm>
          <a:custGeom>
            <a:avLst/>
            <a:gdLst/>
            <a:ahLst/>
            <a:cxnLst/>
            <a:rect l="l" t="t" r="r" b="b"/>
            <a:pathLst>
              <a:path w="2643096" h="730456">
                <a:moveTo>
                  <a:pt x="0" y="0"/>
                </a:moveTo>
                <a:lnTo>
                  <a:pt x="2643096" y="0"/>
                </a:lnTo>
                <a:lnTo>
                  <a:pt x="2643096" y="730455"/>
                </a:lnTo>
                <a:lnTo>
                  <a:pt x="0" y="730455"/>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35" name="Freeform 35"/>
          <p:cNvSpPr/>
          <p:nvPr/>
        </p:nvSpPr>
        <p:spPr>
          <a:xfrm>
            <a:off x="266003" y="8475227"/>
            <a:ext cx="4704295" cy="723985"/>
          </a:xfrm>
          <a:custGeom>
            <a:avLst/>
            <a:gdLst/>
            <a:ahLst/>
            <a:cxnLst/>
            <a:rect l="l" t="t" r="r" b="b"/>
            <a:pathLst>
              <a:path w="2659797" h="723985">
                <a:moveTo>
                  <a:pt x="0" y="0"/>
                </a:moveTo>
                <a:lnTo>
                  <a:pt x="2659796" y="0"/>
                </a:lnTo>
                <a:lnTo>
                  <a:pt x="2659796" y="723985"/>
                </a:lnTo>
                <a:lnTo>
                  <a:pt x="0" y="723985"/>
                </a:lnTo>
                <a:lnTo>
                  <a:pt x="0" y="0"/>
                </a:lnTo>
                <a:close/>
              </a:path>
            </a:pathLst>
          </a:custGeom>
          <a:blipFill>
            <a:blip>
              <a:extLst>
                <a:ext uri="{96DAC541-7B7A-43D3-8B79-37D633B846F1}">
                  <asvg:svgBlip xmlns:asvg="http://schemas.microsoft.com/office/drawing/2016/SVG/main" r:embed="rId4"/>
                </a:ext>
              </a:extLst>
            </a:blip>
            <a:stretch>
              <a:fillRect t="-765" b="-765"/>
            </a:stretch>
          </a:blipFill>
        </p:spPr>
      </p:sp>
      <p:sp>
        <p:nvSpPr>
          <p:cNvPr id="36" name="Freeform 36"/>
          <p:cNvSpPr/>
          <p:nvPr/>
        </p:nvSpPr>
        <p:spPr>
          <a:xfrm>
            <a:off x="8358243" y="8268103"/>
            <a:ext cx="6141463" cy="1030277"/>
          </a:xfrm>
          <a:custGeom>
            <a:avLst/>
            <a:gdLst/>
            <a:ahLst/>
            <a:cxnLst/>
            <a:rect l="l" t="t" r="r" b="b"/>
            <a:pathLst>
              <a:path w="2464093" h="680986">
                <a:moveTo>
                  <a:pt x="0" y="0"/>
                </a:moveTo>
                <a:lnTo>
                  <a:pt x="2464093" y="0"/>
                </a:lnTo>
                <a:lnTo>
                  <a:pt x="2464093" y="680985"/>
                </a:lnTo>
                <a:lnTo>
                  <a:pt x="0" y="680985"/>
                </a:lnTo>
                <a:lnTo>
                  <a:pt x="0" y="0"/>
                </a:lnTo>
                <a:close/>
              </a:path>
            </a:pathLst>
          </a:custGeom>
          <a:blipFill>
            <a:blip>
              <a:extLst>
                <a:ext uri="{96DAC541-7B7A-43D3-8B79-37D633B846F1}">
                  <asvg:svgBlip xmlns:asvg="http://schemas.microsoft.com/office/drawing/2016/SVG/main" r:embed="rId4"/>
                </a:ext>
              </a:extLst>
            </a:blip>
            <a:stretch>
              <a:fillRect/>
            </a:stretch>
          </a:blipFill>
        </p:spPr>
      </p:sp>
      <p:sp>
        <p:nvSpPr>
          <p:cNvPr id="37" name="Freeform 37"/>
          <p:cNvSpPr/>
          <p:nvPr/>
        </p:nvSpPr>
        <p:spPr>
          <a:xfrm>
            <a:off x="14042733" y="2699847"/>
            <a:ext cx="1082560" cy="1060909"/>
          </a:xfrm>
          <a:custGeom>
            <a:avLst/>
            <a:gdLst/>
            <a:ahLst/>
            <a:cxnLst/>
            <a:rect l="l" t="t" r="r" b="b"/>
            <a:pathLst>
              <a:path w="1082560" h="1060909">
                <a:moveTo>
                  <a:pt x="0" y="0"/>
                </a:moveTo>
                <a:lnTo>
                  <a:pt x="1082560" y="0"/>
                </a:lnTo>
                <a:lnTo>
                  <a:pt x="1082560" y="1060909"/>
                </a:lnTo>
                <a:lnTo>
                  <a:pt x="0" y="1060909"/>
                </a:lnTo>
                <a:lnTo>
                  <a:pt x="0" y="0"/>
                </a:lnTo>
                <a:close/>
              </a:path>
            </a:pathLst>
          </a:custGeom>
          <a:blipFill>
            <a:blip r:embed="rId5"/>
            <a:stretch>
              <a:fillRect/>
            </a:stretch>
          </a:blipFill>
        </p:spPr>
      </p:sp>
      <p:sp>
        <p:nvSpPr>
          <p:cNvPr id="38" name="Freeform 38"/>
          <p:cNvSpPr/>
          <p:nvPr/>
        </p:nvSpPr>
        <p:spPr>
          <a:xfrm>
            <a:off x="13240301" y="20023620"/>
            <a:ext cx="1783799" cy="1290944"/>
          </a:xfrm>
          <a:custGeom>
            <a:avLst/>
            <a:gdLst/>
            <a:ahLst/>
            <a:cxnLst/>
            <a:rect l="l" t="t" r="r" b="b"/>
            <a:pathLst>
              <a:path w="1136112" h="1084987">
                <a:moveTo>
                  <a:pt x="0" y="0"/>
                </a:moveTo>
                <a:lnTo>
                  <a:pt x="1136112" y="0"/>
                </a:lnTo>
                <a:lnTo>
                  <a:pt x="1136112" y="1084987"/>
                </a:lnTo>
                <a:lnTo>
                  <a:pt x="0" y="1084987"/>
                </a:lnTo>
                <a:lnTo>
                  <a:pt x="0" y="0"/>
                </a:lnTo>
                <a:close/>
              </a:path>
            </a:pathLst>
          </a:custGeom>
          <a:blipFill>
            <a:blip>
              <a:extLst>
                <a:ext uri="{96DAC541-7B7A-43D3-8B79-37D633B846F1}">
                  <asvg:svgBlip xmlns:asvg="http://schemas.microsoft.com/office/drawing/2016/SVG/main" r:embed="rId6"/>
                </a:ext>
              </a:extLst>
            </a:blip>
            <a:stretch>
              <a:fillRect/>
            </a:stretch>
          </a:blipFill>
        </p:spPr>
      </p:sp>
      <p:sp>
        <p:nvSpPr>
          <p:cNvPr id="39" name="Freeform 39"/>
          <p:cNvSpPr/>
          <p:nvPr/>
        </p:nvSpPr>
        <p:spPr>
          <a:xfrm>
            <a:off x="0" y="19926209"/>
            <a:ext cx="1460499" cy="1388355"/>
          </a:xfrm>
          <a:custGeom>
            <a:avLst/>
            <a:gdLst/>
            <a:ahLst/>
            <a:cxnLst/>
            <a:rect l="l" t="t" r="r" b="b"/>
            <a:pathLst>
              <a:path w="910680" h="1110585">
                <a:moveTo>
                  <a:pt x="0" y="0"/>
                </a:moveTo>
                <a:lnTo>
                  <a:pt x="910680" y="0"/>
                </a:lnTo>
                <a:lnTo>
                  <a:pt x="910680" y="1110585"/>
                </a:lnTo>
                <a:lnTo>
                  <a:pt x="0" y="1110585"/>
                </a:lnTo>
                <a:lnTo>
                  <a:pt x="0" y="0"/>
                </a:lnTo>
                <a:close/>
              </a:path>
            </a:pathLst>
          </a:custGeom>
          <a:blipFill>
            <a:blip r:embed="rId7"/>
            <a:stretch>
              <a:fillRect/>
            </a:stretch>
          </a:blipFill>
        </p:spPr>
      </p:sp>
      <p:sp>
        <p:nvSpPr>
          <p:cNvPr id="40" name="Freeform 40"/>
          <p:cNvSpPr/>
          <p:nvPr/>
        </p:nvSpPr>
        <p:spPr>
          <a:xfrm>
            <a:off x="13256696" y="18700915"/>
            <a:ext cx="1386404" cy="1150715"/>
          </a:xfrm>
          <a:custGeom>
            <a:avLst/>
            <a:gdLst/>
            <a:ahLst/>
            <a:cxnLst/>
            <a:rect l="l" t="t" r="r" b="b"/>
            <a:pathLst>
              <a:path w="1386404" h="1150715">
                <a:moveTo>
                  <a:pt x="0" y="0"/>
                </a:moveTo>
                <a:lnTo>
                  <a:pt x="1386404" y="0"/>
                </a:lnTo>
                <a:lnTo>
                  <a:pt x="1386404" y="1150715"/>
                </a:lnTo>
                <a:lnTo>
                  <a:pt x="0" y="1150715"/>
                </a:lnTo>
                <a:lnTo>
                  <a:pt x="0" y="0"/>
                </a:lnTo>
                <a:close/>
              </a:path>
            </a:pathLst>
          </a:custGeom>
          <a:blipFill>
            <a:blip>
              <a:extLst>
                <a:ext uri="{96DAC541-7B7A-43D3-8B79-37D633B846F1}">
                  <asvg:svgBlip xmlns:asvg="http://schemas.microsoft.com/office/drawing/2016/SVG/main" r:embed="rId8"/>
                </a:ext>
              </a:extLst>
            </a:blip>
            <a:stretch>
              <a:fillRect/>
            </a:stretch>
          </a:blipFill>
        </p:spPr>
      </p:sp>
      <p:sp>
        <p:nvSpPr>
          <p:cNvPr id="41" name="Freeform 41"/>
          <p:cNvSpPr/>
          <p:nvPr/>
        </p:nvSpPr>
        <p:spPr>
          <a:xfrm>
            <a:off x="9016178" y="18666749"/>
            <a:ext cx="1048566" cy="1006623"/>
          </a:xfrm>
          <a:custGeom>
            <a:avLst/>
            <a:gdLst/>
            <a:ahLst/>
            <a:cxnLst/>
            <a:rect l="l" t="t" r="r" b="b"/>
            <a:pathLst>
              <a:path w="1048566" h="1006623">
                <a:moveTo>
                  <a:pt x="0" y="0"/>
                </a:moveTo>
                <a:lnTo>
                  <a:pt x="1048566" y="0"/>
                </a:lnTo>
                <a:lnTo>
                  <a:pt x="1048566" y="1006623"/>
                </a:lnTo>
                <a:lnTo>
                  <a:pt x="0" y="1006623"/>
                </a:lnTo>
                <a:lnTo>
                  <a:pt x="0" y="0"/>
                </a:lnTo>
                <a:close/>
              </a:path>
            </a:pathLst>
          </a:custGeom>
          <a:blipFill>
            <a:blip r:embed="rId9"/>
            <a:stretch>
              <a:fillRect/>
            </a:stretch>
          </a:blipFill>
        </p:spPr>
      </p:sp>
      <p:sp>
        <p:nvSpPr>
          <p:cNvPr id="42" name="Freeform 42"/>
          <p:cNvSpPr/>
          <p:nvPr/>
        </p:nvSpPr>
        <p:spPr>
          <a:xfrm>
            <a:off x="6770724" y="6916668"/>
            <a:ext cx="668545" cy="1407463"/>
          </a:xfrm>
          <a:custGeom>
            <a:avLst/>
            <a:gdLst/>
            <a:ahLst/>
            <a:cxnLst/>
            <a:rect l="l" t="t" r="r" b="b"/>
            <a:pathLst>
              <a:path w="668545" h="1407463">
                <a:moveTo>
                  <a:pt x="0" y="0"/>
                </a:moveTo>
                <a:lnTo>
                  <a:pt x="668545" y="0"/>
                </a:lnTo>
                <a:lnTo>
                  <a:pt x="668545" y="1407462"/>
                </a:lnTo>
                <a:lnTo>
                  <a:pt x="0" y="1407462"/>
                </a:lnTo>
                <a:lnTo>
                  <a:pt x="0" y="0"/>
                </a:lnTo>
                <a:close/>
              </a:path>
            </a:pathLst>
          </a:custGeom>
          <a:blipFill>
            <a:blip r:embed="rId10"/>
            <a:stretch>
              <a:fillRect/>
            </a:stretch>
          </a:blipFill>
        </p:spPr>
      </p:sp>
      <p:sp>
        <p:nvSpPr>
          <p:cNvPr id="43" name="TextBox 43"/>
          <p:cNvSpPr txBox="1"/>
          <p:nvPr/>
        </p:nvSpPr>
        <p:spPr>
          <a:xfrm>
            <a:off x="8410843" y="15677868"/>
            <a:ext cx="3137317" cy="487313"/>
          </a:xfrm>
          <a:prstGeom prst="rect">
            <a:avLst/>
          </a:prstGeom>
        </p:spPr>
        <p:txBody>
          <a:bodyPr lIns="0" tIns="0" rIns="0" bIns="0" rtlCol="0" anchor="t">
            <a:spAutoFit/>
          </a:bodyPr>
          <a:lstStyle/>
          <a:p>
            <a:pPr algn="ctr">
              <a:lnSpc>
                <a:spcPts val="3834"/>
              </a:lnSpc>
              <a:spcBef>
                <a:spcPct val="0"/>
              </a:spcBef>
            </a:pPr>
            <a:r>
              <a:rPr lang="en-US" sz="3200" dirty="0">
                <a:solidFill>
                  <a:srgbClr val="C64E4E"/>
                </a:solidFill>
                <a:latin typeface="Times New Roman" panose="02020603050405020304" pitchFamily="18" charset="0"/>
                <a:ea typeface="Yeseva One"/>
                <a:cs typeface="Times New Roman" panose="02020603050405020304" pitchFamily="18" charset="0"/>
                <a:sym typeface="Yeseva One"/>
              </a:rPr>
              <a:t>CONCLUSION</a:t>
            </a:r>
          </a:p>
        </p:txBody>
      </p:sp>
      <p:sp>
        <p:nvSpPr>
          <p:cNvPr id="44" name="TextBox 44"/>
          <p:cNvSpPr txBox="1"/>
          <p:nvPr/>
        </p:nvSpPr>
        <p:spPr>
          <a:xfrm>
            <a:off x="266003" y="8581525"/>
            <a:ext cx="4542370" cy="410369"/>
          </a:xfrm>
          <a:prstGeom prst="rect">
            <a:avLst/>
          </a:prstGeom>
        </p:spPr>
        <p:txBody>
          <a:bodyPr wrap="square" lIns="0" tIns="0" rIns="0" bIns="0" rtlCol="0" anchor="t">
            <a:spAutoFit/>
          </a:bodyPr>
          <a:lstStyle/>
          <a:p>
            <a:pPr algn="ctr">
              <a:lnSpc>
                <a:spcPts val="3229"/>
              </a:lnSpc>
              <a:spcBef>
                <a:spcPct val="0"/>
              </a:spcBef>
            </a:pPr>
            <a:r>
              <a:rPr lang="en-US" sz="3200" dirty="0">
                <a:solidFill>
                  <a:srgbClr val="C64E4E"/>
                </a:solidFill>
                <a:latin typeface="Times New Roman" panose="02020603050405020304" pitchFamily="18" charset="0"/>
                <a:ea typeface="Yeseva One"/>
                <a:cs typeface="Times New Roman" panose="02020603050405020304" pitchFamily="18" charset="0"/>
                <a:sym typeface="Yeseva One"/>
              </a:rPr>
              <a:t>Branding extension trends</a:t>
            </a:r>
          </a:p>
        </p:txBody>
      </p:sp>
      <p:sp>
        <p:nvSpPr>
          <p:cNvPr id="45" name="TextBox 45"/>
          <p:cNvSpPr txBox="1"/>
          <p:nvPr/>
        </p:nvSpPr>
        <p:spPr>
          <a:xfrm>
            <a:off x="685921" y="16144257"/>
            <a:ext cx="2419020" cy="346249"/>
          </a:xfrm>
          <a:prstGeom prst="rect">
            <a:avLst/>
          </a:prstGeom>
        </p:spPr>
        <p:txBody>
          <a:bodyPr wrap="square" lIns="0" tIns="0" rIns="0" bIns="0" rtlCol="0" anchor="t">
            <a:spAutoFit/>
          </a:bodyPr>
          <a:lstStyle/>
          <a:p>
            <a:pPr algn="ctr">
              <a:lnSpc>
                <a:spcPts val="2714"/>
              </a:lnSpc>
              <a:spcBef>
                <a:spcPct val="0"/>
              </a:spcBef>
            </a:pPr>
            <a:r>
              <a:rPr lang="en-US" sz="3200" dirty="0">
                <a:solidFill>
                  <a:srgbClr val="C64E4E"/>
                </a:solidFill>
                <a:latin typeface="Times New Roman" panose="02020603050405020304" pitchFamily="18" charset="0"/>
                <a:ea typeface="Yeseva One"/>
                <a:cs typeface="Times New Roman" panose="02020603050405020304" pitchFamily="18" charset="0"/>
                <a:sym typeface="Yeseva One"/>
              </a:rPr>
              <a:t>Reference List</a:t>
            </a:r>
          </a:p>
        </p:txBody>
      </p:sp>
      <p:sp>
        <p:nvSpPr>
          <p:cNvPr id="46" name="TextBox 46"/>
          <p:cNvSpPr txBox="1"/>
          <p:nvPr/>
        </p:nvSpPr>
        <p:spPr>
          <a:xfrm>
            <a:off x="3104941" y="92825"/>
            <a:ext cx="11702678" cy="2447208"/>
          </a:xfrm>
          <a:prstGeom prst="rect">
            <a:avLst/>
          </a:prstGeom>
        </p:spPr>
        <p:txBody>
          <a:bodyPr wrap="square" lIns="0" tIns="0" rIns="0" bIns="0" rtlCol="0" anchor="t">
            <a:spAutoFit/>
          </a:bodyPr>
          <a:lstStyle/>
          <a:p>
            <a:pPr algn="ctr">
              <a:lnSpc>
                <a:spcPts val="6299"/>
              </a:lnSpc>
            </a:pPr>
            <a:r>
              <a:rPr lang="en-US" sz="6200" dirty="0">
                <a:solidFill>
                  <a:srgbClr val="FFFFFF"/>
                </a:solidFill>
                <a:latin typeface="Times New Roman" panose="02020603050405020304" pitchFamily="18" charset="0"/>
                <a:ea typeface="Anton"/>
                <a:cs typeface="Times New Roman" panose="02020603050405020304" pitchFamily="18" charset="0"/>
                <a:sym typeface="Anton"/>
              </a:rPr>
              <a:t>SUSTAINABLE BRAND EXTENSION POSTER CONTENT (COCA-COLA) </a:t>
            </a:r>
          </a:p>
        </p:txBody>
      </p:sp>
      <p:sp>
        <p:nvSpPr>
          <p:cNvPr id="47" name="TextBox 47"/>
          <p:cNvSpPr txBox="1"/>
          <p:nvPr/>
        </p:nvSpPr>
        <p:spPr>
          <a:xfrm>
            <a:off x="1748105" y="3192213"/>
            <a:ext cx="3222193" cy="589905"/>
          </a:xfrm>
          <a:prstGeom prst="rect">
            <a:avLst/>
          </a:prstGeom>
        </p:spPr>
        <p:txBody>
          <a:bodyPr lIns="0" tIns="0" rIns="0" bIns="0" rtlCol="0" anchor="t">
            <a:spAutoFit/>
          </a:bodyPr>
          <a:lstStyle/>
          <a:p>
            <a:pPr algn="ctr">
              <a:lnSpc>
                <a:spcPts val="4592"/>
              </a:lnSpc>
              <a:spcBef>
                <a:spcPct val="0"/>
              </a:spcBef>
            </a:pPr>
            <a:r>
              <a:rPr lang="en-US" sz="3280" dirty="0">
                <a:solidFill>
                  <a:srgbClr val="C64E4E"/>
                </a:solidFill>
                <a:latin typeface="Times New Roman" panose="02020603050405020304" pitchFamily="18" charset="0"/>
                <a:ea typeface="Yeseva One"/>
                <a:cs typeface="Times New Roman" panose="02020603050405020304" pitchFamily="18" charset="0"/>
                <a:sym typeface="Yeseva One"/>
              </a:rPr>
              <a:t>INTRODUCTION</a:t>
            </a:r>
          </a:p>
        </p:txBody>
      </p:sp>
      <p:sp>
        <p:nvSpPr>
          <p:cNvPr id="48" name="TextBox 48"/>
          <p:cNvSpPr txBox="1"/>
          <p:nvPr/>
        </p:nvSpPr>
        <p:spPr>
          <a:xfrm>
            <a:off x="8811437" y="16416456"/>
            <a:ext cx="5755462" cy="2154436"/>
          </a:xfrm>
          <a:prstGeom prst="rect">
            <a:avLst/>
          </a:prstGeom>
        </p:spPr>
        <p:txBody>
          <a:bodyPr wrap="square" lIns="0" tIns="0" rIns="0" bIns="0" rtlCol="0" anchor="t">
            <a:spAutoFit/>
          </a:bodyPr>
          <a:lstStyle/>
          <a:p>
            <a:pPr marL="285750" indent="-285750" algn="just">
              <a:buFont typeface="Arial" panose="020B0604020202020204" pitchFamily="34" charset="0"/>
              <a:buChar char="•"/>
            </a:pPr>
            <a:r>
              <a:rPr lang="en-IN" sz="1400" dirty="0">
                <a:latin typeface="Times New Roman" panose="02020603050405020304" pitchFamily="18" charset="0"/>
                <a:cs typeface="Times New Roman" panose="02020603050405020304" pitchFamily="18" charset="0"/>
              </a:rPr>
              <a:t>Consumer mindset changes and growing environmental awareness make Coca-Cola </a:t>
            </a:r>
            <a:r>
              <a:rPr lang="en-IN" sz="1400" dirty="0" err="1">
                <a:latin typeface="Times New Roman" panose="02020603050405020304" pitchFamily="18" charset="0"/>
                <a:cs typeface="Times New Roman" panose="02020603050405020304" pitchFamily="18" charset="0"/>
              </a:rPr>
              <a:t>EcoRefill</a:t>
            </a:r>
            <a:r>
              <a:rPr lang="en-IN" sz="1400" dirty="0">
                <a:latin typeface="Times New Roman" panose="02020603050405020304" pitchFamily="18" charset="0"/>
                <a:cs typeface="Times New Roman" panose="02020603050405020304" pitchFamily="18" charset="0"/>
              </a:rPr>
              <a:t> a novel and innovative brand extension that "takes action" on sustainability.</a:t>
            </a:r>
            <a:endParaRPr lang="en-US" sz="14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IN" sz="1400" dirty="0">
                <a:latin typeface="Times New Roman" panose="02020603050405020304" pitchFamily="18" charset="0"/>
                <a:cs typeface="Times New Roman" panose="02020603050405020304" pitchFamily="18" charset="0"/>
              </a:rPr>
              <a:t>The brand extension increases the reusability of packaging, helps towards the Coca-Cola sustainability targets and generates long-term value for consumers and investors with digital technology and convenient refill points.</a:t>
            </a:r>
            <a:endParaRPr lang="en-US" sz="14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IN" sz="1400" dirty="0">
                <a:latin typeface="Times New Roman" panose="02020603050405020304" pitchFamily="18" charset="0"/>
                <a:cs typeface="Times New Roman" panose="02020603050405020304" pitchFamily="18" charset="0"/>
              </a:rPr>
              <a:t>The project is an example of the potential of sustainability and innovation to come together and strengthen Coca-Cola's market place position, and also open the way to a cleaner greener, and more sustainable future.</a:t>
            </a:r>
            <a:r>
              <a:rPr lang="en-US" sz="1050" dirty="0">
                <a:latin typeface="Times New Roman" panose="02020603050405020304" pitchFamily="18" charset="0"/>
                <a:cs typeface="Times New Roman" panose="02020603050405020304" pitchFamily="18" charset="0"/>
              </a:rPr>
              <a:t> </a:t>
            </a:r>
            <a:endParaRPr lang="en-US" sz="1050" dirty="0">
              <a:solidFill>
                <a:srgbClr val="000000"/>
              </a:solidFill>
              <a:latin typeface="Times New Roman" panose="02020603050405020304" pitchFamily="18" charset="0"/>
              <a:ea typeface="Arimo"/>
              <a:cs typeface="Times New Roman" panose="02020603050405020304" pitchFamily="18" charset="0"/>
              <a:sym typeface="Arimo"/>
            </a:endParaRPr>
          </a:p>
        </p:txBody>
      </p:sp>
      <p:sp>
        <p:nvSpPr>
          <p:cNvPr id="49" name="TextBox 49"/>
          <p:cNvSpPr txBox="1"/>
          <p:nvPr/>
        </p:nvSpPr>
        <p:spPr>
          <a:xfrm>
            <a:off x="8476240" y="4108380"/>
            <a:ext cx="6023466" cy="2215991"/>
          </a:xfrm>
          <a:prstGeom prst="rect">
            <a:avLst/>
          </a:prstGeom>
        </p:spPr>
        <p:txBody>
          <a:bodyPr wrap="square" lIns="0" tIns="0" rIns="0" bIns="0" rtlCol="0" anchor="t">
            <a:spAutoFit/>
          </a:bodyPr>
          <a:lstStyle/>
          <a:p>
            <a:pPr marL="171450" indent="-171450" algn="just">
              <a:lnSpc>
                <a:spcPct val="150000"/>
              </a:lnSpc>
              <a:buFont typeface="Wingdings" panose="05000000000000000000" pitchFamily="2" charset="2"/>
              <a:buChar char="v"/>
            </a:pPr>
            <a:r>
              <a:rPr lang="en-US" sz="1200" dirty="0">
                <a:solidFill>
                  <a:srgbClr val="000000"/>
                </a:solidFill>
                <a:latin typeface="Times New Roman" panose="02020603050405020304" pitchFamily="18" charset="0"/>
                <a:ea typeface="Arimo"/>
                <a:cs typeface="Times New Roman" panose="02020603050405020304" pitchFamily="18" charset="0"/>
                <a:sym typeface="Arimo"/>
              </a:rPr>
              <a:t>Coca-Cola </a:t>
            </a:r>
            <a:r>
              <a:rPr lang="en-US" sz="1200" dirty="0" err="1">
                <a:solidFill>
                  <a:srgbClr val="000000"/>
                </a:solidFill>
                <a:latin typeface="Times New Roman" panose="02020603050405020304" pitchFamily="18" charset="0"/>
                <a:ea typeface="Arimo"/>
                <a:cs typeface="Times New Roman" panose="02020603050405020304" pitchFamily="18" charset="0"/>
                <a:sym typeface="Arimo"/>
              </a:rPr>
              <a:t>EcoRefill</a:t>
            </a:r>
            <a:r>
              <a:rPr lang="en-US" sz="1200" dirty="0">
                <a:solidFill>
                  <a:srgbClr val="000000"/>
                </a:solidFill>
                <a:latin typeface="Times New Roman" panose="02020603050405020304" pitchFamily="18" charset="0"/>
                <a:ea typeface="Arimo"/>
                <a:cs typeface="Times New Roman" panose="02020603050405020304" pitchFamily="18" charset="0"/>
                <a:sym typeface="Arimo"/>
              </a:rPr>
              <a:t> is a new and proposed sustainable brand extension, which involves the use of a smart reusable stainless-steel bottle, alongside Coca-Cola refill stations being installed in shopping </a:t>
            </a:r>
            <a:r>
              <a:rPr lang="en-US" sz="1200" dirty="0" err="1">
                <a:solidFill>
                  <a:srgbClr val="000000"/>
                </a:solidFill>
                <a:latin typeface="Times New Roman" panose="02020603050405020304" pitchFamily="18" charset="0"/>
                <a:ea typeface="Arimo"/>
                <a:cs typeface="Times New Roman" panose="02020603050405020304" pitchFamily="18" charset="0"/>
                <a:sym typeface="Arimo"/>
              </a:rPr>
              <a:t>centres</a:t>
            </a:r>
            <a:r>
              <a:rPr lang="en-US" sz="1200" dirty="0">
                <a:solidFill>
                  <a:srgbClr val="000000"/>
                </a:solidFill>
                <a:latin typeface="Times New Roman" panose="02020603050405020304" pitchFamily="18" charset="0"/>
                <a:ea typeface="Arimo"/>
                <a:cs typeface="Times New Roman" panose="02020603050405020304" pitchFamily="18" charset="0"/>
                <a:sym typeface="Arimo"/>
              </a:rPr>
              <a:t>, universities, airports, offices and sports venues (GS1, 2026).</a:t>
            </a:r>
          </a:p>
          <a:p>
            <a:pPr marL="171450" indent="-171450" algn="just">
              <a:lnSpc>
                <a:spcPct val="150000"/>
              </a:lnSpc>
              <a:buFont typeface="Wingdings" panose="05000000000000000000" pitchFamily="2" charset="2"/>
              <a:buChar char="v"/>
            </a:pPr>
            <a:r>
              <a:rPr lang="en-US" sz="1200" dirty="0">
                <a:solidFill>
                  <a:srgbClr val="000000"/>
                </a:solidFill>
                <a:latin typeface="Times New Roman" panose="02020603050405020304" pitchFamily="18" charset="0"/>
                <a:ea typeface="Arimo"/>
                <a:cs typeface="Times New Roman" panose="02020603050405020304" pitchFamily="18" charset="0"/>
                <a:sym typeface="Arimo"/>
              </a:rPr>
              <a:t>Instead of buying a new plastic bottle every time they drink, buy one premium reusable bottle they can refill as needed from Coca-Cola’s self-service refill stations.</a:t>
            </a:r>
          </a:p>
          <a:p>
            <a:pPr marL="171450" indent="-171450" algn="just">
              <a:lnSpc>
                <a:spcPct val="150000"/>
              </a:lnSpc>
              <a:buFont typeface="Wingdings" panose="05000000000000000000" pitchFamily="2" charset="2"/>
              <a:buChar char="v"/>
            </a:pPr>
            <a:r>
              <a:rPr lang="en-US" sz="1200" dirty="0">
                <a:solidFill>
                  <a:srgbClr val="000000"/>
                </a:solidFill>
                <a:latin typeface="Times New Roman" panose="02020603050405020304" pitchFamily="18" charset="0"/>
                <a:ea typeface="Arimo"/>
                <a:cs typeface="Times New Roman" panose="02020603050405020304" pitchFamily="18" charset="0"/>
                <a:sym typeface="Arimo"/>
              </a:rPr>
              <a:t>All bottles have a different QR code that links to the Coca-Cola mobile app, so customers can pay securely, earn loyalty points and redeem discounts for subsequent purchases (GS1, 2026).</a:t>
            </a:r>
          </a:p>
          <a:p>
            <a:pPr marL="171450" indent="-171450" algn="just">
              <a:lnSpc>
                <a:spcPct val="150000"/>
              </a:lnSpc>
              <a:spcBef>
                <a:spcPct val="0"/>
              </a:spcBef>
              <a:buFont typeface="Wingdings" panose="05000000000000000000" pitchFamily="2" charset="2"/>
              <a:buChar char="v"/>
            </a:pPr>
            <a:r>
              <a:rPr lang="en-US" sz="1200" dirty="0">
                <a:solidFill>
                  <a:srgbClr val="000000"/>
                </a:solidFill>
                <a:latin typeface="Times New Roman" panose="02020603050405020304" pitchFamily="18" charset="0"/>
                <a:ea typeface="Arimo"/>
                <a:cs typeface="Times New Roman" panose="02020603050405020304" pitchFamily="18" charset="0"/>
                <a:sym typeface="Arimo"/>
              </a:rPr>
              <a:t>Consumers can enjoy a variety of Coca-Cola products and </a:t>
            </a:r>
            <a:r>
              <a:rPr lang="en-US" sz="1200" dirty="0" err="1">
                <a:solidFill>
                  <a:srgbClr val="000000"/>
                </a:solidFill>
                <a:latin typeface="Times New Roman" panose="02020603050405020304" pitchFamily="18" charset="0"/>
                <a:ea typeface="Arimo"/>
                <a:cs typeface="Times New Roman" panose="02020603050405020304" pitchFamily="18" charset="0"/>
                <a:sym typeface="Arimo"/>
              </a:rPr>
              <a:t>minimise</a:t>
            </a:r>
            <a:r>
              <a:rPr lang="en-US" sz="1200" dirty="0">
                <a:solidFill>
                  <a:srgbClr val="000000"/>
                </a:solidFill>
                <a:latin typeface="Times New Roman" panose="02020603050405020304" pitchFamily="18" charset="0"/>
                <a:ea typeface="Arimo"/>
                <a:cs typeface="Times New Roman" panose="02020603050405020304" pitchFamily="18" charset="0"/>
                <a:sym typeface="Arimo"/>
              </a:rPr>
              <a:t> the use of one-use plastics.</a:t>
            </a:r>
          </a:p>
        </p:txBody>
      </p:sp>
      <p:sp>
        <p:nvSpPr>
          <p:cNvPr id="50" name="TextBox 50"/>
          <p:cNvSpPr txBox="1"/>
          <p:nvPr/>
        </p:nvSpPr>
        <p:spPr>
          <a:xfrm>
            <a:off x="801600" y="4200142"/>
            <a:ext cx="6907300" cy="3046988"/>
          </a:xfrm>
          <a:prstGeom prst="rect">
            <a:avLst/>
          </a:prstGeom>
        </p:spPr>
        <p:txBody>
          <a:bodyPr wrap="square" lIns="0" tIns="0" rIns="0" bIns="0" rtlCol="0" anchor="t">
            <a:spAutoFit/>
          </a:bodyPr>
          <a:lstStyle/>
          <a:p>
            <a:pPr marL="171450" indent="-171450" algn="just">
              <a:lnSpc>
                <a:spcPct val="150000"/>
              </a:lnSpc>
              <a:buFont typeface="Wingdings" panose="05000000000000000000" pitchFamily="2" charset="2"/>
              <a:buChar char="v"/>
            </a:pPr>
            <a:r>
              <a:rPr lang="en-US" sz="1200" dirty="0">
                <a:solidFill>
                  <a:srgbClr val="000000"/>
                </a:solidFill>
                <a:latin typeface="Times New Roman" panose="02020603050405020304" pitchFamily="18" charset="0"/>
                <a:ea typeface="Arimo"/>
                <a:cs typeface="Times New Roman" panose="02020603050405020304" pitchFamily="18" charset="0"/>
                <a:sym typeface="Arimo"/>
              </a:rPr>
              <a:t>Founded in 1892, the Coca-Cola Company is one of the world’s largest and most </a:t>
            </a:r>
            <a:r>
              <a:rPr lang="en-US" sz="1200" dirty="0" err="1">
                <a:solidFill>
                  <a:srgbClr val="000000"/>
                </a:solidFill>
                <a:latin typeface="Times New Roman" panose="02020603050405020304" pitchFamily="18" charset="0"/>
                <a:ea typeface="Arimo"/>
                <a:cs typeface="Times New Roman" panose="02020603050405020304" pitchFamily="18" charset="0"/>
                <a:sym typeface="Arimo"/>
              </a:rPr>
              <a:t>recognised</a:t>
            </a:r>
            <a:r>
              <a:rPr lang="en-US" sz="1200" dirty="0">
                <a:solidFill>
                  <a:srgbClr val="000000"/>
                </a:solidFill>
                <a:latin typeface="Times New Roman" panose="02020603050405020304" pitchFamily="18" charset="0"/>
                <a:ea typeface="Arimo"/>
                <a:cs typeface="Times New Roman" panose="02020603050405020304" pitchFamily="18" charset="0"/>
                <a:sym typeface="Arimo"/>
              </a:rPr>
              <a:t> beverage companies, serving over 200 countries and territories (Coca-Cola, 2026).</a:t>
            </a:r>
          </a:p>
          <a:p>
            <a:pPr marL="171450" indent="-171450" algn="just">
              <a:lnSpc>
                <a:spcPct val="150000"/>
              </a:lnSpc>
              <a:buFont typeface="Wingdings" panose="05000000000000000000" pitchFamily="2" charset="2"/>
              <a:buChar char="v"/>
            </a:pPr>
            <a:r>
              <a:rPr lang="en-US" sz="1200" dirty="0">
                <a:solidFill>
                  <a:srgbClr val="000000"/>
                </a:solidFill>
                <a:latin typeface="Times New Roman" panose="02020603050405020304" pitchFamily="18" charset="0"/>
                <a:ea typeface="Arimo"/>
                <a:cs typeface="Times New Roman" panose="02020603050405020304" pitchFamily="18" charset="0"/>
                <a:sym typeface="Arimo"/>
              </a:rPr>
              <a:t>It produces carbonated soft drinks, bottled water, juice, sports drinks, tea and coffee, serving millions of consumers every day (Garcia and </a:t>
            </a:r>
            <a:r>
              <a:rPr lang="en-US" sz="1200" dirty="0" err="1">
                <a:solidFill>
                  <a:srgbClr val="000000"/>
                </a:solidFill>
                <a:latin typeface="Times New Roman" panose="02020603050405020304" pitchFamily="18" charset="0"/>
                <a:ea typeface="Arimo"/>
                <a:cs typeface="Times New Roman" panose="02020603050405020304" pitchFamily="18" charset="0"/>
                <a:sym typeface="Arimo"/>
              </a:rPr>
              <a:t>Proffitt</a:t>
            </a:r>
            <a:r>
              <a:rPr lang="en-US" sz="1200" dirty="0">
                <a:solidFill>
                  <a:srgbClr val="000000"/>
                </a:solidFill>
                <a:latin typeface="Times New Roman" panose="02020603050405020304" pitchFamily="18" charset="0"/>
                <a:ea typeface="Arimo"/>
                <a:cs typeface="Times New Roman" panose="02020603050405020304" pitchFamily="18" charset="0"/>
                <a:sym typeface="Arimo"/>
              </a:rPr>
              <a:t>, 2022).</a:t>
            </a:r>
          </a:p>
          <a:p>
            <a:pPr marL="171450" indent="-171450" algn="just">
              <a:lnSpc>
                <a:spcPct val="150000"/>
              </a:lnSpc>
              <a:buFont typeface="Wingdings" panose="05000000000000000000" pitchFamily="2" charset="2"/>
              <a:buChar char="v"/>
            </a:pPr>
            <a:r>
              <a:rPr lang="en-US" sz="1200" dirty="0">
                <a:solidFill>
                  <a:srgbClr val="000000"/>
                </a:solidFill>
                <a:latin typeface="Times New Roman" panose="02020603050405020304" pitchFamily="18" charset="0"/>
                <a:ea typeface="Arimo"/>
                <a:cs typeface="Times New Roman" panose="02020603050405020304" pitchFamily="18" charset="0"/>
                <a:sym typeface="Arimo"/>
              </a:rPr>
              <a:t>Coca-Cola has great brand value and reputation worldwide for its product quality, innovation, and vast distribution network.</a:t>
            </a:r>
          </a:p>
          <a:p>
            <a:pPr marL="171450" indent="-171450" algn="just">
              <a:lnSpc>
                <a:spcPct val="150000"/>
              </a:lnSpc>
              <a:buFont typeface="Wingdings" panose="05000000000000000000" pitchFamily="2" charset="2"/>
              <a:buChar char="v"/>
            </a:pPr>
            <a:r>
              <a:rPr lang="en-US" sz="1200" dirty="0">
                <a:solidFill>
                  <a:srgbClr val="000000"/>
                </a:solidFill>
                <a:latin typeface="Times New Roman" panose="02020603050405020304" pitchFamily="18" charset="0"/>
                <a:ea typeface="Arimo"/>
                <a:cs typeface="Times New Roman" panose="02020603050405020304" pitchFamily="18" charset="0"/>
                <a:sym typeface="Arimo"/>
              </a:rPr>
              <a:t>The company is also working on sustainability with its World without Waste strategy, which targets reducing packaging waste, enhancing recycling systems, reducing carbon emissions and promoting responsible water management, in addition to business growth (Coca-</a:t>
            </a:r>
            <a:r>
              <a:rPr lang="en-US" sz="1200" dirty="0" err="1">
                <a:solidFill>
                  <a:srgbClr val="000000"/>
                </a:solidFill>
                <a:latin typeface="Times New Roman" panose="02020603050405020304" pitchFamily="18" charset="0"/>
                <a:ea typeface="Arimo"/>
                <a:cs typeface="Times New Roman" panose="02020603050405020304" pitchFamily="18" charset="0"/>
                <a:sym typeface="Arimo"/>
              </a:rPr>
              <a:t>Colacompany</a:t>
            </a:r>
            <a:r>
              <a:rPr lang="en-US" sz="1200" dirty="0">
                <a:solidFill>
                  <a:srgbClr val="000000"/>
                </a:solidFill>
                <a:latin typeface="Times New Roman" panose="02020603050405020304" pitchFamily="18" charset="0"/>
                <a:ea typeface="Arimo"/>
                <a:cs typeface="Times New Roman" panose="02020603050405020304" pitchFamily="18" charset="0"/>
                <a:sym typeface="Arimo"/>
              </a:rPr>
              <a:t>, 2026).</a:t>
            </a:r>
          </a:p>
          <a:p>
            <a:pPr marL="171450" indent="-171450" algn="just">
              <a:lnSpc>
                <a:spcPct val="150000"/>
              </a:lnSpc>
              <a:spcBef>
                <a:spcPct val="0"/>
              </a:spcBef>
              <a:buFont typeface="Wingdings" panose="05000000000000000000" pitchFamily="2" charset="2"/>
              <a:buChar char="v"/>
            </a:pPr>
            <a:r>
              <a:rPr lang="en-US" sz="1200" dirty="0">
                <a:solidFill>
                  <a:srgbClr val="000000"/>
                </a:solidFill>
                <a:latin typeface="Times New Roman" panose="02020603050405020304" pitchFamily="18" charset="0"/>
                <a:ea typeface="Arimo"/>
                <a:cs typeface="Times New Roman" panose="02020603050405020304" pitchFamily="18" charset="0"/>
                <a:sym typeface="Arimo"/>
              </a:rPr>
              <a:t>With heightened environmental awareness, Coca-Cola needs to develop innovative products that meet evolving consumer demands and align with its sustainability goals.</a:t>
            </a:r>
          </a:p>
        </p:txBody>
      </p:sp>
      <p:sp>
        <p:nvSpPr>
          <p:cNvPr id="51" name="TextBox 51"/>
          <p:cNvSpPr txBox="1"/>
          <p:nvPr/>
        </p:nvSpPr>
        <p:spPr>
          <a:xfrm>
            <a:off x="8410843" y="8454367"/>
            <a:ext cx="6062431" cy="430887"/>
          </a:xfrm>
          <a:prstGeom prst="rect">
            <a:avLst/>
          </a:prstGeom>
        </p:spPr>
        <p:txBody>
          <a:bodyPr wrap="square" lIns="0" tIns="0" rIns="0" bIns="0" rtlCol="0" anchor="t">
            <a:spAutoFit/>
          </a:bodyPr>
          <a:lstStyle/>
          <a:p>
            <a:pPr algn="ctr">
              <a:spcBef>
                <a:spcPct val="0"/>
              </a:spcBef>
            </a:pPr>
            <a:r>
              <a:rPr lang="en-US" sz="2800" dirty="0">
                <a:solidFill>
                  <a:srgbClr val="C64E4E"/>
                </a:solidFill>
                <a:latin typeface="Times New Roman" panose="02020603050405020304" pitchFamily="18" charset="0"/>
                <a:ea typeface="Yeseva One"/>
                <a:cs typeface="Times New Roman" panose="02020603050405020304" pitchFamily="18" charset="0"/>
                <a:sym typeface="Yeseva One"/>
              </a:rPr>
              <a:t>Brand extension &amp; sustainability program</a:t>
            </a:r>
          </a:p>
        </p:txBody>
      </p:sp>
      <p:sp>
        <p:nvSpPr>
          <p:cNvPr id="52" name="TextBox 52"/>
          <p:cNvSpPr txBox="1"/>
          <p:nvPr/>
        </p:nvSpPr>
        <p:spPr>
          <a:xfrm>
            <a:off x="717879" y="9280027"/>
            <a:ext cx="7303751" cy="3323987"/>
          </a:xfrm>
          <a:prstGeom prst="rect">
            <a:avLst/>
          </a:prstGeom>
        </p:spPr>
        <p:txBody>
          <a:bodyPr wrap="square" lIns="0" tIns="0" rIns="0" bIns="0" rtlCol="0" anchor="t">
            <a:spAutoFit/>
          </a:bodyPr>
          <a:lstStyle/>
          <a:p>
            <a:pPr marL="171450" indent="-171450" algn="just">
              <a:lnSpc>
                <a:spcPct val="150000"/>
              </a:lnSpc>
              <a:buFont typeface="Wingdings" panose="05000000000000000000" pitchFamily="2" charset="2"/>
              <a:buChar char="v"/>
            </a:pPr>
            <a:r>
              <a:rPr lang="en-US" sz="1200" dirty="0">
                <a:solidFill>
                  <a:srgbClr val="000000"/>
                </a:solidFill>
                <a:latin typeface="Times New Roman" panose="02020603050405020304" pitchFamily="18" charset="0"/>
                <a:ea typeface="Arimo"/>
                <a:cs typeface="Times New Roman" panose="02020603050405020304" pitchFamily="18" charset="0"/>
                <a:sym typeface="Arimo"/>
              </a:rPr>
              <a:t>Consumers are increasingly demanding eco-friendly business practices from companies (</a:t>
            </a:r>
            <a:r>
              <a:rPr lang="en-US" sz="1200" dirty="0" err="1">
                <a:solidFill>
                  <a:srgbClr val="000000"/>
                </a:solidFill>
                <a:latin typeface="Times New Roman" panose="02020603050405020304" pitchFamily="18" charset="0"/>
                <a:ea typeface="Arimo"/>
                <a:cs typeface="Times New Roman" panose="02020603050405020304" pitchFamily="18" charset="0"/>
                <a:sym typeface="Arimo"/>
              </a:rPr>
              <a:t>Savale</a:t>
            </a:r>
            <a:r>
              <a:rPr lang="en-US" sz="1200" dirty="0">
                <a:solidFill>
                  <a:srgbClr val="000000"/>
                </a:solidFill>
                <a:latin typeface="Times New Roman" panose="02020603050405020304" pitchFamily="18" charset="0"/>
                <a:ea typeface="Arimo"/>
                <a:cs typeface="Times New Roman" panose="02020603050405020304" pitchFamily="18" charset="0"/>
                <a:sym typeface="Arimo"/>
              </a:rPr>
              <a:t> et al. 2023).</a:t>
            </a:r>
          </a:p>
          <a:p>
            <a:pPr marL="171450" indent="-171450" algn="just">
              <a:lnSpc>
                <a:spcPct val="150000"/>
              </a:lnSpc>
              <a:buFont typeface="Wingdings" panose="05000000000000000000" pitchFamily="2" charset="2"/>
              <a:buChar char="v"/>
            </a:pPr>
            <a:r>
              <a:rPr lang="en-US" sz="1200" dirty="0">
                <a:solidFill>
                  <a:srgbClr val="000000"/>
                </a:solidFill>
                <a:latin typeface="Times New Roman" panose="02020603050405020304" pitchFamily="18" charset="0"/>
                <a:ea typeface="Arimo"/>
                <a:cs typeface="Times New Roman" panose="02020603050405020304" pitchFamily="18" charset="0"/>
                <a:sym typeface="Arimo"/>
              </a:rPr>
              <a:t>Consumers from Generation Z and Millennials are turning to brands that proactively </a:t>
            </a:r>
            <a:r>
              <a:rPr lang="en-US" sz="1200" dirty="0" err="1">
                <a:solidFill>
                  <a:srgbClr val="000000"/>
                </a:solidFill>
                <a:latin typeface="Times New Roman" panose="02020603050405020304" pitchFamily="18" charset="0"/>
                <a:ea typeface="Arimo"/>
                <a:cs typeface="Times New Roman" panose="02020603050405020304" pitchFamily="18" charset="0"/>
                <a:sym typeface="Arimo"/>
              </a:rPr>
              <a:t>minimise</a:t>
            </a:r>
            <a:r>
              <a:rPr lang="en-US" sz="1200" dirty="0">
                <a:solidFill>
                  <a:srgbClr val="000000"/>
                </a:solidFill>
                <a:latin typeface="Times New Roman" panose="02020603050405020304" pitchFamily="18" charset="0"/>
                <a:ea typeface="Arimo"/>
                <a:cs typeface="Times New Roman" panose="02020603050405020304" pitchFamily="18" charset="0"/>
                <a:sym typeface="Arimo"/>
              </a:rPr>
              <a:t> plastic waste and carbon emissions and are genuinely committed to the environment (TANASE, 2026).</a:t>
            </a:r>
          </a:p>
          <a:p>
            <a:pPr marL="171450" indent="-171450" algn="just">
              <a:lnSpc>
                <a:spcPct val="150000"/>
              </a:lnSpc>
              <a:buFont typeface="Wingdings" panose="05000000000000000000" pitchFamily="2" charset="2"/>
              <a:buChar char="v"/>
            </a:pPr>
            <a:r>
              <a:rPr lang="en-US" sz="1200" dirty="0">
                <a:solidFill>
                  <a:srgbClr val="000000"/>
                </a:solidFill>
                <a:latin typeface="Times New Roman" panose="02020603050405020304" pitchFamily="18" charset="0"/>
                <a:ea typeface="Arimo"/>
                <a:cs typeface="Times New Roman" panose="02020603050405020304" pitchFamily="18" charset="0"/>
                <a:sym typeface="Arimo"/>
              </a:rPr>
              <a:t>Digital technology has also impacted consumer </a:t>
            </a:r>
            <a:r>
              <a:rPr lang="en-US" sz="1200" dirty="0" err="1">
                <a:solidFill>
                  <a:srgbClr val="000000"/>
                </a:solidFill>
                <a:latin typeface="Times New Roman" panose="02020603050405020304" pitchFamily="18" charset="0"/>
                <a:ea typeface="Arimo"/>
                <a:cs typeface="Times New Roman" panose="02020603050405020304" pitchFamily="18" charset="0"/>
                <a:sym typeface="Arimo"/>
              </a:rPr>
              <a:t>behaviour</a:t>
            </a:r>
            <a:r>
              <a:rPr lang="en-US" sz="1200" dirty="0">
                <a:solidFill>
                  <a:srgbClr val="000000"/>
                </a:solidFill>
                <a:latin typeface="Times New Roman" panose="02020603050405020304" pitchFamily="18" charset="0"/>
                <a:ea typeface="Arimo"/>
                <a:cs typeface="Times New Roman" panose="02020603050405020304" pitchFamily="18" charset="0"/>
                <a:sym typeface="Arimo"/>
              </a:rPr>
              <a:t> (</a:t>
            </a:r>
            <a:r>
              <a:rPr lang="en-US" sz="1200" dirty="0" err="1">
                <a:solidFill>
                  <a:srgbClr val="000000"/>
                </a:solidFill>
                <a:latin typeface="Times New Roman" panose="02020603050405020304" pitchFamily="18" charset="0"/>
                <a:ea typeface="Arimo"/>
                <a:cs typeface="Times New Roman" panose="02020603050405020304" pitchFamily="18" charset="0"/>
                <a:sym typeface="Arimo"/>
              </a:rPr>
              <a:t>Suherlan</a:t>
            </a:r>
            <a:r>
              <a:rPr lang="en-US" sz="1200" dirty="0">
                <a:solidFill>
                  <a:srgbClr val="000000"/>
                </a:solidFill>
                <a:latin typeface="Times New Roman" panose="02020603050405020304" pitchFamily="18" charset="0"/>
                <a:ea typeface="Arimo"/>
                <a:cs typeface="Times New Roman" panose="02020603050405020304" pitchFamily="18" charset="0"/>
                <a:sym typeface="Arimo"/>
              </a:rPr>
              <a:t> and </a:t>
            </a:r>
            <a:r>
              <a:rPr lang="en-US" sz="1200" dirty="0" err="1">
                <a:solidFill>
                  <a:srgbClr val="000000"/>
                </a:solidFill>
                <a:latin typeface="Times New Roman" panose="02020603050405020304" pitchFamily="18" charset="0"/>
                <a:ea typeface="Arimo"/>
                <a:cs typeface="Times New Roman" panose="02020603050405020304" pitchFamily="18" charset="0"/>
                <a:sym typeface="Arimo"/>
              </a:rPr>
              <a:t>Okombo</a:t>
            </a:r>
            <a:r>
              <a:rPr lang="en-US" sz="1200" dirty="0">
                <a:solidFill>
                  <a:srgbClr val="000000"/>
                </a:solidFill>
                <a:latin typeface="Times New Roman" panose="02020603050405020304" pitchFamily="18" charset="0"/>
                <a:ea typeface="Arimo"/>
                <a:cs typeface="Times New Roman" panose="02020603050405020304" pitchFamily="18" charset="0"/>
                <a:sym typeface="Arimo"/>
              </a:rPr>
              <a:t>, 2023).</a:t>
            </a:r>
          </a:p>
          <a:p>
            <a:pPr marL="171450" indent="-171450" algn="just">
              <a:lnSpc>
                <a:spcPct val="150000"/>
              </a:lnSpc>
              <a:buFont typeface="Wingdings" panose="05000000000000000000" pitchFamily="2" charset="2"/>
              <a:buChar char="v"/>
            </a:pPr>
            <a:r>
              <a:rPr lang="en-US" sz="1200" dirty="0">
                <a:solidFill>
                  <a:srgbClr val="000000"/>
                </a:solidFill>
                <a:latin typeface="Times New Roman" panose="02020603050405020304" pitchFamily="18" charset="0"/>
                <a:ea typeface="Arimo"/>
                <a:cs typeface="Times New Roman" panose="02020603050405020304" pitchFamily="18" charset="0"/>
                <a:sym typeface="Arimo"/>
              </a:rPr>
              <a:t>Coca-Cola </a:t>
            </a:r>
            <a:r>
              <a:rPr lang="en-US" sz="1200" dirty="0" err="1">
                <a:solidFill>
                  <a:srgbClr val="000000"/>
                </a:solidFill>
                <a:latin typeface="Times New Roman" panose="02020603050405020304" pitchFamily="18" charset="0"/>
                <a:ea typeface="Arimo"/>
                <a:cs typeface="Times New Roman" panose="02020603050405020304" pitchFamily="18" charset="0"/>
                <a:sym typeface="Arimo"/>
              </a:rPr>
              <a:t>EcoRefill</a:t>
            </a:r>
            <a:r>
              <a:rPr lang="en-US" sz="1200" dirty="0">
                <a:solidFill>
                  <a:srgbClr val="000000"/>
                </a:solidFill>
                <a:latin typeface="Times New Roman" panose="02020603050405020304" pitchFamily="18" charset="0"/>
                <a:ea typeface="Arimo"/>
                <a:cs typeface="Times New Roman" panose="02020603050405020304" pitchFamily="18" charset="0"/>
                <a:sym typeface="Arimo"/>
              </a:rPr>
              <a:t> aligns to these trends by combining reusable packaging (with the right digital technology), making it easy and rewarding to refill.</a:t>
            </a:r>
          </a:p>
          <a:p>
            <a:pPr marL="171450" indent="-171450" algn="just">
              <a:lnSpc>
                <a:spcPct val="150000"/>
              </a:lnSpc>
              <a:buFont typeface="Wingdings" panose="05000000000000000000" pitchFamily="2" charset="2"/>
              <a:buChar char="v"/>
            </a:pPr>
            <a:r>
              <a:rPr lang="en-US" sz="1200" dirty="0">
                <a:solidFill>
                  <a:srgbClr val="000000"/>
                </a:solidFill>
                <a:latin typeface="Times New Roman" panose="02020603050405020304" pitchFamily="18" charset="0"/>
                <a:ea typeface="Arimo"/>
                <a:cs typeface="Times New Roman" panose="02020603050405020304" pitchFamily="18" charset="0"/>
                <a:sym typeface="Arimo"/>
              </a:rPr>
              <a:t>World governments are implementing tougher laws on single-use plastics that will push companies to create eco-friendly packaging options.</a:t>
            </a:r>
          </a:p>
          <a:p>
            <a:pPr marL="171450" indent="-171450" algn="just">
              <a:lnSpc>
                <a:spcPct val="150000"/>
              </a:lnSpc>
              <a:buFont typeface="Wingdings" panose="05000000000000000000" pitchFamily="2" charset="2"/>
              <a:buChar char="v"/>
            </a:pPr>
            <a:r>
              <a:rPr lang="en-US" sz="1200" dirty="0">
                <a:solidFill>
                  <a:srgbClr val="000000"/>
                </a:solidFill>
                <a:latin typeface="Times New Roman" panose="02020603050405020304" pitchFamily="18" charset="0"/>
                <a:ea typeface="Arimo"/>
                <a:cs typeface="Times New Roman" panose="02020603050405020304" pitchFamily="18" charset="0"/>
                <a:sym typeface="Arimo"/>
              </a:rPr>
              <a:t>Meanwhile, the growing trend of investors looking at businesses based on their Environmental, Social and Governance (ESG) performance is also significant to the success of businesses in the long term.</a:t>
            </a:r>
          </a:p>
          <a:p>
            <a:pPr marL="171450" indent="-171450" algn="just">
              <a:lnSpc>
                <a:spcPct val="150000"/>
              </a:lnSpc>
              <a:spcBef>
                <a:spcPct val="0"/>
              </a:spcBef>
              <a:buFont typeface="Wingdings" panose="05000000000000000000" pitchFamily="2" charset="2"/>
              <a:buChar char="v"/>
            </a:pPr>
            <a:r>
              <a:rPr lang="en-US" sz="1200" dirty="0">
                <a:solidFill>
                  <a:srgbClr val="000000"/>
                </a:solidFill>
                <a:latin typeface="Times New Roman" panose="02020603050405020304" pitchFamily="18" charset="0"/>
                <a:ea typeface="Arimo"/>
                <a:cs typeface="Times New Roman" panose="02020603050405020304" pitchFamily="18" charset="0"/>
                <a:sym typeface="Arimo"/>
              </a:rPr>
              <a:t>The </a:t>
            </a:r>
            <a:r>
              <a:rPr lang="en-US" sz="1200" dirty="0" err="1">
                <a:solidFill>
                  <a:srgbClr val="000000"/>
                </a:solidFill>
                <a:latin typeface="Times New Roman" panose="02020603050405020304" pitchFamily="18" charset="0"/>
                <a:ea typeface="Arimo"/>
                <a:cs typeface="Times New Roman" panose="02020603050405020304" pitchFamily="18" charset="0"/>
                <a:sym typeface="Arimo"/>
              </a:rPr>
              <a:t>EcoRefill</a:t>
            </a:r>
            <a:r>
              <a:rPr lang="en-US" sz="1200" dirty="0">
                <a:solidFill>
                  <a:srgbClr val="000000"/>
                </a:solidFill>
                <a:latin typeface="Times New Roman" panose="02020603050405020304" pitchFamily="18" charset="0"/>
                <a:ea typeface="Arimo"/>
                <a:cs typeface="Times New Roman" panose="02020603050405020304" pitchFamily="18" charset="0"/>
                <a:sym typeface="Arimo"/>
              </a:rPr>
              <a:t> system allows Coca-Cola to meet these market trends by boosting customer loyalty, supporting responsible consumption and reinforcing its brand image as a progressive, sustainable global brand.</a:t>
            </a:r>
          </a:p>
        </p:txBody>
      </p:sp>
      <p:sp>
        <p:nvSpPr>
          <p:cNvPr id="53" name="TextBox 53"/>
          <p:cNvSpPr txBox="1"/>
          <p:nvPr/>
        </p:nvSpPr>
        <p:spPr>
          <a:xfrm>
            <a:off x="8710688" y="9430747"/>
            <a:ext cx="5856211" cy="3600986"/>
          </a:xfrm>
          <a:prstGeom prst="rect">
            <a:avLst/>
          </a:prstGeom>
        </p:spPr>
        <p:txBody>
          <a:bodyPr wrap="square" lIns="0" tIns="0" rIns="0" bIns="0" rtlCol="0" anchor="t">
            <a:spAutoFit/>
          </a:bodyPr>
          <a:lstStyle/>
          <a:p>
            <a:pPr marL="171450" indent="-171450" algn="just">
              <a:lnSpc>
                <a:spcPct val="150000"/>
              </a:lnSpc>
              <a:buFont typeface="Wingdings" panose="05000000000000000000" pitchFamily="2" charset="2"/>
              <a:buChar char="v"/>
            </a:pPr>
            <a:r>
              <a:rPr lang="en-US" sz="1200" dirty="0">
                <a:solidFill>
                  <a:srgbClr val="000000"/>
                </a:solidFill>
                <a:latin typeface="Times New Roman" panose="02020603050405020304" pitchFamily="18" charset="0"/>
                <a:ea typeface="Arimo"/>
                <a:cs typeface="Times New Roman" panose="02020603050405020304" pitchFamily="18" charset="0"/>
                <a:sym typeface="Arimo"/>
              </a:rPr>
              <a:t>Coca-Cola </a:t>
            </a:r>
            <a:r>
              <a:rPr lang="en-US" sz="1200" dirty="0" err="1">
                <a:solidFill>
                  <a:srgbClr val="000000"/>
                </a:solidFill>
                <a:latin typeface="Times New Roman" panose="02020603050405020304" pitchFamily="18" charset="0"/>
                <a:ea typeface="Arimo"/>
                <a:cs typeface="Times New Roman" panose="02020603050405020304" pitchFamily="18" charset="0"/>
                <a:sym typeface="Arimo"/>
              </a:rPr>
              <a:t>EcoRefill</a:t>
            </a:r>
            <a:r>
              <a:rPr lang="en-US" sz="1200" dirty="0">
                <a:solidFill>
                  <a:srgbClr val="000000"/>
                </a:solidFill>
                <a:latin typeface="Times New Roman" panose="02020603050405020304" pitchFamily="18" charset="0"/>
                <a:ea typeface="Arimo"/>
                <a:cs typeface="Times New Roman" panose="02020603050405020304" pitchFamily="18" charset="0"/>
                <a:sym typeface="Arimo"/>
              </a:rPr>
              <a:t> is firmly committed to delivering environmental, social and economic sustainability, generating value for customers, investors and the community at large.</a:t>
            </a:r>
          </a:p>
          <a:p>
            <a:pPr marL="171450" indent="-171450" algn="just">
              <a:lnSpc>
                <a:spcPct val="150000"/>
              </a:lnSpc>
              <a:buFont typeface="Wingdings" panose="05000000000000000000" pitchFamily="2" charset="2"/>
              <a:buChar char="v"/>
            </a:pPr>
            <a:r>
              <a:rPr lang="en-US" sz="1200" dirty="0">
                <a:solidFill>
                  <a:srgbClr val="000000"/>
                </a:solidFill>
                <a:latin typeface="Times New Roman" panose="02020603050405020304" pitchFamily="18" charset="0"/>
                <a:ea typeface="Arimo"/>
                <a:cs typeface="Times New Roman" panose="02020603050405020304" pitchFamily="18" charset="0"/>
                <a:sym typeface="Arimo"/>
              </a:rPr>
              <a:t>The reduction of single-use plastic bottles will provide for environmental sustainability (Kim and Lee, 2022). </a:t>
            </a:r>
          </a:p>
          <a:p>
            <a:pPr marL="171450" indent="-171450" algn="just">
              <a:lnSpc>
                <a:spcPct val="150000"/>
              </a:lnSpc>
              <a:buFont typeface="Wingdings" panose="05000000000000000000" pitchFamily="2" charset="2"/>
              <a:buChar char="v"/>
            </a:pPr>
            <a:r>
              <a:rPr lang="en-US" sz="1200" dirty="0">
                <a:solidFill>
                  <a:srgbClr val="000000"/>
                </a:solidFill>
                <a:latin typeface="Times New Roman" panose="02020603050405020304" pitchFamily="18" charset="0"/>
                <a:ea typeface="Arimo"/>
                <a:cs typeface="Times New Roman" panose="02020603050405020304" pitchFamily="18" charset="0"/>
                <a:sym typeface="Arimo"/>
              </a:rPr>
              <a:t>The refill system is a key component of Coca-Cola's World Without Waste initiative, which aims to help bring about a circular economy by promoting bottle recycling and reuse.</a:t>
            </a:r>
          </a:p>
          <a:p>
            <a:pPr marL="171450" indent="-171450" algn="just">
              <a:lnSpc>
                <a:spcPct val="150000"/>
              </a:lnSpc>
              <a:buFont typeface="Wingdings" panose="05000000000000000000" pitchFamily="2" charset="2"/>
              <a:buChar char="v"/>
            </a:pPr>
            <a:r>
              <a:rPr lang="en-US" sz="1200" dirty="0">
                <a:solidFill>
                  <a:srgbClr val="000000"/>
                </a:solidFill>
                <a:latin typeface="Times New Roman" panose="02020603050405020304" pitchFamily="18" charset="0"/>
                <a:ea typeface="Arimo"/>
                <a:cs typeface="Times New Roman" panose="02020603050405020304" pitchFamily="18" charset="0"/>
                <a:sym typeface="Arimo"/>
              </a:rPr>
              <a:t>Consumer </a:t>
            </a:r>
            <a:r>
              <a:rPr lang="en-US" sz="1200" dirty="0" err="1">
                <a:solidFill>
                  <a:srgbClr val="000000"/>
                </a:solidFill>
                <a:latin typeface="Times New Roman" panose="02020603050405020304" pitchFamily="18" charset="0"/>
                <a:ea typeface="Arimo"/>
                <a:cs typeface="Times New Roman" panose="02020603050405020304" pitchFamily="18" charset="0"/>
                <a:sym typeface="Arimo"/>
              </a:rPr>
              <a:t>behaviour</a:t>
            </a:r>
            <a:r>
              <a:rPr lang="en-US" sz="1200" dirty="0">
                <a:solidFill>
                  <a:srgbClr val="000000"/>
                </a:solidFill>
                <a:latin typeface="Times New Roman" panose="02020603050405020304" pitchFamily="18" charset="0"/>
                <a:ea typeface="Arimo"/>
                <a:cs typeface="Times New Roman" panose="02020603050405020304" pitchFamily="18" charset="0"/>
                <a:sym typeface="Arimo"/>
              </a:rPr>
              <a:t> that is encouraged towards a sustainable environment also contributes to social sustainability, which is achieved through the availability of refill options that are easy and affordable (Jiménez et al. 2024). </a:t>
            </a:r>
          </a:p>
          <a:p>
            <a:pPr marL="171450" indent="-171450" algn="just">
              <a:lnSpc>
                <a:spcPct val="150000"/>
              </a:lnSpc>
              <a:buFont typeface="Wingdings" panose="05000000000000000000" pitchFamily="2" charset="2"/>
              <a:buChar char="v"/>
            </a:pPr>
            <a:r>
              <a:rPr lang="en-US" sz="1200" dirty="0">
                <a:solidFill>
                  <a:srgbClr val="000000"/>
                </a:solidFill>
                <a:latin typeface="Times New Roman" panose="02020603050405020304" pitchFamily="18" charset="0"/>
                <a:ea typeface="Arimo"/>
                <a:cs typeface="Times New Roman" panose="02020603050405020304" pitchFamily="18" charset="0"/>
                <a:sym typeface="Arimo"/>
              </a:rPr>
              <a:t>Reusable, not disposable packaging is the key to economic sustainability, and the reusability of packaging is achieved through a recurring revenue model (Ellsworth et al. 2022). </a:t>
            </a:r>
          </a:p>
          <a:p>
            <a:pPr marL="171450" indent="-171450" algn="just">
              <a:lnSpc>
                <a:spcPct val="150000"/>
              </a:lnSpc>
              <a:spcBef>
                <a:spcPct val="0"/>
              </a:spcBef>
              <a:buFont typeface="Wingdings" panose="05000000000000000000" pitchFamily="2" charset="2"/>
              <a:buChar char="v"/>
            </a:pPr>
            <a:r>
              <a:rPr lang="en-US" sz="1200" dirty="0">
                <a:solidFill>
                  <a:srgbClr val="000000"/>
                </a:solidFill>
                <a:latin typeface="Times New Roman" panose="02020603050405020304" pitchFamily="18" charset="0"/>
                <a:ea typeface="Arimo"/>
                <a:cs typeface="Times New Roman" panose="02020603050405020304" pitchFamily="18" charset="0"/>
                <a:sym typeface="Arimo"/>
              </a:rPr>
              <a:t>Investors gain from enhanced ESG performance, a more positive corporate reputation, and better readiness for future environmental laws and regulations (</a:t>
            </a:r>
            <a:r>
              <a:rPr lang="en-US" sz="1200" dirty="0" err="1">
                <a:solidFill>
                  <a:srgbClr val="000000"/>
                </a:solidFill>
                <a:latin typeface="Times New Roman" panose="02020603050405020304" pitchFamily="18" charset="0"/>
                <a:ea typeface="Arimo"/>
                <a:cs typeface="Times New Roman" panose="02020603050405020304" pitchFamily="18" charset="0"/>
                <a:sym typeface="Arimo"/>
              </a:rPr>
              <a:t>Agbakwuru</a:t>
            </a:r>
            <a:r>
              <a:rPr lang="en-US" sz="1200" dirty="0">
                <a:solidFill>
                  <a:srgbClr val="000000"/>
                </a:solidFill>
                <a:latin typeface="Times New Roman" panose="02020603050405020304" pitchFamily="18" charset="0"/>
                <a:ea typeface="Arimo"/>
                <a:cs typeface="Times New Roman" panose="02020603050405020304" pitchFamily="18" charset="0"/>
                <a:sym typeface="Arimo"/>
              </a:rPr>
              <a:t> et al. 2024). </a:t>
            </a:r>
          </a:p>
        </p:txBody>
      </p:sp>
      <p:sp>
        <p:nvSpPr>
          <p:cNvPr id="54" name="TextBox 54"/>
          <p:cNvSpPr txBox="1"/>
          <p:nvPr/>
        </p:nvSpPr>
        <p:spPr>
          <a:xfrm>
            <a:off x="503147" y="16885686"/>
            <a:ext cx="7946534" cy="2908489"/>
          </a:xfrm>
          <a:prstGeom prst="rect">
            <a:avLst/>
          </a:prstGeom>
        </p:spPr>
        <p:txBody>
          <a:bodyPr wrap="square" lIns="0" tIns="0" rIns="0" bIns="0" rtlCol="0" anchor="t">
            <a:spAutoFit/>
          </a:bodyPr>
          <a:lstStyle/>
          <a:p>
            <a:pPr marL="171450" indent="-171450" algn="just">
              <a:lnSpc>
                <a:spcPct val="150000"/>
              </a:lnSpc>
              <a:buFont typeface="Wingdings" panose="05000000000000000000" pitchFamily="2" charset="2"/>
              <a:buChar char="q"/>
            </a:pPr>
            <a:r>
              <a:rPr lang="en-US" sz="600" dirty="0" err="1">
                <a:solidFill>
                  <a:srgbClr val="000000"/>
                </a:solidFill>
                <a:latin typeface="Times New Roman" panose="02020603050405020304" pitchFamily="18" charset="0"/>
                <a:ea typeface="Arimo"/>
                <a:cs typeface="Times New Roman" panose="02020603050405020304" pitchFamily="18" charset="0"/>
                <a:sym typeface="Arimo"/>
              </a:rPr>
              <a:t>Agbakwuru</a:t>
            </a:r>
            <a:r>
              <a:rPr lang="en-US" sz="600" dirty="0">
                <a:solidFill>
                  <a:srgbClr val="000000"/>
                </a:solidFill>
                <a:latin typeface="Times New Roman" panose="02020603050405020304" pitchFamily="18" charset="0"/>
                <a:ea typeface="Arimo"/>
                <a:cs typeface="Times New Roman" panose="02020603050405020304" pitchFamily="18" charset="0"/>
                <a:sym typeface="Arimo"/>
              </a:rPr>
              <a:t>, V., </a:t>
            </a:r>
            <a:r>
              <a:rPr lang="en-US" sz="600" dirty="0" err="1">
                <a:solidFill>
                  <a:srgbClr val="000000"/>
                </a:solidFill>
                <a:latin typeface="Times New Roman" panose="02020603050405020304" pitchFamily="18" charset="0"/>
                <a:ea typeface="Arimo"/>
                <a:cs typeface="Times New Roman" panose="02020603050405020304" pitchFamily="18" charset="0"/>
                <a:sym typeface="Arimo"/>
              </a:rPr>
              <a:t>Onyenahazi</a:t>
            </a:r>
            <a:r>
              <a:rPr lang="en-US" sz="600" dirty="0">
                <a:solidFill>
                  <a:srgbClr val="000000"/>
                </a:solidFill>
                <a:latin typeface="Times New Roman" panose="02020603050405020304" pitchFamily="18" charset="0"/>
                <a:ea typeface="Arimo"/>
                <a:cs typeface="Times New Roman" panose="02020603050405020304" pitchFamily="18" charset="0"/>
                <a:sym typeface="Arimo"/>
              </a:rPr>
              <a:t>, O.B., </a:t>
            </a:r>
            <a:r>
              <a:rPr lang="en-US" sz="600" dirty="0" err="1">
                <a:solidFill>
                  <a:srgbClr val="000000"/>
                </a:solidFill>
                <a:latin typeface="Times New Roman" panose="02020603050405020304" pitchFamily="18" charset="0"/>
                <a:ea typeface="Arimo"/>
                <a:cs typeface="Times New Roman" panose="02020603050405020304" pitchFamily="18" charset="0"/>
                <a:sym typeface="Arimo"/>
              </a:rPr>
              <a:t>Antwi</a:t>
            </a:r>
            <a:r>
              <a:rPr lang="en-US" sz="600" dirty="0">
                <a:solidFill>
                  <a:srgbClr val="000000"/>
                </a:solidFill>
                <a:latin typeface="Times New Roman" panose="02020603050405020304" pitchFamily="18" charset="0"/>
                <a:ea typeface="Arimo"/>
                <a:cs typeface="Times New Roman" panose="02020603050405020304" pitchFamily="18" charset="0"/>
                <a:sym typeface="Arimo"/>
              </a:rPr>
              <a:t>, B.O. and </a:t>
            </a:r>
            <a:r>
              <a:rPr lang="en-US" sz="600" dirty="0" err="1">
                <a:solidFill>
                  <a:srgbClr val="000000"/>
                </a:solidFill>
                <a:latin typeface="Times New Roman" panose="02020603050405020304" pitchFamily="18" charset="0"/>
                <a:ea typeface="Arimo"/>
                <a:cs typeface="Times New Roman" panose="02020603050405020304" pitchFamily="18" charset="0"/>
                <a:sym typeface="Arimo"/>
              </a:rPr>
              <a:t>Oyewale</a:t>
            </a:r>
            <a:r>
              <a:rPr lang="en-US" sz="600" dirty="0">
                <a:solidFill>
                  <a:srgbClr val="000000"/>
                </a:solidFill>
                <a:latin typeface="Times New Roman" panose="02020603050405020304" pitchFamily="18" charset="0"/>
                <a:ea typeface="Arimo"/>
                <a:cs typeface="Times New Roman" panose="02020603050405020304" pitchFamily="18" charset="0"/>
                <a:sym typeface="Arimo"/>
              </a:rPr>
              <a:t>, K., 2024. The impact of environmental, social, and governance (ESG) reporting on corporate financial performance. International Journal of Research Publication and Reviews, 5(9), pp.3629-3644.</a:t>
            </a:r>
            <a:r>
              <a:rPr lang="en-US" sz="600" u="sng" dirty="0">
                <a:solidFill>
                  <a:srgbClr val="000000"/>
                </a:solidFill>
                <a:latin typeface="Times New Roman" panose="02020603050405020304" pitchFamily="18" charset="0"/>
                <a:ea typeface="Arimo"/>
                <a:cs typeface="Times New Roman" panose="02020603050405020304" pitchFamily="18" charset="0"/>
                <a:sym typeface="Arimo"/>
                <a:hlinkClick r:id="rId11" tooltip="https://www.researchgate.net/profile/Victoria-Agbakwuru/publication/384533952_The_Impact_of_Environmental_Social_and_Governance_ESG_Reporting_on_Corporate_Financial_Performance/links/66fc4427b753fa724d561989/The-Impact-of-Environmental-Social-and-Governance-ESG-Reporting-on-Corporate-Financial-Performance.pdf"/>
              </a:rPr>
              <a:t> https://www.researchgate.net/profile/Victoria-Agbakwuru/publication/384533952_The_Impact_of_Environmental_Social_and_Governance_ESG_Reporting_on_Corporate_Financial_Performance/links/66fc4427b753fa724d561989/The-Impact-of-Environmental-Social-and-Governance-ESG-Reporting-on-Corporate-Financial-Performance.pdf</a:t>
            </a:r>
          </a:p>
          <a:p>
            <a:pPr marL="171450" indent="-171450" algn="just">
              <a:lnSpc>
                <a:spcPct val="150000"/>
              </a:lnSpc>
              <a:buFont typeface="Wingdings" panose="05000000000000000000" pitchFamily="2" charset="2"/>
              <a:buChar char="q"/>
            </a:pPr>
            <a:r>
              <a:rPr lang="en-US" sz="600" dirty="0">
                <a:solidFill>
                  <a:srgbClr val="000000"/>
                </a:solidFill>
                <a:latin typeface="Times New Roman" panose="02020603050405020304" pitchFamily="18" charset="0"/>
                <a:ea typeface="Arimo"/>
                <a:cs typeface="Times New Roman" panose="02020603050405020304" pitchFamily="18" charset="0"/>
                <a:sym typeface="Arimo"/>
              </a:rPr>
              <a:t>Coca-Cola, (2026). Our History</a:t>
            </a:r>
            <a:r>
              <a:rPr lang="en-US" sz="600" u="sng" dirty="0">
                <a:solidFill>
                  <a:srgbClr val="000000"/>
                </a:solidFill>
                <a:latin typeface="Times New Roman" panose="02020603050405020304" pitchFamily="18" charset="0"/>
                <a:ea typeface="Arimo"/>
                <a:cs typeface="Times New Roman" panose="02020603050405020304" pitchFamily="18" charset="0"/>
                <a:sym typeface="Arimo"/>
                <a:hlinkClick r:id="rId12" tooltip="https://www.coca-cola.com/in/en/about-us/history"/>
              </a:rPr>
              <a:t> https://www.coca-cola.com/in/en/about-us/history</a:t>
            </a:r>
          </a:p>
          <a:p>
            <a:pPr marL="171450" indent="-171450" algn="just">
              <a:lnSpc>
                <a:spcPct val="150000"/>
              </a:lnSpc>
              <a:buFont typeface="Wingdings" panose="05000000000000000000" pitchFamily="2" charset="2"/>
              <a:buChar char="q"/>
            </a:pPr>
            <a:r>
              <a:rPr lang="en-US" sz="600" dirty="0">
                <a:solidFill>
                  <a:srgbClr val="000000"/>
                </a:solidFill>
                <a:latin typeface="Times New Roman" panose="02020603050405020304" pitchFamily="18" charset="0"/>
                <a:ea typeface="Arimo"/>
                <a:cs typeface="Times New Roman" panose="02020603050405020304" pitchFamily="18" charset="0"/>
                <a:sym typeface="Arimo"/>
              </a:rPr>
              <a:t>Coca-</a:t>
            </a:r>
            <a:r>
              <a:rPr lang="en-US" sz="600" dirty="0" err="1">
                <a:solidFill>
                  <a:srgbClr val="000000"/>
                </a:solidFill>
                <a:latin typeface="Times New Roman" panose="02020603050405020304" pitchFamily="18" charset="0"/>
                <a:ea typeface="Arimo"/>
                <a:cs typeface="Times New Roman" panose="02020603050405020304" pitchFamily="18" charset="0"/>
                <a:sym typeface="Arimo"/>
              </a:rPr>
              <a:t>Colacompany</a:t>
            </a:r>
            <a:r>
              <a:rPr lang="en-US" sz="600" dirty="0">
                <a:solidFill>
                  <a:srgbClr val="000000"/>
                </a:solidFill>
                <a:latin typeface="Times New Roman" panose="02020603050405020304" pitchFamily="18" charset="0"/>
                <a:ea typeface="Arimo"/>
                <a:cs typeface="Times New Roman" panose="02020603050405020304" pitchFamily="18" charset="0"/>
                <a:sym typeface="Arimo"/>
              </a:rPr>
              <a:t>, (2026). Creating a World Without Waste: The Coca-Cola Company Teams Up with Bill Nye to Demystify Recycling in Striking Animation</a:t>
            </a:r>
            <a:r>
              <a:rPr lang="en-US" sz="600" u="sng" dirty="0">
                <a:solidFill>
                  <a:srgbClr val="000000"/>
                </a:solidFill>
                <a:latin typeface="Times New Roman" panose="02020603050405020304" pitchFamily="18" charset="0"/>
                <a:ea typeface="Arimo"/>
                <a:cs typeface="Times New Roman" panose="02020603050405020304" pitchFamily="18" charset="0"/>
                <a:sym typeface="Arimo"/>
                <a:hlinkClick r:id="rId13" tooltip="https://investors.coca-colacompany.com/news-events/press-releases/detail/1052/creating-a-world-without-waste-the-coca-cola-company-teams-up-with-bill-nye-to-demystify-recycling-in-striking-animation"/>
              </a:rPr>
              <a:t> https://investors.coca-colacompany.com/news-events/press-releases/detail/1052/creating-a-world-without-waste-the-coca-cola-company-teams-up-with-bill-nye-to-demystify-recycling-in-striking-animation</a:t>
            </a:r>
          </a:p>
          <a:p>
            <a:pPr marL="171450" indent="-171450" algn="just">
              <a:lnSpc>
                <a:spcPct val="150000"/>
              </a:lnSpc>
              <a:buFont typeface="Wingdings" panose="05000000000000000000" pitchFamily="2" charset="2"/>
              <a:buChar char="q"/>
            </a:pPr>
            <a:r>
              <a:rPr lang="en-US" sz="600" dirty="0">
                <a:solidFill>
                  <a:srgbClr val="000000"/>
                </a:solidFill>
                <a:latin typeface="Times New Roman" panose="02020603050405020304" pitchFamily="18" charset="0"/>
                <a:ea typeface="Arimo"/>
                <a:cs typeface="Times New Roman" panose="02020603050405020304" pitchFamily="18" charset="0"/>
                <a:sym typeface="Arimo"/>
              </a:rPr>
              <a:t>Ellsworth-Krebs, K., </a:t>
            </a:r>
            <a:r>
              <a:rPr lang="en-US" sz="600" dirty="0" err="1">
                <a:solidFill>
                  <a:srgbClr val="000000"/>
                </a:solidFill>
                <a:latin typeface="Times New Roman" panose="02020603050405020304" pitchFamily="18" charset="0"/>
                <a:ea typeface="Arimo"/>
                <a:cs typeface="Times New Roman" panose="02020603050405020304" pitchFamily="18" charset="0"/>
                <a:sym typeface="Arimo"/>
              </a:rPr>
              <a:t>Rampen</a:t>
            </a:r>
            <a:r>
              <a:rPr lang="en-US" sz="600" dirty="0">
                <a:solidFill>
                  <a:srgbClr val="000000"/>
                </a:solidFill>
                <a:latin typeface="Times New Roman" panose="02020603050405020304" pitchFamily="18" charset="0"/>
                <a:ea typeface="Arimo"/>
                <a:cs typeface="Times New Roman" panose="02020603050405020304" pitchFamily="18" charset="0"/>
                <a:sym typeface="Arimo"/>
              </a:rPr>
              <a:t>, C., Rogers, E., Dudley, L. and </a:t>
            </a:r>
            <a:r>
              <a:rPr lang="en-US" sz="600" dirty="0" err="1">
                <a:solidFill>
                  <a:srgbClr val="000000"/>
                </a:solidFill>
                <a:latin typeface="Times New Roman" panose="02020603050405020304" pitchFamily="18" charset="0"/>
                <a:ea typeface="Arimo"/>
                <a:cs typeface="Times New Roman" panose="02020603050405020304" pitchFamily="18" charset="0"/>
                <a:sym typeface="Arimo"/>
              </a:rPr>
              <a:t>Wishart</a:t>
            </a:r>
            <a:r>
              <a:rPr lang="en-US" sz="600" dirty="0">
                <a:solidFill>
                  <a:srgbClr val="000000"/>
                </a:solidFill>
                <a:latin typeface="Times New Roman" panose="02020603050405020304" pitchFamily="18" charset="0"/>
                <a:ea typeface="Arimo"/>
                <a:cs typeface="Times New Roman" panose="02020603050405020304" pitchFamily="18" charset="0"/>
                <a:sym typeface="Arimo"/>
              </a:rPr>
              <a:t>, L., 2022. Circular economy infrastructure: Why we need track and trace for reusable packaging. Sustainable Production and Consumption, 29, pp.249-258.</a:t>
            </a:r>
            <a:r>
              <a:rPr lang="en-US" sz="600" u="sng" dirty="0">
                <a:solidFill>
                  <a:srgbClr val="000000"/>
                </a:solidFill>
                <a:latin typeface="Times New Roman" panose="02020603050405020304" pitchFamily="18" charset="0"/>
                <a:ea typeface="Arimo"/>
                <a:cs typeface="Times New Roman" panose="02020603050405020304" pitchFamily="18" charset="0"/>
                <a:sym typeface="Arimo"/>
                <a:hlinkClick r:id="rId14" tooltip="https://pureportal.strath.ac.uk/files/153174521/Ellsworth_Krebs_etal_SPC_2021_Circular_economy_infrastructure_track_and_trace.pdf"/>
              </a:rPr>
              <a:t> https://pureportal.strath.ac.uk/files/153174521/Ellsworth_Krebs_etal_SPC_2021_Circular_economy_infrastructure_track_and_trace.pdf</a:t>
            </a:r>
          </a:p>
          <a:p>
            <a:pPr marL="171450" indent="-171450" algn="just">
              <a:lnSpc>
                <a:spcPct val="150000"/>
              </a:lnSpc>
              <a:buFont typeface="Wingdings" panose="05000000000000000000" pitchFamily="2" charset="2"/>
              <a:buChar char="q"/>
            </a:pPr>
            <a:r>
              <a:rPr lang="en-US" sz="600" dirty="0">
                <a:solidFill>
                  <a:srgbClr val="000000"/>
                </a:solidFill>
                <a:latin typeface="Times New Roman" panose="02020603050405020304" pitchFamily="18" charset="0"/>
                <a:ea typeface="Arimo"/>
                <a:cs typeface="Times New Roman" panose="02020603050405020304" pitchFamily="18" charset="0"/>
                <a:sym typeface="Arimo"/>
              </a:rPr>
              <a:t>Garcia, C.J. and </a:t>
            </a:r>
            <a:r>
              <a:rPr lang="en-US" sz="600" dirty="0" err="1">
                <a:solidFill>
                  <a:srgbClr val="000000"/>
                </a:solidFill>
                <a:latin typeface="Times New Roman" panose="02020603050405020304" pitchFamily="18" charset="0"/>
                <a:ea typeface="Arimo"/>
                <a:cs typeface="Times New Roman" panose="02020603050405020304" pitchFamily="18" charset="0"/>
                <a:sym typeface="Arimo"/>
              </a:rPr>
              <a:t>Proffitt</a:t>
            </a:r>
            <a:r>
              <a:rPr lang="en-US" sz="600" dirty="0">
                <a:solidFill>
                  <a:srgbClr val="000000"/>
                </a:solidFill>
                <a:latin typeface="Times New Roman" panose="02020603050405020304" pitchFamily="18" charset="0"/>
                <a:ea typeface="Arimo"/>
                <a:cs typeface="Times New Roman" panose="02020603050405020304" pitchFamily="18" charset="0"/>
                <a:sym typeface="Arimo"/>
              </a:rPr>
              <a:t>, J.M., 2022. “We are Coca-Cola and so much more”: political economic analysis of non-carbonated SSB Coke brands. Food, Culture &amp; Society, 25(5), pp.796-813.</a:t>
            </a:r>
            <a:r>
              <a:rPr lang="en-US" sz="600" u="sng" dirty="0">
                <a:solidFill>
                  <a:srgbClr val="000000"/>
                </a:solidFill>
                <a:latin typeface="Times New Roman" panose="02020603050405020304" pitchFamily="18" charset="0"/>
                <a:ea typeface="Arimo"/>
                <a:cs typeface="Times New Roman" panose="02020603050405020304" pitchFamily="18" charset="0"/>
                <a:sym typeface="Arimo"/>
                <a:hlinkClick r:id="rId15" tooltip="https://www.researchgate.net/profile/Christopher-Garcia-36/publication/352196698_We_are_Coca-Cola_and_so_much_more_political_economic_analysis_of_non-carbonated_SSB_Coke_brands/links/69779549a50a1926b459aac7/We-are-Coca-Cola-and-so-much-more-political-economic-analysis-of-non-carbonated-SSB-Coke-brands.pdf"/>
              </a:rPr>
              <a:t> https://www.researchgate.net/profile/Christopher-Garcia-36/publication/352196698_We_are_Coca-Cola_and_so_much_more_political_economic_analysis_of_non-carbonated_SSB_Coke_brands/links/69779549a50a1926b459aac7/We-are-Coca-Cola-and-so-much-more-political-economic-analysis-of-non-carbonated-SSB-Coke-brands.pdf</a:t>
            </a:r>
          </a:p>
          <a:p>
            <a:pPr marL="171450" indent="-171450" algn="just">
              <a:lnSpc>
                <a:spcPct val="150000"/>
              </a:lnSpc>
              <a:buFont typeface="Wingdings" panose="05000000000000000000" pitchFamily="2" charset="2"/>
              <a:buChar char="q"/>
            </a:pPr>
            <a:r>
              <a:rPr lang="en-US" sz="600" dirty="0">
                <a:solidFill>
                  <a:srgbClr val="000000"/>
                </a:solidFill>
                <a:latin typeface="Times New Roman" panose="02020603050405020304" pitchFamily="18" charset="0"/>
                <a:ea typeface="Arimo"/>
                <a:cs typeface="Times New Roman" panose="02020603050405020304" pitchFamily="18" charset="0"/>
                <a:sym typeface="Arimo"/>
              </a:rPr>
              <a:t>GS1, (2026). Coca-Cola’s reusable, refillable bottles benefit from innovative QR Codes powered by GS1.</a:t>
            </a:r>
            <a:r>
              <a:rPr lang="en-US" sz="600" u="sng" dirty="0">
                <a:solidFill>
                  <a:srgbClr val="000000"/>
                </a:solidFill>
                <a:latin typeface="Times New Roman" panose="02020603050405020304" pitchFamily="18" charset="0"/>
                <a:ea typeface="Arimo"/>
                <a:cs typeface="Times New Roman" panose="02020603050405020304" pitchFamily="18" charset="0"/>
                <a:sym typeface="Arimo"/>
                <a:hlinkClick r:id="rId16" tooltip="https://www.gs1.org/insights-events/case-studies/coca-colas-reusable-refillable-bottles-benefit-innovative-qr-codes-powered-by"/>
              </a:rPr>
              <a:t> https://www.gs1.org/insights-events/case-studies/coca-colas-reusable-refillable-bottles-benefit-innovative-qr-codes-powered-by</a:t>
            </a:r>
          </a:p>
          <a:p>
            <a:pPr marL="171450" indent="-171450" algn="just">
              <a:lnSpc>
                <a:spcPct val="150000"/>
              </a:lnSpc>
              <a:buFont typeface="Wingdings" panose="05000000000000000000" pitchFamily="2" charset="2"/>
              <a:buChar char="q"/>
            </a:pPr>
            <a:r>
              <a:rPr lang="en-US" sz="600" dirty="0">
                <a:solidFill>
                  <a:srgbClr val="000000"/>
                </a:solidFill>
                <a:latin typeface="Times New Roman" panose="02020603050405020304" pitchFamily="18" charset="0"/>
                <a:ea typeface="Arimo"/>
                <a:cs typeface="Times New Roman" panose="02020603050405020304" pitchFamily="18" charset="0"/>
                <a:sym typeface="Arimo"/>
              </a:rPr>
              <a:t>Jiménez </a:t>
            </a:r>
            <a:r>
              <a:rPr lang="en-US" sz="600" dirty="0" err="1">
                <a:solidFill>
                  <a:srgbClr val="000000"/>
                </a:solidFill>
                <a:latin typeface="Times New Roman" panose="02020603050405020304" pitchFamily="18" charset="0"/>
                <a:ea typeface="Arimo"/>
                <a:cs typeface="Times New Roman" panose="02020603050405020304" pitchFamily="18" charset="0"/>
                <a:sym typeface="Arimo"/>
              </a:rPr>
              <a:t>Romanillos</a:t>
            </a:r>
            <a:r>
              <a:rPr lang="en-US" sz="600" dirty="0">
                <a:solidFill>
                  <a:srgbClr val="000000"/>
                </a:solidFill>
                <a:latin typeface="Times New Roman" panose="02020603050405020304" pitchFamily="18" charset="0"/>
                <a:ea typeface="Arimo"/>
                <a:cs typeface="Times New Roman" panose="02020603050405020304" pitchFamily="18" charset="0"/>
                <a:sym typeface="Arimo"/>
              </a:rPr>
              <a:t>, E., Williams, H. and </a:t>
            </a:r>
            <a:r>
              <a:rPr lang="en-US" sz="600" dirty="0" err="1">
                <a:solidFill>
                  <a:srgbClr val="000000"/>
                </a:solidFill>
                <a:latin typeface="Times New Roman" panose="02020603050405020304" pitchFamily="18" charset="0"/>
                <a:ea typeface="Arimo"/>
                <a:cs typeface="Times New Roman" panose="02020603050405020304" pitchFamily="18" charset="0"/>
                <a:sym typeface="Arimo"/>
              </a:rPr>
              <a:t>Wever</a:t>
            </a:r>
            <a:r>
              <a:rPr lang="en-US" sz="600" dirty="0">
                <a:solidFill>
                  <a:srgbClr val="000000"/>
                </a:solidFill>
                <a:latin typeface="Times New Roman" panose="02020603050405020304" pitchFamily="18" charset="0"/>
                <a:ea typeface="Arimo"/>
                <a:cs typeface="Times New Roman" panose="02020603050405020304" pitchFamily="18" charset="0"/>
                <a:sym typeface="Arimo"/>
              </a:rPr>
              <a:t>, R., 2024. Unpacking </a:t>
            </a:r>
            <a:r>
              <a:rPr lang="en-US" sz="600" dirty="0" err="1">
                <a:solidFill>
                  <a:srgbClr val="000000"/>
                </a:solidFill>
                <a:latin typeface="Times New Roman" panose="02020603050405020304" pitchFamily="18" charset="0"/>
                <a:ea typeface="Arimo"/>
                <a:cs typeface="Times New Roman" panose="02020603050405020304" pitchFamily="18" charset="0"/>
                <a:sym typeface="Arimo"/>
              </a:rPr>
              <a:t>behaviours</a:t>
            </a:r>
            <a:r>
              <a:rPr lang="en-US" sz="600" dirty="0">
                <a:solidFill>
                  <a:srgbClr val="000000"/>
                </a:solidFill>
                <a:latin typeface="Times New Roman" panose="02020603050405020304" pitchFamily="18" charset="0"/>
                <a:ea typeface="Arimo"/>
                <a:cs typeface="Times New Roman" panose="02020603050405020304" pitchFamily="18" charset="0"/>
                <a:sym typeface="Arimo"/>
              </a:rPr>
              <a:t>: a literature study and research agenda on consumer </a:t>
            </a:r>
            <a:r>
              <a:rPr lang="en-US" sz="600" dirty="0" err="1">
                <a:solidFill>
                  <a:srgbClr val="000000"/>
                </a:solidFill>
                <a:latin typeface="Times New Roman" panose="02020603050405020304" pitchFamily="18" charset="0"/>
                <a:ea typeface="Arimo"/>
                <a:cs typeface="Times New Roman" panose="02020603050405020304" pitchFamily="18" charset="0"/>
                <a:sym typeface="Arimo"/>
              </a:rPr>
              <a:t>behaviour</a:t>
            </a:r>
            <a:r>
              <a:rPr lang="en-US" sz="600" dirty="0">
                <a:solidFill>
                  <a:srgbClr val="000000"/>
                </a:solidFill>
                <a:latin typeface="Times New Roman" panose="02020603050405020304" pitchFamily="18" charset="0"/>
                <a:ea typeface="Arimo"/>
                <a:cs typeface="Times New Roman" panose="02020603050405020304" pitchFamily="18" charset="0"/>
                <a:sym typeface="Arimo"/>
              </a:rPr>
              <a:t> in packaging‐free systems. Packaging Technology and Science, 37(9), pp.821-840.</a:t>
            </a:r>
            <a:r>
              <a:rPr lang="en-US" sz="600" u="sng" dirty="0">
                <a:solidFill>
                  <a:srgbClr val="000000"/>
                </a:solidFill>
                <a:latin typeface="Times New Roman" panose="02020603050405020304" pitchFamily="18" charset="0"/>
                <a:ea typeface="Arimo"/>
                <a:cs typeface="Times New Roman" panose="02020603050405020304" pitchFamily="18" charset="0"/>
                <a:sym typeface="Arimo"/>
                <a:hlinkClick r:id="rId17" tooltip="https://onlinelibrary.wiley.com/doi/pdf/10.1002/pts.2825"/>
              </a:rPr>
              <a:t> https://onlinelibrary.wiley.com/doi/pdf/10.1002/pts.2825</a:t>
            </a:r>
          </a:p>
          <a:p>
            <a:pPr marL="171450" indent="-171450" algn="just">
              <a:lnSpc>
                <a:spcPct val="150000"/>
              </a:lnSpc>
              <a:buFont typeface="Wingdings" panose="05000000000000000000" pitchFamily="2" charset="2"/>
              <a:buChar char="q"/>
            </a:pPr>
            <a:r>
              <a:rPr lang="en-US" sz="600" dirty="0">
                <a:solidFill>
                  <a:srgbClr val="000000"/>
                </a:solidFill>
                <a:latin typeface="Times New Roman" panose="02020603050405020304" pitchFamily="18" charset="0"/>
                <a:ea typeface="Arimo"/>
                <a:cs typeface="Times New Roman" panose="02020603050405020304" pitchFamily="18" charset="0"/>
                <a:sym typeface="Arimo"/>
              </a:rPr>
              <a:t>Kim, T. and Lee, S.D., 2022. Designing for green and grey: insights from single-use plastic water bottles. International journal of environmental research and public health, 19(3), p.1423.</a:t>
            </a:r>
            <a:r>
              <a:rPr lang="en-US" sz="600" u="sng" dirty="0">
                <a:solidFill>
                  <a:srgbClr val="000000"/>
                </a:solidFill>
                <a:latin typeface="Times New Roman" panose="02020603050405020304" pitchFamily="18" charset="0"/>
                <a:ea typeface="Arimo"/>
                <a:cs typeface="Times New Roman" panose="02020603050405020304" pitchFamily="18" charset="0"/>
                <a:sym typeface="Arimo"/>
                <a:hlinkClick r:id="rId18" tooltip="https://www.mdpi.com/1660-4601/19/3/1423"/>
              </a:rPr>
              <a:t> https://www.mdpi.com/1660-4601/19/3/1423</a:t>
            </a:r>
          </a:p>
          <a:p>
            <a:pPr marL="171450" indent="-171450" algn="just">
              <a:lnSpc>
                <a:spcPct val="150000"/>
              </a:lnSpc>
              <a:buFont typeface="Wingdings" panose="05000000000000000000" pitchFamily="2" charset="2"/>
              <a:buChar char="q"/>
            </a:pPr>
            <a:r>
              <a:rPr lang="en-US" sz="600" dirty="0" err="1">
                <a:solidFill>
                  <a:srgbClr val="000000"/>
                </a:solidFill>
                <a:latin typeface="Times New Roman" panose="02020603050405020304" pitchFamily="18" charset="0"/>
                <a:ea typeface="Arimo"/>
                <a:cs typeface="Times New Roman" panose="02020603050405020304" pitchFamily="18" charset="0"/>
                <a:sym typeface="Arimo"/>
              </a:rPr>
              <a:t>Savale</a:t>
            </a:r>
            <a:r>
              <a:rPr lang="en-US" sz="600" dirty="0">
                <a:solidFill>
                  <a:srgbClr val="000000"/>
                </a:solidFill>
                <a:latin typeface="Times New Roman" panose="02020603050405020304" pitchFamily="18" charset="0"/>
                <a:ea typeface="Arimo"/>
                <a:cs typeface="Times New Roman" panose="02020603050405020304" pitchFamily="18" charset="0"/>
                <a:sym typeface="Arimo"/>
              </a:rPr>
              <a:t>, T.K., </a:t>
            </a:r>
            <a:r>
              <a:rPr lang="en-US" sz="600" dirty="0" err="1">
                <a:solidFill>
                  <a:srgbClr val="000000"/>
                </a:solidFill>
                <a:latin typeface="Times New Roman" panose="02020603050405020304" pitchFamily="18" charset="0"/>
                <a:ea typeface="Arimo"/>
                <a:cs typeface="Times New Roman" panose="02020603050405020304" pitchFamily="18" charset="0"/>
                <a:sym typeface="Arimo"/>
              </a:rPr>
              <a:t>Byram</a:t>
            </a:r>
            <a:r>
              <a:rPr lang="en-US" sz="600" dirty="0">
                <a:solidFill>
                  <a:srgbClr val="000000"/>
                </a:solidFill>
                <a:latin typeface="Times New Roman" panose="02020603050405020304" pitchFamily="18" charset="0"/>
                <a:ea typeface="Arimo"/>
                <a:cs typeface="Times New Roman" panose="02020603050405020304" pitchFamily="18" charset="0"/>
                <a:sym typeface="Arimo"/>
              </a:rPr>
              <a:t> </a:t>
            </a:r>
            <a:r>
              <a:rPr lang="en-US" sz="600" dirty="0" err="1">
                <a:solidFill>
                  <a:srgbClr val="000000"/>
                </a:solidFill>
                <a:latin typeface="Times New Roman" panose="02020603050405020304" pitchFamily="18" charset="0"/>
                <a:ea typeface="Arimo"/>
                <a:cs typeface="Times New Roman" panose="02020603050405020304" pitchFamily="18" charset="0"/>
                <a:sym typeface="Arimo"/>
              </a:rPr>
              <a:t>Anand</a:t>
            </a:r>
            <a:r>
              <a:rPr lang="en-US" sz="600" dirty="0">
                <a:solidFill>
                  <a:srgbClr val="000000"/>
                </a:solidFill>
                <a:latin typeface="Times New Roman" panose="02020603050405020304" pitchFamily="18" charset="0"/>
                <a:ea typeface="Arimo"/>
                <a:cs typeface="Times New Roman" panose="02020603050405020304" pitchFamily="18" charset="0"/>
                <a:sym typeface="Arimo"/>
              </a:rPr>
              <a:t>, P., </a:t>
            </a:r>
            <a:r>
              <a:rPr lang="en-US" sz="600" dirty="0" err="1">
                <a:solidFill>
                  <a:srgbClr val="000000"/>
                </a:solidFill>
                <a:latin typeface="Times New Roman" panose="02020603050405020304" pitchFamily="18" charset="0"/>
                <a:ea typeface="Arimo"/>
                <a:cs typeface="Times New Roman" panose="02020603050405020304" pitchFamily="18" charset="0"/>
                <a:sym typeface="Arimo"/>
              </a:rPr>
              <a:t>Perumalla</a:t>
            </a:r>
            <a:r>
              <a:rPr lang="en-US" sz="600" dirty="0">
                <a:solidFill>
                  <a:srgbClr val="000000"/>
                </a:solidFill>
                <a:latin typeface="Times New Roman" panose="02020603050405020304" pitchFamily="18" charset="0"/>
                <a:ea typeface="Arimo"/>
                <a:cs typeface="Times New Roman" panose="02020603050405020304" pitchFamily="18" charset="0"/>
                <a:sym typeface="Arimo"/>
              </a:rPr>
              <a:t> </a:t>
            </a:r>
            <a:r>
              <a:rPr lang="en-US" sz="600" dirty="0" err="1">
                <a:solidFill>
                  <a:srgbClr val="000000"/>
                </a:solidFill>
                <a:latin typeface="Times New Roman" panose="02020603050405020304" pitchFamily="18" charset="0"/>
                <a:ea typeface="Arimo"/>
                <a:cs typeface="Times New Roman" panose="02020603050405020304" pitchFamily="18" charset="0"/>
                <a:sym typeface="Arimo"/>
              </a:rPr>
              <a:t>Varalaxmi</a:t>
            </a:r>
            <a:r>
              <a:rPr lang="en-US" sz="600" dirty="0">
                <a:solidFill>
                  <a:srgbClr val="000000"/>
                </a:solidFill>
                <a:latin typeface="Times New Roman" panose="02020603050405020304" pitchFamily="18" charset="0"/>
                <a:ea typeface="Arimo"/>
                <a:cs typeface="Times New Roman" panose="02020603050405020304" pitchFamily="18" charset="0"/>
                <a:sym typeface="Arimo"/>
              </a:rPr>
              <a:t>, A.B. and </a:t>
            </a:r>
            <a:r>
              <a:rPr lang="en-US" sz="600" dirty="0" err="1">
                <a:solidFill>
                  <a:srgbClr val="000000"/>
                </a:solidFill>
                <a:latin typeface="Times New Roman" panose="02020603050405020304" pitchFamily="18" charset="0"/>
                <a:ea typeface="Arimo"/>
                <a:cs typeface="Times New Roman" panose="02020603050405020304" pitchFamily="18" charset="0"/>
                <a:sym typeface="Arimo"/>
              </a:rPr>
              <a:t>Quaye</a:t>
            </a:r>
            <a:r>
              <a:rPr lang="en-US" sz="600" dirty="0">
                <a:solidFill>
                  <a:srgbClr val="000000"/>
                </a:solidFill>
                <a:latin typeface="Times New Roman" panose="02020603050405020304" pitchFamily="18" charset="0"/>
                <a:ea typeface="Arimo"/>
                <a:cs typeface="Times New Roman" panose="02020603050405020304" pitchFamily="18" charset="0"/>
                <a:sym typeface="Arimo"/>
              </a:rPr>
              <a:t>, J.A., 2023. Green marketing strategies: Assessing consumer perception and adoption of eco-friendly products. Remittances Review, 8(4), pp.2490-2503.</a:t>
            </a:r>
            <a:r>
              <a:rPr lang="en-US" sz="600" u="sng" dirty="0">
                <a:solidFill>
                  <a:srgbClr val="000000"/>
                </a:solidFill>
                <a:latin typeface="Times New Roman" panose="02020603050405020304" pitchFamily="18" charset="0"/>
                <a:ea typeface="Arimo"/>
                <a:cs typeface="Times New Roman" panose="02020603050405020304" pitchFamily="18" charset="0"/>
                <a:sym typeface="Arimo"/>
                <a:hlinkClick r:id="rId19" tooltip="https://www.academia.edu/download/121595838/19_2023_GREEN_MARKETING_STRATEGIES_ASSESSING_CONSUMER.pdf"/>
              </a:rPr>
              <a:t> https://www.academia.edu/download/121595838/19_2023_GREEN_MARKETING_STRATEGIES_ASSESSING_CONSUMER.pdf</a:t>
            </a:r>
          </a:p>
          <a:p>
            <a:pPr marL="171450" indent="-171450" algn="just">
              <a:lnSpc>
                <a:spcPct val="150000"/>
              </a:lnSpc>
              <a:buFont typeface="Wingdings" panose="05000000000000000000" pitchFamily="2" charset="2"/>
              <a:buChar char="q"/>
            </a:pPr>
            <a:r>
              <a:rPr lang="en-US" sz="600" dirty="0" err="1">
                <a:solidFill>
                  <a:srgbClr val="000000"/>
                </a:solidFill>
                <a:latin typeface="Times New Roman" panose="02020603050405020304" pitchFamily="18" charset="0"/>
                <a:ea typeface="Arimo"/>
                <a:cs typeface="Times New Roman" panose="02020603050405020304" pitchFamily="18" charset="0"/>
                <a:sym typeface="Arimo"/>
              </a:rPr>
              <a:t>Suherlan</a:t>
            </a:r>
            <a:r>
              <a:rPr lang="en-US" sz="600" dirty="0">
                <a:solidFill>
                  <a:srgbClr val="000000"/>
                </a:solidFill>
                <a:latin typeface="Times New Roman" panose="02020603050405020304" pitchFamily="18" charset="0"/>
                <a:ea typeface="Arimo"/>
                <a:cs typeface="Times New Roman" panose="02020603050405020304" pitchFamily="18" charset="0"/>
                <a:sym typeface="Arimo"/>
              </a:rPr>
              <a:t>, S. and </a:t>
            </a:r>
            <a:r>
              <a:rPr lang="en-US" sz="600" dirty="0" err="1">
                <a:solidFill>
                  <a:srgbClr val="000000"/>
                </a:solidFill>
                <a:latin typeface="Times New Roman" panose="02020603050405020304" pitchFamily="18" charset="0"/>
                <a:ea typeface="Arimo"/>
                <a:cs typeface="Times New Roman" panose="02020603050405020304" pitchFamily="18" charset="0"/>
                <a:sym typeface="Arimo"/>
              </a:rPr>
              <a:t>Okombo</a:t>
            </a:r>
            <a:r>
              <a:rPr lang="en-US" sz="600" dirty="0">
                <a:solidFill>
                  <a:srgbClr val="000000"/>
                </a:solidFill>
                <a:latin typeface="Times New Roman" panose="02020603050405020304" pitchFamily="18" charset="0"/>
                <a:ea typeface="Arimo"/>
                <a:cs typeface="Times New Roman" panose="02020603050405020304" pitchFamily="18" charset="0"/>
                <a:sym typeface="Arimo"/>
              </a:rPr>
              <a:t>, M.O., 2023. Technological innovation in marketing and its effect on consumer </a:t>
            </a:r>
            <a:r>
              <a:rPr lang="en-US" sz="600" dirty="0" err="1">
                <a:solidFill>
                  <a:srgbClr val="000000"/>
                </a:solidFill>
                <a:latin typeface="Times New Roman" panose="02020603050405020304" pitchFamily="18" charset="0"/>
                <a:ea typeface="Arimo"/>
                <a:cs typeface="Times New Roman" panose="02020603050405020304" pitchFamily="18" charset="0"/>
                <a:sym typeface="Arimo"/>
              </a:rPr>
              <a:t>behaviour</a:t>
            </a:r>
            <a:r>
              <a:rPr lang="en-US" sz="600" dirty="0">
                <a:solidFill>
                  <a:srgbClr val="000000"/>
                </a:solidFill>
                <a:latin typeface="Times New Roman" panose="02020603050405020304" pitchFamily="18" charset="0"/>
                <a:ea typeface="Arimo"/>
                <a:cs typeface="Times New Roman" panose="02020603050405020304" pitchFamily="18" charset="0"/>
                <a:sym typeface="Arimo"/>
              </a:rPr>
              <a:t>. Technology and Society Perspectives (TACIT), 1(2), pp.94-103.</a:t>
            </a:r>
            <a:r>
              <a:rPr lang="en-US" sz="600" u="sng" dirty="0">
                <a:solidFill>
                  <a:srgbClr val="000000"/>
                </a:solidFill>
                <a:latin typeface="Times New Roman" panose="02020603050405020304" pitchFamily="18" charset="0"/>
                <a:ea typeface="Arimo"/>
                <a:cs typeface="Times New Roman" panose="02020603050405020304" pitchFamily="18" charset="0"/>
                <a:sym typeface="Arimo"/>
                <a:hlinkClick r:id="rId20" tooltip="http://journal.literasisainsnusantara.com/index.php/tacit/article/download/57/58"/>
              </a:rPr>
              <a:t> http://journal.literasisainsnusantara.com/index.php/tacit/article/download/57/58</a:t>
            </a:r>
          </a:p>
          <a:p>
            <a:pPr marL="171450" indent="-171450" algn="just">
              <a:lnSpc>
                <a:spcPct val="150000"/>
              </a:lnSpc>
              <a:spcBef>
                <a:spcPct val="0"/>
              </a:spcBef>
              <a:buFont typeface="Wingdings" panose="05000000000000000000" pitchFamily="2" charset="2"/>
              <a:buChar char="q"/>
            </a:pPr>
            <a:r>
              <a:rPr lang="en-US" sz="600" dirty="0">
                <a:solidFill>
                  <a:srgbClr val="000000"/>
                </a:solidFill>
                <a:latin typeface="Times New Roman" panose="02020603050405020304" pitchFamily="18" charset="0"/>
                <a:ea typeface="Arimo"/>
                <a:cs typeface="Times New Roman" panose="02020603050405020304" pitchFamily="18" charset="0"/>
                <a:sym typeface="Arimo"/>
              </a:rPr>
              <a:t>TĂNASE, C., 2026. Conscious and Circular Consumerism for Gen Z &amp; Gen Alpha: Key Trends in 2026 FMCG Retail. TĂNASE, C., 2026. Conscious and Circular Consumerism for Gen Z &amp; Gen Alpha: Key Trends in 2026 FMCG Retail.</a:t>
            </a:r>
            <a:r>
              <a:rPr lang="en-US" sz="600" u="sng" dirty="0">
                <a:solidFill>
                  <a:srgbClr val="000000"/>
                </a:solidFill>
                <a:latin typeface="Times New Roman" panose="02020603050405020304" pitchFamily="18" charset="0"/>
                <a:ea typeface="Arimo"/>
                <a:cs typeface="Times New Roman" panose="02020603050405020304" pitchFamily="18" charset="0"/>
                <a:sym typeface="Arimo"/>
                <a:hlinkClick r:id="rId21" tooltip="http://crd-aida.ro/RePEc/rdc/v17i2/3.pdf"/>
              </a:rPr>
              <a:t> http://crd-aida.ro/RePEc/rdc/v17i2/3.pdf</a:t>
            </a:r>
          </a:p>
        </p:txBody>
      </p:sp>
      <p:pic>
        <p:nvPicPr>
          <p:cNvPr id="55" name="Picture 54"/>
          <p:cNvPicPr>
            <a:picLocks noChangeAspect="1"/>
          </p:cNvPicPr>
          <p:nvPr/>
        </p:nvPicPr>
        <p:blipFill>
          <a:blip r:embed="rId22"/>
          <a:stretch>
            <a:fillRect/>
          </a:stretch>
        </p:blipFill>
        <p:spPr>
          <a:xfrm>
            <a:off x="0" y="369873"/>
            <a:ext cx="2704576" cy="2240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6" name="Picture 55"/>
          <p:cNvPicPr>
            <a:picLocks noChangeAspect="1"/>
          </p:cNvPicPr>
          <p:nvPr/>
        </p:nvPicPr>
        <p:blipFill>
          <a:blip r:embed="rId23"/>
          <a:stretch>
            <a:fillRect/>
          </a:stretch>
        </p:blipFill>
        <p:spPr>
          <a:xfrm>
            <a:off x="571635" y="12640534"/>
            <a:ext cx="4000365" cy="311256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7" name="Picture 56"/>
          <p:cNvPicPr>
            <a:picLocks noChangeAspect="1"/>
          </p:cNvPicPr>
          <p:nvPr/>
        </p:nvPicPr>
        <p:blipFill rotWithShape="1">
          <a:blip r:embed="rId24"/>
          <a:srcRect t="2777"/>
          <a:stretch/>
        </p:blipFill>
        <p:spPr>
          <a:xfrm>
            <a:off x="8645252" y="13137718"/>
            <a:ext cx="5938761" cy="236543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8" name="Picture 57"/>
          <p:cNvPicPr>
            <a:picLocks noChangeAspect="1"/>
          </p:cNvPicPr>
          <p:nvPr/>
        </p:nvPicPr>
        <p:blipFill>
          <a:blip r:embed="rId25"/>
          <a:stretch>
            <a:fillRect/>
          </a:stretch>
        </p:blipFill>
        <p:spPr>
          <a:xfrm>
            <a:off x="4702392" y="12640533"/>
            <a:ext cx="3434593" cy="311256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0" name="Picture 59"/>
          <p:cNvPicPr>
            <a:picLocks noChangeAspect="1"/>
          </p:cNvPicPr>
          <p:nvPr/>
        </p:nvPicPr>
        <p:blipFill>
          <a:blip r:embed="rId26"/>
          <a:stretch>
            <a:fillRect/>
          </a:stretch>
        </p:blipFill>
        <p:spPr>
          <a:xfrm>
            <a:off x="1604939" y="19876130"/>
            <a:ext cx="11546461" cy="1508082"/>
          </a:xfrm>
          <a:prstGeom prst="rect">
            <a:avLst/>
          </a:prstGeom>
        </p:spPr>
      </p:pic>
      <p:pic>
        <p:nvPicPr>
          <p:cNvPr id="1028" name="Picture 4" descr="eCoca-Cola by Jessica Tan at Coroflot.com"/>
          <p:cNvPicPr>
            <a:picLocks noChangeAspect="1" noChangeArrowheads="1"/>
          </p:cNvPicPr>
          <p:nvPr/>
        </p:nvPicPr>
        <p:blipFill>
          <a:blip r:embed="rId27" cstate="print">
            <a:extLst>
              <a:ext uri="{28A0092B-C50C-407E-A947-70E740481C1C}">
                <a14:useLocalDpi xmlns:a14="http://schemas.microsoft.com/office/drawing/2010/main" val="0"/>
              </a:ext>
            </a:extLst>
          </a:blip>
          <a:srcRect/>
          <a:stretch>
            <a:fillRect/>
          </a:stretch>
        </p:blipFill>
        <p:spPr bwMode="auto">
          <a:xfrm>
            <a:off x="8645252" y="6352020"/>
            <a:ext cx="1251980" cy="17244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59" name="Picture 58"/>
          <p:cNvPicPr>
            <a:picLocks noChangeAspect="1"/>
          </p:cNvPicPr>
          <p:nvPr/>
        </p:nvPicPr>
        <p:blipFill>
          <a:blip r:embed="rId28"/>
          <a:stretch>
            <a:fillRect/>
          </a:stretch>
        </p:blipFill>
        <p:spPr>
          <a:xfrm>
            <a:off x="10023016" y="6352020"/>
            <a:ext cx="4620084" cy="173095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