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1" r:id="rId4"/>
    <p:sldId id="267" r:id="rId5"/>
    <p:sldId id="262" r:id="rId6"/>
    <p:sldId id="263" r:id="rId7"/>
    <p:sldId id="264" r:id="rId8"/>
    <p:sldId id="265" r:id="rId9"/>
    <p:sldId id="266" r:id="rId10"/>
    <p:sldId id="259" r:id="rId11"/>
    <p:sldId id="260" r:id="rId12"/>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834885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3067572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20701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09D848-6495-488D-B9EF-AE56DBEEA8DA}"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80920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09D848-6495-488D-B9EF-AE56DBEEA8DA}" type="datetimeFigureOut">
              <a:rPr lang="en-GB" smtClean="0"/>
              <a:t>08/03/2025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868634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09D848-6495-488D-B9EF-AE56DBEEA8DA}" type="datetimeFigureOut">
              <a:rPr lang="en-GB" smtClean="0"/>
              <a:t>08/03/2025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699790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09D848-6495-488D-B9EF-AE56DBEEA8DA}" type="datetimeFigureOut">
              <a:rPr lang="en-GB" smtClean="0"/>
              <a:t>08/03/2025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4172788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09D848-6495-488D-B9EF-AE56DBEEA8DA}"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3689542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0709D848-6495-488D-B9EF-AE56DBEEA8DA}" type="datetimeFigureOut">
              <a:rPr lang="en-GB" smtClean="0"/>
              <a:t>08/03/2025</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671711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09D848-6495-488D-B9EF-AE56DBEEA8DA}" type="datetimeFigureOut">
              <a:rPr lang="en-GB" smtClean="0"/>
              <a:t>08/03/2025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421456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2631709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6942192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1781609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4145386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2087979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712198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09D848-6495-488D-B9EF-AE56DBEEA8DA}" type="datetimeFigureOut">
              <a:rPr lang="en-GB" smtClean="0"/>
              <a:t>08/03/2025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DFF939-7FC7-41B9-B18B-2DD476670408}" type="slidenum">
              <a:rPr lang="en-GB" smtClean="0"/>
              <a:t>‹#›</a:t>
            </a:fld>
            <a:endParaRPr lang="en-GB"/>
          </a:p>
        </p:txBody>
      </p:sp>
    </p:spTree>
    <p:extLst>
      <p:ext uri="{BB962C8B-B14F-4D97-AF65-F5344CB8AC3E}">
        <p14:creationId xmlns:p14="http://schemas.microsoft.com/office/powerpoint/2010/main" val="1833140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0709D848-6495-488D-B9EF-AE56DBEEA8DA}" type="datetimeFigureOut">
              <a:rPr lang="en-GB" smtClean="0"/>
              <a:t>08/03/2025</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2DFF939-7FC7-41B9-B18B-2DD476670408}" type="slidenum">
              <a:rPr lang="en-GB" smtClean="0"/>
              <a:t>‹#›</a:t>
            </a:fld>
            <a:endParaRPr lang="en-GB"/>
          </a:p>
        </p:txBody>
      </p:sp>
    </p:spTree>
    <p:extLst>
      <p:ext uri="{BB962C8B-B14F-4D97-AF65-F5344CB8AC3E}">
        <p14:creationId xmlns:p14="http://schemas.microsoft.com/office/powerpoint/2010/main" val="35308448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80/1743873X.2024.2328721" TargetMode="External"/><Relationship Id="rId3" Type="http://schemas.openxmlformats.org/officeDocument/2006/relationships/hyperlink" Target="https://www.researchgate.net/publication/339738891" TargetMode="External"/><Relationship Id="rId7" Type="http://schemas.openxmlformats.org/officeDocument/2006/relationships/hyperlink" Target="https://doi.org/10.1093/acrefore/9780190264079.013.212" TargetMode="External"/><Relationship Id="rId12" Type="http://schemas.openxmlformats.org/officeDocument/2006/relationships/hyperlink" Target="https://www.yadvashem.org/from-our-collections/auschwitz-aerial-photos.html" TargetMode="External"/><Relationship Id="rId2" Type="http://schemas.openxmlformats.org/officeDocument/2006/relationships/hyperlink" Target="https://www.architectsjournal.co.uk/archive/gerry-judah" TargetMode="External"/><Relationship Id="rId1" Type="http://schemas.openxmlformats.org/officeDocument/2006/relationships/slideLayout" Target="../slideLayouts/slideLayout7.xml"/><Relationship Id="rId6" Type="http://schemas.openxmlformats.org/officeDocument/2006/relationships/hyperlink" Target="https://www.judah.co.uk/2001/02/24/auschwitz-model/" TargetMode="External"/><Relationship Id="rId11" Type="http://schemas.openxmlformats.org/officeDocument/2006/relationships/hyperlink" Target="https://www.modelhouses.co.uk/the-auschwitz-model-the-experience-of-studying-the-unimaginable/" TargetMode="External"/><Relationship Id="rId5" Type="http://schemas.openxmlformats.org/officeDocument/2006/relationships/hyperlink" Target="https://www.youtube.com/watch?v=FyvoEhIQsEw" TargetMode="External"/><Relationship Id="rId10" Type="http://schemas.openxmlformats.org/officeDocument/2006/relationships/hyperlink" Target="https://www.modelhouses.co.uk/portfolio-item/auschwitz/" TargetMode="External"/><Relationship Id="rId4" Type="http://schemas.openxmlformats.org/officeDocument/2006/relationships/hyperlink" Target="https://www.instagram.com/gerryjudah/p/CYMsP5GohYp/?img_index=1" TargetMode="External"/><Relationship Id="rId9" Type="http://schemas.openxmlformats.org/officeDocument/2006/relationships/hyperlink" Target="https://paulsalmons.associates/blog/holocaust-mem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F6B7-3D98-F1F4-F942-4AD1673E4266}"/>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A Holocaust Exhibition at the Imperial War Museum, LONDON (2005).</a:t>
            </a:r>
          </a:p>
        </p:txBody>
      </p:sp>
      <p:sp>
        <p:nvSpPr>
          <p:cNvPr id="3" name="Subtitle 2">
            <a:extLst>
              <a:ext uri="{FF2B5EF4-FFF2-40B4-BE49-F238E27FC236}">
                <a16:creationId xmlns:a16="http://schemas.microsoft.com/office/drawing/2014/main" id="{1B1557FF-FBAF-6817-051E-449166D2AAE3}"/>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Dark Tourism.</a:t>
            </a:r>
          </a:p>
          <a:p>
            <a:endParaRPr lang="en-GB" dirty="0"/>
          </a:p>
          <a:p>
            <a:endParaRPr lang="en-GB" dirty="0"/>
          </a:p>
          <a:p>
            <a:r>
              <a:rPr lang="en-GB" sz="1400" dirty="0">
                <a:latin typeface="Times New Roman" panose="02020603050405020304" pitchFamily="18" charset="0"/>
                <a:cs typeface="Times New Roman" panose="02020603050405020304" pitchFamily="18" charset="0"/>
              </a:rPr>
              <a:t>Gareth Jenkins. (99091195).</a:t>
            </a:r>
          </a:p>
        </p:txBody>
      </p:sp>
    </p:spTree>
    <p:extLst>
      <p:ext uri="{BB962C8B-B14F-4D97-AF65-F5344CB8AC3E}">
        <p14:creationId xmlns:p14="http://schemas.microsoft.com/office/powerpoint/2010/main" val="4212634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C028EC-9141-D401-6CFB-B3BBF982DD67}"/>
              </a:ext>
            </a:extLst>
          </p:cNvPr>
          <p:cNvSpPr txBox="1"/>
          <p:nvPr/>
        </p:nvSpPr>
        <p:spPr>
          <a:xfrm>
            <a:off x="8931057" y="5849654"/>
            <a:ext cx="1515650"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(Author’s collection).</a:t>
            </a:r>
          </a:p>
        </p:txBody>
      </p:sp>
      <p:pic>
        <p:nvPicPr>
          <p:cNvPr id="5" name="Picture 4" descr="A close-up of a book&#10;&#10;AI-generated content may be incorrect.">
            <a:extLst>
              <a:ext uri="{FF2B5EF4-FFF2-40B4-BE49-F238E27FC236}">
                <a16:creationId xmlns:a16="http://schemas.microsoft.com/office/drawing/2014/main" id="{DF4B6C66-B2AD-2B94-D924-8BD9EACAD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0077" y="563670"/>
            <a:ext cx="5070044" cy="5736921"/>
          </a:xfrm>
          <a:prstGeom prst="rect">
            <a:avLst/>
          </a:prstGeom>
        </p:spPr>
      </p:pic>
    </p:spTree>
    <p:extLst>
      <p:ext uri="{BB962C8B-B14F-4D97-AF65-F5344CB8AC3E}">
        <p14:creationId xmlns:p14="http://schemas.microsoft.com/office/powerpoint/2010/main" val="100692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B769CE-0B65-DB20-A003-4BBE178BC9D4}"/>
              </a:ext>
            </a:extLst>
          </p:cNvPr>
          <p:cNvSpPr txBox="1"/>
          <p:nvPr/>
        </p:nvSpPr>
        <p:spPr>
          <a:xfrm>
            <a:off x="1791222" y="1252604"/>
            <a:ext cx="8968636" cy="3693319"/>
          </a:xfrm>
          <a:prstGeom prst="rect">
            <a:avLst/>
          </a:prstGeom>
          <a:noFill/>
        </p:spPr>
        <p:txBody>
          <a:bodyPr wrap="square">
            <a:spAutoFit/>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model focuses on a single part of the camp, the selection ramp, where Jews disembarked from trains and were divided up into the strong and weak before they entered the concentration camp. 'The museum wanted to commission a piece to tell a story and this is a slice focusing on a critical moment of selection, ' Judah said.</a:t>
            </a:r>
          </a:p>
          <a:p>
            <a:r>
              <a:rPr lang="en-GB" sz="1100" dirty="0">
                <a:latin typeface="Times New Roman" panose="02020603050405020304" pitchFamily="18" charset="0"/>
                <a:cs typeface="Times New Roman" panose="02020603050405020304" pitchFamily="18" charset="0"/>
              </a:rPr>
              <a:t>(Taken from Architects Journal, 2000).</a:t>
            </a:r>
          </a:p>
          <a:p>
            <a:endParaRPr lang="en-GB"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p:txBody>
      </p:sp>
    </p:spTree>
    <p:extLst>
      <p:ext uri="{BB962C8B-B14F-4D97-AF65-F5344CB8AC3E}">
        <p14:creationId xmlns:p14="http://schemas.microsoft.com/office/powerpoint/2010/main" val="3127796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7AFC259-F7A5-A130-924C-908F615F0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313" y="189115"/>
            <a:ext cx="6403954" cy="63306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C57789C-4F37-499B-6CFD-9E3CE95E1EFA}"/>
              </a:ext>
            </a:extLst>
          </p:cNvPr>
          <p:cNvSpPr txBox="1"/>
          <p:nvPr/>
        </p:nvSpPr>
        <p:spPr>
          <a:xfrm>
            <a:off x="9369468" y="6012493"/>
            <a:ext cx="179122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(Taggart, 2022).</a:t>
            </a:r>
          </a:p>
        </p:txBody>
      </p:sp>
    </p:spTree>
    <p:extLst>
      <p:ext uri="{BB962C8B-B14F-4D97-AF65-F5344CB8AC3E}">
        <p14:creationId xmlns:p14="http://schemas.microsoft.com/office/powerpoint/2010/main" val="588630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odel of a city&#10;&#10;AI-generated content may be incorrect.">
            <a:extLst>
              <a:ext uri="{FF2B5EF4-FFF2-40B4-BE49-F238E27FC236}">
                <a16:creationId xmlns:a16="http://schemas.microsoft.com/office/drawing/2014/main" id="{46294929-9EEA-5E88-CD93-914071CF98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5650" y="487384"/>
            <a:ext cx="9319364" cy="5449953"/>
          </a:xfrm>
          <a:prstGeom prst="rect">
            <a:avLst/>
          </a:prstGeom>
        </p:spPr>
      </p:pic>
      <p:sp>
        <p:nvSpPr>
          <p:cNvPr id="4" name="TextBox 3">
            <a:extLst>
              <a:ext uri="{FF2B5EF4-FFF2-40B4-BE49-F238E27FC236}">
                <a16:creationId xmlns:a16="http://schemas.microsoft.com/office/drawing/2014/main" id="{10246042-660E-36B1-4CF3-FB584C684A58}"/>
              </a:ext>
            </a:extLst>
          </p:cNvPr>
          <p:cNvSpPr txBox="1"/>
          <p:nvPr/>
        </p:nvSpPr>
        <p:spPr>
          <a:xfrm>
            <a:off x="1791222" y="6100175"/>
            <a:ext cx="3607496"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a:t>
            </a:r>
            <a:r>
              <a:rPr lang="en-GB" sz="1100" dirty="0" err="1">
                <a:latin typeface="Times New Roman" panose="02020603050405020304" pitchFamily="18" charset="0"/>
                <a:cs typeface="Times New Roman" panose="02020603050405020304" pitchFamily="18" charset="0"/>
              </a:rPr>
              <a:t>Gerryjudah</a:t>
            </a:r>
            <a:r>
              <a:rPr lang="en-GB" sz="1100" dirty="0">
                <a:latin typeface="Times New Roman" panose="02020603050405020304" pitchFamily="18" charset="0"/>
                <a:cs typeface="Times New Roman" panose="02020603050405020304" pitchFamily="18" charset="0"/>
              </a:rPr>
              <a:t>, 2022.)</a:t>
            </a:r>
          </a:p>
        </p:txBody>
      </p:sp>
    </p:spTree>
    <p:extLst>
      <p:ext uri="{BB962C8B-B14F-4D97-AF65-F5344CB8AC3E}">
        <p14:creationId xmlns:p14="http://schemas.microsoft.com/office/powerpoint/2010/main" val="326263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tanding around a train&#10;&#10;AI-generated content may be incorrect.">
            <a:extLst>
              <a:ext uri="{FF2B5EF4-FFF2-40B4-BE49-F238E27FC236}">
                <a16:creationId xmlns:a16="http://schemas.microsoft.com/office/drawing/2014/main" id="{8304A822-ED90-631E-D629-1E8869EB3F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290" y="501040"/>
            <a:ext cx="9795354" cy="5411245"/>
          </a:xfrm>
          <a:prstGeom prst="rect">
            <a:avLst/>
          </a:prstGeom>
        </p:spPr>
      </p:pic>
      <p:sp>
        <p:nvSpPr>
          <p:cNvPr id="4" name="TextBox 3">
            <a:extLst>
              <a:ext uri="{FF2B5EF4-FFF2-40B4-BE49-F238E27FC236}">
                <a16:creationId xmlns:a16="http://schemas.microsoft.com/office/drawing/2014/main" id="{6F44D146-9734-9238-DEBA-2079765C3454}"/>
              </a:ext>
            </a:extLst>
          </p:cNvPr>
          <p:cNvSpPr txBox="1"/>
          <p:nvPr/>
        </p:nvSpPr>
        <p:spPr>
          <a:xfrm>
            <a:off x="1903956" y="6125227"/>
            <a:ext cx="3068877"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a:t>
            </a:r>
            <a:r>
              <a:rPr lang="en-GB" sz="1100" dirty="0" err="1">
                <a:latin typeface="Times New Roman" panose="02020603050405020304" pitchFamily="18" charset="0"/>
                <a:cs typeface="Times New Roman" panose="02020603050405020304" pitchFamily="18" charset="0"/>
              </a:rPr>
              <a:t>Gerryjudah</a:t>
            </a:r>
            <a:r>
              <a:rPr lang="en-GB" sz="1100" dirty="0">
                <a:latin typeface="Times New Roman" panose="02020603050405020304" pitchFamily="18" charset="0"/>
                <a:cs typeface="Times New Roman" panose="02020603050405020304" pitchFamily="18" charset="0"/>
              </a:rPr>
              <a:t>, 2022).</a:t>
            </a:r>
          </a:p>
        </p:txBody>
      </p:sp>
    </p:spTree>
    <p:extLst>
      <p:ext uri="{BB962C8B-B14F-4D97-AF65-F5344CB8AC3E}">
        <p14:creationId xmlns:p14="http://schemas.microsoft.com/office/powerpoint/2010/main" val="3718956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odel of a house and a tree&#10;&#10;AI-generated content may be incorrect.">
            <a:extLst>
              <a:ext uri="{FF2B5EF4-FFF2-40B4-BE49-F238E27FC236}">
                <a16:creationId xmlns:a16="http://schemas.microsoft.com/office/drawing/2014/main" id="{16D7846C-EBE4-9BCE-3B45-AD1E5F6969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0493" y="713984"/>
            <a:ext cx="9857983" cy="5254010"/>
          </a:xfrm>
          <a:prstGeom prst="rect">
            <a:avLst/>
          </a:prstGeom>
        </p:spPr>
      </p:pic>
      <p:sp>
        <p:nvSpPr>
          <p:cNvPr id="4" name="TextBox 3">
            <a:extLst>
              <a:ext uri="{FF2B5EF4-FFF2-40B4-BE49-F238E27FC236}">
                <a16:creationId xmlns:a16="http://schemas.microsoft.com/office/drawing/2014/main" id="{04E3529E-7B69-D251-57D6-50FEE79A3CF1}"/>
              </a:ext>
            </a:extLst>
          </p:cNvPr>
          <p:cNvSpPr txBox="1"/>
          <p:nvPr/>
        </p:nvSpPr>
        <p:spPr>
          <a:xfrm>
            <a:off x="2004163" y="6144016"/>
            <a:ext cx="2354893"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a:t>
            </a:r>
            <a:r>
              <a:rPr lang="en-GB" sz="1100" dirty="0" err="1">
                <a:latin typeface="Times New Roman" panose="02020603050405020304" pitchFamily="18" charset="0"/>
                <a:cs typeface="Times New Roman" panose="02020603050405020304" pitchFamily="18" charset="0"/>
              </a:rPr>
              <a:t>Gerryjudah</a:t>
            </a:r>
            <a:r>
              <a:rPr lang="en-GB" sz="1100" dirty="0">
                <a:latin typeface="Times New Roman" panose="02020603050405020304" pitchFamily="18" charset="0"/>
                <a:cs typeface="Times New Roman" panose="02020603050405020304" pitchFamily="18" charset="0"/>
              </a:rPr>
              <a:t>, 2022).</a:t>
            </a:r>
          </a:p>
        </p:txBody>
      </p:sp>
    </p:spTree>
    <p:extLst>
      <p:ext uri="{BB962C8B-B14F-4D97-AF65-F5344CB8AC3E}">
        <p14:creationId xmlns:p14="http://schemas.microsoft.com/office/powerpoint/2010/main" val="2850950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erial view of a camp site&#10;&#10;AI-generated content may be incorrect.">
            <a:extLst>
              <a:ext uri="{FF2B5EF4-FFF2-40B4-BE49-F238E27FC236}">
                <a16:creationId xmlns:a16="http://schemas.microsoft.com/office/drawing/2014/main" id="{61FF3DE8-DF3F-35D1-6808-AF61F9B220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7875" y="195262"/>
            <a:ext cx="8096250" cy="6467475"/>
          </a:xfrm>
          <a:prstGeom prst="rect">
            <a:avLst/>
          </a:prstGeom>
        </p:spPr>
      </p:pic>
    </p:spTree>
    <p:extLst>
      <p:ext uri="{BB962C8B-B14F-4D97-AF65-F5344CB8AC3E}">
        <p14:creationId xmlns:p14="http://schemas.microsoft.com/office/powerpoint/2010/main" val="1719590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A342E3-6A59-49D8-C96A-0B8AD17BF83A}"/>
              </a:ext>
            </a:extLst>
          </p:cNvPr>
          <p:cNvSpPr txBox="1"/>
          <p:nvPr/>
        </p:nvSpPr>
        <p:spPr>
          <a:xfrm>
            <a:off x="2981195" y="2154476"/>
            <a:ext cx="6526060" cy="136960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Enlargement of a section of an aerial photograph taken on 25 August 1944 by a Mosquito plane from the South African Air Force’s 60th Photo-Recon Squadron (Sortie no. 60PR/694).</a:t>
            </a:r>
          </a:p>
          <a:p>
            <a:endParaRPr lang="en-GB"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(Yad Vashem, 2025)</a:t>
            </a:r>
          </a:p>
        </p:txBody>
      </p:sp>
    </p:spTree>
    <p:extLst>
      <p:ext uri="{BB962C8B-B14F-4D97-AF65-F5344CB8AC3E}">
        <p14:creationId xmlns:p14="http://schemas.microsoft.com/office/powerpoint/2010/main" val="736109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ver of a magazine&#10;&#10;AI-generated content may be incorrect.">
            <a:extLst>
              <a:ext uri="{FF2B5EF4-FFF2-40B4-BE49-F238E27FC236}">
                <a16:creationId xmlns:a16="http://schemas.microsoft.com/office/drawing/2014/main" id="{C5352C6E-A35F-4F5D-5669-929F16AD81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2546" y="232759"/>
            <a:ext cx="4654424" cy="6177784"/>
          </a:xfrm>
          <a:prstGeom prst="rect">
            <a:avLst/>
          </a:prstGeom>
        </p:spPr>
      </p:pic>
      <p:sp>
        <p:nvSpPr>
          <p:cNvPr id="4" name="TextBox 3">
            <a:extLst>
              <a:ext uri="{FF2B5EF4-FFF2-40B4-BE49-F238E27FC236}">
                <a16:creationId xmlns:a16="http://schemas.microsoft.com/office/drawing/2014/main" id="{4D0CA9B5-1175-CA2A-28A7-AC9E01AF9ED8}"/>
              </a:ext>
            </a:extLst>
          </p:cNvPr>
          <p:cNvSpPr txBox="1"/>
          <p:nvPr/>
        </p:nvSpPr>
        <p:spPr>
          <a:xfrm>
            <a:off x="8680537" y="6050071"/>
            <a:ext cx="2116899"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(Author’s collection)</a:t>
            </a:r>
          </a:p>
        </p:txBody>
      </p:sp>
    </p:spTree>
    <p:extLst>
      <p:ext uri="{BB962C8B-B14F-4D97-AF65-F5344CB8AC3E}">
        <p14:creationId xmlns:p14="http://schemas.microsoft.com/office/powerpoint/2010/main" val="3174051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AB7C82-55D0-9873-8343-B9CBAE6038BC}"/>
              </a:ext>
            </a:extLst>
          </p:cNvPr>
          <p:cNvSpPr txBox="1"/>
          <p:nvPr/>
        </p:nvSpPr>
        <p:spPr>
          <a:xfrm>
            <a:off x="1164922" y="288099"/>
            <a:ext cx="9795352" cy="5789855"/>
          </a:xfrm>
          <a:prstGeom prst="rect">
            <a:avLst/>
          </a:prstGeom>
          <a:noFill/>
        </p:spPr>
        <p:txBody>
          <a:bodyPr wrap="square">
            <a:spAutoFit/>
          </a:bodyPr>
          <a:lstStyle/>
          <a:p>
            <a:pPr>
              <a:lnSpc>
                <a:spcPct val="107000"/>
              </a:lnSpc>
              <a:spcAft>
                <a:spcPts val="800"/>
              </a:spcAft>
            </a:pPr>
            <a:r>
              <a:rPr lang="en-GB" sz="1100" b="1" dirty="0">
                <a:effectLst/>
                <a:latin typeface="Times New Roman" panose="02020603050405020304" pitchFamily="18" charset="0"/>
                <a:ea typeface="Aptos" panose="020B0004020202020204" pitchFamily="34" charset="0"/>
                <a:cs typeface="Times New Roman" panose="02020603050405020304" pitchFamily="18" charset="0"/>
              </a:rPr>
              <a:t>Bibliography.</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Architects Journal (2000)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Gerry Judah</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https://www.architectsjournal.co.uk/archive/gerry-judah</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23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Benedetto, M. (2018) ‘What is Dark Tourism?’,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Literature Review</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https://www.researchgate.net/publication/339738891</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 </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err="1">
                <a:effectLst/>
                <a:latin typeface="Times New Roman" panose="02020603050405020304" pitchFamily="18" charset="0"/>
                <a:ea typeface="Aptos" panose="020B0004020202020204" pitchFamily="34" charset="0"/>
                <a:cs typeface="Times New Roman" panose="02020603050405020304" pitchFamily="18" charset="0"/>
              </a:rPr>
              <a:t>gerryjudah</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(2022) [Instagram] 1 January.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https://www.instagram.com/gerryjudah/p/CYMsP5GohYp/?img_index=1</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23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Grapevine Documentaries (2023)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Genocide (1982)</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[video].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https://www.youtube.com/watch?v=FyvoEhIQsEw</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5 March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Imperial War Museum. (2004)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The Holocaust Exhibition</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Imperial War Museum.</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Judah, G. (2001)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Auschwitz Model</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https://www.judah.co.uk/2001/02/24/auschwitz-model/</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err="1">
                <a:effectLst/>
                <a:latin typeface="Times New Roman" panose="02020603050405020304" pitchFamily="18" charset="0"/>
                <a:ea typeface="Aptos" panose="020B0004020202020204" pitchFamily="34" charset="0"/>
                <a:cs typeface="Times New Roman" panose="02020603050405020304" pitchFamily="18" charset="0"/>
              </a:rPr>
              <a:t>Korstanje</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M. E. &amp; George, B. P. (2018)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Virtual </a:t>
            </a:r>
            <a:r>
              <a:rPr lang="en-GB" sz="1100" i="1" dirty="0" err="1">
                <a:effectLst/>
                <a:latin typeface="Times New Roman" panose="02020603050405020304" pitchFamily="18" charset="0"/>
                <a:ea typeface="Aptos" panose="020B0004020202020204" pitchFamily="34" charset="0"/>
                <a:cs typeface="Times New Roman" panose="02020603050405020304" pitchFamily="18" charset="0"/>
              </a:rPr>
              <a:t>Traumascapes</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 and Exploring the Roots of Dark Tourism</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USA: IGI Global.</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Lennon, J. (2017) ‘Dark Tourism’,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Oxford Research </a:t>
            </a:r>
            <a:r>
              <a:rPr lang="en-GB" sz="1100" i="1" dirty="0" err="1">
                <a:effectLst/>
                <a:latin typeface="Times New Roman" panose="02020603050405020304" pitchFamily="18" charset="0"/>
                <a:ea typeface="Aptos" panose="020B0004020202020204" pitchFamily="34" charset="0"/>
                <a:cs typeface="Times New Roman" panose="02020603050405020304" pitchFamily="18" charset="0"/>
              </a:rPr>
              <a:t>Encyclopedia</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 of Criminology and Criminal Justice</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https://doi.org/10.1093/acrefore/9780190264079.013.212</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err="1">
                <a:effectLst/>
                <a:latin typeface="Times New Roman" panose="02020603050405020304" pitchFamily="18" charset="0"/>
                <a:ea typeface="Aptos" panose="020B0004020202020204" pitchFamily="34" charset="0"/>
                <a:cs typeface="Times New Roman" panose="02020603050405020304" pitchFamily="18" charset="0"/>
              </a:rPr>
              <a:t>Panayidou</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C., Christou, P., &amp; </a:t>
            </a:r>
            <a:r>
              <a:rPr lang="en-GB" sz="1100" dirty="0" err="1">
                <a:effectLst/>
                <a:latin typeface="Times New Roman" panose="02020603050405020304" pitchFamily="18" charset="0"/>
                <a:ea typeface="Aptos" panose="020B0004020202020204" pitchFamily="34" charset="0"/>
                <a:cs typeface="Times New Roman" panose="02020603050405020304" pitchFamily="18" charset="0"/>
              </a:rPr>
              <a:t>Saveriades</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 (2024) ‘Dark Tourism development in a leisure destination: the perceptions of the local community in Cyprus’,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Journal of Heritage Tourism, 19:6, 861-879.</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8"/>
              </a:rPr>
              <a:t>https://doi.org/10.1080/1743873X.2024.2328721</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 </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Salmons, P. (2012) ‘How secure is Holocaust memory?’,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Paul Salmons Associates</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[blog]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9"/>
              </a:rPr>
              <a:t>https://paulsalmons.associates/blog/holocaust-memory</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Stone, P. (2006) ‘A Dark Tourism Spectrum: towards a typology of death and macabre related tourist sites, attractions and exhibitions’, from S</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elected Works of Dr Philip Stone. </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Available at: https://works.bepress.com/philip_stone/4/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Stone, P. (2011) ‘Dark Tourism Experiences: mediating between life and death’, from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Selected Works of Dr Philip Stone</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https://works.bepress.com/philip_stone/12/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Taggart, B. (2001)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Auschwitz</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0"/>
              </a:rPr>
              <a:t>https://www.modelhouses.co.uk/portfolio-item/auschwitz/</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Taggart, B. (2022) </a:t>
            </a:r>
            <a:r>
              <a:rPr lang="en-GB" sz="1100" i="1" dirty="0">
                <a:effectLst/>
                <a:latin typeface="Times New Roman" panose="02020603050405020304" pitchFamily="18" charset="0"/>
                <a:ea typeface="Aptos" panose="020B0004020202020204" pitchFamily="34" charset="0"/>
                <a:cs typeface="Times New Roman" panose="02020603050405020304" pitchFamily="18" charset="0"/>
              </a:rPr>
              <a:t>The Auschwitz Model: The Experience of studying the unimaginable</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1"/>
              </a:rPr>
              <a:t>https://www.modelhouses.co.uk/the-auschwitz-model-the-experience-of-studying-the-unimaginable/</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21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Aptos" panose="020B0004020202020204" pitchFamily="34" charset="0"/>
                <a:cs typeface="Times New Roman" panose="02020603050405020304" pitchFamily="18" charset="0"/>
              </a:rPr>
              <a:t>Yad Vashem: The World Holocaust Remembrance Centre. (2025) Aerial Photographs of Birkenau Extermination Camp 25 August 1944. Available at: </a:t>
            </a:r>
            <a:r>
              <a:rPr lang="en-GB" sz="1100" u="sng"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12"/>
              </a:rPr>
              <a:t>https://www.yadvashem.org/from-our-collections/auschwitz-aerial-photos.html</a:t>
            </a:r>
            <a:r>
              <a:rPr lang="en-GB" sz="1100" dirty="0">
                <a:effectLst/>
                <a:latin typeface="Times New Roman" panose="02020603050405020304" pitchFamily="18" charset="0"/>
                <a:ea typeface="Aptos" panose="020B0004020202020204" pitchFamily="34" charset="0"/>
                <a:cs typeface="Times New Roman" panose="02020603050405020304" pitchFamily="18" charset="0"/>
              </a:rPr>
              <a:t> (Accessed: 24 February 2025)</a:t>
            </a:r>
            <a:endParaRPr lang="en-GB" sz="1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094467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202</TotalTime>
  <Words>756</Words>
  <Application>Microsoft Office PowerPoint</Application>
  <PresentationFormat>Widescreen</PresentationFormat>
  <Paragraphs>38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Times New Roman</vt:lpstr>
      <vt:lpstr>Mesh</vt:lpstr>
      <vt:lpstr>A Holocaust Exhibition at the Imperial War Museum, LONDON (2005).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Jenkins</dc:creator>
  <cp:lastModifiedBy>Gareth Jenkins</cp:lastModifiedBy>
  <cp:revision>4</cp:revision>
  <cp:lastPrinted>2025-03-08T12:19:34Z</cp:lastPrinted>
  <dcterms:created xsi:type="dcterms:W3CDTF">2025-02-23T13:46:07Z</dcterms:created>
  <dcterms:modified xsi:type="dcterms:W3CDTF">2025-03-08T12:30:15Z</dcterms:modified>
</cp:coreProperties>
</file>