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handoutMasterIdLst>
    <p:handoutMasterId r:id="rId38"/>
  </p:handoutMasterIdLst>
  <p:sldIdLst>
    <p:sldId id="390" r:id="rId2"/>
    <p:sldId id="392" r:id="rId3"/>
    <p:sldId id="394" r:id="rId4"/>
    <p:sldId id="363" r:id="rId5"/>
    <p:sldId id="393" r:id="rId6"/>
    <p:sldId id="364" r:id="rId7"/>
    <p:sldId id="365" r:id="rId8"/>
    <p:sldId id="366" r:id="rId9"/>
    <p:sldId id="361" r:id="rId10"/>
    <p:sldId id="362" r:id="rId11"/>
    <p:sldId id="367" r:id="rId12"/>
    <p:sldId id="368" r:id="rId13"/>
    <p:sldId id="369" r:id="rId14"/>
    <p:sldId id="370" r:id="rId15"/>
    <p:sldId id="371" r:id="rId16"/>
    <p:sldId id="372" r:id="rId17"/>
    <p:sldId id="373" r:id="rId18"/>
    <p:sldId id="374" r:id="rId19"/>
    <p:sldId id="378" r:id="rId20"/>
    <p:sldId id="380" r:id="rId21"/>
    <p:sldId id="381" r:id="rId22"/>
    <p:sldId id="386" r:id="rId23"/>
    <p:sldId id="387" r:id="rId24"/>
    <p:sldId id="388" r:id="rId25"/>
    <p:sldId id="389" r:id="rId26"/>
    <p:sldId id="379" r:id="rId27"/>
    <p:sldId id="385" r:id="rId28"/>
    <p:sldId id="375" r:id="rId29"/>
    <p:sldId id="376" r:id="rId30"/>
    <p:sldId id="377" r:id="rId31"/>
    <p:sldId id="382" r:id="rId32"/>
    <p:sldId id="383" r:id="rId33"/>
    <p:sldId id="285" r:id="rId34"/>
    <p:sldId id="286" r:id="rId35"/>
    <p:sldId id="384" r:id="rId36"/>
    <p:sldId id="391" r:id="rId37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FC738C7-088E-45E8-B95F-E9C63A8ADE3B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023452B-17A4-4A00-BEAE-A81BE6E6F8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913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51A06-E0FA-4EF6-A852-7700D49864FE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E033C-6E99-4B42-9A73-7E9852E262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FE65F-14E8-46C7-A026-97C681C1951E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50C6C-A3BA-4504-A5DC-C02A1B48C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3A016-E620-41AF-8999-1102BC24FAC7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rtlCol="0" anchor="b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ctr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208A1-3712-4A52-A806-654F599D9C0D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AE51F-A079-40A2-A5B1-088205A685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52F7-9D71-4954-A1F8-027C04746FE9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CF465-1BCA-4B8B-B15E-0DDE102F5D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9B833-335E-4C06-85A7-5F0DC8CAB9D7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5BD61-FF8B-45D9-A4BF-C83A72716A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424D4-ACA9-4237-8B2D-6E1E49E804AC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46DFF-A9BE-4BAE-AF69-01F8D2445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7A4F1-C3A6-4A1C-90FA-E202265B867D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0EAD5-F642-480E-AB42-F86C5E1B9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8095C-1589-432A-959F-0FE8E1B1BEFB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DF5B6-6567-4AE7-8C36-4B0F278509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F333C-CAF7-47B3-85B5-1761CA779906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96A68-92E2-4E82-9D82-5F8A39C0A5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FA2C1-7444-4A6B-AD8C-E36C8E7DDE88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8A532-6E89-4121-ADE0-ED5B5584321A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705C1-88A9-4A01-B7E1-79596A1C2CA5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8CEC7-C9A0-43AA-B3D7-04106118A540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12F5B-C518-449F-9E9A-F162DA4FC0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73069-8757-4EAA-9DEA-9E98FF966896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B8D84-07AA-40ED-BA2F-A67C2252DE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0" y="1123950"/>
            <a:ext cx="8913813" cy="9144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vert="horz" wrap="square" lIns="1188720" tIns="45720" rIns="2743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14425" y="2595563"/>
            <a:ext cx="7610475" cy="367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188" y="188913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>
                <a:solidFill>
                  <a:srgbClr val="595959"/>
                </a:solidFill>
              </a:defRPr>
            </a:lvl1pPr>
          </a:lstStyle>
          <a:p>
            <a:pPr>
              <a:defRPr/>
            </a:pPr>
            <a:fld id="{D39A7141-CC5D-4A10-9D79-2288DD55D3E1}" type="datetime1">
              <a:rPr lang="en-GB" altLang="en-US"/>
              <a:pPr>
                <a:defRPr/>
              </a:pPr>
              <a:t>23/09/2019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775" y="18891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988" y="6569075"/>
            <a:ext cx="457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>
                <a:solidFill>
                  <a:srgbClr val="595959"/>
                </a:solidFill>
              </a:defRPr>
            </a:lvl1pPr>
          </a:lstStyle>
          <a:p>
            <a:pPr>
              <a:defRPr/>
            </a:pPr>
            <a:fld id="{7956A3D4-5BAF-49F7-859A-A799503C78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56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438"/>
            <a:ext cx="7999413" cy="18256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10" r:id="rId3"/>
    <p:sldLayoutId id="2147484002" r:id="rId4"/>
    <p:sldLayoutId id="2147484003" r:id="rId5"/>
    <p:sldLayoutId id="2147484011" r:id="rId6"/>
    <p:sldLayoutId id="2147484004" r:id="rId7"/>
    <p:sldLayoutId id="2147484005" r:id="rId8"/>
    <p:sldLayoutId id="2147484006" r:id="rId9"/>
    <p:sldLayoutId id="2147484007" r:id="rId10"/>
    <p:sldLayoutId id="2147484012" r:id="rId11"/>
    <p:sldLayoutId id="2147484013" r:id="rId12"/>
    <p:sldLayoutId id="2147484014" r:id="rId13"/>
    <p:sldLayoutId id="2147484008" r:id="rId14"/>
    <p:sldLayoutId id="2147484009" r:id="rId15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ts val="2000"/>
        </a:spcBef>
        <a:spcAft>
          <a:spcPct val="0"/>
        </a:spcAft>
        <a:buClr>
          <a:schemeClr val="accent1"/>
        </a:buClr>
        <a:buFont typeface="Wingdings 2" charset="2"/>
        <a:buChar char=""/>
        <a:defRPr sz="2000" kern="1200">
          <a:solidFill>
            <a:srgbClr val="595959"/>
          </a:solidFill>
          <a:latin typeface="+mn-lt"/>
          <a:ea typeface="ＭＳ Ｐゴシック" charset="-128"/>
          <a:cs typeface="ＭＳ Ｐゴシック" charset="-128"/>
        </a:defRPr>
      </a:lvl1pPr>
      <a:lvl2pPr marL="6858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2pPr>
      <a:lvl3pPr marL="10350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3pPr>
      <a:lvl4pPr marL="13716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4pPr>
      <a:lvl5pPr marL="17208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alpha val="77000"/>
                <a:lumMod val="94000"/>
                <a:lumOff val="6000"/>
              </a:schemeClr>
            </a:gs>
            <a:gs pos="91000">
              <a:schemeClr val="tx1">
                <a:lumMod val="6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6300192" y="333375"/>
            <a:ext cx="264696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heritage </a:t>
            </a:r>
            <a:r>
              <a:rPr lang="en-GB" sz="2000" b="1" dirty="0" smtClean="0"/>
              <a:t>interpretation &amp; representation</a:t>
            </a:r>
            <a:endParaRPr lang="en-GB" sz="2000" b="1" dirty="0"/>
          </a:p>
          <a:p>
            <a:pPr algn="r"/>
            <a:endParaRPr lang="en-GB" sz="2000" b="1" dirty="0" smtClean="0"/>
          </a:p>
          <a:p>
            <a:pPr algn="r"/>
            <a:r>
              <a:rPr lang="en-GB" sz="2000" b="1" dirty="0" smtClean="0"/>
              <a:t>AHAN7028</a:t>
            </a:r>
            <a:endParaRPr lang="en-GB" sz="2000" b="1" dirty="0"/>
          </a:p>
        </p:txBody>
      </p:sp>
      <p:pic>
        <p:nvPicPr>
          <p:cNvPr id="7172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314425"/>
            <a:ext cx="5008911" cy="614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2755975" y="3140968"/>
            <a:ext cx="467213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6000" b="1" dirty="0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Box 4"/>
          <p:cNvSpPr txBox="1">
            <a:spLocks noChangeArrowheads="1"/>
          </p:cNvSpPr>
          <p:nvPr/>
        </p:nvSpPr>
        <p:spPr bwMode="auto">
          <a:xfrm>
            <a:off x="1547813" y="3141663"/>
            <a:ext cx="6467475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6000" b="1"/>
              <a:t>what is heritage?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292338" y="6215082"/>
            <a:ext cx="2670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Stonehenge,  </a:t>
            </a:r>
            <a:r>
              <a:rPr lang="en-GB" dirty="0" smtClean="0"/>
              <a:t>Wiltshire</a:t>
            </a:r>
            <a:endParaRPr lang="en-GB" dirty="0"/>
          </a:p>
        </p:txBody>
      </p:sp>
      <p:pic>
        <p:nvPicPr>
          <p:cNvPr id="6" name="Picture 5" descr="maxresdefaul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332814"/>
            <a:ext cx="8643998" cy="575366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tswort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285728"/>
            <a:ext cx="8683393" cy="57864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31068" y="6215082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Chatsworth House</a:t>
            </a:r>
            <a:r>
              <a:rPr lang="en-GB" dirty="0" smtClean="0"/>
              <a:t>,  Derbyshire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70974" y="6215082"/>
            <a:ext cx="7391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err="1" smtClean="0"/>
              <a:t>Carradale</a:t>
            </a:r>
            <a:r>
              <a:rPr lang="en-GB" b="1" dirty="0" smtClean="0"/>
              <a:t> House, </a:t>
            </a:r>
            <a:r>
              <a:rPr lang="en-GB" dirty="0" smtClean="0"/>
              <a:t>Tower Hamlets London (1967-70) - </a:t>
            </a:r>
            <a:r>
              <a:rPr lang="en-GB" dirty="0" err="1" smtClean="0"/>
              <a:t>Ernő</a:t>
            </a:r>
            <a:r>
              <a:rPr lang="en-GB" dirty="0" smtClean="0"/>
              <a:t> </a:t>
            </a:r>
            <a:r>
              <a:rPr lang="en-GB" dirty="0" err="1" smtClean="0"/>
              <a:t>Goldfinger</a:t>
            </a:r>
            <a:endParaRPr lang="en-GB" dirty="0"/>
          </a:p>
        </p:txBody>
      </p:sp>
      <p:pic>
        <p:nvPicPr>
          <p:cNvPr id="6" name="Picture 5" descr="Carradale House, Tower Hamlets London (1967-70) - Ernő Goldfing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357166"/>
            <a:ext cx="8643998" cy="578607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nchester-Terraced-Hous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357166"/>
            <a:ext cx="8572560" cy="573332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572396" y="6215082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Manchester</a:t>
            </a:r>
            <a:endParaRPr lang="en-GB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legraph-stor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285728"/>
            <a:ext cx="6786610" cy="606302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95536" y="4653136"/>
            <a:ext cx="12234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Liverpool</a:t>
            </a:r>
          </a:p>
          <a:p>
            <a:r>
              <a:rPr lang="en-GB" b="1" dirty="0" smtClean="0"/>
              <a:t>1969</a:t>
            </a: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chu Picch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357166"/>
            <a:ext cx="8801129" cy="550070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41110" y="6143644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Machu Picchu</a:t>
            </a:r>
            <a:r>
              <a:rPr lang="en-GB" dirty="0" smtClean="0"/>
              <a:t>,  Peru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asai men performing traditional jumping dance (Adumu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571480"/>
            <a:ext cx="8783600" cy="492922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98603" y="6000768"/>
            <a:ext cx="7173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Kenya  </a:t>
            </a:r>
            <a:r>
              <a:rPr lang="en-GB" dirty="0" smtClean="0"/>
              <a:t>-  </a:t>
            </a:r>
            <a:r>
              <a:rPr lang="en-GB" dirty="0" err="1" smtClean="0"/>
              <a:t>Maasai</a:t>
            </a:r>
            <a:r>
              <a:rPr lang="en-GB" dirty="0" smtClean="0"/>
              <a:t> men performing traditional jumping dance (</a:t>
            </a:r>
            <a:r>
              <a:rPr lang="en-GB" dirty="0" err="1" smtClean="0"/>
              <a:t>Adumu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reakdancer_vila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3358" y="368405"/>
            <a:ext cx="8627209" cy="577523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00694" y="6286520"/>
            <a:ext cx="3544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San </a:t>
            </a:r>
            <a:r>
              <a:rPr lang="en-GB" b="1" dirty="0" err="1" smtClean="0"/>
              <a:t>Fransisco</a:t>
            </a:r>
            <a:r>
              <a:rPr lang="en-GB" dirty="0" smtClean="0"/>
              <a:t>  -  </a:t>
            </a:r>
            <a:r>
              <a:rPr lang="en-GB" dirty="0" err="1" smtClean="0"/>
              <a:t>breakdancing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john-white-australia-ayers-rock-ulur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69" y="857250"/>
            <a:ext cx="8763029" cy="49292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286512" y="6072206"/>
            <a:ext cx="2668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Australia</a:t>
            </a:r>
            <a:r>
              <a:rPr lang="en-GB" dirty="0" smtClean="0"/>
              <a:t>  -  Ayers Rock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ak_Tr_328_oa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85728"/>
            <a:ext cx="7572398" cy="605791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286776" y="628652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Oak</a:t>
            </a:r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izz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426" y="379869"/>
            <a:ext cx="8535339" cy="569233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00200"/>
            <a:ext cx="3352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39306"/>
            <a:ext cx="4767266" cy="5618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5616" y="260648"/>
            <a:ext cx="7488832" cy="6102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-BIG-MAC-facebo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428604"/>
            <a:ext cx="6381752" cy="3190876"/>
          </a:xfrm>
          <a:prstGeom prst="rect">
            <a:avLst/>
          </a:prstGeom>
        </p:spPr>
      </p:pic>
      <p:pic>
        <p:nvPicPr>
          <p:cNvPr id="4" name="Picture 3" descr="kfc-bucke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3786190"/>
            <a:ext cx="4108646" cy="2742730"/>
          </a:xfrm>
          <a:prstGeom prst="rect">
            <a:avLst/>
          </a:prstGeom>
        </p:spPr>
      </p:pic>
      <p:pic>
        <p:nvPicPr>
          <p:cNvPr id="5" name="Picture 4" descr="34477462-AYTOS-BULGARIA-DECEMBER-11-2014-Photo-of-a-Coca-Cola-and-Pepsi-330-ml-cans-Coca-cola-and-Pepsi-are-a-Stock-Pho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3800094"/>
            <a:ext cx="3373310" cy="271681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ni-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500042"/>
            <a:ext cx="8143932" cy="542702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ni F56 20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19" y="428604"/>
            <a:ext cx="8677433" cy="578647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Rodney Harrison (</a:t>
            </a:r>
            <a:r>
              <a:rPr lang="en-GB" altLang="en-US" sz="2800" dirty="0" smtClean="0">
                <a:latin typeface="Arial" charset="0"/>
                <a:cs typeface="Arial" charset="0"/>
              </a:rPr>
              <a:t>2010)</a:t>
            </a:r>
            <a:r>
              <a:rPr lang="en-GB" sz="2800" i="1" dirty="0" smtClean="0">
                <a:latin typeface="Arial" charset="0"/>
                <a:cs typeface="Arial" charset="0"/>
              </a:rPr>
              <a:t> </a:t>
            </a:r>
            <a:br>
              <a:rPr lang="en-GB" sz="2800" i="1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Understanding the Politics of Heritage</a:t>
            </a:r>
            <a:r>
              <a:rPr lang="en-GB" altLang="en-US" sz="2800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‘Official Heritage’ :  those that are listed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‘As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property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that is or may be inherited’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‘Historic or cultural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value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’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Worthy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of preservation’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Objects, places and practices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tangible and intangible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Cultural and natural (e.g. Great Barrier Reef)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0" y="838200"/>
            <a:ext cx="8913813" cy="1200150"/>
          </a:xfrm>
        </p:spPr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UNESCO</a:t>
            </a:r>
            <a:r>
              <a:rPr lang="en-GB" altLang="en-US" sz="2800" smtClean="0">
                <a:latin typeface="Arial" charset="0"/>
                <a:cs typeface="Arial" charset="0"/>
              </a:rPr>
              <a:t>: Cultural Heritage </a:t>
            </a:r>
            <a:br>
              <a:rPr lang="en-GB" altLang="en-US" sz="2800" smtClean="0">
                <a:latin typeface="Arial" charset="0"/>
                <a:cs typeface="Arial" charset="0"/>
              </a:rPr>
            </a:br>
            <a:r>
              <a:rPr lang="en-GB" altLang="en-US" sz="2800" smtClean="0">
                <a:latin typeface="Arial" charset="0"/>
                <a:cs typeface="Arial" charset="0"/>
              </a:rPr>
              <a:t>(in Harrison 2010)</a:t>
            </a:r>
          </a:p>
        </p:txBody>
      </p:sp>
      <p:sp>
        <p:nvSpPr>
          <p:cNvPr id="24579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Sites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Historic Cities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Cultural Landscapes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Sacred Sites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Underwater Cultural Heritage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Museums and Galleries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Moveable cultural heritage</a:t>
            </a:r>
          </a:p>
        </p:txBody>
      </p:sp>
      <p:sp>
        <p:nvSpPr>
          <p:cNvPr id="24580" name="Content Placeholder 4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Handicrafts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Documentary and digital heritage (archives)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Cinematographic heritage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Oral traditions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Languages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Festive Events</a:t>
            </a:r>
          </a:p>
          <a:p>
            <a:pPr>
              <a:lnSpc>
                <a:spcPct val="90000"/>
              </a:lnSpc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Rites and Beliefs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 smtClean="0">
                <a:latin typeface="Arial" charset="0"/>
                <a:cs typeface="Arial" charset="0"/>
              </a:rPr>
              <a:t>continued…..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Music and song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Performing arts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Traditional medicine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Literature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Culinary Traditions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Traditional sports and games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Not forgetting natural heritage;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Landscapes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Ecological systems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Plants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Animals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Oceans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Bodies of Water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 smtClean="0">
                <a:latin typeface="Arial" charset="0"/>
                <a:cs typeface="Arial" charset="0"/>
              </a:rPr>
              <a:t>a (very) brief history of Heritage</a:t>
            </a:r>
          </a:p>
        </p:txBody>
      </p:sp>
      <p:sp>
        <p:nvSpPr>
          <p:cNvPr id="26627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leading goal of the international heritage movement, (expressed in such bodies as </a:t>
            </a:r>
            <a:r>
              <a:rPr lang="en-GB" altLang="en-US" sz="2400" b="1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UNESCO</a:t>
            </a:r>
            <a:r>
              <a:rPr lang="en-GB" altLang="en-US" sz="24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United Nations Educational, Scientific and Cultural Organization)</a:t>
            </a:r>
            <a:r>
              <a:rPr lang="en-GB" altLang="en-US" sz="1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, </a:t>
            </a:r>
            <a:r>
              <a:rPr lang="en-GB" altLang="en-US" sz="2400" b="1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ICOMOS</a:t>
            </a:r>
            <a:r>
              <a:rPr lang="en-GB" altLang="en-US" sz="24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International Council on Monuments and Sites)</a:t>
            </a:r>
            <a:r>
              <a:rPr lang="en-GB" altLang="en-US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and the Australian Heritage Commission) has been to objectify, professionalise and systematise the process of heritage assessment and evaluation. </a:t>
            </a:r>
          </a:p>
          <a:p>
            <a:pPr algn="r">
              <a:buFont typeface="Wingdings 2" charset="2"/>
              <a:buNone/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(Davison 2008: 36 in </a:t>
            </a:r>
            <a:r>
              <a:rPr lang="en-GB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West, S and J. Ansell (2010) ‘A History of Heritage’ in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Understanding Heritage in Practice</a:t>
            </a:r>
            <a:r>
              <a:rPr lang="en-GB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(Understanding Global Heritage) 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Jacqui Ansell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and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Susie West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(2010) </a:t>
            </a:r>
            <a:br>
              <a:rPr lang="en-GB" altLang="en-US" sz="2800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Understanding Heritage in Practice</a:t>
            </a:r>
            <a:r>
              <a:rPr lang="en-GB" altLang="en-US" sz="2800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2" panose="05020102010507070707" pitchFamily="18" charset="2"/>
              <a:buChar char=""/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Trace the history of heritage (</a:t>
            </a:r>
            <a:r>
              <a:rPr lang="en-GB" altLang="en-US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but there is no one history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Interest in collecting, exploration and the application of scientific knowledge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Classification, categorisation and the order of things 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From private to state-supported (e.g. British Museum 1759)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During the Enlightenment period (later C.17 to early C.19)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Focus of monuments, material culture, the grand and the oldest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Civilisation, evolutionary (mid 18</a:t>
            </a:r>
            <a:r>
              <a:rPr lang="en-GB" altLang="en-US" baseline="30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 </a:t>
            </a:r>
          </a:p>
          <a:p>
            <a:endParaRPr lang="en-GB" altLang="en-US" baseline="300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endParaRPr lang="en-GB" altLang="en-US" baseline="30000" dirty="0" smtClean="0"/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Professionalisation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/>
              <a:t>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Public institutions started to take the lead in mid 18</a:t>
            </a:r>
            <a:r>
              <a:rPr lang="en-GB" altLang="en-US" baseline="30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Context of colonialism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Continuing focus on built heritage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1882, The First Ancient Monuments Act in the UK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Inspectors as part of the civil service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Natural Landscapes were considered later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Nature Conservancy Council  -1949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Yellowstone - 1872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Peak District, Lake District, Snowdonia and Dartmoor - 1951</a:t>
            </a:r>
            <a:endParaRPr lang="en-GB" alt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Post-War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72417" cy="4495800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Globalised listing and categorisation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United Nations Educational, Scientific and Cultural Organization )</a:t>
            </a:r>
            <a:endParaRPr lang="en-GB" altLang="en-US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 heritage frameworks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Do not have the force of national law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Member states subscribe and sign up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Expansion of bodies and agreements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 1972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– Convention Concerning the Protection of the World Cultural and Natural Heritage (1975)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 2003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– Convention for the Safeguarding of Intangible Cultural Heritage </a:t>
            </a:r>
          </a:p>
        </p:txBody>
      </p:sp>
      <p:pic>
        <p:nvPicPr>
          <p:cNvPr id="4" name="Picture 3" descr="unesc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00826" y="3429000"/>
            <a:ext cx="2232670" cy="169563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History and Heritage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For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David </a:t>
            </a:r>
            <a:r>
              <a:rPr lang="en-GB" altLang="en-US" b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Lowenth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al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(1998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Heritage Crusade and the Spoils of History)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there is a clear distinction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a celebration of the past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History is an inquiry into it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faith in the past, tailored to the circumstances of the present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created through its categorisation                      (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John Carmen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2002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Archaeology and Heritage: an introduction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Does Heritage Exist?</a:t>
            </a:r>
          </a:p>
        </p:txBody>
      </p:sp>
      <p:sp>
        <p:nvSpPr>
          <p:cNvPr id="31747" name="Content Placeholder 5"/>
          <p:cNvSpPr>
            <a:spLocks noGrp="1"/>
          </p:cNvSpPr>
          <p:nvPr>
            <p:ph idx="1"/>
          </p:nvPr>
        </p:nvSpPr>
        <p:spPr>
          <a:xfrm>
            <a:off x="838200" y="2438400"/>
            <a:ext cx="7610475" cy="3822700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There really is not such thing as heritage (</a:t>
            </a:r>
            <a:r>
              <a:rPr lang="en-GB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Laurajane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Smith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2006  </a:t>
            </a:r>
            <a:r>
              <a:rPr lang="en-GB" altLang="en-US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Uses of Heritage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It’s not self-defining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Objects, practices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e.t.c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do not have an intrinsic value that is uncovered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Value is attributed to an object, practice, place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e.t.c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By a particular people, at a particular time, for particular reasons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not inherent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990600"/>
            <a:ext cx="8913813" cy="1295400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David </a:t>
            </a:r>
            <a:r>
              <a:rPr lang="en-GB" altLang="en-US" sz="2800" b="1" dirty="0" err="1" smtClean="0">
                <a:latin typeface="Arial" charset="0"/>
                <a:cs typeface="Arial" charset="0"/>
              </a:rPr>
              <a:t>Lowenthal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(1998) </a:t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altLang="en-US" sz="2800" b="1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The Heritage Crusade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Expansion of ‘heritage’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 scope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Popular heritage </a:t>
            </a:r>
          </a:p>
          <a:p>
            <a:pPr lvl="2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‘Touts the typical and evokes the vernacular’ (p. 14)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 Time </a:t>
            </a:r>
          </a:p>
          <a:p>
            <a:pPr lvl="2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No longer defined to the distant past </a:t>
            </a:r>
          </a:p>
          <a:p>
            <a:pPr lvl="2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sz="2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‘Spreads to yesterday’ (p. 17)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Points to heritage as a new phenomenon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What lies behind this expansion? 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Pace of change / globalisation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Disjuncture and rootedness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Changes in community, senses of identity, migration 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Led by market forces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Everything becomes disposable and rapidly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obselete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Creates a nostalgia and a fear of loss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the past becomes vulnerable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Necessitates stewardship and protection </a:t>
            </a:r>
          </a:p>
          <a:p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The Heritage Glut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114425" y="2514600"/>
            <a:ext cx="7610475" cy="3751263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“We value our heritage most when it seems at risk: threats of loss spur owners to stewardship” </a:t>
            </a:r>
            <a:r>
              <a:rPr lang="en-GB" altLang="en-US" sz="1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(p. 24)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Crusade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“Devotion to heritage is a spiritual calling” (p.1)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All pervasive discourse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 and multinational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“Under the aegis of national patrimony looms a multinational enterprise” (p. 5)</a:t>
            </a:r>
          </a:p>
          <a:p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0" y="1000108"/>
            <a:ext cx="9144000" cy="1285884"/>
          </a:xfrm>
        </p:spPr>
        <p:txBody>
          <a:bodyPr/>
          <a:lstStyle/>
          <a:p>
            <a:r>
              <a:rPr lang="en-GB" altLang="en-US" sz="2800" b="1" dirty="0" smtClean="0"/>
              <a:t>Robert </a:t>
            </a:r>
            <a:r>
              <a:rPr lang="en-GB" altLang="en-US" sz="2800" b="1" dirty="0" err="1" smtClean="0"/>
              <a:t>Hewison</a:t>
            </a:r>
            <a:r>
              <a:rPr lang="en-GB" altLang="en-US" sz="2800" b="1" dirty="0" smtClean="0"/>
              <a:t> (1987) </a:t>
            </a:r>
            <a:br>
              <a:rPr lang="en-GB" altLang="en-US" sz="2800" b="1" dirty="0" smtClean="0"/>
            </a:br>
            <a: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The Heritage Industry: </a:t>
            </a:r>
            <a:b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Britain in a Climate of Decline</a:t>
            </a:r>
            <a:endParaRPr lang="en-GB" altLang="en-US" sz="2800" b="1" dirty="0" smtClean="0">
              <a:solidFill>
                <a:schemeClr val="tx2">
                  <a:lumMod val="50000"/>
                </a:schemeClr>
              </a:solidFill>
              <a:latin typeface="Arial" charset="0"/>
              <a:cs typeface="Arial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10475" cy="3903663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Coined the phrase ‘The Heritage Industry’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Sanitisation and commercialisation of the ways the past is produced in the UK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Imposed from above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Middle-class nostalgia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established the notion that culture was complete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Critical of the ‘timelessness’ of the past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…a distraction… 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10475" cy="4114800"/>
          </a:xfrm>
        </p:spPr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as a form of popular entertainment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Distracted from critical engagement with the present, and the relation between present and past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Blind consumption (a false consciousness)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Hermeneutically sealed – ‘A bell jar’ – limited interpretation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Criticisms: </a:t>
            </a: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Raphael Samuel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(1994)  </a:t>
            </a:r>
            <a:r>
              <a:rPr lang="en-GB" altLang="en-US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Theatres of Memory</a:t>
            </a:r>
          </a:p>
          <a:p>
            <a:pPr lvl="2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makes the past more democratic </a:t>
            </a:r>
          </a:p>
          <a:p>
            <a:pPr lvl="2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Could promote social change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8913813" cy="1600200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Theodor </a:t>
            </a:r>
            <a:r>
              <a:rPr lang="en-GB" altLang="en-US" sz="2800" b="1" dirty="0" err="1" smtClean="0">
                <a:latin typeface="Arial" charset="0"/>
                <a:cs typeface="Arial" charset="0"/>
              </a:rPr>
              <a:t>Adorno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(2001) </a:t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altLang="en-US" sz="2800" b="1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The Culture Industry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1114425" y="2590800"/>
            <a:ext cx="7610475" cy="3276600"/>
          </a:xfrm>
        </p:spPr>
        <p:txBody>
          <a:bodyPr/>
          <a:lstStyle/>
          <a:p>
            <a:pPr lvl="1"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the relationship between power, ideology, and mass/popular culture. </a:t>
            </a:r>
          </a:p>
          <a:p>
            <a:pPr marL="349250" lvl="1" indent="0" eaLnBrk="1" hangingPunct="1">
              <a:buClr>
                <a:schemeClr val="accent1">
                  <a:lumMod val="60000"/>
                  <a:lumOff val="40000"/>
                </a:schemeClr>
              </a:buClr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indicates the ways in which culture had been co-opted and mass-produced by a capitalist system. </a:t>
            </a:r>
          </a:p>
          <a:p>
            <a:pPr marL="349250" lvl="1" indent="0" eaLnBrk="1" hangingPunct="1">
              <a:buClr>
                <a:schemeClr val="accent1">
                  <a:lumMod val="60000"/>
                  <a:lumOff val="40000"/>
                </a:schemeClr>
              </a:buClr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claims to serve consumers' needs, but conceals the way it standardises these needs by manipulating consumer desire </a:t>
            </a:r>
          </a:p>
          <a:p>
            <a:pPr eaLnBrk="1" hangingPunct="1">
              <a:buFont typeface="Wingdings 2" charset="2"/>
              <a:buNone/>
              <a:defRPr/>
            </a:pP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7244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 production feeds a mass market</a:t>
            </a:r>
          </a:p>
          <a:p>
            <a:pPr marL="0" indent="0" eaLnBrk="1" hangingPunct="1">
              <a:buClr>
                <a:schemeClr val="accent1">
                  <a:lumMod val="60000"/>
                  <a:lumOff val="40000"/>
                </a:schemeClr>
              </a:buClr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where the identity and tastes of the individual consumers is increasingly less important </a:t>
            </a:r>
          </a:p>
          <a:p>
            <a:pPr marL="349250" lvl="1" indent="0" eaLnBrk="1" hangingPunct="1">
              <a:buClr>
                <a:schemeClr val="accent1">
                  <a:lumMod val="60000"/>
                  <a:lumOff val="40000"/>
                </a:schemeClr>
              </a:buClr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consumers themselves are as interchangeable as the products they consume.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endParaRPr lang="en-GB" altLang="en-US" sz="20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we mass-producing –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mass-consuming –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heritage?</a:t>
            </a:r>
          </a:p>
        </p:txBody>
      </p:sp>
      <p:pic>
        <p:nvPicPr>
          <p:cNvPr id="38915" name="Content Placeholder 6" descr="culture industry.jpg"/>
          <p:cNvPicPr>
            <a:picLocks noGrp="1"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447800"/>
            <a:ext cx="40386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4"/>
          <p:cNvSpPr>
            <a:spLocks noGrp="1"/>
          </p:cNvSpPr>
          <p:nvPr>
            <p:ph type="title"/>
          </p:nvPr>
        </p:nvSpPr>
        <p:spPr>
          <a:xfrm>
            <a:off x="0" y="908050"/>
            <a:ext cx="8913813" cy="1368425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Kevin Walsh (1992) </a:t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2">
                    <a:lumMod val="50000"/>
                  </a:schemeClr>
                </a:solidFill>
                <a:latin typeface="Arial" charset="0"/>
                <a:cs typeface="Arial" charset="0"/>
              </a:rPr>
              <a:t>The Representation of the Past: Museums and Heritage in the Postmodern World</a:t>
            </a:r>
            <a:endParaRPr lang="en-GB" altLang="en-US" sz="2800" b="1" dirty="0" smtClean="0">
              <a:solidFill>
                <a:schemeClr val="tx2">
                  <a:lumMod val="50000"/>
                </a:schemeClr>
              </a:solidFill>
              <a:latin typeface="Arial" charset="0"/>
              <a:cs typeface="Arial" charset="0"/>
            </a:endParaRPr>
          </a:p>
        </p:txBody>
      </p:sp>
      <p:sp>
        <p:nvSpPr>
          <p:cNvPr id="39939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Mass market consumption of heritage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Globalisation results in a loss of a ‘sense of place’ in the world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Heritage Industry feeds off this 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Creates a desire for nostalgia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Echoes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Lowenthal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1">
              <a:buClr>
                <a:schemeClr val="accent1">
                  <a:lumMod val="60000"/>
                  <a:lumOff val="40000"/>
                </a:schemeClr>
              </a:buClr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more people attempt to know (consume) their past, the more distant they become from it</a:t>
            </a:r>
            <a:r>
              <a:rPr lang="en-GB" altLang="en-US" dirty="0" smtClean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smaland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357166"/>
            <a:ext cx="8789730" cy="4951390"/>
          </a:xfrm>
          <a:prstGeom prst="rect">
            <a:avLst/>
          </a:prstGeom>
        </p:spPr>
      </p:pic>
      <p:pic>
        <p:nvPicPr>
          <p:cNvPr id="3" name="Picture 2" descr="maxresdefault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5418745"/>
            <a:ext cx="1857388" cy="119276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71868" y="5715016"/>
            <a:ext cx="5130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Weston-super-Mare</a:t>
            </a:r>
            <a:r>
              <a:rPr lang="en-GB" dirty="0" smtClean="0"/>
              <a:t>, Somerset  -  </a:t>
            </a:r>
            <a:r>
              <a:rPr lang="en-GB" b="1" dirty="0" err="1" smtClean="0"/>
              <a:t>Banksy</a:t>
            </a:r>
            <a:r>
              <a:rPr lang="en-GB" dirty="0" smtClean="0"/>
              <a:t>  2015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1004</TotalTime>
  <Words>1054</Words>
  <Application>Microsoft Office PowerPoint</Application>
  <PresentationFormat>On-screen Show (4:3)</PresentationFormat>
  <Paragraphs>162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ＭＳ Ｐゴシック</vt:lpstr>
      <vt:lpstr>Arial</vt:lpstr>
      <vt:lpstr>Century Gothic</vt:lpstr>
      <vt:lpstr>Wingdings 2</vt:lpstr>
      <vt:lpstr>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Rodney Harrison (2010)  Understanding the Politics of Heritage </vt:lpstr>
      <vt:lpstr>UNESCO: Cultural Heritage  (in Harrison 2010)</vt:lpstr>
      <vt:lpstr>continued…..</vt:lpstr>
      <vt:lpstr>a (very) brief history of Heritage</vt:lpstr>
      <vt:lpstr>Jacqui Ansell and Susie West (2010)  Understanding Heritage in Practice </vt:lpstr>
      <vt:lpstr>Professionalisation </vt:lpstr>
      <vt:lpstr>Post-War</vt:lpstr>
      <vt:lpstr>History and Heritage</vt:lpstr>
      <vt:lpstr>Does Heritage Exist?</vt:lpstr>
      <vt:lpstr>David Lowenthal (1998)  The Heritage Crusade</vt:lpstr>
      <vt:lpstr>What lies behind this expansion? </vt:lpstr>
      <vt:lpstr>The Heritage Glut</vt:lpstr>
      <vt:lpstr>Robert Hewison (1987)  The Heritage Industry:  Britain in a Climate of Decline</vt:lpstr>
      <vt:lpstr>…a distraction… </vt:lpstr>
      <vt:lpstr>Theodor Adorno (2001)  The Culture Industry</vt:lpstr>
      <vt:lpstr>PowerPoint Presentation</vt:lpstr>
      <vt:lpstr>Kevin Walsh (1992)  The Representation of the Past: Museums and Heritage in the Postmodern World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Justin</dc:creator>
  <cp:lastModifiedBy>Quentin Drew</cp:lastModifiedBy>
  <cp:revision>97</cp:revision>
  <cp:lastPrinted>2019-09-23T15:15:37Z</cp:lastPrinted>
  <dcterms:created xsi:type="dcterms:W3CDTF">2012-10-04T09:05:18Z</dcterms:created>
  <dcterms:modified xsi:type="dcterms:W3CDTF">2019-09-23T15:26:48Z</dcterms:modified>
</cp:coreProperties>
</file>