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8288000" cy="10287000"/>
  <p:notesSz cx="6858000" cy="9144000"/>
  <p:embeddedFontLst>
    <p:embeddedFont>
      <p:font typeface="Playwrite US Modern" panose="020B0604020202020204" charset="0"/>
      <p:regular r:id="rId15"/>
    </p:embeddedFont>
    <p:embeddedFont>
      <p:font typeface="Poppins" panose="00000500000000000000" pitchFamily="2" charset="0"/>
      <p:regular r:id="rId16"/>
    </p:embeddedFont>
    <p:embeddedFont>
      <p:font typeface="Poppins Bold" panose="020B0604020202020204" charset="0"/>
      <p:regular r:id="rId1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6035625-668C-4F55-9B3B-B27FF20E0718}" v="7" dt="2026-07-21T20:53:49.02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61" d="100"/>
          <a:sy n="61" d="100"/>
        </p:scale>
        <p:origin x="321" y="249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3.fntdata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sile Jitari" userId="2a479a17841530f0" providerId="LiveId" clId="{6D6627A8-10F6-4EF7-BD6C-30EC80B9663D}"/>
    <pc:docChg chg="modSld">
      <pc:chgData name="Vasile Jitari" userId="2a479a17841530f0" providerId="LiveId" clId="{6D6627A8-10F6-4EF7-BD6C-30EC80B9663D}" dt="2026-07-21T20:54:55.696" v="45"/>
      <pc:docMkLst>
        <pc:docMk/>
      </pc:docMkLst>
      <pc:sldChg chg="addSp delSp modSp mod">
        <pc:chgData name="Vasile Jitari" userId="2a479a17841530f0" providerId="LiveId" clId="{6D6627A8-10F6-4EF7-BD6C-30EC80B9663D}" dt="2026-07-21T20:54:55.696" v="45"/>
        <pc:sldMkLst>
          <pc:docMk/>
          <pc:sldMk cId="0" sldId="257"/>
        </pc:sldMkLst>
        <pc:spChg chg="mod">
          <ac:chgData name="Vasile Jitari" userId="2a479a17841530f0" providerId="LiveId" clId="{6D6627A8-10F6-4EF7-BD6C-30EC80B9663D}" dt="2026-07-21T20:54:48.957" v="43" actId="255"/>
          <ac:spMkLst>
            <pc:docMk/>
            <pc:sldMk cId="0" sldId="257"/>
            <ac:spMk id="5" creationId="{00000000-0000-0000-0000-000000000000}"/>
          </ac:spMkLst>
        </pc:spChg>
        <pc:spChg chg="add del mod">
          <ac:chgData name="Vasile Jitari" userId="2a479a17841530f0" providerId="LiveId" clId="{6D6627A8-10F6-4EF7-BD6C-30EC80B9663D}" dt="2026-07-21T20:54:55.696" v="45"/>
          <ac:spMkLst>
            <pc:docMk/>
            <pc:sldMk cId="0" sldId="257"/>
            <ac:spMk id="11" creationId="{8A48CD5A-94A0-FDD7-B9D2-93D9049F0D23}"/>
          </ac:spMkLst>
        </pc:spChg>
        <pc:grpChg chg="mod">
          <ac:chgData name="Vasile Jitari" userId="2a479a17841530f0" providerId="LiveId" clId="{6D6627A8-10F6-4EF7-BD6C-30EC80B9663D}" dt="2026-07-21T09:23:13.434" v="2" actId="14100"/>
          <ac:grpSpMkLst>
            <pc:docMk/>
            <pc:sldMk cId="0" sldId="257"/>
            <ac:grpSpMk id="7" creationId="{00000000-0000-0000-0000-000000000000}"/>
          </ac:grpSpMkLst>
        </pc:gr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7/21/2026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sv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sv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.svg"/><Relationship Id="rId4" Type="http://schemas.openxmlformats.org/officeDocument/2006/relationships/image" Target="../media/image19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2" Type="http://schemas.openxmlformats.org/officeDocument/2006/relationships/image" Target="../media/image27.sv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.png"/><Relationship Id="rId4" Type="http://schemas.openxmlformats.org/officeDocument/2006/relationships/image" Target="../media/image2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E324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V="1">
            <a:off x="12928622" y="-310955"/>
            <a:ext cx="5750070" cy="7198836"/>
          </a:xfrm>
          <a:custGeom>
            <a:avLst/>
            <a:gdLst/>
            <a:ahLst/>
            <a:cxnLst/>
            <a:rect l="l" t="t" r="r" b="b"/>
            <a:pathLst>
              <a:path w="5750070" h="7198836">
                <a:moveTo>
                  <a:pt x="0" y="7198836"/>
                </a:moveTo>
                <a:lnTo>
                  <a:pt x="5750070" y="7198836"/>
                </a:lnTo>
                <a:lnTo>
                  <a:pt x="5750070" y="0"/>
                </a:lnTo>
                <a:lnTo>
                  <a:pt x="0" y="0"/>
                </a:lnTo>
                <a:lnTo>
                  <a:pt x="0" y="7198836"/>
                </a:lnTo>
                <a:close/>
              </a:path>
            </a:pathLst>
          </a:custGeom>
          <a:blipFill>
            <a:blip r:embed="rId2">
              <a:alphaModFix amt="51000"/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10022097" y="1584860"/>
            <a:ext cx="6759147" cy="4768501"/>
            <a:chOff x="0" y="0"/>
            <a:chExt cx="1230376" cy="868016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230376" cy="868016"/>
            </a:xfrm>
            <a:custGeom>
              <a:avLst/>
              <a:gdLst/>
              <a:ahLst/>
              <a:cxnLst/>
              <a:rect l="l" t="t" r="r" b="b"/>
              <a:pathLst>
                <a:path w="1230376" h="868016">
                  <a:moveTo>
                    <a:pt x="45816" y="0"/>
                  </a:moveTo>
                  <a:lnTo>
                    <a:pt x="1184560" y="0"/>
                  </a:lnTo>
                  <a:cubicBezTo>
                    <a:pt x="1196712" y="0"/>
                    <a:pt x="1208365" y="4827"/>
                    <a:pt x="1216957" y="13419"/>
                  </a:cubicBezTo>
                  <a:cubicBezTo>
                    <a:pt x="1225549" y="22011"/>
                    <a:pt x="1230376" y="33665"/>
                    <a:pt x="1230376" y="45816"/>
                  </a:cubicBezTo>
                  <a:lnTo>
                    <a:pt x="1230376" y="822200"/>
                  </a:lnTo>
                  <a:cubicBezTo>
                    <a:pt x="1230376" y="834352"/>
                    <a:pt x="1225549" y="846005"/>
                    <a:pt x="1216957" y="854597"/>
                  </a:cubicBezTo>
                  <a:cubicBezTo>
                    <a:pt x="1208365" y="863189"/>
                    <a:pt x="1196712" y="868016"/>
                    <a:pt x="1184560" y="868016"/>
                  </a:cubicBezTo>
                  <a:lnTo>
                    <a:pt x="45816" y="868016"/>
                  </a:lnTo>
                  <a:cubicBezTo>
                    <a:pt x="33665" y="868016"/>
                    <a:pt x="22011" y="863189"/>
                    <a:pt x="13419" y="854597"/>
                  </a:cubicBezTo>
                  <a:cubicBezTo>
                    <a:pt x="4827" y="846005"/>
                    <a:pt x="0" y="834352"/>
                    <a:pt x="0" y="822200"/>
                  </a:cubicBezTo>
                  <a:lnTo>
                    <a:pt x="0" y="45816"/>
                  </a:lnTo>
                  <a:cubicBezTo>
                    <a:pt x="0" y="33665"/>
                    <a:pt x="4827" y="22011"/>
                    <a:pt x="13419" y="13419"/>
                  </a:cubicBezTo>
                  <a:cubicBezTo>
                    <a:pt x="22011" y="4827"/>
                    <a:pt x="33665" y="0"/>
                    <a:pt x="45816" y="0"/>
                  </a:cubicBezTo>
                  <a:close/>
                </a:path>
              </a:pathLst>
            </a:custGeom>
            <a:blipFill>
              <a:blip r:embed="rId3"/>
              <a:stretch>
                <a:fillRect l="-2944" r="-2944"/>
              </a:stretch>
            </a:blipFill>
          </p:spPr>
        </p:sp>
      </p:grpSp>
      <p:grpSp>
        <p:nvGrpSpPr>
          <p:cNvPr id="5" name="Group 5"/>
          <p:cNvGrpSpPr/>
          <p:nvPr/>
        </p:nvGrpSpPr>
        <p:grpSpPr>
          <a:xfrm>
            <a:off x="9144000" y="5143500"/>
            <a:ext cx="5857975" cy="3232346"/>
            <a:chOff x="0" y="0"/>
            <a:chExt cx="1230376" cy="678904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230376" cy="678904"/>
            </a:xfrm>
            <a:custGeom>
              <a:avLst/>
              <a:gdLst/>
              <a:ahLst/>
              <a:cxnLst/>
              <a:rect l="l" t="t" r="r" b="b"/>
              <a:pathLst>
                <a:path w="1230376" h="678904">
                  <a:moveTo>
                    <a:pt x="52864" y="0"/>
                  </a:moveTo>
                  <a:lnTo>
                    <a:pt x="1177512" y="0"/>
                  </a:lnTo>
                  <a:cubicBezTo>
                    <a:pt x="1191533" y="0"/>
                    <a:pt x="1204979" y="5570"/>
                    <a:pt x="1214893" y="15484"/>
                  </a:cubicBezTo>
                  <a:cubicBezTo>
                    <a:pt x="1224807" y="25397"/>
                    <a:pt x="1230376" y="38844"/>
                    <a:pt x="1230376" y="52864"/>
                  </a:cubicBezTo>
                  <a:lnTo>
                    <a:pt x="1230376" y="626040"/>
                  </a:lnTo>
                  <a:cubicBezTo>
                    <a:pt x="1230376" y="640060"/>
                    <a:pt x="1224807" y="653506"/>
                    <a:pt x="1214893" y="663420"/>
                  </a:cubicBezTo>
                  <a:cubicBezTo>
                    <a:pt x="1204979" y="673334"/>
                    <a:pt x="1191533" y="678904"/>
                    <a:pt x="1177512" y="678904"/>
                  </a:cubicBezTo>
                  <a:lnTo>
                    <a:pt x="52864" y="678904"/>
                  </a:lnTo>
                  <a:cubicBezTo>
                    <a:pt x="38844" y="678904"/>
                    <a:pt x="25397" y="673334"/>
                    <a:pt x="15484" y="663420"/>
                  </a:cubicBezTo>
                  <a:cubicBezTo>
                    <a:pt x="5570" y="653506"/>
                    <a:pt x="0" y="640060"/>
                    <a:pt x="0" y="626040"/>
                  </a:cubicBezTo>
                  <a:lnTo>
                    <a:pt x="0" y="52864"/>
                  </a:lnTo>
                  <a:cubicBezTo>
                    <a:pt x="0" y="38844"/>
                    <a:pt x="5570" y="25397"/>
                    <a:pt x="15484" y="15484"/>
                  </a:cubicBezTo>
                  <a:cubicBezTo>
                    <a:pt x="25397" y="5570"/>
                    <a:pt x="38844" y="0"/>
                    <a:pt x="52864" y="0"/>
                  </a:cubicBezTo>
                  <a:close/>
                </a:path>
              </a:pathLst>
            </a:custGeom>
            <a:blipFill>
              <a:blip r:embed="rId4"/>
              <a:stretch>
                <a:fillRect t="-30032"/>
              </a:stretch>
            </a:blipFill>
            <a:ln w="152400" cap="rnd">
              <a:solidFill>
                <a:srgbClr val="FFFFFF"/>
              </a:solidFill>
              <a:prstDash val="solid"/>
              <a:round/>
            </a:ln>
          </p:spPr>
        </p:sp>
      </p:grpSp>
      <p:sp>
        <p:nvSpPr>
          <p:cNvPr id="7" name="Freeform 7"/>
          <p:cNvSpPr/>
          <p:nvPr/>
        </p:nvSpPr>
        <p:spPr>
          <a:xfrm>
            <a:off x="-323508" y="-706752"/>
            <a:ext cx="6841314" cy="11383184"/>
          </a:xfrm>
          <a:custGeom>
            <a:avLst/>
            <a:gdLst/>
            <a:ahLst/>
            <a:cxnLst/>
            <a:rect l="l" t="t" r="r" b="b"/>
            <a:pathLst>
              <a:path w="6841314" h="11383184">
                <a:moveTo>
                  <a:pt x="0" y="0"/>
                </a:moveTo>
                <a:lnTo>
                  <a:pt x="6841314" y="0"/>
                </a:lnTo>
                <a:lnTo>
                  <a:pt x="6841314" y="11383184"/>
                </a:lnTo>
                <a:lnTo>
                  <a:pt x="0" y="1138318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51000"/>
            </a:blip>
            <a:stretch>
              <a:fillRect l="-32903"/>
            </a:stretch>
          </a:blipFill>
        </p:spPr>
      </p:sp>
      <p:grpSp>
        <p:nvGrpSpPr>
          <p:cNvPr id="8" name="Group 8"/>
          <p:cNvGrpSpPr/>
          <p:nvPr/>
        </p:nvGrpSpPr>
        <p:grpSpPr>
          <a:xfrm>
            <a:off x="-507735" y="2511502"/>
            <a:ext cx="9043507" cy="4748648"/>
            <a:chOff x="0" y="0"/>
            <a:chExt cx="2381829" cy="1250673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2381829" cy="1250673"/>
            </a:xfrm>
            <a:custGeom>
              <a:avLst/>
              <a:gdLst/>
              <a:ahLst/>
              <a:cxnLst/>
              <a:rect l="l" t="t" r="r" b="b"/>
              <a:pathLst>
                <a:path w="2381829" h="1250673">
                  <a:moveTo>
                    <a:pt x="43660" y="0"/>
                  </a:moveTo>
                  <a:lnTo>
                    <a:pt x="2338169" y="0"/>
                  </a:lnTo>
                  <a:cubicBezTo>
                    <a:pt x="2362282" y="0"/>
                    <a:pt x="2381829" y="19547"/>
                    <a:pt x="2381829" y="43660"/>
                  </a:cubicBezTo>
                  <a:lnTo>
                    <a:pt x="2381829" y="1207013"/>
                  </a:lnTo>
                  <a:cubicBezTo>
                    <a:pt x="2381829" y="1218592"/>
                    <a:pt x="2377229" y="1229697"/>
                    <a:pt x="2369041" y="1237885"/>
                  </a:cubicBezTo>
                  <a:cubicBezTo>
                    <a:pt x="2360854" y="1246073"/>
                    <a:pt x="2349748" y="1250673"/>
                    <a:pt x="2338169" y="1250673"/>
                  </a:cubicBezTo>
                  <a:lnTo>
                    <a:pt x="43660" y="1250673"/>
                  </a:lnTo>
                  <a:cubicBezTo>
                    <a:pt x="32081" y="1250673"/>
                    <a:pt x="20975" y="1246073"/>
                    <a:pt x="12788" y="1237885"/>
                  </a:cubicBezTo>
                  <a:cubicBezTo>
                    <a:pt x="4600" y="1229697"/>
                    <a:pt x="0" y="1218592"/>
                    <a:pt x="0" y="1207013"/>
                  </a:cubicBezTo>
                  <a:lnTo>
                    <a:pt x="0" y="43660"/>
                  </a:lnTo>
                  <a:cubicBezTo>
                    <a:pt x="0" y="32081"/>
                    <a:pt x="4600" y="20975"/>
                    <a:pt x="12788" y="12788"/>
                  </a:cubicBezTo>
                  <a:cubicBezTo>
                    <a:pt x="20975" y="4600"/>
                    <a:pt x="32081" y="0"/>
                    <a:pt x="43660" y="0"/>
                  </a:cubicBezTo>
                  <a:close/>
                </a:path>
              </a:pathLst>
            </a:custGeom>
            <a:solidFill>
              <a:srgbClr val="FFDD79"/>
            </a:solidFill>
          </p:spPr>
        </p:sp>
        <p:sp>
          <p:nvSpPr>
            <p:cNvPr id="10" name="TextBox 10"/>
            <p:cNvSpPr txBox="1"/>
            <p:nvPr/>
          </p:nvSpPr>
          <p:spPr>
            <a:xfrm>
              <a:off x="0" y="-66675"/>
              <a:ext cx="2381829" cy="131734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60"/>
                </a:lnSpc>
              </a:pPr>
              <a:endParaRPr/>
            </a:p>
          </p:txBody>
        </p:sp>
      </p:grpSp>
      <p:sp>
        <p:nvSpPr>
          <p:cNvPr id="11" name="Freeform 11"/>
          <p:cNvSpPr/>
          <p:nvPr/>
        </p:nvSpPr>
        <p:spPr>
          <a:xfrm>
            <a:off x="13785799" y="5801677"/>
            <a:ext cx="3473501" cy="1218883"/>
          </a:xfrm>
          <a:custGeom>
            <a:avLst/>
            <a:gdLst/>
            <a:ahLst/>
            <a:cxnLst/>
            <a:rect l="l" t="t" r="r" b="b"/>
            <a:pathLst>
              <a:path w="3473501" h="1218883">
                <a:moveTo>
                  <a:pt x="0" y="0"/>
                </a:moveTo>
                <a:lnTo>
                  <a:pt x="3473501" y="0"/>
                </a:lnTo>
                <a:lnTo>
                  <a:pt x="3473501" y="1218883"/>
                </a:lnTo>
                <a:lnTo>
                  <a:pt x="0" y="121888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2" name="TextBox 12"/>
          <p:cNvSpPr txBox="1"/>
          <p:nvPr/>
        </p:nvSpPr>
        <p:spPr>
          <a:xfrm>
            <a:off x="4382793" y="1489610"/>
            <a:ext cx="4761207" cy="6254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4899"/>
              </a:lnSpc>
            </a:pPr>
            <a:r>
              <a:rPr lang="en-US" sz="3499" b="1">
                <a:solidFill>
                  <a:srgbClr val="F2E6D4"/>
                </a:solidFill>
                <a:latin typeface="Poppins Bold"/>
                <a:ea typeface="Poppins Bold"/>
                <a:cs typeface="Poppins Bold"/>
                <a:sym typeface="Poppins Bold"/>
              </a:rPr>
              <a:t> Presentation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1444480" y="8833485"/>
            <a:ext cx="4545738" cy="4248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359"/>
              </a:lnSpc>
            </a:pPr>
            <a:r>
              <a:rPr lang="en-US" sz="2400">
                <a:solidFill>
                  <a:srgbClr val="F2E6D4"/>
                </a:solidFill>
                <a:latin typeface="Poppins"/>
                <a:ea typeface="Poppins"/>
                <a:cs typeface="Poppins"/>
                <a:sym typeface="Poppins"/>
              </a:rPr>
              <a:t>www.reallygreatsite.com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989782" y="7493830"/>
            <a:ext cx="2639380" cy="12630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>
                <a:solidFill>
                  <a:srgbClr val="F2E6D4"/>
                </a:solidFill>
                <a:latin typeface="Poppins"/>
                <a:ea typeface="Poppins"/>
                <a:cs typeface="Poppins"/>
                <a:sym typeface="Poppins"/>
              </a:rPr>
              <a:t>Presented By: Natalia Jitari</a:t>
            </a:r>
          </a:p>
          <a:p>
            <a:pPr algn="l">
              <a:lnSpc>
                <a:spcPts val="3359"/>
              </a:lnSpc>
            </a:pPr>
            <a:r>
              <a:rPr lang="en-US" sz="2400">
                <a:solidFill>
                  <a:srgbClr val="F2E6D4"/>
                </a:solidFill>
                <a:latin typeface="Poppins"/>
                <a:ea typeface="Poppins"/>
                <a:cs typeface="Poppins"/>
                <a:sym typeface="Poppins"/>
              </a:rPr>
              <a:t>ID nr: 2239910</a:t>
            </a:r>
          </a:p>
        </p:txBody>
      </p:sp>
      <p:sp>
        <p:nvSpPr>
          <p:cNvPr id="15" name="Freeform 15"/>
          <p:cNvSpPr/>
          <p:nvPr/>
        </p:nvSpPr>
        <p:spPr>
          <a:xfrm>
            <a:off x="-507735" y="1302267"/>
            <a:ext cx="4732245" cy="1660588"/>
          </a:xfrm>
          <a:custGeom>
            <a:avLst/>
            <a:gdLst/>
            <a:ahLst/>
            <a:cxnLst/>
            <a:rect l="l" t="t" r="r" b="b"/>
            <a:pathLst>
              <a:path w="4732245" h="1660588">
                <a:moveTo>
                  <a:pt x="0" y="0"/>
                </a:moveTo>
                <a:lnTo>
                  <a:pt x="4732245" y="0"/>
                </a:lnTo>
                <a:lnTo>
                  <a:pt x="4732245" y="1660588"/>
                </a:lnTo>
                <a:lnTo>
                  <a:pt x="0" y="166058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6" name="Freeform 16"/>
          <p:cNvSpPr/>
          <p:nvPr/>
        </p:nvSpPr>
        <p:spPr>
          <a:xfrm flipH="1">
            <a:off x="3127373" y="8623496"/>
            <a:ext cx="6780867" cy="2379468"/>
          </a:xfrm>
          <a:custGeom>
            <a:avLst/>
            <a:gdLst/>
            <a:ahLst/>
            <a:cxnLst/>
            <a:rect l="l" t="t" r="r" b="b"/>
            <a:pathLst>
              <a:path w="6780867" h="2379468">
                <a:moveTo>
                  <a:pt x="6780867" y="0"/>
                </a:moveTo>
                <a:lnTo>
                  <a:pt x="0" y="0"/>
                </a:lnTo>
                <a:lnTo>
                  <a:pt x="0" y="2379468"/>
                </a:lnTo>
                <a:lnTo>
                  <a:pt x="6780867" y="2379468"/>
                </a:lnTo>
                <a:lnTo>
                  <a:pt x="6780867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7" name="Freeform 17"/>
          <p:cNvSpPr/>
          <p:nvPr/>
        </p:nvSpPr>
        <p:spPr>
          <a:xfrm flipV="1">
            <a:off x="7797420" y="-706752"/>
            <a:ext cx="7040803" cy="2470682"/>
          </a:xfrm>
          <a:custGeom>
            <a:avLst/>
            <a:gdLst/>
            <a:ahLst/>
            <a:cxnLst/>
            <a:rect l="l" t="t" r="r" b="b"/>
            <a:pathLst>
              <a:path w="7040803" h="2470682">
                <a:moveTo>
                  <a:pt x="0" y="2470682"/>
                </a:moveTo>
                <a:lnTo>
                  <a:pt x="7040802" y="2470682"/>
                </a:lnTo>
                <a:lnTo>
                  <a:pt x="7040802" y="0"/>
                </a:lnTo>
                <a:lnTo>
                  <a:pt x="0" y="0"/>
                </a:lnTo>
                <a:lnTo>
                  <a:pt x="0" y="2470682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8" name="TextBox 18"/>
          <p:cNvSpPr txBox="1"/>
          <p:nvPr/>
        </p:nvSpPr>
        <p:spPr>
          <a:xfrm>
            <a:off x="840150" y="3173231"/>
            <a:ext cx="6768720" cy="33585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60"/>
              </a:lnSpc>
              <a:spcBef>
                <a:spcPct val="0"/>
              </a:spcBef>
            </a:pPr>
            <a:r>
              <a:rPr lang="en-US" sz="2400" b="1">
                <a:solidFill>
                  <a:srgbClr val="0B0A0A"/>
                </a:solidFill>
                <a:latin typeface="Poppins Bold"/>
                <a:ea typeface="Poppins Bold"/>
                <a:cs typeface="Poppins Bold"/>
                <a:sym typeface="Poppins Bold"/>
              </a:rPr>
              <a:t>Module: International Business Communications</a:t>
            </a:r>
          </a:p>
          <a:p>
            <a:pPr algn="ctr">
              <a:lnSpc>
                <a:spcPts val="3360"/>
              </a:lnSpc>
              <a:spcBef>
                <a:spcPct val="0"/>
              </a:spcBef>
            </a:pPr>
            <a:r>
              <a:rPr lang="en-US" sz="2400" b="1">
                <a:solidFill>
                  <a:srgbClr val="0B0A0A"/>
                </a:solidFill>
                <a:latin typeface="Poppins Bold"/>
                <a:ea typeface="Poppins Bold"/>
                <a:cs typeface="Poppins Bold"/>
                <a:sym typeface="Poppins Bold"/>
              </a:rPr>
              <a:t>Module code: LCBB6023</a:t>
            </a:r>
          </a:p>
          <a:p>
            <a:pPr algn="ctr">
              <a:lnSpc>
                <a:spcPts val="3360"/>
              </a:lnSpc>
              <a:spcBef>
                <a:spcPct val="0"/>
              </a:spcBef>
            </a:pPr>
            <a:r>
              <a:rPr lang="en-US" sz="2400" b="1">
                <a:solidFill>
                  <a:srgbClr val="0B0A0A"/>
                </a:solidFill>
                <a:latin typeface="Poppins Bold"/>
                <a:ea typeface="Poppins Bold"/>
                <a:cs typeface="Poppins Bold"/>
                <a:sym typeface="Poppins Bold"/>
              </a:rPr>
              <a:t>Assignment Title: Component 1: International Business Communications based on cultural differences between UK and China</a:t>
            </a:r>
          </a:p>
          <a:p>
            <a:pPr algn="ctr">
              <a:lnSpc>
                <a:spcPts val="3360"/>
              </a:lnSpc>
              <a:spcBef>
                <a:spcPct val="0"/>
              </a:spcBef>
            </a:pPr>
            <a:r>
              <a:rPr lang="en-US" sz="2400" b="1">
                <a:solidFill>
                  <a:srgbClr val="0B0A0A"/>
                </a:solidFill>
                <a:latin typeface="Poppins Bold"/>
                <a:ea typeface="Poppins Bold"/>
                <a:cs typeface="Poppins Bold"/>
                <a:sym typeface="Poppins Bold"/>
              </a:rPr>
              <a:t>Practical: Individual Presentation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42B2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-1096381"/>
            <a:ext cx="7162081" cy="4114800"/>
          </a:xfrm>
          <a:custGeom>
            <a:avLst/>
            <a:gdLst/>
            <a:ahLst/>
            <a:cxnLst/>
            <a:rect l="l" t="t" r="r" b="b"/>
            <a:pathLst>
              <a:path w="7162081" h="4114800">
                <a:moveTo>
                  <a:pt x="0" y="0"/>
                </a:moveTo>
                <a:lnTo>
                  <a:pt x="7162081" y="0"/>
                </a:lnTo>
                <a:lnTo>
                  <a:pt x="7162081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46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 flipH="1">
            <a:off x="5562959" y="4306406"/>
            <a:ext cx="7162081" cy="4114800"/>
          </a:xfrm>
          <a:custGeom>
            <a:avLst/>
            <a:gdLst/>
            <a:ahLst/>
            <a:cxnLst/>
            <a:rect l="l" t="t" r="r" b="b"/>
            <a:pathLst>
              <a:path w="7162081" h="4114800">
                <a:moveTo>
                  <a:pt x="7162082" y="0"/>
                </a:moveTo>
                <a:lnTo>
                  <a:pt x="0" y="0"/>
                </a:lnTo>
                <a:lnTo>
                  <a:pt x="0" y="4114800"/>
                </a:lnTo>
                <a:lnTo>
                  <a:pt x="7162082" y="4114800"/>
                </a:lnTo>
                <a:lnTo>
                  <a:pt x="7162082" y="0"/>
                </a:lnTo>
                <a:close/>
              </a:path>
            </a:pathLst>
          </a:custGeom>
          <a:blipFill>
            <a:blip>
              <a:alphaModFix amt="47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grpSp>
        <p:nvGrpSpPr>
          <p:cNvPr id="4" name="Group 4"/>
          <p:cNvGrpSpPr/>
          <p:nvPr/>
        </p:nvGrpSpPr>
        <p:grpSpPr>
          <a:xfrm>
            <a:off x="1028700" y="1548843"/>
            <a:ext cx="9834975" cy="3977197"/>
            <a:chOff x="0" y="0"/>
            <a:chExt cx="2590282" cy="1047492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590282" cy="1047492"/>
            </a:xfrm>
            <a:custGeom>
              <a:avLst/>
              <a:gdLst/>
              <a:ahLst/>
              <a:cxnLst/>
              <a:rect l="l" t="t" r="r" b="b"/>
              <a:pathLst>
                <a:path w="2590282" h="1047492">
                  <a:moveTo>
                    <a:pt x="40146" y="0"/>
                  </a:moveTo>
                  <a:lnTo>
                    <a:pt x="2550135" y="0"/>
                  </a:lnTo>
                  <a:cubicBezTo>
                    <a:pt x="2572308" y="0"/>
                    <a:pt x="2590282" y="17974"/>
                    <a:pt x="2590282" y="40146"/>
                  </a:cubicBezTo>
                  <a:lnTo>
                    <a:pt x="2590282" y="1007346"/>
                  </a:lnTo>
                  <a:cubicBezTo>
                    <a:pt x="2590282" y="1029518"/>
                    <a:pt x="2572308" y="1047492"/>
                    <a:pt x="2550135" y="1047492"/>
                  </a:cubicBezTo>
                  <a:lnTo>
                    <a:pt x="40146" y="1047492"/>
                  </a:lnTo>
                  <a:cubicBezTo>
                    <a:pt x="17974" y="1047492"/>
                    <a:pt x="0" y="1029518"/>
                    <a:pt x="0" y="1007346"/>
                  </a:cubicBezTo>
                  <a:lnTo>
                    <a:pt x="0" y="40146"/>
                  </a:lnTo>
                  <a:cubicBezTo>
                    <a:pt x="0" y="17974"/>
                    <a:pt x="17974" y="0"/>
                    <a:pt x="40146" y="0"/>
                  </a:cubicBezTo>
                  <a:close/>
                </a:path>
              </a:pathLst>
            </a:custGeom>
            <a:solidFill>
              <a:srgbClr val="FFFFFF">
                <a:alpha val="51765"/>
              </a:srgbClr>
            </a:solidFill>
          </p:spPr>
          <p:txBody>
            <a:bodyPr/>
            <a:lstStyle/>
            <a:p>
              <a:pPr algn="ctr"/>
              <a:r>
                <a:rPr lang="en-US" sz="5400" b="1" dirty="0"/>
                <a:t>Contents</a:t>
              </a:r>
            </a:p>
            <a:p>
              <a:endParaRPr lang="en-US" dirty="0"/>
            </a:p>
            <a:p>
              <a:pPr algn="ctr" fontAlgn="t"/>
              <a:r>
                <a:rPr lang="en-GB" sz="2400" b="1" dirty="0"/>
                <a:t>Introduction to the context </a:t>
              </a:r>
            </a:p>
            <a:p>
              <a:pPr algn="ctr" fontAlgn="t"/>
              <a:r>
                <a:rPr lang="en-GB" sz="2400" b="1" dirty="0"/>
                <a:t>Introduction to Chinese culture </a:t>
              </a:r>
            </a:p>
            <a:p>
              <a:pPr algn="ctr" fontAlgn="t"/>
              <a:r>
                <a:rPr lang="en-GB" sz="2400" b="1" dirty="0"/>
                <a:t>Cultural sensitivity in China</a:t>
              </a:r>
            </a:p>
            <a:p>
              <a:pPr algn="ctr" fontAlgn="t"/>
              <a:r>
                <a:rPr lang="en-GB" sz="2400" b="1" dirty="0"/>
                <a:t>Hofstede’s Cultural Dimensions: UK and China </a:t>
              </a:r>
            </a:p>
            <a:p>
              <a:pPr algn="ctr" fontAlgn="t"/>
              <a:r>
                <a:rPr lang="en-GB" sz="2400" b="1" dirty="0"/>
                <a:t>Recommendations </a:t>
              </a:r>
            </a:p>
            <a:p>
              <a:pPr algn="ctr" fontAlgn="t"/>
              <a:r>
                <a:rPr lang="en-GB" sz="2400" b="1" dirty="0"/>
                <a:t>Conclusion </a:t>
              </a:r>
            </a:p>
            <a:p>
              <a:pPr algn="ctr" fontAlgn="t"/>
              <a:r>
                <a:rPr lang="en-GB" sz="2400" b="1" dirty="0"/>
                <a:t>References </a:t>
              </a:r>
            </a:p>
            <a:p>
              <a:endParaRPr lang="en-GB" dirty="0">
                <a:latin typeface="Times New Roman"/>
                <a:ea typeface="Times New Roman"/>
                <a:cs typeface="Times New Roman"/>
                <a:sym typeface="Times New Roman"/>
              </a:endParaRPr>
            </a:p>
            <a:p>
              <a:endParaRPr lang="en-GB" dirty="0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66675"/>
              <a:ext cx="2590282" cy="11141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60"/>
                </a:lnSpc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11892375" y="911748"/>
            <a:ext cx="6014625" cy="8539642"/>
            <a:chOff x="0" y="0"/>
            <a:chExt cx="1004915" cy="1323014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004916" cy="1323014"/>
            </a:xfrm>
            <a:custGeom>
              <a:avLst/>
              <a:gdLst/>
              <a:ahLst/>
              <a:cxnLst/>
              <a:rect l="l" t="t" r="r" b="b"/>
              <a:pathLst>
                <a:path w="1004916" h="1323014">
                  <a:moveTo>
                    <a:pt x="59678" y="0"/>
                  </a:moveTo>
                  <a:lnTo>
                    <a:pt x="945238" y="0"/>
                  </a:lnTo>
                  <a:cubicBezTo>
                    <a:pt x="961065" y="0"/>
                    <a:pt x="976244" y="6287"/>
                    <a:pt x="987436" y="17479"/>
                  </a:cubicBezTo>
                  <a:cubicBezTo>
                    <a:pt x="998628" y="28671"/>
                    <a:pt x="1004916" y="43850"/>
                    <a:pt x="1004916" y="59678"/>
                  </a:cubicBezTo>
                  <a:lnTo>
                    <a:pt x="1004916" y="1263336"/>
                  </a:lnTo>
                  <a:cubicBezTo>
                    <a:pt x="1004916" y="1279164"/>
                    <a:pt x="998628" y="1294343"/>
                    <a:pt x="987436" y="1305535"/>
                  </a:cubicBezTo>
                  <a:cubicBezTo>
                    <a:pt x="976244" y="1316727"/>
                    <a:pt x="961065" y="1323014"/>
                    <a:pt x="945238" y="1323014"/>
                  </a:cubicBezTo>
                  <a:lnTo>
                    <a:pt x="59678" y="1323014"/>
                  </a:lnTo>
                  <a:cubicBezTo>
                    <a:pt x="43850" y="1323014"/>
                    <a:pt x="28671" y="1316727"/>
                    <a:pt x="17479" y="1305535"/>
                  </a:cubicBezTo>
                  <a:cubicBezTo>
                    <a:pt x="6287" y="1294343"/>
                    <a:pt x="0" y="1279164"/>
                    <a:pt x="0" y="1263336"/>
                  </a:cubicBezTo>
                  <a:lnTo>
                    <a:pt x="0" y="59678"/>
                  </a:lnTo>
                  <a:cubicBezTo>
                    <a:pt x="0" y="43850"/>
                    <a:pt x="6287" y="28671"/>
                    <a:pt x="17479" y="17479"/>
                  </a:cubicBezTo>
                  <a:cubicBezTo>
                    <a:pt x="28671" y="6287"/>
                    <a:pt x="43850" y="0"/>
                    <a:pt x="59678" y="0"/>
                  </a:cubicBezTo>
                  <a:close/>
                </a:path>
              </a:pathLst>
            </a:custGeom>
            <a:blipFill>
              <a:blip r:embed="rId3"/>
              <a:stretch>
                <a:fillRect l="-40669" r="-56632"/>
              </a:stretch>
            </a:blipFill>
          </p:spPr>
        </p:sp>
      </p:grpSp>
      <p:sp>
        <p:nvSpPr>
          <p:cNvPr id="9" name="TextBox 9"/>
          <p:cNvSpPr txBox="1"/>
          <p:nvPr/>
        </p:nvSpPr>
        <p:spPr>
          <a:xfrm>
            <a:off x="1158166" y="6595029"/>
            <a:ext cx="10428098" cy="19847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731"/>
              </a:lnSpc>
            </a:pPr>
            <a:r>
              <a:rPr lang="en-US" sz="7028">
                <a:solidFill>
                  <a:srgbClr val="FFFFFF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Main content / Agenda of the presentation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E324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57379" y="1263557"/>
            <a:ext cx="6990038" cy="7759885"/>
            <a:chOff x="0" y="0"/>
            <a:chExt cx="1062047" cy="117901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062047" cy="1179016"/>
            </a:xfrm>
            <a:custGeom>
              <a:avLst/>
              <a:gdLst/>
              <a:ahLst/>
              <a:cxnLst/>
              <a:rect l="l" t="t" r="r" b="b"/>
              <a:pathLst>
                <a:path w="1062047" h="1179016">
                  <a:moveTo>
                    <a:pt x="57593" y="0"/>
                  </a:moveTo>
                  <a:lnTo>
                    <a:pt x="1004454" y="0"/>
                  </a:lnTo>
                  <a:cubicBezTo>
                    <a:pt x="1019729" y="0"/>
                    <a:pt x="1034378" y="6068"/>
                    <a:pt x="1045179" y="16869"/>
                  </a:cubicBezTo>
                  <a:cubicBezTo>
                    <a:pt x="1055979" y="27670"/>
                    <a:pt x="1062047" y="42319"/>
                    <a:pt x="1062047" y="57593"/>
                  </a:cubicBezTo>
                  <a:lnTo>
                    <a:pt x="1062047" y="1121422"/>
                  </a:lnTo>
                  <a:cubicBezTo>
                    <a:pt x="1062047" y="1153230"/>
                    <a:pt x="1036262" y="1179016"/>
                    <a:pt x="1004454" y="1179016"/>
                  </a:cubicBezTo>
                  <a:lnTo>
                    <a:pt x="57593" y="1179016"/>
                  </a:lnTo>
                  <a:cubicBezTo>
                    <a:pt x="42319" y="1179016"/>
                    <a:pt x="27670" y="1172948"/>
                    <a:pt x="16869" y="1162147"/>
                  </a:cubicBezTo>
                  <a:cubicBezTo>
                    <a:pt x="6068" y="1151346"/>
                    <a:pt x="0" y="1136697"/>
                    <a:pt x="0" y="1121422"/>
                  </a:cubicBezTo>
                  <a:lnTo>
                    <a:pt x="0" y="57593"/>
                  </a:lnTo>
                  <a:cubicBezTo>
                    <a:pt x="0" y="42319"/>
                    <a:pt x="6068" y="27670"/>
                    <a:pt x="16869" y="16869"/>
                  </a:cubicBezTo>
                  <a:cubicBezTo>
                    <a:pt x="27670" y="6068"/>
                    <a:pt x="42319" y="0"/>
                    <a:pt x="57593" y="0"/>
                  </a:cubicBezTo>
                  <a:close/>
                </a:path>
              </a:pathLst>
            </a:custGeom>
            <a:blipFill>
              <a:blip r:embed="rId2"/>
              <a:stretch>
                <a:fillRect t="-17601" b="-17601"/>
              </a:stretch>
            </a:blipFill>
          </p:spPr>
        </p:sp>
      </p:grpSp>
      <p:grpSp>
        <p:nvGrpSpPr>
          <p:cNvPr id="4" name="Group 4"/>
          <p:cNvGrpSpPr/>
          <p:nvPr/>
        </p:nvGrpSpPr>
        <p:grpSpPr>
          <a:xfrm>
            <a:off x="1928520" y="845707"/>
            <a:ext cx="6431854" cy="5515233"/>
            <a:chOff x="0" y="0"/>
            <a:chExt cx="1693986" cy="1452572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693986" cy="1452572"/>
            </a:xfrm>
            <a:custGeom>
              <a:avLst/>
              <a:gdLst/>
              <a:ahLst/>
              <a:cxnLst/>
              <a:rect l="l" t="t" r="r" b="b"/>
              <a:pathLst>
                <a:path w="1693986" h="1452572">
                  <a:moveTo>
                    <a:pt x="61388" y="0"/>
                  </a:moveTo>
                  <a:lnTo>
                    <a:pt x="1632598" y="0"/>
                  </a:lnTo>
                  <a:cubicBezTo>
                    <a:pt x="1648880" y="0"/>
                    <a:pt x="1664494" y="6468"/>
                    <a:pt x="1676006" y="17980"/>
                  </a:cubicBezTo>
                  <a:cubicBezTo>
                    <a:pt x="1687519" y="29493"/>
                    <a:pt x="1693986" y="45107"/>
                    <a:pt x="1693986" y="61388"/>
                  </a:cubicBezTo>
                  <a:lnTo>
                    <a:pt x="1693986" y="1391184"/>
                  </a:lnTo>
                  <a:cubicBezTo>
                    <a:pt x="1693986" y="1407465"/>
                    <a:pt x="1687519" y="1423079"/>
                    <a:pt x="1676006" y="1434592"/>
                  </a:cubicBezTo>
                  <a:cubicBezTo>
                    <a:pt x="1664494" y="1446104"/>
                    <a:pt x="1648880" y="1452572"/>
                    <a:pt x="1632598" y="1452572"/>
                  </a:cubicBezTo>
                  <a:lnTo>
                    <a:pt x="61388" y="1452572"/>
                  </a:lnTo>
                  <a:cubicBezTo>
                    <a:pt x="45107" y="1452572"/>
                    <a:pt x="29493" y="1446104"/>
                    <a:pt x="17980" y="1434592"/>
                  </a:cubicBezTo>
                  <a:cubicBezTo>
                    <a:pt x="6468" y="1423079"/>
                    <a:pt x="0" y="1407465"/>
                    <a:pt x="0" y="1391184"/>
                  </a:cubicBezTo>
                  <a:lnTo>
                    <a:pt x="0" y="61388"/>
                  </a:lnTo>
                  <a:cubicBezTo>
                    <a:pt x="0" y="45107"/>
                    <a:pt x="6468" y="29493"/>
                    <a:pt x="17980" y="17980"/>
                  </a:cubicBezTo>
                  <a:cubicBezTo>
                    <a:pt x="29493" y="6468"/>
                    <a:pt x="45107" y="0"/>
                    <a:pt x="61388" y="0"/>
                  </a:cubicBezTo>
                  <a:close/>
                </a:path>
              </a:pathLst>
            </a:custGeom>
            <a:solidFill>
              <a:srgbClr val="FFDD79"/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0" y="-66675"/>
              <a:ext cx="1693986" cy="151924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60"/>
                </a:lnSpc>
              </a:pPr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>
            <a:off x="15840315" y="5222329"/>
            <a:ext cx="1569233" cy="4114800"/>
          </a:xfrm>
          <a:custGeom>
            <a:avLst/>
            <a:gdLst/>
            <a:ahLst/>
            <a:cxnLst/>
            <a:rect l="l" t="t" r="r" b="b"/>
            <a:pathLst>
              <a:path w="1569233" h="4114800">
                <a:moveTo>
                  <a:pt x="0" y="0"/>
                </a:moveTo>
                <a:lnTo>
                  <a:pt x="1569233" y="0"/>
                </a:lnTo>
                <a:lnTo>
                  <a:pt x="1569233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757015" y="67206"/>
            <a:ext cx="1569233" cy="4114800"/>
          </a:xfrm>
          <a:custGeom>
            <a:avLst/>
            <a:gdLst/>
            <a:ahLst/>
            <a:cxnLst/>
            <a:rect l="l" t="t" r="r" b="b"/>
            <a:pathLst>
              <a:path w="1569233" h="4114800">
                <a:moveTo>
                  <a:pt x="0" y="0"/>
                </a:moveTo>
                <a:lnTo>
                  <a:pt x="1569233" y="0"/>
                </a:lnTo>
                <a:lnTo>
                  <a:pt x="1569233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0" y="6579447"/>
            <a:ext cx="1114862" cy="2923359"/>
          </a:xfrm>
          <a:custGeom>
            <a:avLst/>
            <a:gdLst/>
            <a:ahLst/>
            <a:cxnLst/>
            <a:rect l="l" t="t" r="r" b="b"/>
            <a:pathLst>
              <a:path w="1114862" h="2923359">
                <a:moveTo>
                  <a:pt x="0" y="0"/>
                </a:moveTo>
                <a:lnTo>
                  <a:pt x="1114862" y="0"/>
                </a:lnTo>
                <a:lnTo>
                  <a:pt x="1114862" y="2923358"/>
                </a:lnTo>
                <a:lnTo>
                  <a:pt x="0" y="292335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8744802" y="1485331"/>
            <a:ext cx="1425154" cy="3736999"/>
          </a:xfrm>
          <a:custGeom>
            <a:avLst/>
            <a:gdLst/>
            <a:ahLst/>
            <a:cxnLst/>
            <a:rect l="l" t="t" r="r" b="b"/>
            <a:pathLst>
              <a:path w="1425154" h="3736999">
                <a:moveTo>
                  <a:pt x="0" y="0"/>
                </a:moveTo>
                <a:lnTo>
                  <a:pt x="1425154" y="0"/>
                </a:lnTo>
                <a:lnTo>
                  <a:pt x="1425154" y="3736998"/>
                </a:lnTo>
                <a:lnTo>
                  <a:pt x="0" y="373699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1" name="Freeform 11"/>
          <p:cNvSpPr/>
          <p:nvPr/>
        </p:nvSpPr>
        <p:spPr>
          <a:xfrm>
            <a:off x="1744041" y="6690311"/>
            <a:ext cx="3186804" cy="2210044"/>
          </a:xfrm>
          <a:custGeom>
            <a:avLst/>
            <a:gdLst/>
            <a:ahLst/>
            <a:cxnLst/>
            <a:rect l="l" t="t" r="r" b="b"/>
            <a:pathLst>
              <a:path w="3186804" h="2210044">
                <a:moveTo>
                  <a:pt x="0" y="0"/>
                </a:moveTo>
                <a:lnTo>
                  <a:pt x="3186804" y="0"/>
                </a:lnTo>
                <a:lnTo>
                  <a:pt x="3186804" y="2210044"/>
                </a:lnTo>
                <a:lnTo>
                  <a:pt x="0" y="221004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5559495" y="6690311"/>
            <a:ext cx="3325737" cy="1746432"/>
          </a:xfrm>
          <a:custGeom>
            <a:avLst/>
            <a:gdLst/>
            <a:ahLst/>
            <a:cxnLst/>
            <a:rect l="l" t="t" r="r" b="b"/>
            <a:pathLst>
              <a:path w="3325737" h="1746432">
                <a:moveTo>
                  <a:pt x="0" y="0"/>
                </a:moveTo>
                <a:lnTo>
                  <a:pt x="3325737" y="0"/>
                </a:lnTo>
                <a:lnTo>
                  <a:pt x="3325737" y="1746432"/>
                </a:lnTo>
                <a:lnTo>
                  <a:pt x="0" y="1746432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b="-6849"/>
            </a:stretch>
          </a:blipFill>
        </p:spPr>
      </p:sp>
      <p:sp>
        <p:nvSpPr>
          <p:cNvPr id="13" name="TextBox 13"/>
          <p:cNvSpPr txBox="1"/>
          <p:nvPr/>
        </p:nvSpPr>
        <p:spPr>
          <a:xfrm>
            <a:off x="2795259" y="1280691"/>
            <a:ext cx="4271172" cy="4248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 b="1">
                <a:solidFill>
                  <a:srgbClr val="0E324C"/>
                </a:solidFill>
                <a:latin typeface="Poppins Bold"/>
                <a:ea typeface="Poppins Bold"/>
                <a:cs typeface="Poppins Bold"/>
                <a:sym typeface="Poppins Bold"/>
              </a:rPr>
              <a:t>Introduction to the context 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176125" y="2086506"/>
            <a:ext cx="5550912" cy="35383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71"/>
              </a:lnSpc>
              <a:spcBef>
                <a:spcPct val="0"/>
              </a:spcBef>
            </a:pPr>
            <a:r>
              <a:rPr lang="en-US" sz="1694">
                <a:solidFill>
                  <a:srgbClr val="000000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●Culture is the way the human mind works collectively in a group</a:t>
            </a:r>
          </a:p>
          <a:p>
            <a:pPr algn="ctr">
              <a:lnSpc>
                <a:spcPts val="2371"/>
              </a:lnSpc>
              <a:spcBef>
                <a:spcPct val="0"/>
              </a:spcBef>
            </a:pPr>
            <a:r>
              <a:rPr lang="en-US" sz="1694">
                <a:solidFill>
                  <a:srgbClr val="000000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●Values, beliefs, norms, customs, patterns, behaviour, and communications that are shared by people of a particular group (Smith and Bond, 2019).</a:t>
            </a:r>
          </a:p>
          <a:p>
            <a:pPr algn="ctr">
              <a:lnSpc>
                <a:spcPts val="2371"/>
              </a:lnSpc>
              <a:spcBef>
                <a:spcPct val="0"/>
              </a:spcBef>
            </a:pPr>
            <a:r>
              <a:rPr lang="en-US" sz="1694">
                <a:solidFill>
                  <a:srgbClr val="000000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●UK-based company (Unilever) that wants to form a strategic partnership with a Chinese firm (Alibaba)</a:t>
            </a:r>
          </a:p>
          <a:p>
            <a:pPr algn="ctr">
              <a:lnSpc>
                <a:spcPts val="2371"/>
              </a:lnSpc>
              <a:spcBef>
                <a:spcPct val="0"/>
              </a:spcBef>
            </a:pPr>
            <a:r>
              <a:rPr lang="en-US" sz="1694">
                <a:solidFill>
                  <a:srgbClr val="000000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●Need to understand and overcome the cultural differences</a:t>
            </a:r>
          </a:p>
          <a:p>
            <a:pPr algn="ctr">
              <a:lnSpc>
                <a:spcPts val="2371"/>
              </a:lnSpc>
              <a:spcBef>
                <a:spcPct val="0"/>
              </a:spcBef>
            </a:pPr>
            <a:r>
              <a:rPr lang="en-US" sz="1694">
                <a:solidFill>
                  <a:srgbClr val="000000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For business sustainability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42B2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32683" y="-47691"/>
            <a:ext cx="3841375" cy="5121834"/>
          </a:xfrm>
          <a:custGeom>
            <a:avLst/>
            <a:gdLst/>
            <a:ahLst/>
            <a:cxnLst/>
            <a:rect l="l" t="t" r="r" b="b"/>
            <a:pathLst>
              <a:path w="3841375" h="5121834">
                <a:moveTo>
                  <a:pt x="0" y="0"/>
                </a:moveTo>
                <a:lnTo>
                  <a:pt x="3841376" y="0"/>
                </a:lnTo>
                <a:lnTo>
                  <a:pt x="3841376" y="5121834"/>
                </a:lnTo>
                <a:lnTo>
                  <a:pt x="0" y="512183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1937923" y="1263557"/>
            <a:ext cx="7041302" cy="7759885"/>
            <a:chOff x="0" y="0"/>
            <a:chExt cx="1069836" cy="1179016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069836" cy="1179016"/>
            </a:xfrm>
            <a:custGeom>
              <a:avLst/>
              <a:gdLst/>
              <a:ahLst/>
              <a:cxnLst/>
              <a:rect l="l" t="t" r="r" b="b"/>
              <a:pathLst>
                <a:path w="1069836" h="1179016">
                  <a:moveTo>
                    <a:pt x="57174" y="0"/>
                  </a:moveTo>
                  <a:lnTo>
                    <a:pt x="1012662" y="0"/>
                  </a:lnTo>
                  <a:cubicBezTo>
                    <a:pt x="1027826" y="0"/>
                    <a:pt x="1042368" y="6024"/>
                    <a:pt x="1053090" y="16746"/>
                  </a:cubicBezTo>
                  <a:cubicBezTo>
                    <a:pt x="1063813" y="27468"/>
                    <a:pt x="1069836" y="42011"/>
                    <a:pt x="1069836" y="57174"/>
                  </a:cubicBezTo>
                  <a:lnTo>
                    <a:pt x="1069836" y="1121842"/>
                  </a:lnTo>
                  <a:cubicBezTo>
                    <a:pt x="1069836" y="1137005"/>
                    <a:pt x="1063813" y="1151548"/>
                    <a:pt x="1053090" y="1162270"/>
                  </a:cubicBezTo>
                  <a:cubicBezTo>
                    <a:pt x="1042368" y="1172992"/>
                    <a:pt x="1027826" y="1179016"/>
                    <a:pt x="1012662" y="1179016"/>
                  </a:cubicBezTo>
                  <a:lnTo>
                    <a:pt x="57174" y="1179016"/>
                  </a:lnTo>
                  <a:cubicBezTo>
                    <a:pt x="42011" y="1179016"/>
                    <a:pt x="27468" y="1172992"/>
                    <a:pt x="16746" y="1162270"/>
                  </a:cubicBezTo>
                  <a:cubicBezTo>
                    <a:pt x="6024" y="1151548"/>
                    <a:pt x="0" y="1137005"/>
                    <a:pt x="0" y="1121842"/>
                  </a:cubicBezTo>
                  <a:lnTo>
                    <a:pt x="0" y="57174"/>
                  </a:lnTo>
                  <a:cubicBezTo>
                    <a:pt x="0" y="42011"/>
                    <a:pt x="6024" y="27468"/>
                    <a:pt x="16746" y="16746"/>
                  </a:cubicBezTo>
                  <a:cubicBezTo>
                    <a:pt x="27468" y="6024"/>
                    <a:pt x="42011" y="0"/>
                    <a:pt x="57174" y="0"/>
                  </a:cubicBezTo>
                  <a:close/>
                </a:path>
              </a:pathLst>
            </a:custGeom>
            <a:blipFill>
              <a:blip r:embed="rId3"/>
              <a:stretch>
                <a:fillRect l="-18878" r="-18878"/>
              </a:stretch>
            </a:blipFill>
          </p:spPr>
        </p:sp>
      </p:grpSp>
      <p:grpSp>
        <p:nvGrpSpPr>
          <p:cNvPr id="5" name="Group 5"/>
          <p:cNvGrpSpPr/>
          <p:nvPr/>
        </p:nvGrpSpPr>
        <p:grpSpPr>
          <a:xfrm>
            <a:off x="9144000" y="504819"/>
            <a:ext cx="8925554" cy="6160467"/>
            <a:chOff x="0" y="0"/>
            <a:chExt cx="2350763" cy="162251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350763" cy="1622510"/>
            </a:xfrm>
            <a:custGeom>
              <a:avLst/>
              <a:gdLst/>
              <a:ahLst/>
              <a:cxnLst/>
              <a:rect l="l" t="t" r="r" b="b"/>
              <a:pathLst>
                <a:path w="2350763" h="1622510">
                  <a:moveTo>
                    <a:pt x="44237" y="0"/>
                  </a:moveTo>
                  <a:lnTo>
                    <a:pt x="2306526" y="0"/>
                  </a:lnTo>
                  <a:cubicBezTo>
                    <a:pt x="2318259" y="0"/>
                    <a:pt x="2329511" y="4661"/>
                    <a:pt x="2337807" y="12957"/>
                  </a:cubicBezTo>
                  <a:cubicBezTo>
                    <a:pt x="2346103" y="21253"/>
                    <a:pt x="2350763" y="32504"/>
                    <a:pt x="2350763" y="44237"/>
                  </a:cubicBezTo>
                  <a:lnTo>
                    <a:pt x="2350763" y="1578273"/>
                  </a:lnTo>
                  <a:cubicBezTo>
                    <a:pt x="2350763" y="1590005"/>
                    <a:pt x="2346103" y="1601257"/>
                    <a:pt x="2337807" y="1609553"/>
                  </a:cubicBezTo>
                  <a:cubicBezTo>
                    <a:pt x="2329511" y="1617849"/>
                    <a:pt x="2318259" y="1622510"/>
                    <a:pt x="2306526" y="1622510"/>
                  </a:cubicBezTo>
                  <a:lnTo>
                    <a:pt x="44237" y="1622510"/>
                  </a:lnTo>
                  <a:cubicBezTo>
                    <a:pt x="32504" y="1622510"/>
                    <a:pt x="21253" y="1617849"/>
                    <a:pt x="12957" y="1609553"/>
                  </a:cubicBezTo>
                  <a:cubicBezTo>
                    <a:pt x="4661" y="1601257"/>
                    <a:pt x="0" y="1590005"/>
                    <a:pt x="0" y="1578273"/>
                  </a:cubicBezTo>
                  <a:lnTo>
                    <a:pt x="0" y="44237"/>
                  </a:lnTo>
                  <a:cubicBezTo>
                    <a:pt x="0" y="32504"/>
                    <a:pt x="4661" y="21253"/>
                    <a:pt x="12957" y="12957"/>
                  </a:cubicBezTo>
                  <a:cubicBezTo>
                    <a:pt x="21253" y="4661"/>
                    <a:pt x="32504" y="0"/>
                    <a:pt x="44237" y="0"/>
                  </a:cubicBezTo>
                  <a:close/>
                </a:path>
              </a:pathLst>
            </a:custGeom>
            <a:solidFill>
              <a:srgbClr val="FFFFFF">
                <a:alpha val="51765"/>
              </a:srgbClr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66675"/>
              <a:ext cx="2350763" cy="168918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60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5942036" y="-727651"/>
            <a:ext cx="2634527" cy="3512703"/>
          </a:xfrm>
          <a:custGeom>
            <a:avLst/>
            <a:gdLst/>
            <a:ahLst/>
            <a:cxnLst/>
            <a:rect l="l" t="t" r="r" b="b"/>
            <a:pathLst>
              <a:path w="2634527" h="3512703">
                <a:moveTo>
                  <a:pt x="0" y="0"/>
                </a:moveTo>
                <a:lnTo>
                  <a:pt x="2634528" y="0"/>
                </a:lnTo>
                <a:lnTo>
                  <a:pt x="2634528" y="3512702"/>
                </a:lnTo>
                <a:lnTo>
                  <a:pt x="0" y="351270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7966142" y="7386010"/>
            <a:ext cx="1620985" cy="2161313"/>
          </a:xfrm>
          <a:custGeom>
            <a:avLst/>
            <a:gdLst/>
            <a:ahLst/>
            <a:cxnLst/>
            <a:rect l="l" t="t" r="r" b="b"/>
            <a:pathLst>
              <a:path w="1620985" h="2161313">
                <a:moveTo>
                  <a:pt x="0" y="0"/>
                </a:moveTo>
                <a:lnTo>
                  <a:pt x="1620985" y="0"/>
                </a:lnTo>
                <a:lnTo>
                  <a:pt x="1620985" y="2161314"/>
                </a:lnTo>
                <a:lnTo>
                  <a:pt x="0" y="216131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1896827" y="7069870"/>
            <a:ext cx="4045209" cy="2065113"/>
          </a:xfrm>
          <a:custGeom>
            <a:avLst/>
            <a:gdLst/>
            <a:ahLst/>
            <a:cxnLst/>
            <a:rect l="l" t="t" r="r" b="b"/>
            <a:pathLst>
              <a:path w="4045209" h="2065113">
                <a:moveTo>
                  <a:pt x="0" y="0"/>
                </a:moveTo>
                <a:lnTo>
                  <a:pt x="4045209" y="0"/>
                </a:lnTo>
                <a:lnTo>
                  <a:pt x="4045209" y="2065113"/>
                </a:lnTo>
                <a:lnTo>
                  <a:pt x="0" y="206511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t="-5156" b="-5156"/>
            </a:stretch>
          </a:blipFill>
        </p:spPr>
      </p:sp>
      <p:sp>
        <p:nvSpPr>
          <p:cNvPr id="11" name="TextBox 11"/>
          <p:cNvSpPr txBox="1"/>
          <p:nvPr/>
        </p:nvSpPr>
        <p:spPr>
          <a:xfrm>
            <a:off x="9324813" y="3290323"/>
            <a:ext cx="8425179" cy="25568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48"/>
              </a:lnSpc>
            </a:pPr>
            <a:r>
              <a:rPr lang="en-US" sz="2462">
                <a:solidFill>
                  <a:srgbClr val="0E324C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●China has 129 dialects/main language is Mandarin (Zhang et al., 2022) </a:t>
            </a:r>
          </a:p>
          <a:p>
            <a:pPr algn="l">
              <a:lnSpc>
                <a:spcPts val="3448"/>
              </a:lnSpc>
            </a:pPr>
            <a:r>
              <a:rPr lang="en-US" sz="2462">
                <a:solidFill>
                  <a:srgbClr val="0E324C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●UK is also a diverse country or melting pot of cultures/English as the primary language (Crystal and Potter, 2022) </a:t>
            </a:r>
          </a:p>
          <a:p>
            <a:pPr algn="l">
              <a:lnSpc>
                <a:spcPts val="3448"/>
              </a:lnSpc>
            </a:pPr>
            <a:endParaRPr lang="en-US" sz="2462">
              <a:solidFill>
                <a:srgbClr val="0E324C"/>
              </a:solidFill>
              <a:latin typeface="Playwrite US Modern"/>
              <a:ea typeface="Playwrite US Modern"/>
              <a:cs typeface="Playwrite US Modern"/>
              <a:sym typeface="Playwrite US Modern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9544714" y="1678836"/>
            <a:ext cx="7640092" cy="10121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59"/>
              </a:lnSpc>
              <a:spcBef>
                <a:spcPct val="0"/>
              </a:spcBef>
            </a:pPr>
            <a:r>
              <a:rPr lang="en-US" sz="2899">
                <a:solidFill>
                  <a:srgbClr val="0E324C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Introduction to Chinese Culture</a:t>
            </a:r>
          </a:p>
          <a:p>
            <a:pPr algn="ctr">
              <a:lnSpc>
                <a:spcPts val="4059"/>
              </a:lnSpc>
              <a:spcBef>
                <a:spcPct val="0"/>
              </a:spcBef>
            </a:pPr>
            <a:r>
              <a:rPr lang="en-US" sz="2899">
                <a:solidFill>
                  <a:srgbClr val="0E324C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 Differences between the UK and China-1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42B2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3979684" y="0"/>
            <a:ext cx="7315200" cy="1327045"/>
          </a:xfrm>
          <a:custGeom>
            <a:avLst/>
            <a:gdLst/>
            <a:ahLst/>
            <a:cxnLst/>
            <a:rect l="l" t="t" r="r" b="b"/>
            <a:pathLst>
              <a:path w="7315200" h="1327045">
                <a:moveTo>
                  <a:pt x="0" y="0"/>
                </a:moveTo>
                <a:lnTo>
                  <a:pt x="7315200" y="0"/>
                </a:lnTo>
                <a:lnTo>
                  <a:pt x="7315200" y="1327045"/>
                </a:lnTo>
                <a:lnTo>
                  <a:pt x="0" y="132704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31999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-731541" y="1970538"/>
            <a:ext cx="7315200" cy="1327045"/>
          </a:xfrm>
          <a:custGeom>
            <a:avLst/>
            <a:gdLst/>
            <a:ahLst/>
            <a:cxnLst/>
            <a:rect l="l" t="t" r="r" b="b"/>
            <a:pathLst>
              <a:path w="7315200" h="1327045">
                <a:moveTo>
                  <a:pt x="0" y="0"/>
                </a:moveTo>
                <a:lnTo>
                  <a:pt x="7315200" y="0"/>
                </a:lnTo>
                <a:lnTo>
                  <a:pt x="7315200" y="1327045"/>
                </a:lnTo>
                <a:lnTo>
                  <a:pt x="0" y="132704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31999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9787067" y="5524019"/>
            <a:ext cx="7315200" cy="1327045"/>
          </a:xfrm>
          <a:custGeom>
            <a:avLst/>
            <a:gdLst/>
            <a:ahLst/>
            <a:cxnLst/>
            <a:rect l="l" t="t" r="r" b="b"/>
            <a:pathLst>
              <a:path w="7315200" h="1327045">
                <a:moveTo>
                  <a:pt x="0" y="0"/>
                </a:moveTo>
                <a:lnTo>
                  <a:pt x="7315200" y="0"/>
                </a:lnTo>
                <a:lnTo>
                  <a:pt x="7315200" y="1327045"/>
                </a:lnTo>
                <a:lnTo>
                  <a:pt x="0" y="132704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31999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3427646" y="9294960"/>
            <a:ext cx="7315200" cy="1327045"/>
          </a:xfrm>
          <a:custGeom>
            <a:avLst/>
            <a:gdLst/>
            <a:ahLst/>
            <a:cxnLst/>
            <a:rect l="l" t="t" r="r" b="b"/>
            <a:pathLst>
              <a:path w="7315200" h="1327045">
                <a:moveTo>
                  <a:pt x="0" y="0"/>
                </a:moveTo>
                <a:lnTo>
                  <a:pt x="7315200" y="0"/>
                </a:lnTo>
                <a:lnTo>
                  <a:pt x="7315200" y="1327046"/>
                </a:lnTo>
                <a:lnTo>
                  <a:pt x="0" y="132704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31999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grpSp>
        <p:nvGrpSpPr>
          <p:cNvPr id="6" name="Group 6"/>
          <p:cNvGrpSpPr/>
          <p:nvPr/>
        </p:nvGrpSpPr>
        <p:grpSpPr>
          <a:xfrm>
            <a:off x="9144000" y="6187541"/>
            <a:ext cx="8251778" cy="4684278"/>
            <a:chOff x="0" y="0"/>
            <a:chExt cx="2173308" cy="1233719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173308" cy="1233719"/>
            </a:xfrm>
            <a:custGeom>
              <a:avLst/>
              <a:gdLst/>
              <a:ahLst/>
              <a:cxnLst/>
              <a:rect l="l" t="t" r="r" b="b"/>
              <a:pathLst>
                <a:path w="2173308" h="1233719">
                  <a:moveTo>
                    <a:pt x="47849" y="0"/>
                  </a:moveTo>
                  <a:lnTo>
                    <a:pt x="2125459" y="0"/>
                  </a:lnTo>
                  <a:cubicBezTo>
                    <a:pt x="2151885" y="0"/>
                    <a:pt x="2173308" y="21423"/>
                    <a:pt x="2173308" y="47849"/>
                  </a:cubicBezTo>
                  <a:lnTo>
                    <a:pt x="2173308" y="1185871"/>
                  </a:lnTo>
                  <a:cubicBezTo>
                    <a:pt x="2173308" y="1198561"/>
                    <a:pt x="2168266" y="1210731"/>
                    <a:pt x="2159293" y="1219705"/>
                  </a:cubicBezTo>
                  <a:cubicBezTo>
                    <a:pt x="2150320" y="1228678"/>
                    <a:pt x="2138149" y="1233719"/>
                    <a:pt x="2125459" y="1233719"/>
                  </a:cubicBezTo>
                  <a:lnTo>
                    <a:pt x="47849" y="1233719"/>
                  </a:lnTo>
                  <a:cubicBezTo>
                    <a:pt x="35159" y="1233719"/>
                    <a:pt x="22988" y="1228678"/>
                    <a:pt x="14015" y="1219705"/>
                  </a:cubicBezTo>
                  <a:cubicBezTo>
                    <a:pt x="5041" y="1210731"/>
                    <a:pt x="0" y="1198561"/>
                    <a:pt x="0" y="1185871"/>
                  </a:cubicBezTo>
                  <a:lnTo>
                    <a:pt x="0" y="47849"/>
                  </a:lnTo>
                  <a:cubicBezTo>
                    <a:pt x="0" y="35159"/>
                    <a:pt x="5041" y="22988"/>
                    <a:pt x="14015" y="14015"/>
                  </a:cubicBezTo>
                  <a:cubicBezTo>
                    <a:pt x="22988" y="5041"/>
                    <a:pt x="35159" y="0"/>
                    <a:pt x="47849" y="0"/>
                  </a:cubicBezTo>
                  <a:close/>
                </a:path>
              </a:pathLst>
            </a:custGeom>
            <a:solidFill>
              <a:srgbClr val="FFFFFF">
                <a:alpha val="51765"/>
              </a:srgbClr>
            </a:solidFill>
          </p:spPr>
        </p:sp>
        <p:sp>
          <p:nvSpPr>
            <p:cNvPr id="8" name="TextBox 8"/>
            <p:cNvSpPr txBox="1"/>
            <p:nvPr/>
          </p:nvSpPr>
          <p:spPr>
            <a:xfrm>
              <a:off x="0" y="-66675"/>
              <a:ext cx="2173308" cy="130039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60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878769" y="1028700"/>
            <a:ext cx="9170945" cy="4700509"/>
            <a:chOff x="0" y="0"/>
            <a:chExt cx="1525419" cy="781844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525419" cy="781844"/>
            </a:xfrm>
            <a:custGeom>
              <a:avLst/>
              <a:gdLst/>
              <a:ahLst/>
              <a:cxnLst/>
              <a:rect l="l" t="t" r="r" b="b"/>
              <a:pathLst>
                <a:path w="1525419" h="781844">
                  <a:moveTo>
                    <a:pt x="43897" y="0"/>
                  </a:moveTo>
                  <a:lnTo>
                    <a:pt x="1481522" y="0"/>
                  </a:lnTo>
                  <a:cubicBezTo>
                    <a:pt x="1493164" y="0"/>
                    <a:pt x="1504330" y="4625"/>
                    <a:pt x="1512562" y="12857"/>
                  </a:cubicBezTo>
                  <a:cubicBezTo>
                    <a:pt x="1520795" y="21090"/>
                    <a:pt x="1525419" y="32255"/>
                    <a:pt x="1525419" y="43897"/>
                  </a:cubicBezTo>
                  <a:lnTo>
                    <a:pt x="1525419" y="737947"/>
                  </a:lnTo>
                  <a:cubicBezTo>
                    <a:pt x="1525419" y="749589"/>
                    <a:pt x="1520795" y="760754"/>
                    <a:pt x="1512562" y="768987"/>
                  </a:cubicBezTo>
                  <a:cubicBezTo>
                    <a:pt x="1504330" y="777219"/>
                    <a:pt x="1493164" y="781844"/>
                    <a:pt x="1481522" y="781844"/>
                  </a:cubicBezTo>
                  <a:lnTo>
                    <a:pt x="43897" y="781844"/>
                  </a:lnTo>
                  <a:cubicBezTo>
                    <a:pt x="32255" y="781844"/>
                    <a:pt x="21090" y="777219"/>
                    <a:pt x="12857" y="768987"/>
                  </a:cubicBezTo>
                  <a:cubicBezTo>
                    <a:pt x="4625" y="760754"/>
                    <a:pt x="0" y="749589"/>
                    <a:pt x="0" y="737947"/>
                  </a:cubicBezTo>
                  <a:lnTo>
                    <a:pt x="0" y="43897"/>
                  </a:lnTo>
                  <a:cubicBezTo>
                    <a:pt x="0" y="32255"/>
                    <a:pt x="4625" y="21090"/>
                    <a:pt x="12857" y="12857"/>
                  </a:cubicBezTo>
                  <a:cubicBezTo>
                    <a:pt x="21090" y="4625"/>
                    <a:pt x="32255" y="0"/>
                    <a:pt x="43897" y="0"/>
                  </a:cubicBezTo>
                  <a:close/>
                </a:path>
              </a:pathLst>
            </a:custGeom>
            <a:blipFill>
              <a:blip r:embed="rId3"/>
              <a:stretch>
                <a:fillRect l="-12319" r="-12319" b="-62264"/>
              </a:stretch>
            </a:blipFill>
          </p:spPr>
        </p:sp>
      </p:grpSp>
      <p:grpSp>
        <p:nvGrpSpPr>
          <p:cNvPr id="11" name="Group 11"/>
          <p:cNvGrpSpPr/>
          <p:nvPr/>
        </p:nvGrpSpPr>
        <p:grpSpPr>
          <a:xfrm>
            <a:off x="1361180" y="5976859"/>
            <a:ext cx="6350056" cy="4841549"/>
            <a:chOff x="0" y="0"/>
            <a:chExt cx="1672443" cy="127514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672443" cy="1275140"/>
            </a:xfrm>
            <a:custGeom>
              <a:avLst/>
              <a:gdLst/>
              <a:ahLst/>
              <a:cxnLst/>
              <a:rect l="l" t="t" r="r" b="b"/>
              <a:pathLst>
                <a:path w="1672443" h="1275140">
                  <a:moveTo>
                    <a:pt x="62179" y="0"/>
                  </a:moveTo>
                  <a:lnTo>
                    <a:pt x="1610264" y="0"/>
                  </a:lnTo>
                  <a:cubicBezTo>
                    <a:pt x="1626755" y="0"/>
                    <a:pt x="1642570" y="6551"/>
                    <a:pt x="1654231" y="18212"/>
                  </a:cubicBezTo>
                  <a:cubicBezTo>
                    <a:pt x="1665892" y="29872"/>
                    <a:pt x="1672443" y="45688"/>
                    <a:pt x="1672443" y="62179"/>
                  </a:cubicBezTo>
                  <a:lnTo>
                    <a:pt x="1672443" y="1212962"/>
                  </a:lnTo>
                  <a:cubicBezTo>
                    <a:pt x="1672443" y="1229453"/>
                    <a:pt x="1665892" y="1245268"/>
                    <a:pt x="1654231" y="1256929"/>
                  </a:cubicBezTo>
                  <a:cubicBezTo>
                    <a:pt x="1642570" y="1268589"/>
                    <a:pt x="1626755" y="1275140"/>
                    <a:pt x="1610264" y="1275140"/>
                  </a:cubicBezTo>
                  <a:lnTo>
                    <a:pt x="62179" y="1275140"/>
                  </a:lnTo>
                  <a:cubicBezTo>
                    <a:pt x="45688" y="1275140"/>
                    <a:pt x="29872" y="1268589"/>
                    <a:pt x="18212" y="1256929"/>
                  </a:cubicBezTo>
                  <a:cubicBezTo>
                    <a:pt x="6551" y="1245268"/>
                    <a:pt x="0" y="1229453"/>
                    <a:pt x="0" y="1212962"/>
                  </a:cubicBezTo>
                  <a:lnTo>
                    <a:pt x="0" y="62179"/>
                  </a:lnTo>
                  <a:cubicBezTo>
                    <a:pt x="0" y="45688"/>
                    <a:pt x="6551" y="29872"/>
                    <a:pt x="18212" y="18212"/>
                  </a:cubicBezTo>
                  <a:cubicBezTo>
                    <a:pt x="29872" y="6551"/>
                    <a:pt x="45688" y="0"/>
                    <a:pt x="62179" y="0"/>
                  </a:cubicBezTo>
                  <a:close/>
                </a:path>
              </a:pathLst>
            </a:custGeom>
            <a:solidFill>
              <a:srgbClr val="FFFFFF">
                <a:alpha val="51765"/>
              </a:srgbClr>
            </a:solidFill>
          </p:spPr>
        </p:sp>
        <p:sp>
          <p:nvSpPr>
            <p:cNvPr id="13" name="TextBox 13"/>
            <p:cNvSpPr txBox="1"/>
            <p:nvPr/>
          </p:nvSpPr>
          <p:spPr>
            <a:xfrm>
              <a:off x="0" y="-66675"/>
              <a:ext cx="1672443" cy="134181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60"/>
                </a:lnSpc>
              </a:pPr>
              <a:endParaRPr/>
            </a:p>
          </p:txBody>
        </p:sp>
      </p:grpSp>
      <p:sp>
        <p:nvSpPr>
          <p:cNvPr id="14" name="Freeform 14"/>
          <p:cNvSpPr/>
          <p:nvPr/>
        </p:nvSpPr>
        <p:spPr>
          <a:xfrm>
            <a:off x="12208472" y="500363"/>
            <a:ext cx="5428812" cy="3236180"/>
          </a:xfrm>
          <a:custGeom>
            <a:avLst/>
            <a:gdLst/>
            <a:ahLst/>
            <a:cxnLst/>
            <a:rect l="l" t="t" r="r" b="b"/>
            <a:pathLst>
              <a:path w="5428812" h="3236180">
                <a:moveTo>
                  <a:pt x="0" y="0"/>
                </a:moveTo>
                <a:lnTo>
                  <a:pt x="5428812" y="0"/>
                </a:lnTo>
                <a:lnTo>
                  <a:pt x="5428812" y="3236180"/>
                </a:lnTo>
                <a:lnTo>
                  <a:pt x="0" y="323618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5034" r="-11260" b="-9488"/>
            </a:stretch>
          </a:blipFill>
        </p:spPr>
      </p:sp>
      <p:sp>
        <p:nvSpPr>
          <p:cNvPr id="15" name="TextBox 15"/>
          <p:cNvSpPr txBox="1"/>
          <p:nvPr/>
        </p:nvSpPr>
        <p:spPr>
          <a:xfrm>
            <a:off x="1878769" y="6514283"/>
            <a:ext cx="5194036" cy="29564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45"/>
              </a:lnSpc>
            </a:pPr>
            <a:r>
              <a:rPr lang="en-US" sz="2103">
                <a:solidFill>
                  <a:srgbClr val="0E324C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●Hall’s context theory: People from different cultures react and communicate differently </a:t>
            </a:r>
          </a:p>
          <a:p>
            <a:pPr algn="l">
              <a:lnSpc>
                <a:spcPts val="2945"/>
              </a:lnSpc>
            </a:pPr>
            <a:r>
              <a:rPr lang="en-US" sz="2103">
                <a:solidFill>
                  <a:srgbClr val="0E324C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●High-context countries include China (indirectly communicate by gestures or nonverbally (Hornikx and Pair, 2017) </a:t>
            </a:r>
          </a:p>
          <a:p>
            <a:pPr algn="l">
              <a:lnSpc>
                <a:spcPts val="2945"/>
              </a:lnSpc>
            </a:pPr>
            <a:endParaRPr lang="en-US" sz="2103">
              <a:solidFill>
                <a:srgbClr val="0E324C"/>
              </a:solidFill>
              <a:latin typeface="Playwrite US Modern"/>
              <a:ea typeface="Playwrite US Modern"/>
              <a:cs typeface="Playwrite US Modern"/>
              <a:sym typeface="Playwrite US Modern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9144000" y="4481099"/>
            <a:ext cx="9018922" cy="12481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104"/>
              </a:lnSpc>
              <a:spcBef>
                <a:spcPct val="0"/>
              </a:spcBef>
            </a:pPr>
            <a:r>
              <a:rPr lang="en-US" sz="3646">
                <a:solidFill>
                  <a:srgbClr val="FFFFFF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Differences between the UK and China-2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787067" y="6514283"/>
            <a:ext cx="6435983" cy="35185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20"/>
              </a:lnSpc>
              <a:spcBef>
                <a:spcPct val="0"/>
              </a:spcBef>
            </a:pPr>
            <a:r>
              <a:rPr lang="en-US" sz="2300">
                <a:solidFill>
                  <a:srgbClr val="000000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●Low-context countries are all Western countries, like the UK (Hornikx and Pair, 2017) </a:t>
            </a:r>
          </a:p>
          <a:p>
            <a:pPr algn="l">
              <a:lnSpc>
                <a:spcPts val="3220"/>
              </a:lnSpc>
              <a:spcBef>
                <a:spcPct val="0"/>
              </a:spcBef>
            </a:pPr>
            <a:r>
              <a:rPr lang="en-US" sz="2300">
                <a:solidFill>
                  <a:srgbClr val="000000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●Social connections are known as guanxi in China (Fu et al., 2025) </a:t>
            </a:r>
          </a:p>
          <a:p>
            <a:pPr algn="l">
              <a:lnSpc>
                <a:spcPts val="3220"/>
              </a:lnSpc>
              <a:spcBef>
                <a:spcPct val="0"/>
              </a:spcBef>
            </a:pPr>
            <a:r>
              <a:rPr lang="en-US" sz="2300">
                <a:solidFill>
                  <a:srgbClr val="000000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●A significant issue when it comes to business communication and work patterns</a:t>
            </a:r>
          </a:p>
          <a:p>
            <a:pPr algn="ctr">
              <a:lnSpc>
                <a:spcPts val="3220"/>
              </a:lnSpc>
              <a:spcBef>
                <a:spcPct val="0"/>
              </a:spcBef>
            </a:pPr>
            <a:endParaRPr lang="en-US" sz="2300">
              <a:solidFill>
                <a:srgbClr val="000000"/>
              </a:solidFill>
              <a:latin typeface="Playwrite US Modern"/>
              <a:ea typeface="Playwrite US Modern"/>
              <a:cs typeface="Playwrite US Modern"/>
              <a:sym typeface="Playwrite US Modern"/>
            </a:endParaRPr>
          </a:p>
          <a:p>
            <a:pPr algn="ctr">
              <a:lnSpc>
                <a:spcPts val="2660"/>
              </a:lnSpc>
              <a:spcBef>
                <a:spcPct val="0"/>
              </a:spcBef>
            </a:pPr>
            <a:endParaRPr lang="en-US" sz="2300">
              <a:solidFill>
                <a:srgbClr val="000000"/>
              </a:solidFill>
              <a:latin typeface="Playwrite US Modern"/>
              <a:ea typeface="Playwrite US Modern"/>
              <a:cs typeface="Playwrite US Modern"/>
              <a:sym typeface="Playwrite US Modern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E324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477104" y="3361885"/>
            <a:ext cx="8334446" cy="3315305"/>
            <a:chOff x="0" y="0"/>
            <a:chExt cx="1038683" cy="413171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038683" cy="413171"/>
            </a:xfrm>
            <a:custGeom>
              <a:avLst/>
              <a:gdLst/>
              <a:ahLst/>
              <a:cxnLst/>
              <a:rect l="l" t="t" r="r" b="b"/>
              <a:pathLst>
                <a:path w="1038683" h="413171">
                  <a:moveTo>
                    <a:pt x="46445" y="0"/>
                  </a:moveTo>
                  <a:lnTo>
                    <a:pt x="992237" y="0"/>
                  </a:lnTo>
                  <a:cubicBezTo>
                    <a:pt x="1017889" y="0"/>
                    <a:pt x="1038683" y="20794"/>
                    <a:pt x="1038683" y="46445"/>
                  </a:cubicBezTo>
                  <a:lnTo>
                    <a:pt x="1038683" y="366726"/>
                  </a:lnTo>
                  <a:cubicBezTo>
                    <a:pt x="1038683" y="392377"/>
                    <a:pt x="1017889" y="413171"/>
                    <a:pt x="992237" y="413171"/>
                  </a:cubicBezTo>
                  <a:lnTo>
                    <a:pt x="46445" y="413171"/>
                  </a:lnTo>
                  <a:cubicBezTo>
                    <a:pt x="20794" y="413171"/>
                    <a:pt x="0" y="392377"/>
                    <a:pt x="0" y="366726"/>
                  </a:cubicBezTo>
                  <a:lnTo>
                    <a:pt x="0" y="46445"/>
                  </a:lnTo>
                  <a:cubicBezTo>
                    <a:pt x="0" y="20794"/>
                    <a:pt x="20794" y="0"/>
                    <a:pt x="46445" y="0"/>
                  </a:cubicBezTo>
                  <a:close/>
                </a:path>
              </a:pathLst>
            </a:custGeom>
            <a:blipFill>
              <a:blip r:embed="rId2"/>
              <a:stretch>
                <a:fillRect b="-67490"/>
              </a:stretch>
            </a:blipFill>
          </p:spPr>
        </p:sp>
      </p:grpSp>
      <p:grpSp>
        <p:nvGrpSpPr>
          <p:cNvPr id="4" name="Group 4"/>
          <p:cNvGrpSpPr/>
          <p:nvPr/>
        </p:nvGrpSpPr>
        <p:grpSpPr>
          <a:xfrm>
            <a:off x="2180234" y="8298035"/>
            <a:ext cx="473931" cy="473931"/>
            <a:chOff x="0" y="0"/>
            <a:chExt cx="812800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DD79"/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76200" y="-9525"/>
              <a:ext cx="660400" cy="7461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39"/>
                </a:lnSpc>
              </a:pPr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>
            <a:off x="2300904" y="8418705"/>
            <a:ext cx="232591" cy="232591"/>
          </a:xfrm>
          <a:custGeom>
            <a:avLst/>
            <a:gdLst/>
            <a:ahLst/>
            <a:cxnLst/>
            <a:rect l="l" t="t" r="r" b="b"/>
            <a:pathLst>
              <a:path w="232591" h="232591">
                <a:moveTo>
                  <a:pt x="0" y="0"/>
                </a:moveTo>
                <a:lnTo>
                  <a:pt x="232591" y="0"/>
                </a:lnTo>
                <a:lnTo>
                  <a:pt x="232591" y="232591"/>
                </a:lnTo>
                <a:lnTo>
                  <a:pt x="0" y="23259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grpSp>
        <p:nvGrpSpPr>
          <p:cNvPr id="8" name="Group 8"/>
          <p:cNvGrpSpPr/>
          <p:nvPr/>
        </p:nvGrpSpPr>
        <p:grpSpPr>
          <a:xfrm>
            <a:off x="10769733" y="1207843"/>
            <a:ext cx="6055831" cy="6602737"/>
            <a:chOff x="0" y="0"/>
            <a:chExt cx="1594951" cy="1738993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594951" cy="1738992"/>
            </a:xfrm>
            <a:custGeom>
              <a:avLst/>
              <a:gdLst/>
              <a:ahLst/>
              <a:cxnLst/>
              <a:rect l="l" t="t" r="r" b="b"/>
              <a:pathLst>
                <a:path w="1594951" h="1738992">
                  <a:moveTo>
                    <a:pt x="65200" y="0"/>
                  </a:moveTo>
                  <a:lnTo>
                    <a:pt x="1529752" y="0"/>
                  </a:lnTo>
                  <a:cubicBezTo>
                    <a:pt x="1547044" y="0"/>
                    <a:pt x="1563628" y="6869"/>
                    <a:pt x="1575855" y="19097"/>
                  </a:cubicBezTo>
                  <a:cubicBezTo>
                    <a:pt x="1588082" y="31324"/>
                    <a:pt x="1594951" y="47908"/>
                    <a:pt x="1594951" y="65200"/>
                  </a:cubicBezTo>
                  <a:lnTo>
                    <a:pt x="1594951" y="1673793"/>
                  </a:lnTo>
                  <a:cubicBezTo>
                    <a:pt x="1594951" y="1691085"/>
                    <a:pt x="1588082" y="1707669"/>
                    <a:pt x="1575855" y="1719896"/>
                  </a:cubicBezTo>
                  <a:cubicBezTo>
                    <a:pt x="1563628" y="1732123"/>
                    <a:pt x="1547044" y="1738992"/>
                    <a:pt x="1529752" y="1738992"/>
                  </a:cubicBezTo>
                  <a:lnTo>
                    <a:pt x="65200" y="1738992"/>
                  </a:lnTo>
                  <a:cubicBezTo>
                    <a:pt x="47908" y="1738992"/>
                    <a:pt x="31324" y="1732123"/>
                    <a:pt x="19097" y="1719896"/>
                  </a:cubicBezTo>
                  <a:cubicBezTo>
                    <a:pt x="6869" y="1707669"/>
                    <a:pt x="0" y="1691085"/>
                    <a:pt x="0" y="1673793"/>
                  </a:cubicBezTo>
                  <a:lnTo>
                    <a:pt x="0" y="65200"/>
                  </a:lnTo>
                  <a:cubicBezTo>
                    <a:pt x="0" y="47908"/>
                    <a:pt x="6869" y="31324"/>
                    <a:pt x="19097" y="19097"/>
                  </a:cubicBezTo>
                  <a:cubicBezTo>
                    <a:pt x="31324" y="6869"/>
                    <a:pt x="47908" y="0"/>
                    <a:pt x="65200" y="0"/>
                  </a:cubicBezTo>
                  <a:close/>
                </a:path>
              </a:pathLst>
            </a:custGeom>
            <a:solidFill>
              <a:srgbClr val="FFDD79"/>
            </a:solidFill>
          </p:spPr>
        </p:sp>
        <p:sp>
          <p:nvSpPr>
            <p:cNvPr id="10" name="TextBox 10"/>
            <p:cNvSpPr txBox="1"/>
            <p:nvPr/>
          </p:nvSpPr>
          <p:spPr>
            <a:xfrm>
              <a:off x="0" y="-66675"/>
              <a:ext cx="1594951" cy="180566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60"/>
                </a:lnSpc>
              </a:pPr>
              <a:endParaRPr/>
            </a:p>
          </p:txBody>
        </p:sp>
      </p:grpSp>
      <p:sp>
        <p:nvSpPr>
          <p:cNvPr id="11" name="Freeform 11"/>
          <p:cNvSpPr/>
          <p:nvPr/>
        </p:nvSpPr>
        <p:spPr>
          <a:xfrm>
            <a:off x="15195231" y="371918"/>
            <a:ext cx="2689401" cy="2465284"/>
          </a:xfrm>
          <a:custGeom>
            <a:avLst/>
            <a:gdLst/>
            <a:ahLst/>
            <a:cxnLst/>
            <a:rect l="l" t="t" r="r" b="b"/>
            <a:pathLst>
              <a:path w="2689401" h="2465284">
                <a:moveTo>
                  <a:pt x="0" y="0"/>
                </a:moveTo>
                <a:lnTo>
                  <a:pt x="2689401" y="0"/>
                </a:lnTo>
                <a:lnTo>
                  <a:pt x="2689401" y="2465284"/>
                </a:lnTo>
                <a:lnTo>
                  <a:pt x="0" y="246528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12" name="TextBox 12"/>
          <p:cNvSpPr txBox="1"/>
          <p:nvPr/>
        </p:nvSpPr>
        <p:spPr>
          <a:xfrm>
            <a:off x="1953184" y="1437594"/>
            <a:ext cx="7858366" cy="13996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479"/>
              </a:lnSpc>
            </a:pPr>
            <a:r>
              <a:rPr lang="en-US" sz="4981">
                <a:solidFill>
                  <a:srgbClr val="F2E6D4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Differences between the UK and China-3</a:t>
            </a:r>
          </a:p>
        </p:txBody>
      </p:sp>
      <p:sp>
        <p:nvSpPr>
          <p:cNvPr id="13" name="Freeform 13"/>
          <p:cNvSpPr/>
          <p:nvPr/>
        </p:nvSpPr>
        <p:spPr>
          <a:xfrm flipH="1">
            <a:off x="385333" y="371918"/>
            <a:ext cx="2689401" cy="2465284"/>
          </a:xfrm>
          <a:custGeom>
            <a:avLst/>
            <a:gdLst/>
            <a:ahLst/>
            <a:cxnLst/>
            <a:rect l="l" t="t" r="r" b="b"/>
            <a:pathLst>
              <a:path w="2689401" h="2465284">
                <a:moveTo>
                  <a:pt x="2689401" y="0"/>
                </a:moveTo>
                <a:lnTo>
                  <a:pt x="0" y="0"/>
                </a:lnTo>
                <a:lnTo>
                  <a:pt x="0" y="2465284"/>
                </a:lnTo>
                <a:lnTo>
                  <a:pt x="2689401" y="2465284"/>
                </a:lnTo>
                <a:lnTo>
                  <a:pt x="2689401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 flipH="1" flipV="1">
            <a:off x="385333" y="7489683"/>
            <a:ext cx="2689401" cy="2465284"/>
          </a:xfrm>
          <a:custGeom>
            <a:avLst/>
            <a:gdLst/>
            <a:ahLst/>
            <a:cxnLst/>
            <a:rect l="l" t="t" r="r" b="b"/>
            <a:pathLst>
              <a:path w="2689401" h="2465284">
                <a:moveTo>
                  <a:pt x="2689401" y="2465285"/>
                </a:moveTo>
                <a:lnTo>
                  <a:pt x="0" y="2465285"/>
                </a:lnTo>
                <a:lnTo>
                  <a:pt x="0" y="0"/>
                </a:lnTo>
                <a:lnTo>
                  <a:pt x="2689401" y="0"/>
                </a:lnTo>
                <a:lnTo>
                  <a:pt x="2689401" y="2465285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 flipV="1">
            <a:off x="15195231" y="7425022"/>
            <a:ext cx="2689401" cy="2465284"/>
          </a:xfrm>
          <a:custGeom>
            <a:avLst/>
            <a:gdLst/>
            <a:ahLst/>
            <a:cxnLst/>
            <a:rect l="l" t="t" r="r" b="b"/>
            <a:pathLst>
              <a:path w="2689401" h="2465284">
                <a:moveTo>
                  <a:pt x="0" y="2465284"/>
                </a:moveTo>
                <a:lnTo>
                  <a:pt x="2689401" y="2465284"/>
                </a:lnTo>
                <a:lnTo>
                  <a:pt x="2689401" y="0"/>
                </a:lnTo>
                <a:lnTo>
                  <a:pt x="0" y="0"/>
                </a:lnTo>
                <a:lnTo>
                  <a:pt x="0" y="2465284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16" name="Freeform 16"/>
          <p:cNvSpPr/>
          <p:nvPr/>
        </p:nvSpPr>
        <p:spPr>
          <a:xfrm>
            <a:off x="3609581" y="6911858"/>
            <a:ext cx="4069491" cy="2192324"/>
          </a:xfrm>
          <a:custGeom>
            <a:avLst/>
            <a:gdLst/>
            <a:ahLst/>
            <a:cxnLst/>
            <a:rect l="l" t="t" r="r" b="b"/>
            <a:pathLst>
              <a:path w="4069491" h="2192324">
                <a:moveTo>
                  <a:pt x="0" y="0"/>
                </a:moveTo>
                <a:lnTo>
                  <a:pt x="4069492" y="0"/>
                </a:lnTo>
                <a:lnTo>
                  <a:pt x="4069492" y="2192324"/>
                </a:lnTo>
                <a:lnTo>
                  <a:pt x="0" y="219232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t="-11945" b="-11945"/>
            </a:stretch>
          </a:blipFill>
        </p:spPr>
      </p:sp>
      <p:sp>
        <p:nvSpPr>
          <p:cNvPr id="17" name="TextBox 17"/>
          <p:cNvSpPr txBox="1"/>
          <p:nvPr/>
        </p:nvSpPr>
        <p:spPr>
          <a:xfrm>
            <a:off x="11213018" y="2436505"/>
            <a:ext cx="5169261" cy="40743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81"/>
              </a:lnSpc>
              <a:spcBef>
                <a:spcPct val="0"/>
              </a:spcBef>
            </a:pPr>
            <a:r>
              <a:rPr lang="en-US" sz="2343">
                <a:solidFill>
                  <a:srgbClr val="000000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●Social structures and values </a:t>
            </a:r>
          </a:p>
          <a:p>
            <a:pPr algn="ctr">
              <a:lnSpc>
                <a:spcPts val="3281"/>
              </a:lnSpc>
              <a:spcBef>
                <a:spcPct val="0"/>
              </a:spcBef>
            </a:pPr>
            <a:endParaRPr lang="en-US" sz="2343">
              <a:solidFill>
                <a:srgbClr val="000000"/>
              </a:solidFill>
              <a:latin typeface="Playwrite US Modern"/>
              <a:ea typeface="Playwrite US Modern"/>
              <a:cs typeface="Playwrite US Modern"/>
              <a:sym typeface="Playwrite US Modern"/>
            </a:endParaRPr>
          </a:p>
          <a:p>
            <a:pPr algn="ctr">
              <a:lnSpc>
                <a:spcPts val="3281"/>
              </a:lnSpc>
              <a:spcBef>
                <a:spcPct val="0"/>
              </a:spcBef>
            </a:pPr>
            <a:r>
              <a:rPr lang="en-US" sz="2343">
                <a:solidFill>
                  <a:srgbClr val="000000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●China believes in authority by age and position (The Culture Factor, 2025) </a:t>
            </a:r>
          </a:p>
          <a:p>
            <a:pPr algn="ctr">
              <a:lnSpc>
                <a:spcPts val="3281"/>
              </a:lnSpc>
              <a:spcBef>
                <a:spcPct val="0"/>
              </a:spcBef>
            </a:pPr>
            <a:endParaRPr lang="en-US" sz="2343">
              <a:solidFill>
                <a:srgbClr val="000000"/>
              </a:solidFill>
              <a:latin typeface="Playwrite US Modern"/>
              <a:ea typeface="Playwrite US Modern"/>
              <a:cs typeface="Playwrite US Modern"/>
              <a:sym typeface="Playwrite US Modern"/>
            </a:endParaRPr>
          </a:p>
          <a:p>
            <a:pPr algn="ctr">
              <a:lnSpc>
                <a:spcPts val="3281"/>
              </a:lnSpc>
              <a:spcBef>
                <a:spcPct val="0"/>
              </a:spcBef>
            </a:pPr>
            <a:r>
              <a:rPr lang="en-US" sz="2343">
                <a:solidFill>
                  <a:srgbClr val="000000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●Britain is an egalitarian society focusing more on equality of people (Devine, Kelly and McAuley, 2021)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E324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4638831"/>
            <a:ext cx="5478611" cy="3315305"/>
            <a:chOff x="0" y="0"/>
            <a:chExt cx="682774" cy="413171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82774" cy="413171"/>
            </a:xfrm>
            <a:custGeom>
              <a:avLst/>
              <a:gdLst/>
              <a:ahLst/>
              <a:cxnLst/>
              <a:rect l="l" t="t" r="r" b="b"/>
              <a:pathLst>
                <a:path w="682774" h="413171">
                  <a:moveTo>
                    <a:pt x="70656" y="0"/>
                  </a:moveTo>
                  <a:lnTo>
                    <a:pt x="612118" y="0"/>
                  </a:lnTo>
                  <a:cubicBezTo>
                    <a:pt x="651140" y="0"/>
                    <a:pt x="682774" y="31634"/>
                    <a:pt x="682774" y="70656"/>
                  </a:cubicBezTo>
                  <a:lnTo>
                    <a:pt x="682774" y="342515"/>
                  </a:lnTo>
                  <a:cubicBezTo>
                    <a:pt x="682774" y="361254"/>
                    <a:pt x="675329" y="379226"/>
                    <a:pt x="662079" y="392476"/>
                  </a:cubicBezTo>
                  <a:cubicBezTo>
                    <a:pt x="648828" y="405727"/>
                    <a:pt x="630857" y="413171"/>
                    <a:pt x="612118" y="413171"/>
                  </a:cubicBezTo>
                  <a:lnTo>
                    <a:pt x="70656" y="413171"/>
                  </a:lnTo>
                  <a:cubicBezTo>
                    <a:pt x="31634" y="413171"/>
                    <a:pt x="0" y="381537"/>
                    <a:pt x="0" y="342515"/>
                  </a:cubicBezTo>
                  <a:lnTo>
                    <a:pt x="0" y="70656"/>
                  </a:lnTo>
                  <a:cubicBezTo>
                    <a:pt x="0" y="31634"/>
                    <a:pt x="31634" y="0"/>
                    <a:pt x="70656" y="0"/>
                  </a:cubicBezTo>
                  <a:close/>
                </a:path>
              </a:pathLst>
            </a:custGeom>
            <a:blipFill>
              <a:blip r:embed="rId2"/>
              <a:stretch>
                <a:fillRect t="-11969" b="-11969"/>
              </a:stretch>
            </a:blipFill>
          </p:spPr>
        </p:sp>
      </p:grpSp>
      <p:grpSp>
        <p:nvGrpSpPr>
          <p:cNvPr id="4" name="Group 4"/>
          <p:cNvGrpSpPr/>
          <p:nvPr/>
        </p:nvGrpSpPr>
        <p:grpSpPr>
          <a:xfrm>
            <a:off x="8560577" y="-549724"/>
            <a:ext cx="8212389" cy="4798664"/>
            <a:chOff x="0" y="0"/>
            <a:chExt cx="1023471" cy="598035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023471" cy="598035"/>
            </a:xfrm>
            <a:custGeom>
              <a:avLst/>
              <a:gdLst/>
              <a:ahLst/>
              <a:cxnLst/>
              <a:rect l="l" t="t" r="r" b="b"/>
              <a:pathLst>
                <a:path w="1023471" h="598035">
                  <a:moveTo>
                    <a:pt x="47136" y="0"/>
                  </a:moveTo>
                  <a:lnTo>
                    <a:pt x="976336" y="0"/>
                  </a:lnTo>
                  <a:cubicBezTo>
                    <a:pt x="988837" y="0"/>
                    <a:pt x="1000826" y="4966"/>
                    <a:pt x="1009666" y="13806"/>
                  </a:cubicBezTo>
                  <a:cubicBezTo>
                    <a:pt x="1018505" y="22645"/>
                    <a:pt x="1023471" y="34634"/>
                    <a:pt x="1023471" y="47136"/>
                  </a:cubicBezTo>
                  <a:lnTo>
                    <a:pt x="1023471" y="550899"/>
                  </a:lnTo>
                  <a:cubicBezTo>
                    <a:pt x="1023471" y="563400"/>
                    <a:pt x="1018505" y="575390"/>
                    <a:pt x="1009666" y="584229"/>
                  </a:cubicBezTo>
                  <a:cubicBezTo>
                    <a:pt x="1000826" y="593069"/>
                    <a:pt x="988837" y="598035"/>
                    <a:pt x="976336" y="598035"/>
                  </a:cubicBezTo>
                  <a:lnTo>
                    <a:pt x="47136" y="598035"/>
                  </a:lnTo>
                  <a:cubicBezTo>
                    <a:pt x="34634" y="598035"/>
                    <a:pt x="22645" y="593069"/>
                    <a:pt x="13806" y="584229"/>
                  </a:cubicBezTo>
                  <a:cubicBezTo>
                    <a:pt x="4966" y="575390"/>
                    <a:pt x="0" y="563400"/>
                    <a:pt x="0" y="550899"/>
                  </a:cubicBezTo>
                  <a:lnTo>
                    <a:pt x="0" y="47136"/>
                  </a:lnTo>
                  <a:cubicBezTo>
                    <a:pt x="0" y="34634"/>
                    <a:pt x="4966" y="22645"/>
                    <a:pt x="13806" y="13806"/>
                  </a:cubicBezTo>
                  <a:cubicBezTo>
                    <a:pt x="22645" y="4966"/>
                    <a:pt x="34634" y="0"/>
                    <a:pt x="47136" y="0"/>
                  </a:cubicBezTo>
                  <a:close/>
                </a:path>
              </a:pathLst>
            </a:custGeom>
            <a:blipFill>
              <a:blip r:embed="rId3"/>
              <a:stretch>
                <a:fillRect l="-1939" r="-1939"/>
              </a:stretch>
            </a:blipFill>
          </p:spPr>
        </p:sp>
      </p:grpSp>
      <p:sp>
        <p:nvSpPr>
          <p:cNvPr id="6" name="Freeform 6"/>
          <p:cNvSpPr/>
          <p:nvPr/>
        </p:nvSpPr>
        <p:spPr>
          <a:xfrm>
            <a:off x="1635704" y="8259510"/>
            <a:ext cx="232591" cy="232591"/>
          </a:xfrm>
          <a:custGeom>
            <a:avLst/>
            <a:gdLst/>
            <a:ahLst/>
            <a:cxnLst/>
            <a:rect l="l" t="t" r="r" b="b"/>
            <a:pathLst>
              <a:path w="232591" h="232591">
                <a:moveTo>
                  <a:pt x="0" y="0"/>
                </a:moveTo>
                <a:lnTo>
                  <a:pt x="232591" y="0"/>
                </a:lnTo>
                <a:lnTo>
                  <a:pt x="232591" y="232591"/>
                </a:lnTo>
                <a:lnTo>
                  <a:pt x="0" y="23259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grpSp>
        <p:nvGrpSpPr>
          <p:cNvPr id="7" name="Group 7"/>
          <p:cNvGrpSpPr/>
          <p:nvPr/>
        </p:nvGrpSpPr>
        <p:grpSpPr>
          <a:xfrm>
            <a:off x="6754961" y="4638831"/>
            <a:ext cx="13199708" cy="4422705"/>
            <a:chOff x="0" y="0"/>
            <a:chExt cx="3476466" cy="1164828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3476466" cy="1164828"/>
            </a:xfrm>
            <a:custGeom>
              <a:avLst/>
              <a:gdLst/>
              <a:ahLst/>
              <a:cxnLst/>
              <a:rect l="l" t="t" r="r" b="b"/>
              <a:pathLst>
                <a:path w="3476466" h="1164828">
                  <a:moveTo>
                    <a:pt x="29913" y="0"/>
                  </a:moveTo>
                  <a:lnTo>
                    <a:pt x="3446554" y="0"/>
                  </a:lnTo>
                  <a:cubicBezTo>
                    <a:pt x="3463074" y="0"/>
                    <a:pt x="3476466" y="13392"/>
                    <a:pt x="3476466" y="29913"/>
                  </a:cubicBezTo>
                  <a:lnTo>
                    <a:pt x="3476466" y="1134915"/>
                  </a:lnTo>
                  <a:cubicBezTo>
                    <a:pt x="3476466" y="1151435"/>
                    <a:pt x="3463074" y="1164828"/>
                    <a:pt x="3446554" y="1164828"/>
                  </a:cubicBezTo>
                  <a:lnTo>
                    <a:pt x="29913" y="1164828"/>
                  </a:lnTo>
                  <a:cubicBezTo>
                    <a:pt x="21979" y="1164828"/>
                    <a:pt x="14371" y="1161676"/>
                    <a:pt x="8761" y="1156067"/>
                  </a:cubicBezTo>
                  <a:cubicBezTo>
                    <a:pt x="3151" y="1150457"/>
                    <a:pt x="0" y="1142848"/>
                    <a:pt x="0" y="1134915"/>
                  </a:cubicBezTo>
                  <a:lnTo>
                    <a:pt x="0" y="29913"/>
                  </a:lnTo>
                  <a:cubicBezTo>
                    <a:pt x="0" y="13392"/>
                    <a:pt x="13392" y="0"/>
                    <a:pt x="29913" y="0"/>
                  </a:cubicBezTo>
                  <a:close/>
                </a:path>
              </a:pathLst>
            </a:custGeom>
            <a:solidFill>
              <a:srgbClr val="FFDD79"/>
            </a:solidFill>
          </p:spPr>
        </p:sp>
        <p:sp>
          <p:nvSpPr>
            <p:cNvPr id="9" name="TextBox 9"/>
            <p:cNvSpPr txBox="1"/>
            <p:nvPr/>
          </p:nvSpPr>
          <p:spPr>
            <a:xfrm>
              <a:off x="0" y="-66675"/>
              <a:ext cx="3476466" cy="123150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60"/>
                </a:lnSpc>
              </a:pPr>
              <a:endParaRPr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666443" y="1320548"/>
            <a:ext cx="6088517" cy="16329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21"/>
              </a:lnSpc>
            </a:pPr>
            <a:r>
              <a:rPr lang="en-US" sz="3928">
                <a:solidFill>
                  <a:srgbClr val="F2E6D4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Cultural sensitivity in</a:t>
            </a:r>
          </a:p>
          <a:p>
            <a:pPr algn="l">
              <a:lnSpc>
                <a:spcPts val="4321"/>
              </a:lnSpc>
            </a:pPr>
            <a:r>
              <a:rPr lang="en-US" sz="3928">
                <a:solidFill>
                  <a:srgbClr val="F2E6D4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 China/ The differences</a:t>
            </a:r>
          </a:p>
          <a:p>
            <a:pPr algn="l">
              <a:lnSpc>
                <a:spcPts val="4321"/>
              </a:lnSpc>
            </a:pPr>
            <a:r>
              <a:rPr lang="en-US" sz="3928">
                <a:solidFill>
                  <a:srgbClr val="F2E6D4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 from the UK-1</a:t>
            </a:r>
          </a:p>
        </p:txBody>
      </p:sp>
      <p:sp>
        <p:nvSpPr>
          <p:cNvPr id="11" name="Freeform 11"/>
          <p:cNvSpPr/>
          <p:nvPr/>
        </p:nvSpPr>
        <p:spPr>
          <a:xfrm>
            <a:off x="6507311" y="776206"/>
            <a:ext cx="1787621" cy="2632484"/>
          </a:xfrm>
          <a:custGeom>
            <a:avLst/>
            <a:gdLst/>
            <a:ahLst/>
            <a:cxnLst/>
            <a:rect l="l" t="t" r="r" b="b"/>
            <a:pathLst>
              <a:path w="1787621" h="2632484">
                <a:moveTo>
                  <a:pt x="0" y="0"/>
                </a:moveTo>
                <a:lnTo>
                  <a:pt x="1787621" y="0"/>
                </a:lnTo>
                <a:lnTo>
                  <a:pt x="1787621" y="2632483"/>
                </a:lnTo>
                <a:lnTo>
                  <a:pt x="0" y="263248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2" name="TextBox 12"/>
          <p:cNvSpPr txBox="1"/>
          <p:nvPr/>
        </p:nvSpPr>
        <p:spPr>
          <a:xfrm>
            <a:off x="7457082" y="5300436"/>
            <a:ext cx="10419378" cy="30518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61"/>
              </a:lnSpc>
              <a:spcBef>
                <a:spcPct val="0"/>
              </a:spcBef>
            </a:pPr>
            <a:r>
              <a:rPr lang="en-US" sz="2472">
                <a:solidFill>
                  <a:srgbClr val="000000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●The understanding and approaches help one gain access to another culture (Malaviarachchi, 2021) </a:t>
            </a:r>
          </a:p>
          <a:p>
            <a:pPr algn="l">
              <a:lnSpc>
                <a:spcPts val="3461"/>
              </a:lnSpc>
              <a:spcBef>
                <a:spcPct val="0"/>
              </a:spcBef>
            </a:pPr>
            <a:endParaRPr lang="en-US" sz="2472">
              <a:solidFill>
                <a:srgbClr val="000000"/>
              </a:solidFill>
              <a:latin typeface="Playwrite US Modern"/>
              <a:ea typeface="Playwrite US Modern"/>
              <a:cs typeface="Playwrite US Modern"/>
              <a:sym typeface="Playwrite US Modern"/>
            </a:endParaRPr>
          </a:p>
          <a:p>
            <a:pPr algn="l">
              <a:lnSpc>
                <a:spcPts val="3461"/>
              </a:lnSpc>
              <a:spcBef>
                <a:spcPct val="0"/>
              </a:spcBef>
            </a:pPr>
            <a:r>
              <a:rPr lang="en-US" sz="2472">
                <a:solidFill>
                  <a:srgbClr val="000000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●It is the sense of flexibility, empathy and creativity driven by the knowledge of another culture</a:t>
            </a:r>
          </a:p>
          <a:p>
            <a:pPr algn="l">
              <a:lnSpc>
                <a:spcPts val="3461"/>
              </a:lnSpc>
              <a:spcBef>
                <a:spcPct val="0"/>
              </a:spcBef>
            </a:pPr>
            <a:endParaRPr lang="en-US" sz="2472">
              <a:solidFill>
                <a:srgbClr val="000000"/>
              </a:solidFill>
              <a:latin typeface="Playwrite US Modern"/>
              <a:ea typeface="Playwrite US Modern"/>
              <a:cs typeface="Playwrite US Modern"/>
              <a:sym typeface="Playwrite US Modern"/>
            </a:endParaRPr>
          </a:p>
          <a:p>
            <a:pPr algn="l">
              <a:lnSpc>
                <a:spcPts val="3461"/>
              </a:lnSpc>
              <a:spcBef>
                <a:spcPct val="0"/>
              </a:spcBef>
            </a:pPr>
            <a:r>
              <a:rPr lang="en-US" sz="2472">
                <a:solidFill>
                  <a:srgbClr val="000000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●Helps business antiques in China 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42B2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339304" y="3429949"/>
            <a:ext cx="8260577" cy="8229600"/>
          </a:xfrm>
          <a:custGeom>
            <a:avLst/>
            <a:gdLst/>
            <a:ahLst/>
            <a:cxnLst/>
            <a:rect l="l" t="t" r="r" b="b"/>
            <a:pathLst>
              <a:path w="8260577" h="8229600">
                <a:moveTo>
                  <a:pt x="0" y="0"/>
                </a:moveTo>
                <a:lnTo>
                  <a:pt x="8260577" y="0"/>
                </a:lnTo>
                <a:lnTo>
                  <a:pt x="8260577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37000"/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8983699" y="857664"/>
            <a:ext cx="8275601" cy="5098081"/>
            <a:chOff x="0" y="0"/>
            <a:chExt cx="1282107" cy="789826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282107" cy="789826"/>
            </a:xfrm>
            <a:custGeom>
              <a:avLst/>
              <a:gdLst/>
              <a:ahLst/>
              <a:cxnLst/>
              <a:rect l="l" t="t" r="r" b="b"/>
              <a:pathLst>
                <a:path w="1282107" h="789826">
                  <a:moveTo>
                    <a:pt x="28065" y="0"/>
                  </a:moveTo>
                  <a:lnTo>
                    <a:pt x="1254042" y="0"/>
                  </a:lnTo>
                  <a:cubicBezTo>
                    <a:pt x="1269542" y="0"/>
                    <a:pt x="1282107" y="12565"/>
                    <a:pt x="1282107" y="28065"/>
                  </a:cubicBezTo>
                  <a:lnTo>
                    <a:pt x="1282107" y="761761"/>
                  </a:lnTo>
                  <a:cubicBezTo>
                    <a:pt x="1282107" y="769204"/>
                    <a:pt x="1279150" y="776343"/>
                    <a:pt x="1273887" y="781606"/>
                  </a:cubicBezTo>
                  <a:cubicBezTo>
                    <a:pt x="1268624" y="786869"/>
                    <a:pt x="1261485" y="789826"/>
                    <a:pt x="1254042" y="789826"/>
                  </a:cubicBezTo>
                  <a:lnTo>
                    <a:pt x="28065" y="789826"/>
                  </a:lnTo>
                  <a:cubicBezTo>
                    <a:pt x="20622" y="789826"/>
                    <a:pt x="13483" y="786869"/>
                    <a:pt x="8220" y="781606"/>
                  </a:cubicBezTo>
                  <a:cubicBezTo>
                    <a:pt x="2957" y="776343"/>
                    <a:pt x="0" y="769204"/>
                    <a:pt x="0" y="761761"/>
                  </a:cubicBezTo>
                  <a:lnTo>
                    <a:pt x="0" y="28065"/>
                  </a:lnTo>
                  <a:cubicBezTo>
                    <a:pt x="0" y="20622"/>
                    <a:pt x="2957" y="13483"/>
                    <a:pt x="8220" y="8220"/>
                  </a:cubicBezTo>
                  <a:cubicBezTo>
                    <a:pt x="13483" y="2957"/>
                    <a:pt x="20622" y="0"/>
                    <a:pt x="28065" y="0"/>
                  </a:cubicBezTo>
                  <a:close/>
                </a:path>
              </a:pathLst>
            </a:custGeom>
            <a:blipFill>
              <a:blip r:embed="rId3"/>
              <a:stretch>
                <a:fillRect l="-18176" t="-47467" r="-18176"/>
              </a:stretch>
            </a:blipFill>
          </p:spPr>
        </p:sp>
      </p:grpSp>
      <p:sp>
        <p:nvSpPr>
          <p:cNvPr id="5" name="Freeform 5"/>
          <p:cNvSpPr/>
          <p:nvPr/>
        </p:nvSpPr>
        <p:spPr>
          <a:xfrm flipH="1">
            <a:off x="-377362" y="-180454"/>
            <a:ext cx="8260577" cy="8229600"/>
          </a:xfrm>
          <a:custGeom>
            <a:avLst/>
            <a:gdLst/>
            <a:ahLst/>
            <a:cxnLst/>
            <a:rect l="l" t="t" r="r" b="b"/>
            <a:pathLst>
              <a:path w="8260577" h="8229600">
                <a:moveTo>
                  <a:pt x="8260577" y="0"/>
                </a:moveTo>
                <a:lnTo>
                  <a:pt x="0" y="0"/>
                </a:lnTo>
                <a:lnTo>
                  <a:pt x="0" y="8229600"/>
                </a:lnTo>
                <a:lnTo>
                  <a:pt x="8260577" y="8229600"/>
                </a:lnTo>
                <a:lnTo>
                  <a:pt x="8260577" y="0"/>
                </a:lnTo>
                <a:close/>
              </a:path>
            </a:pathLst>
          </a:custGeom>
          <a:blipFill>
            <a:blip r:embed="rId2">
              <a:alphaModFix amt="37000"/>
            </a:blip>
            <a:stretch>
              <a:fillRect/>
            </a:stretch>
          </a:blipFill>
        </p:spPr>
      </p:sp>
      <p:grpSp>
        <p:nvGrpSpPr>
          <p:cNvPr id="6" name="Group 6"/>
          <p:cNvGrpSpPr/>
          <p:nvPr/>
        </p:nvGrpSpPr>
        <p:grpSpPr>
          <a:xfrm>
            <a:off x="857898" y="713418"/>
            <a:ext cx="7025317" cy="9075562"/>
            <a:chOff x="0" y="0"/>
            <a:chExt cx="1850289" cy="2390271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850289" cy="2390272"/>
            </a:xfrm>
            <a:custGeom>
              <a:avLst/>
              <a:gdLst/>
              <a:ahLst/>
              <a:cxnLst/>
              <a:rect l="l" t="t" r="r" b="b"/>
              <a:pathLst>
                <a:path w="1850289" h="2390272">
                  <a:moveTo>
                    <a:pt x="56202" y="0"/>
                  </a:moveTo>
                  <a:lnTo>
                    <a:pt x="1794087" y="0"/>
                  </a:lnTo>
                  <a:cubicBezTo>
                    <a:pt x="1808993" y="0"/>
                    <a:pt x="1823288" y="5921"/>
                    <a:pt x="1833828" y="16461"/>
                  </a:cubicBezTo>
                  <a:cubicBezTo>
                    <a:pt x="1844368" y="27001"/>
                    <a:pt x="1850289" y="41296"/>
                    <a:pt x="1850289" y="56202"/>
                  </a:cubicBezTo>
                  <a:lnTo>
                    <a:pt x="1850289" y="2334069"/>
                  </a:lnTo>
                  <a:cubicBezTo>
                    <a:pt x="1850289" y="2348975"/>
                    <a:pt x="1844368" y="2363270"/>
                    <a:pt x="1833828" y="2373810"/>
                  </a:cubicBezTo>
                  <a:cubicBezTo>
                    <a:pt x="1823288" y="2384350"/>
                    <a:pt x="1808993" y="2390272"/>
                    <a:pt x="1794087" y="2390272"/>
                  </a:cubicBezTo>
                  <a:lnTo>
                    <a:pt x="56202" y="2390272"/>
                  </a:lnTo>
                  <a:cubicBezTo>
                    <a:pt x="41296" y="2390272"/>
                    <a:pt x="27001" y="2384350"/>
                    <a:pt x="16461" y="2373810"/>
                  </a:cubicBezTo>
                  <a:cubicBezTo>
                    <a:pt x="5921" y="2363270"/>
                    <a:pt x="0" y="2348975"/>
                    <a:pt x="0" y="2334069"/>
                  </a:cubicBezTo>
                  <a:lnTo>
                    <a:pt x="0" y="56202"/>
                  </a:lnTo>
                  <a:cubicBezTo>
                    <a:pt x="0" y="41296"/>
                    <a:pt x="5921" y="27001"/>
                    <a:pt x="16461" y="16461"/>
                  </a:cubicBezTo>
                  <a:cubicBezTo>
                    <a:pt x="27001" y="5921"/>
                    <a:pt x="41296" y="0"/>
                    <a:pt x="56202" y="0"/>
                  </a:cubicBezTo>
                  <a:close/>
                </a:path>
              </a:pathLst>
            </a:custGeom>
            <a:solidFill>
              <a:srgbClr val="FFFFFF">
                <a:alpha val="51765"/>
              </a:srgbClr>
            </a:solidFill>
          </p:spPr>
        </p:sp>
        <p:sp>
          <p:nvSpPr>
            <p:cNvPr id="8" name="TextBox 8"/>
            <p:cNvSpPr txBox="1"/>
            <p:nvPr/>
          </p:nvSpPr>
          <p:spPr>
            <a:xfrm>
              <a:off x="0" y="-66675"/>
              <a:ext cx="1850289" cy="245694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60"/>
                </a:lnSpc>
              </a:pPr>
              <a:endParaRPr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8925461" y="6838271"/>
            <a:ext cx="7250416" cy="17869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665"/>
              </a:lnSpc>
            </a:pPr>
            <a:r>
              <a:rPr lang="en-US" sz="4241">
                <a:solidFill>
                  <a:srgbClr val="FFFFFF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Cultural sensitivity in China/ The differences from the UK-2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28700" y="1966544"/>
            <a:ext cx="6642125" cy="65216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94"/>
              </a:lnSpc>
              <a:spcBef>
                <a:spcPct val="0"/>
              </a:spcBef>
            </a:pPr>
            <a:r>
              <a:rPr lang="en-US" sz="2495">
                <a:solidFill>
                  <a:srgbClr val="000000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●China adopts indirect communication/UK believes in open and direct communication </a:t>
            </a:r>
          </a:p>
          <a:p>
            <a:pPr algn="l">
              <a:lnSpc>
                <a:spcPts val="3494"/>
              </a:lnSpc>
              <a:spcBef>
                <a:spcPct val="0"/>
              </a:spcBef>
            </a:pPr>
            <a:endParaRPr lang="en-US" sz="2495">
              <a:solidFill>
                <a:srgbClr val="000000"/>
              </a:solidFill>
              <a:latin typeface="Playwrite US Modern"/>
              <a:ea typeface="Playwrite US Modern"/>
              <a:cs typeface="Playwrite US Modern"/>
              <a:sym typeface="Playwrite US Modern"/>
            </a:endParaRPr>
          </a:p>
          <a:p>
            <a:pPr algn="l">
              <a:lnSpc>
                <a:spcPts val="3494"/>
              </a:lnSpc>
              <a:spcBef>
                <a:spcPct val="0"/>
              </a:spcBef>
            </a:pPr>
            <a:r>
              <a:rPr lang="en-US" sz="2495">
                <a:solidFill>
                  <a:srgbClr val="000000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●China focuses on hierarchy relationships/UK follows personal goals attained compared to personal relationships (The Culture Factor, 2025).</a:t>
            </a:r>
          </a:p>
          <a:p>
            <a:pPr algn="l">
              <a:lnSpc>
                <a:spcPts val="3494"/>
              </a:lnSpc>
              <a:spcBef>
                <a:spcPct val="0"/>
              </a:spcBef>
            </a:pPr>
            <a:endParaRPr lang="en-US" sz="2495">
              <a:solidFill>
                <a:srgbClr val="000000"/>
              </a:solidFill>
              <a:latin typeface="Playwrite US Modern"/>
              <a:ea typeface="Playwrite US Modern"/>
              <a:cs typeface="Playwrite US Modern"/>
              <a:sym typeface="Playwrite US Modern"/>
            </a:endParaRPr>
          </a:p>
          <a:p>
            <a:pPr algn="l">
              <a:lnSpc>
                <a:spcPts val="3494"/>
              </a:lnSpc>
              <a:spcBef>
                <a:spcPct val="0"/>
              </a:spcBef>
            </a:pPr>
            <a:r>
              <a:rPr lang="en-US" sz="2495">
                <a:solidFill>
                  <a:srgbClr val="000000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●UK businesses make quick decisions/ Chinese may take time to make a decision</a:t>
            </a:r>
          </a:p>
          <a:p>
            <a:pPr algn="l">
              <a:lnSpc>
                <a:spcPts val="3494"/>
              </a:lnSpc>
              <a:spcBef>
                <a:spcPct val="0"/>
              </a:spcBef>
            </a:pPr>
            <a:endParaRPr lang="en-US" sz="2495">
              <a:solidFill>
                <a:srgbClr val="000000"/>
              </a:solidFill>
              <a:latin typeface="Playwrite US Modern"/>
              <a:ea typeface="Playwrite US Modern"/>
              <a:cs typeface="Playwrite US Modern"/>
              <a:sym typeface="Playwrite US Modern"/>
            </a:endParaRPr>
          </a:p>
          <a:p>
            <a:pPr algn="l">
              <a:lnSpc>
                <a:spcPts val="3494"/>
              </a:lnSpc>
              <a:spcBef>
                <a:spcPct val="0"/>
              </a:spcBef>
            </a:pPr>
            <a:r>
              <a:rPr lang="en-US" sz="2495">
                <a:solidFill>
                  <a:srgbClr val="000000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●Thus, cultural sensitivity is needed to make business decisions and negotiations take place and show respect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E324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607081" y="5921008"/>
            <a:ext cx="421619" cy="421619"/>
          </a:xfrm>
          <a:custGeom>
            <a:avLst/>
            <a:gdLst/>
            <a:ahLst/>
            <a:cxnLst/>
            <a:rect l="l" t="t" r="r" b="b"/>
            <a:pathLst>
              <a:path w="421619" h="421619">
                <a:moveTo>
                  <a:pt x="0" y="0"/>
                </a:moveTo>
                <a:lnTo>
                  <a:pt x="421619" y="0"/>
                </a:lnTo>
                <a:lnTo>
                  <a:pt x="421619" y="421619"/>
                </a:lnTo>
                <a:lnTo>
                  <a:pt x="0" y="42161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6781634" y="6613652"/>
            <a:ext cx="421619" cy="421619"/>
          </a:xfrm>
          <a:custGeom>
            <a:avLst/>
            <a:gdLst/>
            <a:ahLst/>
            <a:cxnLst/>
            <a:rect l="l" t="t" r="r" b="b"/>
            <a:pathLst>
              <a:path w="421619" h="421619">
                <a:moveTo>
                  <a:pt x="0" y="0"/>
                </a:moveTo>
                <a:lnTo>
                  <a:pt x="421619" y="0"/>
                </a:lnTo>
                <a:lnTo>
                  <a:pt x="421619" y="421619"/>
                </a:lnTo>
                <a:lnTo>
                  <a:pt x="0" y="42161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12389197" y="7178308"/>
            <a:ext cx="421619" cy="421619"/>
          </a:xfrm>
          <a:custGeom>
            <a:avLst/>
            <a:gdLst/>
            <a:ahLst/>
            <a:cxnLst/>
            <a:rect l="l" t="t" r="r" b="b"/>
            <a:pathLst>
              <a:path w="421619" h="421619">
                <a:moveTo>
                  <a:pt x="0" y="0"/>
                </a:moveTo>
                <a:lnTo>
                  <a:pt x="421619" y="0"/>
                </a:lnTo>
                <a:lnTo>
                  <a:pt x="421619" y="421619"/>
                </a:lnTo>
                <a:lnTo>
                  <a:pt x="0" y="42161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-504330" y="12839"/>
            <a:ext cx="6371501" cy="4114800"/>
          </a:xfrm>
          <a:custGeom>
            <a:avLst/>
            <a:gdLst/>
            <a:ahLst/>
            <a:cxnLst/>
            <a:rect l="l" t="t" r="r" b="b"/>
            <a:pathLst>
              <a:path w="6371501" h="4114800">
                <a:moveTo>
                  <a:pt x="0" y="0"/>
                </a:moveTo>
                <a:lnTo>
                  <a:pt x="6371501" y="0"/>
                </a:lnTo>
                <a:lnTo>
                  <a:pt x="6371501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grpSp>
        <p:nvGrpSpPr>
          <p:cNvPr id="6" name="Group 6"/>
          <p:cNvGrpSpPr/>
          <p:nvPr/>
        </p:nvGrpSpPr>
        <p:grpSpPr>
          <a:xfrm>
            <a:off x="1600333" y="1884256"/>
            <a:ext cx="6373137" cy="3259244"/>
            <a:chOff x="0" y="0"/>
            <a:chExt cx="1243691" cy="636028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243691" cy="636028"/>
            </a:xfrm>
            <a:custGeom>
              <a:avLst/>
              <a:gdLst/>
              <a:ahLst/>
              <a:cxnLst/>
              <a:rect l="l" t="t" r="r" b="b"/>
              <a:pathLst>
                <a:path w="1243691" h="636028">
                  <a:moveTo>
                    <a:pt x="42517" y="0"/>
                  </a:moveTo>
                  <a:lnTo>
                    <a:pt x="1201174" y="0"/>
                  </a:lnTo>
                  <a:cubicBezTo>
                    <a:pt x="1212450" y="0"/>
                    <a:pt x="1223265" y="4479"/>
                    <a:pt x="1231238" y="12453"/>
                  </a:cubicBezTo>
                  <a:cubicBezTo>
                    <a:pt x="1239212" y="20426"/>
                    <a:pt x="1243691" y="31241"/>
                    <a:pt x="1243691" y="42517"/>
                  </a:cubicBezTo>
                  <a:lnTo>
                    <a:pt x="1243691" y="593511"/>
                  </a:lnTo>
                  <a:cubicBezTo>
                    <a:pt x="1243691" y="604787"/>
                    <a:pt x="1239212" y="615602"/>
                    <a:pt x="1231238" y="623575"/>
                  </a:cubicBezTo>
                  <a:cubicBezTo>
                    <a:pt x="1223265" y="631549"/>
                    <a:pt x="1212450" y="636028"/>
                    <a:pt x="1201174" y="636028"/>
                  </a:cubicBezTo>
                  <a:lnTo>
                    <a:pt x="42517" y="636028"/>
                  </a:lnTo>
                  <a:cubicBezTo>
                    <a:pt x="31241" y="636028"/>
                    <a:pt x="20426" y="631549"/>
                    <a:pt x="12453" y="623575"/>
                  </a:cubicBezTo>
                  <a:cubicBezTo>
                    <a:pt x="4479" y="615602"/>
                    <a:pt x="0" y="604787"/>
                    <a:pt x="0" y="593511"/>
                  </a:cubicBezTo>
                  <a:lnTo>
                    <a:pt x="0" y="42517"/>
                  </a:lnTo>
                  <a:cubicBezTo>
                    <a:pt x="0" y="31241"/>
                    <a:pt x="4479" y="20426"/>
                    <a:pt x="12453" y="12453"/>
                  </a:cubicBezTo>
                  <a:cubicBezTo>
                    <a:pt x="20426" y="4479"/>
                    <a:pt x="31241" y="0"/>
                    <a:pt x="42517" y="0"/>
                  </a:cubicBezTo>
                  <a:close/>
                </a:path>
              </a:pathLst>
            </a:custGeom>
            <a:blipFill>
              <a:blip r:embed="rId4"/>
              <a:stretch>
                <a:fillRect t="-71034" b="-121909"/>
              </a:stretch>
            </a:blipFill>
          </p:spPr>
        </p:sp>
      </p:grpSp>
      <p:sp>
        <p:nvSpPr>
          <p:cNvPr id="8" name="AutoShape 8"/>
          <p:cNvSpPr/>
          <p:nvPr/>
        </p:nvSpPr>
        <p:spPr>
          <a:xfrm>
            <a:off x="10261840" y="5162550"/>
            <a:ext cx="5077185" cy="0"/>
          </a:xfrm>
          <a:prstGeom prst="line">
            <a:avLst/>
          </a:prstGeom>
          <a:ln w="38100" cap="rnd">
            <a:solidFill>
              <a:srgbClr val="F2E6D4">
                <a:alpha val="40000"/>
              </a:srgbClr>
            </a:solidFill>
            <a:prstDash val="solid"/>
            <a:headEnd type="none" w="sm" len="sm"/>
            <a:tailEnd type="none" w="sm" len="sm"/>
          </a:ln>
        </p:spPr>
      </p:sp>
      <p:sp>
        <p:nvSpPr>
          <p:cNvPr id="9" name="Freeform 9"/>
          <p:cNvSpPr/>
          <p:nvPr/>
        </p:nvSpPr>
        <p:spPr>
          <a:xfrm flipH="1">
            <a:off x="15938981" y="3720125"/>
            <a:ext cx="2807725" cy="1813266"/>
          </a:xfrm>
          <a:custGeom>
            <a:avLst/>
            <a:gdLst/>
            <a:ahLst/>
            <a:cxnLst/>
            <a:rect l="l" t="t" r="r" b="b"/>
            <a:pathLst>
              <a:path w="2807725" h="1813266">
                <a:moveTo>
                  <a:pt x="2807724" y="0"/>
                </a:moveTo>
                <a:lnTo>
                  <a:pt x="0" y="0"/>
                </a:lnTo>
                <a:lnTo>
                  <a:pt x="0" y="1813265"/>
                </a:lnTo>
                <a:lnTo>
                  <a:pt x="2807724" y="1813265"/>
                </a:lnTo>
                <a:lnTo>
                  <a:pt x="2807724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 flipH="1">
            <a:off x="7426758" y="8759729"/>
            <a:ext cx="4729760" cy="3054542"/>
          </a:xfrm>
          <a:custGeom>
            <a:avLst/>
            <a:gdLst/>
            <a:ahLst/>
            <a:cxnLst/>
            <a:rect l="l" t="t" r="r" b="b"/>
            <a:pathLst>
              <a:path w="4729760" h="3054542">
                <a:moveTo>
                  <a:pt x="4729760" y="0"/>
                </a:moveTo>
                <a:lnTo>
                  <a:pt x="0" y="0"/>
                </a:lnTo>
                <a:lnTo>
                  <a:pt x="0" y="3054542"/>
                </a:lnTo>
                <a:lnTo>
                  <a:pt x="4729760" y="3054542"/>
                </a:lnTo>
                <a:lnTo>
                  <a:pt x="472976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1" name="Freeform 11"/>
          <p:cNvSpPr/>
          <p:nvPr/>
        </p:nvSpPr>
        <p:spPr>
          <a:xfrm>
            <a:off x="9804936" y="2937019"/>
            <a:ext cx="6011760" cy="3143233"/>
          </a:xfrm>
          <a:custGeom>
            <a:avLst/>
            <a:gdLst/>
            <a:ahLst/>
            <a:cxnLst/>
            <a:rect l="l" t="t" r="r" b="b"/>
            <a:pathLst>
              <a:path w="6011760" h="3143233">
                <a:moveTo>
                  <a:pt x="0" y="0"/>
                </a:moveTo>
                <a:lnTo>
                  <a:pt x="6011760" y="0"/>
                </a:lnTo>
                <a:lnTo>
                  <a:pt x="6011760" y="3143233"/>
                </a:lnTo>
                <a:lnTo>
                  <a:pt x="0" y="314323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1829" t="-740" b="-1089"/>
            </a:stretch>
          </a:blipFill>
        </p:spPr>
      </p:sp>
      <p:sp>
        <p:nvSpPr>
          <p:cNvPr id="12" name="TextBox 12"/>
          <p:cNvSpPr txBox="1"/>
          <p:nvPr/>
        </p:nvSpPr>
        <p:spPr>
          <a:xfrm>
            <a:off x="7338020" y="6607292"/>
            <a:ext cx="4907237" cy="27158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79"/>
              </a:lnSpc>
            </a:pPr>
            <a:r>
              <a:rPr lang="en-US" sz="2199">
                <a:solidFill>
                  <a:srgbClr val="F2E6D4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●PW-UK LOW, PW-CH HIGH (The Culture Factor, 2025)</a:t>
            </a:r>
          </a:p>
          <a:p>
            <a:pPr algn="l">
              <a:lnSpc>
                <a:spcPts val="3079"/>
              </a:lnSpc>
            </a:pPr>
            <a:r>
              <a:rPr lang="en-US" sz="2199">
                <a:solidFill>
                  <a:srgbClr val="F2E6D4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●China is high on collectivism, and the UK is high on individualism (The Culture Factor, 2025)</a:t>
            </a:r>
          </a:p>
          <a:p>
            <a:pPr algn="l">
              <a:lnSpc>
                <a:spcPts val="3079"/>
              </a:lnSpc>
            </a:pPr>
            <a:endParaRPr lang="en-US" sz="2199">
              <a:solidFill>
                <a:srgbClr val="F2E6D4"/>
              </a:solidFill>
              <a:latin typeface="Playwrite US Modern"/>
              <a:ea typeface="Playwrite US Modern"/>
              <a:cs typeface="Playwrite US Modern"/>
              <a:sym typeface="Playwrite US Modern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1075823" y="5873383"/>
            <a:ext cx="5486736" cy="37585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399">
                <a:solidFill>
                  <a:srgbClr val="F2E6D4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●Hofstede's cultural dimensions include power distance, collectivism, masculinity, long-term orientation, indulgence and uncertainty avoidance. (Zheng et al., 2025) </a:t>
            </a:r>
          </a:p>
          <a:p>
            <a:pPr algn="l">
              <a:lnSpc>
                <a:spcPts val="3359"/>
              </a:lnSpc>
            </a:pPr>
            <a:r>
              <a:rPr lang="en-US" sz="2399">
                <a:solidFill>
                  <a:srgbClr val="F2E6D4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●National cultural differences between the UK and China </a:t>
            </a:r>
          </a:p>
          <a:p>
            <a:pPr algn="l">
              <a:lnSpc>
                <a:spcPts val="3359"/>
              </a:lnSpc>
            </a:pPr>
            <a:endParaRPr lang="en-US" sz="2399">
              <a:solidFill>
                <a:srgbClr val="F2E6D4"/>
              </a:solidFill>
              <a:latin typeface="Playwrite US Modern"/>
              <a:ea typeface="Playwrite US Modern"/>
              <a:cs typeface="Playwrite US Modern"/>
              <a:sym typeface="Playwrite US Modern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8341564" y="1438834"/>
            <a:ext cx="8917736" cy="13849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5563"/>
              </a:lnSpc>
              <a:spcBef>
                <a:spcPct val="0"/>
              </a:spcBef>
            </a:pPr>
            <a:r>
              <a:rPr lang="en-US" sz="3974">
                <a:solidFill>
                  <a:srgbClr val="F2E6D4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Hofstede cultural Dimensions: UK and China 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810816" y="7130683"/>
            <a:ext cx="5074340" cy="13449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43"/>
              </a:lnSpc>
              <a:spcBef>
                <a:spcPct val="0"/>
              </a:spcBef>
            </a:pPr>
            <a:r>
              <a:rPr lang="en-US" sz="2602">
                <a:solidFill>
                  <a:srgbClr val="F2E6D4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●Both China and the UK are high on masculinity (The Culture Factor, 2025)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E324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-2800211" y="2204844"/>
            <a:ext cx="6608939" cy="6162835"/>
          </a:xfrm>
          <a:custGeom>
            <a:avLst/>
            <a:gdLst/>
            <a:ahLst/>
            <a:cxnLst/>
            <a:rect l="l" t="t" r="r" b="b"/>
            <a:pathLst>
              <a:path w="6608939" h="6162835">
                <a:moveTo>
                  <a:pt x="6608939" y="0"/>
                </a:moveTo>
                <a:lnTo>
                  <a:pt x="0" y="0"/>
                </a:lnTo>
                <a:lnTo>
                  <a:pt x="0" y="6162836"/>
                </a:lnTo>
                <a:lnTo>
                  <a:pt x="6608939" y="6162836"/>
                </a:lnTo>
                <a:lnTo>
                  <a:pt x="6608939" y="0"/>
                </a:lnTo>
                <a:close/>
              </a:path>
            </a:pathLst>
          </a:custGeom>
          <a:blipFill>
            <a:blip r:embed="rId2">
              <a:alphaModFix amt="74000"/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1529351" y="3190952"/>
            <a:ext cx="7412059" cy="5866574"/>
            <a:chOff x="0" y="0"/>
            <a:chExt cx="1952195" cy="1545185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952195" cy="1545185"/>
            </a:xfrm>
            <a:custGeom>
              <a:avLst/>
              <a:gdLst/>
              <a:ahLst/>
              <a:cxnLst/>
              <a:rect l="l" t="t" r="r" b="b"/>
              <a:pathLst>
                <a:path w="1952195" h="1545185">
                  <a:moveTo>
                    <a:pt x="1952195" y="36558"/>
                  </a:moveTo>
                  <a:lnTo>
                    <a:pt x="1952195" y="1508628"/>
                  </a:lnTo>
                  <a:cubicBezTo>
                    <a:pt x="1952195" y="1518323"/>
                    <a:pt x="1948344" y="1527622"/>
                    <a:pt x="1941488" y="1534478"/>
                  </a:cubicBezTo>
                  <a:cubicBezTo>
                    <a:pt x="1934632" y="1541334"/>
                    <a:pt x="1925333" y="1545185"/>
                    <a:pt x="1915638" y="1545185"/>
                  </a:cubicBezTo>
                  <a:lnTo>
                    <a:pt x="36558" y="1545185"/>
                  </a:lnTo>
                  <a:cubicBezTo>
                    <a:pt x="26862" y="1545185"/>
                    <a:pt x="17563" y="1541334"/>
                    <a:pt x="10707" y="1534478"/>
                  </a:cubicBezTo>
                  <a:cubicBezTo>
                    <a:pt x="3852" y="1527622"/>
                    <a:pt x="0" y="1518323"/>
                    <a:pt x="0" y="1508628"/>
                  </a:cubicBezTo>
                  <a:lnTo>
                    <a:pt x="0" y="36558"/>
                  </a:lnTo>
                  <a:cubicBezTo>
                    <a:pt x="0" y="26862"/>
                    <a:pt x="3852" y="17563"/>
                    <a:pt x="10707" y="10707"/>
                  </a:cubicBezTo>
                  <a:cubicBezTo>
                    <a:pt x="17563" y="3852"/>
                    <a:pt x="26862" y="0"/>
                    <a:pt x="36558" y="0"/>
                  </a:cubicBezTo>
                  <a:lnTo>
                    <a:pt x="1915638" y="0"/>
                  </a:lnTo>
                  <a:cubicBezTo>
                    <a:pt x="1925333" y="0"/>
                    <a:pt x="1934632" y="3852"/>
                    <a:pt x="1941488" y="10707"/>
                  </a:cubicBezTo>
                  <a:cubicBezTo>
                    <a:pt x="1948344" y="17563"/>
                    <a:pt x="1952195" y="26862"/>
                    <a:pt x="1952195" y="36558"/>
                  </a:cubicBezTo>
                  <a:close/>
                </a:path>
              </a:pathLst>
            </a:custGeom>
            <a:solidFill>
              <a:srgbClr val="FFDD79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57150"/>
              <a:ext cx="1952195" cy="160233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06"/>
                </a:lnSpc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14687080" y="5703609"/>
            <a:ext cx="5144439" cy="4797190"/>
          </a:xfrm>
          <a:custGeom>
            <a:avLst/>
            <a:gdLst/>
            <a:ahLst/>
            <a:cxnLst/>
            <a:rect l="l" t="t" r="r" b="b"/>
            <a:pathLst>
              <a:path w="5144439" h="4797190">
                <a:moveTo>
                  <a:pt x="0" y="0"/>
                </a:moveTo>
                <a:lnTo>
                  <a:pt x="5144440" y="0"/>
                </a:lnTo>
                <a:lnTo>
                  <a:pt x="5144440" y="4797190"/>
                </a:lnTo>
                <a:lnTo>
                  <a:pt x="0" y="479719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74000"/>
            </a:blip>
            <a:stretch>
              <a:fillRect/>
            </a:stretch>
          </a:blipFill>
        </p:spPr>
      </p:sp>
      <p:grpSp>
        <p:nvGrpSpPr>
          <p:cNvPr id="7" name="Group 7"/>
          <p:cNvGrpSpPr/>
          <p:nvPr/>
        </p:nvGrpSpPr>
        <p:grpSpPr>
          <a:xfrm>
            <a:off x="9881554" y="2635252"/>
            <a:ext cx="6745177" cy="6136714"/>
            <a:chOff x="0" y="0"/>
            <a:chExt cx="913527" cy="831121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913527" cy="831121"/>
            </a:xfrm>
            <a:custGeom>
              <a:avLst/>
              <a:gdLst/>
              <a:ahLst/>
              <a:cxnLst/>
              <a:rect l="l" t="t" r="r" b="b"/>
              <a:pathLst>
                <a:path w="913527" h="831121">
                  <a:moveTo>
                    <a:pt x="28694" y="0"/>
                  </a:moveTo>
                  <a:lnTo>
                    <a:pt x="884833" y="0"/>
                  </a:lnTo>
                  <a:cubicBezTo>
                    <a:pt x="892443" y="0"/>
                    <a:pt x="899742" y="3023"/>
                    <a:pt x="905123" y="8404"/>
                  </a:cubicBezTo>
                  <a:cubicBezTo>
                    <a:pt x="910504" y="13786"/>
                    <a:pt x="913527" y="21084"/>
                    <a:pt x="913527" y="28694"/>
                  </a:cubicBezTo>
                  <a:lnTo>
                    <a:pt x="913527" y="802426"/>
                  </a:lnTo>
                  <a:cubicBezTo>
                    <a:pt x="913527" y="810037"/>
                    <a:pt x="910504" y="817335"/>
                    <a:pt x="905123" y="822716"/>
                  </a:cubicBezTo>
                  <a:cubicBezTo>
                    <a:pt x="899742" y="828097"/>
                    <a:pt x="892443" y="831121"/>
                    <a:pt x="884833" y="831121"/>
                  </a:cubicBezTo>
                  <a:lnTo>
                    <a:pt x="28694" y="831121"/>
                  </a:lnTo>
                  <a:cubicBezTo>
                    <a:pt x="21084" y="831121"/>
                    <a:pt x="13786" y="828097"/>
                    <a:pt x="8404" y="822716"/>
                  </a:cubicBezTo>
                  <a:cubicBezTo>
                    <a:pt x="3023" y="817335"/>
                    <a:pt x="0" y="810037"/>
                    <a:pt x="0" y="802426"/>
                  </a:cubicBezTo>
                  <a:lnTo>
                    <a:pt x="0" y="28694"/>
                  </a:lnTo>
                  <a:cubicBezTo>
                    <a:pt x="0" y="21084"/>
                    <a:pt x="3023" y="13786"/>
                    <a:pt x="8404" y="8404"/>
                  </a:cubicBezTo>
                  <a:cubicBezTo>
                    <a:pt x="13786" y="3023"/>
                    <a:pt x="21084" y="0"/>
                    <a:pt x="28694" y="0"/>
                  </a:cubicBezTo>
                  <a:close/>
                </a:path>
              </a:pathLst>
            </a:custGeom>
            <a:blipFill>
              <a:blip r:embed="rId4"/>
              <a:stretch>
                <a:fillRect b="-46553"/>
              </a:stretch>
            </a:blipFill>
            <a:ln cap="rnd">
              <a:noFill/>
              <a:prstDash val="solid"/>
              <a:round/>
            </a:ln>
          </p:spPr>
        </p:sp>
      </p:grpSp>
      <p:sp>
        <p:nvSpPr>
          <p:cNvPr id="9" name="AutoShape 9"/>
          <p:cNvSpPr/>
          <p:nvPr/>
        </p:nvSpPr>
        <p:spPr>
          <a:xfrm flipV="1">
            <a:off x="1811549" y="2179729"/>
            <a:ext cx="14815182" cy="0"/>
          </a:xfrm>
          <a:prstGeom prst="line">
            <a:avLst/>
          </a:prstGeom>
          <a:ln w="28575" cap="rnd">
            <a:solidFill>
              <a:srgbClr val="FFFFFF">
                <a:alpha val="40000"/>
              </a:srgbClr>
            </a:solidFill>
            <a:prstDash val="solid"/>
            <a:headEnd type="none" w="sm" len="sm"/>
            <a:tailEnd type="none" w="sm" len="sm"/>
          </a:ln>
        </p:spPr>
      </p:sp>
      <p:sp>
        <p:nvSpPr>
          <p:cNvPr id="10" name="TextBox 10"/>
          <p:cNvSpPr txBox="1"/>
          <p:nvPr/>
        </p:nvSpPr>
        <p:spPr>
          <a:xfrm>
            <a:off x="1423878" y="1028700"/>
            <a:ext cx="12024328" cy="6096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849"/>
              </a:lnSpc>
            </a:pPr>
            <a:r>
              <a:rPr lang="en-US" sz="4041">
                <a:solidFill>
                  <a:srgbClr val="F2E6D4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Hofstede cultural Dimensions: UK and China</a:t>
            </a:r>
          </a:p>
        </p:txBody>
      </p:sp>
      <p:sp>
        <p:nvSpPr>
          <p:cNvPr id="11" name="Freeform 11"/>
          <p:cNvSpPr/>
          <p:nvPr/>
        </p:nvSpPr>
        <p:spPr>
          <a:xfrm>
            <a:off x="8941410" y="706840"/>
            <a:ext cx="3659363" cy="3412356"/>
          </a:xfrm>
          <a:custGeom>
            <a:avLst/>
            <a:gdLst/>
            <a:ahLst/>
            <a:cxnLst/>
            <a:rect l="l" t="t" r="r" b="b"/>
            <a:pathLst>
              <a:path w="3659363" h="3412356">
                <a:moveTo>
                  <a:pt x="0" y="0"/>
                </a:moveTo>
                <a:lnTo>
                  <a:pt x="3659363" y="0"/>
                </a:lnTo>
                <a:lnTo>
                  <a:pt x="3659363" y="3412356"/>
                </a:lnTo>
                <a:lnTo>
                  <a:pt x="0" y="341235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74000"/>
            </a:blip>
            <a:stretch>
              <a:fillRect/>
            </a:stretch>
          </a:blipFill>
        </p:spPr>
      </p:sp>
      <p:sp>
        <p:nvSpPr>
          <p:cNvPr id="12" name="TextBox 12"/>
          <p:cNvSpPr txBox="1"/>
          <p:nvPr/>
        </p:nvSpPr>
        <p:spPr>
          <a:xfrm>
            <a:off x="1989963" y="3581210"/>
            <a:ext cx="6533093" cy="51051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449"/>
              </a:lnSpc>
              <a:spcBef>
                <a:spcPct val="0"/>
              </a:spcBef>
            </a:pPr>
            <a:r>
              <a:rPr lang="en-US" sz="2227">
                <a:solidFill>
                  <a:srgbClr val="000000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●China and the UK are low on uncertainty avoidance (The Culture Factor, 2025)</a:t>
            </a:r>
          </a:p>
          <a:p>
            <a:pPr algn="just">
              <a:lnSpc>
                <a:spcPts val="2449"/>
              </a:lnSpc>
              <a:spcBef>
                <a:spcPct val="0"/>
              </a:spcBef>
            </a:pPr>
            <a:endParaRPr lang="en-US" sz="2227">
              <a:solidFill>
                <a:srgbClr val="000000"/>
              </a:solidFill>
              <a:latin typeface="Playwrite US Modern"/>
              <a:ea typeface="Playwrite US Modern"/>
              <a:cs typeface="Playwrite US Modern"/>
              <a:sym typeface="Playwrite US Modern"/>
            </a:endParaRPr>
          </a:p>
          <a:p>
            <a:pPr algn="just">
              <a:lnSpc>
                <a:spcPts val="2449"/>
              </a:lnSpc>
              <a:spcBef>
                <a:spcPct val="0"/>
              </a:spcBef>
            </a:pPr>
            <a:r>
              <a:rPr lang="en-US" sz="2227">
                <a:solidFill>
                  <a:srgbClr val="000000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●China is high on long-term orientation, while the UK is a little behind (The Culture Factor, 2025)</a:t>
            </a:r>
          </a:p>
          <a:p>
            <a:pPr algn="just">
              <a:lnSpc>
                <a:spcPts val="2449"/>
              </a:lnSpc>
              <a:spcBef>
                <a:spcPct val="0"/>
              </a:spcBef>
            </a:pPr>
            <a:endParaRPr lang="en-US" sz="2227">
              <a:solidFill>
                <a:srgbClr val="000000"/>
              </a:solidFill>
              <a:latin typeface="Playwrite US Modern"/>
              <a:ea typeface="Playwrite US Modern"/>
              <a:cs typeface="Playwrite US Modern"/>
              <a:sym typeface="Playwrite US Modern"/>
            </a:endParaRPr>
          </a:p>
          <a:p>
            <a:pPr algn="just">
              <a:lnSpc>
                <a:spcPts val="2239"/>
              </a:lnSpc>
              <a:spcBef>
                <a:spcPct val="0"/>
              </a:spcBef>
            </a:pPr>
            <a:r>
              <a:rPr lang="en-US" sz="2035">
                <a:solidFill>
                  <a:srgbClr val="000000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●China is low on indulgence, UK high (The Culture Factor, 2025)</a:t>
            </a:r>
          </a:p>
          <a:p>
            <a:pPr algn="just">
              <a:lnSpc>
                <a:spcPts val="2239"/>
              </a:lnSpc>
              <a:spcBef>
                <a:spcPct val="0"/>
              </a:spcBef>
            </a:pPr>
            <a:endParaRPr lang="en-US" sz="2035">
              <a:solidFill>
                <a:srgbClr val="000000"/>
              </a:solidFill>
              <a:latin typeface="Playwrite US Modern"/>
              <a:ea typeface="Playwrite US Modern"/>
              <a:cs typeface="Playwrite US Modern"/>
              <a:sym typeface="Playwrite US Modern"/>
            </a:endParaRPr>
          </a:p>
          <a:p>
            <a:pPr algn="just">
              <a:lnSpc>
                <a:spcPts val="2449"/>
              </a:lnSpc>
              <a:spcBef>
                <a:spcPct val="0"/>
              </a:spcBef>
            </a:pPr>
            <a:r>
              <a:rPr lang="en-US" sz="2227">
                <a:solidFill>
                  <a:srgbClr val="000000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●Impact: The UK needs to adapt</a:t>
            </a:r>
          </a:p>
          <a:p>
            <a:pPr algn="just">
              <a:lnSpc>
                <a:spcPts val="2449"/>
              </a:lnSpc>
              <a:spcBef>
                <a:spcPct val="0"/>
              </a:spcBef>
            </a:pPr>
            <a:r>
              <a:rPr lang="en-US" sz="2227">
                <a:solidFill>
                  <a:srgbClr val="000000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 their entire negotiations and interactions process to align with China to manage the differences </a:t>
            </a:r>
          </a:p>
          <a:p>
            <a:pPr algn="just">
              <a:lnSpc>
                <a:spcPts val="2449"/>
              </a:lnSpc>
              <a:spcBef>
                <a:spcPct val="0"/>
              </a:spcBef>
            </a:pPr>
            <a:endParaRPr lang="en-US" sz="2227">
              <a:solidFill>
                <a:srgbClr val="000000"/>
              </a:solidFill>
              <a:latin typeface="Playwrite US Modern"/>
              <a:ea typeface="Playwrite US Modern"/>
              <a:cs typeface="Playwrite US Modern"/>
              <a:sym typeface="Playwrite US Modern"/>
            </a:endParaRPr>
          </a:p>
          <a:p>
            <a:pPr algn="just">
              <a:lnSpc>
                <a:spcPts val="2449"/>
              </a:lnSpc>
              <a:spcBef>
                <a:spcPct val="0"/>
              </a:spcBef>
            </a:pPr>
            <a:r>
              <a:rPr lang="en-US" sz="2227">
                <a:solidFill>
                  <a:srgbClr val="000000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●Otherwise, negotiation failure due to conflict, clash and misunderstanding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E324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6386720" y="7118581"/>
            <a:ext cx="4632155" cy="2757588"/>
          </a:xfrm>
          <a:custGeom>
            <a:avLst/>
            <a:gdLst/>
            <a:ahLst/>
            <a:cxnLst/>
            <a:rect l="l" t="t" r="r" b="b"/>
            <a:pathLst>
              <a:path w="4632155" h="2757588">
                <a:moveTo>
                  <a:pt x="0" y="0"/>
                </a:moveTo>
                <a:lnTo>
                  <a:pt x="4632156" y="0"/>
                </a:lnTo>
                <a:lnTo>
                  <a:pt x="4632156" y="2757588"/>
                </a:lnTo>
                <a:lnTo>
                  <a:pt x="0" y="275758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1028700" y="2047875"/>
            <a:ext cx="6124433" cy="7210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68"/>
              </a:lnSpc>
              <a:spcBef>
                <a:spcPct val="0"/>
              </a:spcBef>
            </a:pPr>
            <a:r>
              <a:rPr lang="en-US" sz="3390">
                <a:solidFill>
                  <a:srgbClr val="FFDD79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●Cultural elements: language, communication style patterns, seniority, and relationships.</a:t>
            </a:r>
          </a:p>
          <a:p>
            <a:pPr algn="l">
              <a:lnSpc>
                <a:spcPts val="4068"/>
              </a:lnSpc>
              <a:spcBef>
                <a:spcPct val="0"/>
              </a:spcBef>
            </a:pPr>
            <a:endParaRPr lang="en-US" sz="3390">
              <a:solidFill>
                <a:srgbClr val="FFDD79"/>
              </a:solidFill>
              <a:latin typeface="Playwrite US Modern"/>
              <a:ea typeface="Playwrite US Modern"/>
              <a:cs typeface="Playwrite US Modern"/>
              <a:sym typeface="Playwrite US Modern"/>
            </a:endParaRPr>
          </a:p>
          <a:p>
            <a:pPr algn="l">
              <a:lnSpc>
                <a:spcPts val="4068"/>
              </a:lnSpc>
              <a:spcBef>
                <a:spcPct val="0"/>
              </a:spcBef>
            </a:pPr>
            <a:r>
              <a:rPr lang="en-US" sz="3390">
                <a:solidFill>
                  <a:srgbClr val="FFDD79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●Building relationships with Alibaba representatives/decipher the indirect communication</a:t>
            </a:r>
          </a:p>
          <a:p>
            <a:pPr algn="l">
              <a:lnSpc>
                <a:spcPts val="4068"/>
              </a:lnSpc>
              <a:spcBef>
                <a:spcPct val="0"/>
              </a:spcBef>
            </a:pPr>
            <a:endParaRPr lang="en-US" sz="3390">
              <a:solidFill>
                <a:srgbClr val="FFDD79"/>
              </a:solidFill>
              <a:latin typeface="Playwrite US Modern"/>
              <a:ea typeface="Playwrite US Modern"/>
              <a:cs typeface="Playwrite US Modern"/>
              <a:sym typeface="Playwrite US Modern"/>
            </a:endParaRPr>
          </a:p>
          <a:p>
            <a:pPr algn="l">
              <a:lnSpc>
                <a:spcPts val="4068"/>
              </a:lnSpc>
              <a:spcBef>
                <a:spcPct val="0"/>
              </a:spcBef>
            </a:pPr>
            <a:r>
              <a:rPr lang="en-US" sz="3390">
                <a:solidFill>
                  <a:srgbClr val="FFDD79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●Negotiation strategy: win-win style or collaborative approach (Chladek, 2018) </a:t>
            </a:r>
          </a:p>
        </p:txBody>
      </p:sp>
      <p:sp>
        <p:nvSpPr>
          <p:cNvPr id="4" name="Freeform 4"/>
          <p:cNvSpPr/>
          <p:nvPr/>
        </p:nvSpPr>
        <p:spPr>
          <a:xfrm>
            <a:off x="13196283" y="359821"/>
            <a:ext cx="4063017" cy="2296116"/>
          </a:xfrm>
          <a:custGeom>
            <a:avLst/>
            <a:gdLst/>
            <a:ahLst/>
            <a:cxnLst/>
            <a:rect l="l" t="t" r="r" b="b"/>
            <a:pathLst>
              <a:path w="4063017" h="2296116">
                <a:moveTo>
                  <a:pt x="0" y="0"/>
                </a:moveTo>
                <a:lnTo>
                  <a:pt x="4063017" y="0"/>
                </a:lnTo>
                <a:lnTo>
                  <a:pt x="4063017" y="2296117"/>
                </a:lnTo>
                <a:lnTo>
                  <a:pt x="0" y="229611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347" r="-347"/>
            </a:stretch>
          </a:blipFill>
        </p:spPr>
      </p:sp>
      <p:sp>
        <p:nvSpPr>
          <p:cNvPr id="5" name="TextBox 5"/>
          <p:cNvSpPr txBox="1"/>
          <p:nvPr/>
        </p:nvSpPr>
        <p:spPr>
          <a:xfrm>
            <a:off x="5018384" y="1028700"/>
            <a:ext cx="7432129" cy="7227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58"/>
              </a:lnSpc>
              <a:spcBef>
                <a:spcPct val="0"/>
              </a:spcBef>
            </a:pPr>
            <a:r>
              <a:rPr lang="en-US" sz="4798">
                <a:solidFill>
                  <a:srgbClr val="D42B2C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Recommendations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028276" y="3281511"/>
            <a:ext cx="11259724" cy="10668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33"/>
              </a:lnSpc>
              <a:spcBef>
                <a:spcPct val="0"/>
              </a:spcBef>
            </a:pPr>
            <a:r>
              <a:rPr lang="en-US" sz="3527">
                <a:solidFill>
                  <a:srgbClr val="D42B2C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Recommendations for the British company's success in China -2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734977" y="4976961"/>
            <a:ext cx="6967875" cy="4133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678"/>
              </a:lnSpc>
              <a:spcBef>
                <a:spcPct val="0"/>
              </a:spcBef>
            </a:pPr>
            <a:r>
              <a:rPr lang="en-US" sz="3898">
                <a:solidFill>
                  <a:srgbClr val="FFDD79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●Cultural training programs</a:t>
            </a:r>
          </a:p>
          <a:p>
            <a:pPr algn="ctr">
              <a:lnSpc>
                <a:spcPts val="4678"/>
              </a:lnSpc>
              <a:spcBef>
                <a:spcPct val="0"/>
              </a:spcBef>
            </a:pPr>
            <a:r>
              <a:rPr lang="en-US" sz="3898">
                <a:solidFill>
                  <a:srgbClr val="FFDD79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● Learn the basic communication</a:t>
            </a:r>
          </a:p>
          <a:p>
            <a:pPr algn="ctr">
              <a:lnSpc>
                <a:spcPts val="4678"/>
              </a:lnSpc>
              <a:spcBef>
                <a:spcPct val="0"/>
              </a:spcBef>
            </a:pPr>
            <a:r>
              <a:rPr lang="en-US" sz="3898">
                <a:solidFill>
                  <a:srgbClr val="FFDD79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●Show the long-term commitment</a:t>
            </a:r>
          </a:p>
          <a:p>
            <a:pPr algn="ctr">
              <a:lnSpc>
                <a:spcPts val="4678"/>
              </a:lnSpc>
              <a:spcBef>
                <a:spcPct val="0"/>
              </a:spcBef>
            </a:pPr>
            <a:r>
              <a:rPr lang="en-US" sz="3898">
                <a:solidFill>
                  <a:srgbClr val="FFDD79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●An informal relationship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E324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4457249" y="5475708"/>
            <a:ext cx="2802051" cy="3952627"/>
          </a:xfrm>
          <a:custGeom>
            <a:avLst/>
            <a:gdLst/>
            <a:ahLst/>
            <a:cxnLst/>
            <a:rect l="l" t="t" r="r" b="b"/>
            <a:pathLst>
              <a:path w="2802051" h="3952627">
                <a:moveTo>
                  <a:pt x="0" y="0"/>
                </a:moveTo>
                <a:lnTo>
                  <a:pt x="2802051" y="0"/>
                </a:lnTo>
                <a:lnTo>
                  <a:pt x="2802051" y="3952627"/>
                </a:lnTo>
                <a:lnTo>
                  <a:pt x="0" y="395262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6805790" y="1267251"/>
            <a:ext cx="3584600" cy="7239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58"/>
              </a:lnSpc>
              <a:spcBef>
                <a:spcPct val="0"/>
              </a:spcBef>
            </a:pPr>
            <a:r>
              <a:rPr lang="en-US" sz="4798">
                <a:solidFill>
                  <a:srgbClr val="FDA220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Conclusion 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52417" y="3333750"/>
            <a:ext cx="16735583" cy="40452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596"/>
              </a:lnSpc>
              <a:spcBef>
                <a:spcPct val="0"/>
              </a:spcBef>
            </a:pPr>
            <a:r>
              <a:rPr lang="en-US" sz="3830">
                <a:solidFill>
                  <a:srgbClr val="E60910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●Unilever UK needs to adapt</a:t>
            </a:r>
          </a:p>
          <a:p>
            <a:pPr algn="l">
              <a:lnSpc>
                <a:spcPts val="4596"/>
              </a:lnSpc>
              <a:spcBef>
                <a:spcPct val="0"/>
              </a:spcBef>
            </a:pPr>
            <a:endParaRPr lang="en-US" sz="3830">
              <a:solidFill>
                <a:srgbClr val="E60910"/>
              </a:solidFill>
              <a:latin typeface="Playwrite US Modern"/>
              <a:ea typeface="Playwrite US Modern"/>
              <a:cs typeface="Playwrite US Modern"/>
              <a:sym typeface="Playwrite US Modern"/>
            </a:endParaRPr>
          </a:p>
          <a:p>
            <a:pPr algn="l">
              <a:lnSpc>
                <a:spcPts val="4596"/>
              </a:lnSpc>
              <a:spcBef>
                <a:spcPct val="0"/>
              </a:spcBef>
            </a:pPr>
            <a:r>
              <a:rPr lang="en-US" sz="3830">
                <a:solidFill>
                  <a:srgbClr val="E60910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●Chinese are known for their gain, relationships, authority preferences, cohesion, and indirect conversation</a:t>
            </a:r>
          </a:p>
          <a:p>
            <a:pPr algn="l">
              <a:lnSpc>
                <a:spcPts val="4596"/>
              </a:lnSpc>
              <a:spcBef>
                <a:spcPct val="0"/>
              </a:spcBef>
            </a:pPr>
            <a:endParaRPr lang="en-US" sz="3830">
              <a:solidFill>
                <a:srgbClr val="E60910"/>
              </a:solidFill>
              <a:latin typeface="Playwrite US Modern"/>
              <a:ea typeface="Playwrite US Modern"/>
              <a:cs typeface="Playwrite US Modern"/>
              <a:sym typeface="Playwrite US Modern"/>
            </a:endParaRPr>
          </a:p>
          <a:p>
            <a:pPr algn="l">
              <a:lnSpc>
                <a:spcPts val="4596"/>
              </a:lnSpc>
              <a:spcBef>
                <a:spcPct val="0"/>
              </a:spcBef>
            </a:pPr>
            <a:r>
              <a:rPr lang="en-US" sz="3830">
                <a:solidFill>
                  <a:srgbClr val="E60910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●Collaborative negotiation style</a:t>
            </a:r>
          </a:p>
          <a:p>
            <a:pPr algn="l">
              <a:lnSpc>
                <a:spcPts val="4596"/>
              </a:lnSpc>
              <a:spcBef>
                <a:spcPct val="0"/>
              </a:spcBef>
            </a:pPr>
            <a:endParaRPr lang="en-US" sz="3830">
              <a:solidFill>
                <a:srgbClr val="E60910"/>
              </a:solidFill>
              <a:latin typeface="Playwrite US Modern"/>
              <a:ea typeface="Playwrite US Modern"/>
              <a:cs typeface="Playwrite US Modern"/>
              <a:sym typeface="Playwrite US Modern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E324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6625908" y="698448"/>
            <a:ext cx="3488903" cy="7239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58"/>
              </a:lnSpc>
              <a:spcBef>
                <a:spcPct val="0"/>
              </a:spcBef>
            </a:pPr>
            <a:r>
              <a:rPr lang="en-US" sz="4798">
                <a:solidFill>
                  <a:srgbClr val="FFFFFF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References 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77488" y="1717038"/>
            <a:ext cx="15388216" cy="80247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23"/>
              </a:lnSpc>
              <a:spcBef>
                <a:spcPct val="0"/>
              </a:spcBef>
            </a:pPr>
            <a:r>
              <a:rPr lang="en-US" sz="1769">
                <a:solidFill>
                  <a:srgbClr val="FFFFFF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Chladek, N. (2018) 4 Different Approaches to Negotiation | HBS Online, Business Insights - Blog. Available at: https://online.hbs.edu/blog/post/what-s-your-negotiation-style (Accessed: 2 July 2026).</a:t>
            </a:r>
          </a:p>
          <a:p>
            <a:pPr algn="l">
              <a:lnSpc>
                <a:spcPts val="2123"/>
              </a:lnSpc>
              <a:spcBef>
                <a:spcPct val="0"/>
              </a:spcBef>
            </a:pPr>
            <a:endParaRPr lang="en-US" sz="1769">
              <a:solidFill>
                <a:srgbClr val="FFFFFF"/>
              </a:solidFill>
              <a:latin typeface="Playwrite US Modern"/>
              <a:ea typeface="Playwrite US Modern"/>
              <a:cs typeface="Playwrite US Modern"/>
              <a:sym typeface="Playwrite US Modern"/>
            </a:endParaRPr>
          </a:p>
          <a:p>
            <a:pPr algn="l">
              <a:lnSpc>
                <a:spcPts val="2123"/>
              </a:lnSpc>
              <a:spcBef>
                <a:spcPct val="0"/>
              </a:spcBef>
            </a:pPr>
            <a:r>
              <a:rPr lang="en-US" sz="1769">
                <a:solidFill>
                  <a:srgbClr val="FFFFFF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Crystal, D. and Potter, S. (2022) ‘English Language’, Encyclopædia Britannica. Available at: https://www.britannica.com/topic/English-language (Accessed: 2 July 2026).</a:t>
            </a:r>
          </a:p>
          <a:p>
            <a:pPr algn="l">
              <a:lnSpc>
                <a:spcPts val="2123"/>
              </a:lnSpc>
              <a:spcBef>
                <a:spcPct val="0"/>
              </a:spcBef>
            </a:pPr>
            <a:endParaRPr lang="en-US" sz="1769">
              <a:solidFill>
                <a:srgbClr val="FFFFFF"/>
              </a:solidFill>
              <a:latin typeface="Playwrite US Modern"/>
              <a:ea typeface="Playwrite US Modern"/>
              <a:cs typeface="Playwrite US Modern"/>
              <a:sym typeface="Playwrite US Modern"/>
            </a:endParaRPr>
          </a:p>
          <a:p>
            <a:pPr algn="l">
              <a:lnSpc>
                <a:spcPts val="2123"/>
              </a:lnSpc>
              <a:spcBef>
                <a:spcPct val="0"/>
              </a:spcBef>
            </a:pPr>
            <a:r>
              <a:rPr lang="en-US" sz="1769">
                <a:solidFill>
                  <a:srgbClr val="FFFFFF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Devine, P., Kelly, G. and McAuley, M. (2021) ‘Equality and Devolution in the United Kingdom: A Story in Three Acts and a Sequel’, Social Policy and Society, 21(4), pp. 1–15.</a:t>
            </a:r>
          </a:p>
          <a:p>
            <a:pPr algn="l">
              <a:lnSpc>
                <a:spcPts val="2123"/>
              </a:lnSpc>
              <a:spcBef>
                <a:spcPct val="0"/>
              </a:spcBef>
            </a:pPr>
            <a:endParaRPr lang="en-US" sz="1769">
              <a:solidFill>
                <a:srgbClr val="FFFFFF"/>
              </a:solidFill>
              <a:latin typeface="Playwrite US Modern"/>
              <a:ea typeface="Playwrite US Modern"/>
              <a:cs typeface="Playwrite US Modern"/>
              <a:sym typeface="Playwrite US Modern"/>
            </a:endParaRPr>
          </a:p>
          <a:p>
            <a:pPr algn="l">
              <a:lnSpc>
                <a:spcPts val="2123"/>
              </a:lnSpc>
              <a:spcBef>
                <a:spcPct val="0"/>
              </a:spcBef>
            </a:pPr>
            <a:r>
              <a:rPr lang="en-US" sz="1769">
                <a:solidFill>
                  <a:srgbClr val="FFFFFF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Fu, Z., Tian, Q., Wang, S. and Zhou, H. (2025) ‘Guanxi Culture, Corruption and Patronage: A Longitudinal Prefecture-Level Analysis in Contemporary China’, Sociology, 59(4), pp. 681–703.</a:t>
            </a:r>
          </a:p>
          <a:p>
            <a:pPr algn="l">
              <a:lnSpc>
                <a:spcPts val="2123"/>
              </a:lnSpc>
              <a:spcBef>
                <a:spcPct val="0"/>
              </a:spcBef>
            </a:pPr>
            <a:endParaRPr lang="en-US" sz="1769">
              <a:solidFill>
                <a:srgbClr val="FFFFFF"/>
              </a:solidFill>
              <a:latin typeface="Playwrite US Modern"/>
              <a:ea typeface="Playwrite US Modern"/>
              <a:cs typeface="Playwrite US Modern"/>
              <a:sym typeface="Playwrite US Modern"/>
            </a:endParaRPr>
          </a:p>
          <a:p>
            <a:pPr algn="l">
              <a:lnSpc>
                <a:spcPts val="2123"/>
              </a:lnSpc>
              <a:spcBef>
                <a:spcPct val="0"/>
              </a:spcBef>
            </a:pPr>
            <a:r>
              <a:rPr lang="en-US" sz="1769">
                <a:solidFill>
                  <a:srgbClr val="FFFFFF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Hornikx, J. and Pair, R. le (2017) ‘The Influence of High-/Low-Context Culture on Perceived Ad Complexity and Liking’, Journal of Global Marketing, 30(4), pp. 228–237.</a:t>
            </a:r>
          </a:p>
          <a:p>
            <a:pPr algn="l">
              <a:lnSpc>
                <a:spcPts val="2123"/>
              </a:lnSpc>
              <a:spcBef>
                <a:spcPct val="0"/>
              </a:spcBef>
            </a:pPr>
            <a:endParaRPr lang="en-US" sz="1769">
              <a:solidFill>
                <a:srgbClr val="FFFFFF"/>
              </a:solidFill>
              <a:latin typeface="Playwrite US Modern"/>
              <a:ea typeface="Playwrite US Modern"/>
              <a:cs typeface="Playwrite US Modern"/>
              <a:sym typeface="Playwrite US Modern"/>
            </a:endParaRPr>
          </a:p>
          <a:p>
            <a:pPr algn="l">
              <a:lnSpc>
                <a:spcPts val="2123"/>
              </a:lnSpc>
              <a:spcBef>
                <a:spcPct val="0"/>
              </a:spcBef>
            </a:pPr>
            <a:r>
              <a:rPr lang="en-US" sz="1769">
                <a:solidFill>
                  <a:srgbClr val="FFFFFF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Malaviarachchi, T. (2021) Cultural Sensitivities in International Business Relationship Management and Negotiations: Comprehensive Literature Review, papers.ssrn.com. Rochester, NY. Available at: https://papers.ssrn.com/sol3/papers.cfm?abstract_id=3989893 (Accessed: 2 July 2026).</a:t>
            </a:r>
          </a:p>
          <a:p>
            <a:pPr algn="l">
              <a:lnSpc>
                <a:spcPts val="2123"/>
              </a:lnSpc>
              <a:spcBef>
                <a:spcPct val="0"/>
              </a:spcBef>
            </a:pPr>
            <a:endParaRPr lang="en-US" sz="1769">
              <a:solidFill>
                <a:srgbClr val="FFFFFF"/>
              </a:solidFill>
              <a:latin typeface="Playwrite US Modern"/>
              <a:ea typeface="Playwrite US Modern"/>
              <a:cs typeface="Playwrite US Modern"/>
              <a:sym typeface="Playwrite US Modern"/>
            </a:endParaRPr>
          </a:p>
          <a:p>
            <a:pPr algn="l">
              <a:lnSpc>
                <a:spcPts val="2123"/>
              </a:lnSpc>
              <a:spcBef>
                <a:spcPct val="0"/>
              </a:spcBef>
            </a:pPr>
            <a:r>
              <a:rPr lang="en-US" sz="1769">
                <a:solidFill>
                  <a:srgbClr val="FFFFFF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Smith, P.B. and Bond, M.H. (2019) ‘Cultures and Persons: Characterizing National and Other Types of Cultural Difference Can Also Aid Our Understanding and Prediction of Individual Variability’, Frontiers in psychology, 10(2689), p. 2689.</a:t>
            </a:r>
          </a:p>
          <a:p>
            <a:pPr algn="l">
              <a:lnSpc>
                <a:spcPts val="2123"/>
              </a:lnSpc>
              <a:spcBef>
                <a:spcPct val="0"/>
              </a:spcBef>
            </a:pPr>
            <a:endParaRPr lang="en-US" sz="1769">
              <a:solidFill>
                <a:srgbClr val="FFFFFF"/>
              </a:solidFill>
              <a:latin typeface="Playwrite US Modern"/>
              <a:ea typeface="Playwrite US Modern"/>
              <a:cs typeface="Playwrite US Modern"/>
              <a:sym typeface="Playwrite US Modern"/>
            </a:endParaRPr>
          </a:p>
          <a:p>
            <a:pPr algn="l">
              <a:lnSpc>
                <a:spcPts val="2123"/>
              </a:lnSpc>
              <a:spcBef>
                <a:spcPct val="0"/>
              </a:spcBef>
            </a:pPr>
            <a:r>
              <a:rPr lang="en-US" sz="1769">
                <a:solidFill>
                  <a:srgbClr val="FFFFFF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The Culture Factor (2025) Country comparison tool, Theculturefactor.com. Available at: https://www.theculturefactor.com/country-comparison-tool?countries=china%2Cunited+kingdom (Accessed: 2 July 2026).</a:t>
            </a:r>
          </a:p>
          <a:p>
            <a:pPr algn="l">
              <a:lnSpc>
                <a:spcPts val="2123"/>
              </a:lnSpc>
              <a:spcBef>
                <a:spcPct val="0"/>
              </a:spcBef>
            </a:pPr>
            <a:endParaRPr lang="en-US" sz="1769">
              <a:solidFill>
                <a:srgbClr val="FFFFFF"/>
              </a:solidFill>
              <a:latin typeface="Playwrite US Modern"/>
              <a:ea typeface="Playwrite US Modern"/>
              <a:cs typeface="Playwrite US Modern"/>
              <a:sym typeface="Playwrite US Modern"/>
            </a:endParaRPr>
          </a:p>
          <a:p>
            <a:pPr algn="l">
              <a:lnSpc>
                <a:spcPts val="2123"/>
              </a:lnSpc>
              <a:spcBef>
                <a:spcPct val="0"/>
              </a:spcBef>
            </a:pPr>
            <a:r>
              <a:rPr lang="en-US" sz="1769">
                <a:solidFill>
                  <a:srgbClr val="FFFFFF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Zhang, D., Jiang, Z., Xie, Y., Wu, W., Zhao, Y., Huang, A., Li, T. and Ba-Thein, W. (2022) ‘Linguistic barriers and healthcare in China: Chaoshan vs. Mandarin’, BMC Health Services Research, 22(1), p. 376.</a:t>
            </a:r>
          </a:p>
          <a:p>
            <a:pPr algn="l">
              <a:lnSpc>
                <a:spcPts val="2123"/>
              </a:lnSpc>
              <a:spcBef>
                <a:spcPct val="0"/>
              </a:spcBef>
            </a:pPr>
            <a:endParaRPr lang="en-US" sz="1769">
              <a:solidFill>
                <a:srgbClr val="FFFFFF"/>
              </a:solidFill>
              <a:latin typeface="Playwrite US Modern"/>
              <a:ea typeface="Playwrite US Modern"/>
              <a:cs typeface="Playwrite US Modern"/>
              <a:sym typeface="Playwrite US Modern"/>
            </a:endParaRPr>
          </a:p>
          <a:p>
            <a:pPr algn="l">
              <a:lnSpc>
                <a:spcPts val="2123"/>
              </a:lnSpc>
              <a:spcBef>
                <a:spcPct val="0"/>
              </a:spcBef>
            </a:pPr>
            <a:r>
              <a:rPr lang="en-US" sz="1769">
                <a:solidFill>
                  <a:srgbClr val="FFFFFF"/>
                </a:solidFill>
                <a:latin typeface="Playwrite US Modern"/>
                <a:ea typeface="Playwrite US Modern"/>
                <a:cs typeface="Playwrite US Modern"/>
                <a:sym typeface="Playwrite US Modern"/>
              </a:rPr>
              <a:t>Zheng, F., Zhao, C., Yasmin, F. and Sokolova, M. (2025) ‘Hofstede’s cultural dimensions and proactive behavior as the antecedents of entrepreneurial innovativeness’, Acta Psychologica, 256, pp. 1–12.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1230</Words>
  <Application>Microsoft Office PowerPoint</Application>
  <PresentationFormat>Custom</PresentationFormat>
  <Paragraphs>110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Poppins Bold</vt:lpstr>
      <vt:lpstr>Playwrite US Modern</vt:lpstr>
      <vt:lpstr>Times New Roman</vt:lpstr>
      <vt:lpstr>Arial</vt:lpstr>
      <vt:lpstr>Poppins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Blue and Yellow Traditional China Travel Pitch Deck Presentation</dc:title>
  <cp:lastModifiedBy>Vasile Jitari</cp:lastModifiedBy>
  <cp:revision>1</cp:revision>
  <dcterms:created xsi:type="dcterms:W3CDTF">2006-08-16T00:00:00Z</dcterms:created>
  <dcterms:modified xsi:type="dcterms:W3CDTF">2026-07-21T20:54:57Z</dcterms:modified>
  <dc:identifier>DAHP_73YMvY</dc:identifier>
</cp:coreProperties>
</file>