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6" r:id="rId4"/>
    <p:sldId id="278" r:id="rId5"/>
    <p:sldId id="279" r:id="rId6"/>
    <p:sldId id="280" r:id="rId7"/>
    <p:sldId id="281" r:id="rId8"/>
    <p:sldId id="282" r:id="rId9"/>
    <p:sldId id="277" r:id="rId10"/>
    <p:sldId id="308" r:id="rId11"/>
    <p:sldId id="309" r:id="rId12"/>
    <p:sldId id="310" r:id="rId13"/>
    <p:sldId id="311" r:id="rId14"/>
    <p:sldId id="314" r:id="rId15"/>
    <p:sldId id="259" r:id="rId16"/>
    <p:sldId id="261" r:id="rId17"/>
    <p:sldId id="262" r:id="rId18"/>
    <p:sldId id="263" r:id="rId19"/>
    <p:sldId id="264" r:id="rId20"/>
    <p:sldId id="265" r:id="rId21"/>
    <p:sldId id="266" r:id="rId22"/>
    <p:sldId id="270" r:id="rId23"/>
    <p:sldId id="271" r:id="rId24"/>
    <p:sldId id="272" r:id="rId25"/>
    <p:sldId id="313" r:id="rId26"/>
    <p:sldId id="273" r:id="rId27"/>
    <p:sldId id="274" r:id="rId28"/>
    <p:sldId id="258" r:id="rId29"/>
    <p:sldId id="312" r:id="rId30"/>
    <p:sldId id="307" r:id="rId31"/>
    <p:sldId id="275" r:id="rId32"/>
    <p:sldId id="286"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43" autoAdjust="0"/>
    <p:restoredTop sz="94660"/>
  </p:normalViewPr>
  <p:slideViewPr>
    <p:cSldViewPr>
      <p:cViewPr varScale="1">
        <p:scale>
          <a:sx n="53" d="100"/>
          <a:sy n="53" d="100"/>
        </p:scale>
        <p:origin x="36" y="2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a:t>Click to edit Master title style</a:t>
            </a:r>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E391FA11-4538-4A33-8326-B4F8E11E3F9C}" type="datetimeFigureOut">
              <a:rPr lang="en-GB" smtClean="0"/>
              <a:t>12/03/2020</a:t>
            </a:fld>
            <a:endParaRPr lang="en-GB"/>
          </a:p>
        </p:txBody>
      </p:sp>
      <p:sp>
        <p:nvSpPr>
          <p:cNvPr id="17" name="Footer Placeholder 16"/>
          <p:cNvSpPr>
            <a:spLocks noGrp="1"/>
          </p:cNvSpPr>
          <p:nvPr>
            <p:ph type="ftr" sz="quarter" idx="11"/>
          </p:nvPr>
        </p:nvSpPr>
        <p:spPr>
          <a:xfrm>
            <a:off x="2898648" y="6355080"/>
            <a:ext cx="3474720" cy="365760"/>
          </a:xfrm>
        </p:spPr>
        <p:txBody>
          <a:bodyPr/>
          <a:lstStyle/>
          <a:p>
            <a:endParaRPr lang="en-GB"/>
          </a:p>
        </p:txBody>
      </p:sp>
      <p:sp>
        <p:nvSpPr>
          <p:cNvPr id="29" name="Slide Number Placeholder 28"/>
          <p:cNvSpPr>
            <a:spLocks noGrp="1"/>
          </p:cNvSpPr>
          <p:nvPr>
            <p:ph type="sldNum" sz="quarter" idx="12"/>
          </p:nvPr>
        </p:nvSpPr>
        <p:spPr>
          <a:xfrm>
            <a:off x="1216152" y="6355080"/>
            <a:ext cx="1219200" cy="365760"/>
          </a:xfrm>
        </p:spPr>
        <p:txBody>
          <a:bodyPr/>
          <a:lstStyle/>
          <a:p>
            <a:fld id="{8E72BD4E-498B-4FF0-B891-C9BC89B531EC}" type="slidenum">
              <a:rPr lang="en-GB" smtClean="0"/>
              <a:t>‹#›</a:t>
            </a:fld>
            <a:endParaRPr lang="en-GB"/>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E391FA11-4538-4A33-8326-B4F8E11E3F9C}" type="datetimeFigureOut">
              <a:rPr lang="en-GB" smtClean="0"/>
              <a:t>12/03/2020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72BD4E-498B-4FF0-B891-C9BC89B531EC}" type="slidenum">
              <a:rPr lang="en-GB" smtClean="0"/>
              <a:t>‹#›</a:t>
            </a:fld>
            <a:endParaRPr lang="en-GB"/>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E391FA11-4538-4A33-8326-B4F8E11E3F9C}" type="datetimeFigureOut">
              <a:rPr lang="en-GB" smtClean="0"/>
              <a:t>12/03/2020</a:t>
            </a:fld>
            <a:endParaRPr lang="en-GB"/>
          </a:p>
        </p:txBody>
      </p:sp>
      <p:sp>
        <p:nvSpPr>
          <p:cNvPr id="5" name="Footer Placeholder 4"/>
          <p:cNvSpPr>
            <a:spLocks noGrp="1"/>
          </p:cNvSpPr>
          <p:nvPr>
            <p:ph type="ftr" sz="quarter" idx="11"/>
          </p:nvPr>
        </p:nvSpPr>
        <p:spPr>
          <a:xfrm>
            <a:off x="2898648" y="6355080"/>
            <a:ext cx="3474720" cy="365760"/>
          </a:xfrm>
        </p:spPr>
        <p:txBody>
          <a:bodyPr/>
          <a:lstStyle/>
          <a:p>
            <a:endParaRPr lang="en-GB"/>
          </a:p>
        </p:txBody>
      </p:sp>
      <p:sp>
        <p:nvSpPr>
          <p:cNvPr id="6" name="Slide Number Placeholder 5"/>
          <p:cNvSpPr>
            <a:spLocks noGrp="1"/>
          </p:cNvSpPr>
          <p:nvPr>
            <p:ph type="sldNum" sz="quarter" idx="12"/>
          </p:nvPr>
        </p:nvSpPr>
        <p:spPr>
          <a:xfrm>
            <a:off x="1069848" y="6355080"/>
            <a:ext cx="1520952" cy="365760"/>
          </a:xfrm>
        </p:spPr>
        <p:txBody>
          <a:bodyPr/>
          <a:lstStyle/>
          <a:p>
            <a:fld id="{8E72BD4E-498B-4FF0-B891-C9BC89B531EC}" type="slidenum">
              <a:rPr lang="en-GB" smtClean="0"/>
              <a:t>‹#›</a:t>
            </a:fld>
            <a:endParaRPr lang="en-GB"/>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E391FA11-4538-4A33-8326-B4F8E11E3F9C}" type="datetimeFigureOut">
              <a:rPr lang="en-GB" smtClean="0"/>
              <a:t>12/03/2020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72BD4E-498B-4FF0-B891-C9BC89B531EC}" type="slidenum">
              <a:rPr lang="en-GB" smtClean="0"/>
              <a:t>‹#›</a:t>
            </a:fld>
            <a:endParaRPr lang="en-GB"/>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E391FA11-4538-4A33-8326-B4F8E11E3F9C}" type="datetimeFigureOut">
              <a:rPr lang="en-GB" smtClean="0"/>
              <a:t>12/03/2020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E72BD4E-498B-4FF0-B891-C9BC89B531EC}" type="slidenum">
              <a:rPr lang="en-GB" smtClean="0"/>
              <a:t>‹#›</a:t>
            </a:fld>
            <a:endParaRPr lang="en-GB"/>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E391FA11-4538-4A33-8326-B4F8E11E3F9C}" type="datetimeFigureOut">
              <a:rPr lang="en-GB" smtClean="0"/>
              <a:t>12/03/2020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E72BD4E-498B-4FF0-B891-C9BC89B531EC}" type="slidenum">
              <a:rPr lang="en-GB" smtClean="0"/>
              <a:t>‹#›</a:t>
            </a:fld>
            <a:endParaRPr lang="en-GB"/>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1FA11-4538-4A33-8326-B4F8E11E3F9C}" type="datetimeFigureOut">
              <a:rPr lang="en-GB" smtClean="0"/>
              <a:t>12/03/2020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E72BD4E-498B-4FF0-B891-C9BC89B531EC}" type="slidenum">
              <a:rPr lang="en-GB" smtClean="0"/>
              <a:t>‹#›</a:t>
            </a:fld>
            <a:endParaRPr lang="en-GB"/>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E391FA11-4538-4A33-8326-B4F8E11E3F9C}" type="datetimeFigureOut">
              <a:rPr lang="en-GB" smtClean="0"/>
              <a:t>12/03/2020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72BD4E-498B-4FF0-B891-C9BC89B531EC}" type="slidenum">
              <a:rPr lang="en-GB" smtClean="0"/>
              <a:t>‹#›</a:t>
            </a:fld>
            <a:endParaRPr lang="en-GB"/>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E391FA11-4538-4A33-8326-B4F8E11E3F9C}" type="datetimeFigureOut">
              <a:rPr lang="en-GB" smtClean="0"/>
              <a:t>12/03/2020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72BD4E-498B-4FF0-B891-C9BC89B531EC}" type="slidenum">
              <a:rPr lang="en-GB" smtClean="0"/>
              <a:t>‹#›</a:t>
            </a:fld>
            <a:endParaRPr lang="en-GB"/>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391FA11-4538-4A33-8326-B4F8E11E3F9C}" type="datetimeFigureOut">
              <a:rPr lang="en-GB" smtClean="0"/>
              <a:t>12/03/2020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72BD4E-498B-4FF0-B891-C9BC89B531EC}"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391FA11-4538-4A33-8326-B4F8E11E3F9C}" type="datetimeFigureOut">
              <a:rPr lang="en-GB" smtClean="0"/>
              <a:t>12/03/2020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72BD4E-498B-4FF0-B891-C9BC89B531EC}" type="slidenum">
              <a:rPr lang="en-GB" smtClean="0"/>
              <a:t>‹#›</a:t>
            </a:fld>
            <a:endParaRPr lang="en-GB"/>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E391FA11-4538-4A33-8326-B4F8E11E3F9C}" type="datetimeFigureOut">
              <a:rPr lang="en-GB" smtClean="0"/>
              <a:t>12/03/2020</a:t>
            </a:fld>
            <a:endParaRPr lang="en-GB"/>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8E72BD4E-498B-4FF0-B891-C9BC89B531EC}" type="slidenum">
              <a:rPr lang="en-GB" smtClean="0"/>
              <a:t>‹#›</a:t>
            </a:fld>
            <a:endParaRPr lang="en-GB"/>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7216" y="3573016"/>
            <a:ext cx="6858000" cy="1422648"/>
          </a:xfrm>
        </p:spPr>
        <p:txBody>
          <a:bodyPr>
            <a:normAutofit fontScale="90000"/>
          </a:bodyPr>
          <a:lstStyle/>
          <a:p>
            <a:r>
              <a:rPr lang="en-GB" dirty="0"/>
              <a:t>Conflict and</a:t>
            </a:r>
            <a:br>
              <a:rPr lang="en-GB" dirty="0"/>
            </a:br>
            <a:r>
              <a:rPr lang="en-GB" dirty="0"/>
              <a:t>Safeguarding Young People and Child Protection</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9235501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Today</a:t>
            </a:r>
          </a:p>
        </p:txBody>
      </p:sp>
      <p:sp>
        <p:nvSpPr>
          <p:cNvPr id="3" name="Content Placeholder 2"/>
          <p:cNvSpPr>
            <a:spLocks noGrp="1"/>
          </p:cNvSpPr>
          <p:nvPr>
            <p:ph sz="quarter" idx="1"/>
          </p:nvPr>
        </p:nvSpPr>
        <p:spPr/>
        <p:txBody>
          <a:bodyPr/>
          <a:lstStyle/>
          <a:p>
            <a:endParaRPr lang="en-GB" dirty="0"/>
          </a:p>
          <a:p>
            <a:r>
              <a:rPr lang="en-GB" dirty="0"/>
              <a:t>Conflict and your automatic response</a:t>
            </a:r>
          </a:p>
          <a:p>
            <a:r>
              <a:rPr lang="en-GB" dirty="0"/>
              <a:t>Why it matters in a team</a:t>
            </a:r>
          </a:p>
          <a:p>
            <a:pPr marL="0" indent="0">
              <a:buNone/>
            </a:pPr>
            <a:endParaRPr lang="en-GB" dirty="0"/>
          </a:p>
          <a:p>
            <a:r>
              <a:rPr lang="en-GB" dirty="0"/>
              <a:t>Safeguarding Young People and Child Protection</a:t>
            </a:r>
          </a:p>
          <a:p>
            <a:r>
              <a:rPr lang="en-GB" dirty="0"/>
              <a:t>Case Studies</a:t>
            </a:r>
          </a:p>
          <a:p>
            <a:endParaRPr lang="en-GB" dirty="0"/>
          </a:p>
          <a:p>
            <a:r>
              <a:rPr lang="en-GB" dirty="0"/>
              <a:t>Your own practice</a:t>
            </a:r>
          </a:p>
          <a:p>
            <a:r>
              <a:rPr lang="en-GB" dirty="0"/>
              <a:t>Essay Advice and Guidance</a:t>
            </a:r>
          </a:p>
          <a:p>
            <a:r>
              <a:rPr lang="en-GB" dirty="0"/>
              <a:t>End of Module Arrangements. </a:t>
            </a:r>
          </a:p>
        </p:txBody>
      </p:sp>
    </p:spTree>
    <p:extLst>
      <p:ext uri="{BB962C8B-B14F-4D97-AF65-F5344CB8AC3E}">
        <p14:creationId xmlns:p14="http://schemas.microsoft.com/office/powerpoint/2010/main" val="3293092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218D1-0C17-4546-A7AB-CA8EEFB12D32}"/>
              </a:ext>
            </a:extLst>
          </p:cNvPr>
          <p:cNvSpPr>
            <a:spLocks noGrp="1"/>
          </p:cNvSpPr>
          <p:nvPr>
            <p:ph type="title"/>
          </p:nvPr>
        </p:nvSpPr>
        <p:spPr/>
        <p:txBody>
          <a:bodyPr/>
          <a:lstStyle/>
          <a:p>
            <a:r>
              <a:rPr lang="en-GB" dirty="0"/>
              <a:t>What is conflict?</a:t>
            </a:r>
          </a:p>
        </p:txBody>
      </p:sp>
      <p:sp>
        <p:nvSpPr>
          <p:cNvPr id="3" name="Content Placeholder 2">
            <a:extLst>
              <a:ext uri="{FF2B5EF4-FFF2-40B4-BE49-F238E27FC236}">
                <a16:creationId xmlns:a16="http://schemas.microsoft.com/office/drawing/2014/main" id="{DDB3C09A-B920-4572-8FCF-E3ED5E43CF0E}"/>
              </a:ext>
            </a:extLst>
          </p:cNvPr>
          <p:cNvSpPr>
            <a:spLocks noGrp="1"/>
          </p:cNvSpPr>
          <p:nvPr>
            <p:ph sz="quarter" idx="1"/>
          </p:nvPr>
        </p:nvSpPr>
        <p:spPr/>
        <p:txBody>
          <a:bodyPr/>
          <a:lstStyle/>
          <a:p>
            <a:r>
              <a:rPr lang="en-GB" dirty="0"/>
              <a:t>In groups can you come up with a definition of conflict and feedback your definition. </a:t>
            </a:r>
          </a:p>
          <a:p>
            <a:endParaRPr lang="en-GB" dirty="0"/>
          </a:p>
          <a:p>
            <a:r>
              <a:rPr lang="en-GB" dirty="0"/>
              <a:t>Conflict is…</a:t>
            </a:r>
          </a:p>
          <a:p>
            <a:pPr lvl="1"/>
            <a:r>
              <a:rPr lang="en-GB" dirty="0"/>
              <a:t>conflict comes from the Latin word for striking, but it isn't always violent. </a:t>
            </a:r>
          </a:p>
          <a:p>
            <a:pPr lvl="1"/>
            <a:r>
              <a:rPr lang="en-GB" dirty="0"/>
              <a:t>a serious disagreement or argument</a:t>
            </a:r>
          </a:p>
          <a:p>
            <a:pPr lvl="1"/>
            <a:r>
              <a:rPr lang="en-GB" dirty="0"/>
              <a:t>a struggle or an opposition with someone</a:t>
            </a:r>
            <a:endParaRPr lang="en-GB" b="1" dirty="0"/>
          </a:p>
          <a:p>
            <a:pPr lvl="1"/>
            <a:r>
              <a:rPr lang="en-GB" dirty="0"/>
              <a:t>conflict can arise from opposing ideas.</a:t>
            </a:r>
          </a:p>
          <a:p>
            <a:endParaRPr lang="en-GB" dirty="0"/>
          </a:p>
          <a:p>
            <a:r>
              <a:rPr lang="en-GB" dirty="0"/>
              <a:t>So… what conflict animal are you?</a:t>
            </a:r>
          </a:p>
        </p:txBody>
      </p:sp>
    </p:spTree>
    <p:extLst>
      <p:ext uri="{BB962C8B-B14F-4D97-AF65-F5344CB8AC3E}">
        <p14:creationId xmlns:p14="http://schemas.microsoft.com/office/powerpoint/2010/main" val="170916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FF32B4-0AD8-420E-AFA8-BC4CC8469C1F}"/>
              </a:ext>
            </a:extLst>
          </p:cNvPr>
          <p:cNvSpPr>
            <a:spLocks noGrp="1"/>
          </p:cNvSpPr>
          <p:nvPr>
            <p:ph sz="quarter" idx="1"/>
          </p:nvPr>
        </p:nvSpPr>
        <p:spPr/>
        <p:txBody>
          <a:bodyPr>
            <a:normAutofit/>
          </a:bodyPr>
          <a:lstStyle/>
          <a:p>
            <a:pPr marL="0" indent="0">
              <a:buNone/>
            </a:pPr>
            <a:r>
              <a:rPr lang="en-GB" dirty="0"/>
              <a:t>			THE TURTLE (withdrawing).  Turtles 			withdraw into their shells to avoid 			conflicts.  They give up their personal goals and relationships. They stay away from the issues over which the conflict is taking place and from the people they are in conflict with.  Turtles believe it is hopeless to try and resolve conflicts.  They feel helpless.  They believe it is easier to withdraw (physically and psychologically) from a conflict than to face it.</a:t>
            </a:r>
          </a:p>
          <a:p>
            <a:endParaRPr lang="en-GB" dirty="0"/>
          </a:p>
        </p:txBody>
      </p:sp>
      <p:pic>
        <p:nvPicPr>
          <p:cNvPr id="4" name="Picture 3">
            <a:extLst>
              <a:ext uri="{FF2B5EF4-FFF2-40B4-BE49-F238E27FC236}">
                <a16:creationId xmlns:a16="http://schemas.microsoft.com/office/drawing/2014/main" id="{AD635C5E-291F-420B-9D49-21DA8DE11600}"/>
              </a:ext>
            </a:extLst>
          </p:cNvPr>
          <p:cNvPicPr/>
          <p:nvPr/>
        </p:nvPicPr>
        <p:blipFill>
          <a:blip r:embed="rId2" cstate="print"/>
          <a:srcRect/>
          <a:stretch>
            <a:fillRect/>
          </a:stretch>
        </p:blipFill>
        <p:spPr bwMode="auto">
          <a:xfrm>
            <a:off x="683568" y="476672"/>
            <a:ext cx="2279680" cy="1863864"/>
          </a:xfrm>
          <a:prstGeom prst="rect">
            <a:avLst/>
          </a:prstGeom>
          <a:noFill/>
          <a:ln w="9525">
            <a:noFill/>
            <a:miter lim="800000"/>
            <a:headEnd/>
            <a:tailEnd/>
          </a:ln>
        </p:spPr>
      </p:pic>
    </p:spTree>
    <p:extLst>
      <p:ext uri="{BB962C8B-B14F-4D97-AF65-F5344CB8AC3E}">
        <p14:creationId xmlns:p14="http://schemas.microsoft.com/office/powerpoint/2010/main" val="4176682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9FF3E7-80EA-4D55-AD5A-DDA846DEF739}"/>
              </a:ext>
            </a:extLst>
          </p:cNvPr>
          <p:cNvSpPr>
            <a:spLocks noGrp="1"/>
          </p:cNvSpPr>
          <p:nvPr>
            <p:ph sz="quarter" idx="1"/>
          </p:nvPr>
        </p:nvSpPr>
        <p:spPr/>
        <p:txBody>
          <a:bodyPr>
            <a:normAutofit/>
          </a:bodyPr>
          <a:lstStyle/>
          <a:p>
            <a:pPr marL="594360" lvl="2" indent="0">
              <a:buNone/>
            </a:pPr>
            <a:r>
              <a:rPr lang="en-GB" dirty="0"/>
              <a:t>		</a:t>
            </a:r>
            <a:r>
              <a:rPr lang="en-GB" sz="2400" dirty="0"/>
              <a:t>THE SHARK (Forcing).  Sharks try to overpower 		opponents by forcing them to accept their 			solution to the conflict.  Their goals are highly important to them and the relationship is of minor importance.  They seek to achieve their goals at all costs.  They are not concerned with the needs of other people. They do not care if other people like or accept them . Sharks assume that conflicts are settled by one person winning and one person losing.  They want to be the winner.  Winning gives sharks a sense of pride and achievement. Losing gives them a sense of weakness, inadequacy and failure.  They try to win by attacking, overpowering, overwhelming and intimidating other people</a:t>
            </a:r>
          </a:p>
          <a:p>
            <a:endParaRPr lang="en-GB" dirty="0"/>
          </a:p>
        </p:txBody>
      </p:sp>
      <p:pic>
        <p:nvPicPr>
          <p:cNvPr id="4" name="Picture 3">
            <a:extLst>
              <a:ext uri="{FF2B5EF4-FFF2-40B4-BE49-F238E27FC236}">
                <a16:creationId xmlns:a16="http://schemas.microsoft.com/office/drawing/2014/main" id="{EC214353-3EDB-480B-B5B3-C80649A11094}"/>
              </a:ext>
            </a:extLst>
          </p:cNvPr>
          <p:cNvPicPr/>
          <p:nvPr/>
        </p:nvPicPr>
        <p:blipFill>
          <a:blip r:embed="rId2" cstate="print"/>
          <a:srcRect t="9624" b="4812"/>
          <a:stretch>
            <a:fillRect/>
          </a:stretch>
        </p:blipFill>
        <p:spPr bwMode="auto">
          <a:xfrm>
            <a:off x="493008" y="404664"/>
            <a:ext cx="1558712" cy="1872208"/>
          </a:xfrm>
          <a:prstGeom prst="rect">
            <a:avLst/>
          </a:prstGeom>
          <a:noFill/>
          <a:ln w="9525">
            <a:noFill/>
            <a:miter lim="800000"/>
            <a:headEnd/>
            <a:tailEnd/>
          </a:ln>
        </p:spPr>
      </p:pic>
    </p:spTree>
    <p:extLst>
      <p:ext uri="{BB962C8B-B14F-4D97-AF65-F5344CB8AC3E}">
        <p14:creationId xmlns:p14="http://schemas.microsoft.com/office/powerpoint/2010/main" val="1386213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61E4C3-638F-49EC-AE69-92E9072FE570}"/>
              </a:ext>
            </a:extLst>
          </p:cNvPr>
          <p:cNvSpPr>
            <a:spLocks noGrp="1"/>
          </p:cNvSpPr>
          <p:nvPr>
            <p:ph sz="quarter" idx="1"/>
          </p:nvPr>
        </p:nvSpPr>
        <p:spPr>
          <a:xfrm>
            <a:off x="457200" y="1340768"/>
            <a:ext cx="8229600" cy="4816192"/>
          </a:xfrm>
        </p:spPr>
        <p:txBody>
          <a:bodyPr/>
          <a:lstStyle/>
          <a:p>
            <a:pPr marL="274320" lvl="1" indent="0">
              <a:buNone/>
            </a:pPr>
            <a:r>
              <a:rPr lang="en-GB" dirty="0"/>
              <a:t>		THE TEDDY BEAR (Smoothing).  To teddy bears, the 		relationship is of great importance, while their own goals are of little importance.  Teddy bears want to be accepted and liked by other people.  They think that conflict should be avoided in favour of harmony and believe that conflicts cannot be discussed without damaging relationships.  They are afraid that if the conflict continues, someone will get hurt and that would ruin the relationship.  They give up their goals to preserve the relationship.  Teddy bears say “I’ll give up my goals and let you have what you want, in order for you to like me.”  Teddy bears try and smooth over the conflict in fear of harming the relationship.</a:t>
            </a:r>
          </a:p>
          <a:p>
            <a:endParaRPr lang="en-GB" dirty="0"/>
          </a:p>
        </p:txBody>
      </p:sp>
      <p:pic>
        <p:nvPicPr>
          <p:cNvPr id="9" name="Picture 8">
            <a:extLst>
              <a:ext uri="{FF2B5EF4-FFF2-40B4-BE49-F238E27FC236}">
                <a16:creationId xmlns:a16="http://schemas.microsoft.com/office/drawing/2014/main" id="{114C135F-A543-4526-BAE6-78872081C26F}"/>
              </a:ext>
            </a:extLst>
          </p:cNvPr>
          <p:cNvPicPr/>
          <p:nvPr/>
        </p:nvPicPr>
        <p:blipFill>
          <a:blip r:embed="rId2" cstate="print"/>
          <a:srcRect/>
          <a:stretch>
            <a:fillRect/>
          </a:stretch>
        </p:blipFill>
        <p:spPr bwMode="auto">
          <a:xfrm>
            <a:off x="323528" y="91440"/>
            <a:ext cx="1944216" cy="1897400"/>
          </a:xfrm>
          <a:prstGeom prst="rect">
            <a:avLst/>
          </a:prstGeom>
          <a:noFill/>
          <a:ln w="9525">
            <a:noFill/>
            <a:miter lim="800000"/>
            <a:headEnd/>
            <a:tailEnd/>
          </a:ln>
        </p:spPr>
      </p:pic>
    </p:spTree>
    <p:extLst>
      <p:ext uri="{BB962C8B-B14F-4D97-AF65-F5344CB8AC3E}">
        <p14:creationId xmlns:p14="http://schemas.microsoft.com/office/powerpoint/2010/main" val="967871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C06100-BA5C-4480-BA96-7EB9DCEB3384}"/>
              </a:ext>
            </a:extLst>
          </p:cNvPr>
          <p:cNvSpPr>
            <a:spLocks noGrp="1"/>
          </p:cNvSpPr>
          <p:nvPr>
            <p:ph sz="quarter" idx="1"/>
          </p:nvPr>
        </p:nvSpPr>
        <p:spPr>
          <a:xfrm>
            <a:off x="457200" y="1196752"/>
            <a:ext cx="8229600" cy="4960208"/>
          </a:xfrm>
        </p:spPr>
        <p:txBody>
          <a:bodyPr>
            <a:normAutofit/>
          </a:bodyPr>
          <a:lstStyle/>
          <a:p>
            <a:pPr marL="0" indent="0">
              <a:buNone/>
            </a:pPr>
            <a:r>
              <a:rPr lang="en-GB" dirty="0"/>
              <a:t>	THE FOX (Compromising).  Foxes are moderately 		concerned with their own goals and about 		their relationship with other people.  Foxes seek a compromise,  They give up part of their goals and persuade the other person in a conflict to give up part of their goals.  They seek a solution to conflicts where both sides gain something – the middle ground between two extreme positions.  They are willing to sacrifice part of their goals and relationships in order to find agreement for the common good.</a:t>
            </a:r>
          </a:p>
          <a:p>
            <a:endParaRPr lang="en-GB" dirty="0"/>
          </a:p>
        </p:txBody>
      </p:sp>
      <p:pic>
        <p:nvPicPr>
          <p:cNvPr id="4" name="Picture 3">
            <a:extLst>
              <a:ext uri="{FF2B5EF4-FFF2-40B4-BE49-F238E27FC236}">
                <a16:creationId xmlns:a16="http://schemas.microsoft.com/office/drawing/2014/main" id="{D8EF2E3A-7A7C-4E8B-B304-14C4BF425218}"/>
              </a:ext>
            </a:extLst>
          </p:cNvPr>
          <p:cNvPicPr/>
          <p:nvPr/>
        </p:nvPicPr>
        <p:blipFill>
          <a:blip r:embed="rId2" cstate="print"/>
          <a:srcRect b="11495"/>
          <a:stretch>
            <a:fillRect/>
          </a:stretch>
        </p:blipFill>
        <p:spPr bwMode="auto">
          <a:xfrm>
            <a:off x="457200" y="152400"/>
            <a:ext cx="1738536" cy="2268488"/>
          </a:xfrm>
          <a:prstGeom prst="rect">
            <a:avLst/>
          </a:prstGeom>
          <a:noFill/>
          <a:ln w="9525">
            <a:noFill/>
            <a:miter lim="800000"/>
            <a:headEnd/>
            <a:tailEnd/>
          </a:ln>
        </p:spPr>
      </p:pic>
    </p:spTree>
    <p:extLst>
      <p:ext uri="{BB962C8B-B14F-4D97-AF65-F5344CB8AC3E}">
        <p14:creationId xmlns:p14="http://schemas.microsoft.com/office/powerpoint/2010/main" val="1377504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529561-E94C-4D4E-932C-DB4C8EA7F37A}"/>
              </a:ext>
            </a:extLst>
          </p:cNvPr>
          <p:cNvSpPr>
            <a:spLocks noGrp="1"/>
          </p:cNvSpPr>
          <p:nvPr>
            <p:ph sz="quarter" idx="1"/>
          </p:nvPr>
        </p:nvSpPr>
        <p:spPr/>
        <p:txBody>
          <a:bodyPr>
            <a:normAutofit lnSpcReduction="10000"/>
          </a:bodyPr>
          <a:lstStyle/>
          <a:p>
            <a:pPr marL="0" indent="0">
              <a:buNone/>
            </a:pPr>
            <a:r>
              <a:rPr lang="en-GB" dirty="0"/>
              <a:t>		THE OWL (Confronting).  Owls value their 		own goals and relationships.  They view 			conflicts as problems to be solved and seek a solution that achieves both their own goals and the goals of the other person in the conflict.  Owls see conflicts as improving relationships by reducing tension between two people.  They try to begin a discussion that identifies the conflict as a problem.  By seeking solutions that satisfy both themselves and the other person, owls maintain the relationship.  Owls are not satisfied until a solution is found that achieves their own goals and the other person’s goals, and they are not satisfied until the tensions and negative feelings have been fully resolved.</a:t>
            </a:r>
          </a:p>
          <a:p>
            <a:endParaRPr lang="en-GB" dirty="0"/>
          </a:p>
        </p:txBody>
      </p:sp>
      <p:pic>
        <p:nvPicPr>
          <p:cNvPr id="4" name="Picture 3">
            <a:extLst>
              <a:ext uri="{FF2B5EF4-FFF2-40B4-BE49-F238E27FC236}">
                <a16:creationId xmlns:a16="http://schemas.microsoft.com/office/drawing/2014/main" id="{F7D182FB-1174-411D-8122-350B4D55C263}"/>
              </a:ext>
            </a:extLst>
          </p:cNvPr>
          <p:cNvPicPr/>
          <p:nvPr/>
        </p:nvPicPr>
        <p:blipFill>
          <a:blip r:embed="rId2" cstate="print"/>
          <a:srcRect/>
          <a:stretch>
            <a:fillRect/>
          </a:stretch>
        </p:blipFill>
        <p:spPr bwMode="auto">
          <a:xfrm>
            <a:off x="611560" y="404664"/>
            <a:ext cx="1656184" cy="1944216"/>
          </a:xfrm>
          <a:prstGeom prst="rect">
            <a:avLst/>
          </a:prstGeom>
          <a:noFill/>
          <a:ln w="9525">
            <a:noFill/>
            <a:miter lim="800000"/>
            <a:headEnd/>
            <a:tailEnd/>
          </a:ln>
        </p:spPr>
      </p:pic>
    </p:spTree>
    <p:extLst>
      <p:ext uri="{BB962C8B-B14F-4D97-AF65-F5344CB8AC3E}">
        <p14:creationId xmlns:p14="http://schemas.microsoft.com/office/powerpoint/2010/main" val="805059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71191-8935-4DF9-83ED-606915C21397}"/>
              </a:ext>
            </a:extLst>
          </p:cNvPr>
          <p:cNvSpPr>
            <a:spLocks noGrp="1"/>
          </p:cNvSpPr>
          <p:nvPr>
            <p:ph type="title"/>
          </p:nvPr>
        </p:nvSpPr>
        <p:spPr/>
        <p:txBody>
          <a:bodyPr>
            <a:normAutofit fontScale="90000"/>
          </a:bodyPr>
          <a:lstStyle/>
          <a:p>
            <a:r>
              <a:rPr lang="en-GB" dirty="0"/>
              <a:t>Which conflict animal do you think you are?</a:t>
            </a:r>
          </a:p>
        </p:txBody>
      </p:sp>
      <p:sp>
        <p:nvSpPr>
          <p:cNvPr id="3" name="Content Placeholder 2">
            <a:extLst>
              <a:ext uri="{FF2B5EF4-FFF2-40B4-BE49-F238E27FC236}">
                <a16:creationId xmlns:a16="http://schemas.microsoft.com/office/drawing/2014/main" id="{22940658-2E0E-403B-84CF-0B446D44B91B}"/>
              </a:ext>
            </a:extLst>
          </p:cNvPr>
          <p:cNvSpPr>
            <a:spLocks noGrp="1"/>
          </p:cNvSpPr>
          <p:nvPr>
            <p:ph sz="quarter" idx="1"/>
          </p:nvPr>
        </p:nvSpPr>
        <p:spPr/>
        <p:txBody>
          <a:bodyPr/>
          <a:lstStyle/>
          <a:p>
            <a:r>
              <a:rPr lang="en-GB" dirty="0"/>
              <a:t>After hearing the descriptions place yourself where you think you naturally are when dealing with conflict.</a:t>
            </a:r>
          </a:p>
          <a:p>
            <a:endParaRPr lang="en-GB" dirty="0"/>
          </a:p>
          <a:p>
            <a:r>
              <a:rPr lang="en-GB" dirty="0"/>
              <a:t>Fox - Compromising</a:t>
            </a:r>
          </a:p>
          <a:p>
            <a:r>
              <a:rPr lang="en-GB" dirty="0"/>
              <a:t>Teddy Bear - Smoothing</a:t>
            </a:r>
          </a:p>
          <a:p>
            <a:r>
              <a:rPr lang="en-GB" dirty="0"/>
              <a:t>Shark - Forcing</a:t>
            </a:r>
          </a:p>
          <a:p>
            <a:r>
              <a:rPr lang="en-GB" dirty="0"/>
              <a:t>Owl - Confronting</a:t>
            </a:r>
          </a:p>
          <a:p>
            <a:r>
              <a:rPr lang="en-GB" dirty="0"/>
              <a:t>Turtle - Withdrawing</a:t>
            </a:r>
          </a:p>
          <a:p>
            <a:endParaRPr lang="en-GB" dirty="0"/>
          </a:p>
          <a:p>
            <a:r>
              <a:rPr lang="en-GB" dirty="0"/>
              <a:t>None are right or wrong!</a:t>
            </a:r>
          </a:p>
          <a:p>
            <a:endParaRPr lang="en-GB" dirty="0"/>
          </a:p>
        </p:txBody>
      </p:sp>
    </p:spTree>
    <p:extLst>
      <p:ext uri="{BB962C8B-B14F-4D97-AF65-F5344CB8AC3E}">
        <p14:creationId xmlns:p14="http://schemas.microsoft.com/office/powerpoint/2010/main" val="751550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AE779-3885-4AEE-9903-69F5C926ECCC}"/>
              </a:ext>
            </a:extLst>
          </p:cNvPr>
          <p:cNvSpPr>
            <a:spLocks noGrp="1"/>
          </p:cNvSpPr>
          <p:nvPr>
            <p:ph type="title"/>
          </p:nvPr>
        </p:nvSpPr>
        <p:spPr/>
        <p:txBody>
          <a:bodyPr/>
          <a:lstStyle/>
          <a:p>
            <a:r>
              <a:rPr lang="en-GB" dirty="0"/>
              <a:t>The Quiz…</a:t>
            </a:r>
          </a:p>
        </p:txBody>
      </p:sp>
      <p:sp>
        <p:nvSpPr>
          <p:cNvPr id="3" name="Content Placeholder 2">
            <a:extLst>
              <a:ext uri="{FF2B5EF4-FFF2-40B4-BE49-F238E27FC236}">
                <a16:creationId xmlns:a16="http://schemas.microsoft.com/office/drawing/2014/main" id="{3A4216C4-C678-4B48-8232-5C02388C84C9}"/>
              </a:ext>
            </a:extLst>
          </p:cNvPr>
          <p:cNvSpPr>
            <a:spLocks noGrp="1"/>
          </p:cNvSpPr>
          <p:nvPr>
            <p:ph sz="quarter" idx="1"/>
          </p:nvPr>
        </p:nvSpPr>
        <p:spPr/>
        <p:txBody>
          <a:bodyPr/>
          <a:lstStyle/>
          <a:p>
            <a:r>
              <a:rPr lang="en-GB" dirty="0"/>
              <a:t>5 = VERY typical of the way I deal with conflict</a:t>
            </a:r>
          </a:p>
          <a:p>
            <a:r>
              <a:rPr lang="en-GB" dirty="0"/>
              <a:t>4 = FREQUENTLY typical of the way I deal with conflict</a:t>
            </a:r>
          </a:p>
          <a:p>
            <a:r>
              <a:rPr lang="en-GB" dirty="0"/>
              <a:t>3 = SOMETIMES typical of the way I deal with conflict</a:t>
            </a:r>
          </a:p>
          <a:p>
            <a:r>
              <a:rPr lang="en-GB" dirty="0"/>
              <a:t>2 = SELDOM typical of the way I deal with conflict</a:t>
            </a:r>
          </a:p>
          <a:p>
            <a:r>
              <a:rPr lang="en-GB" dirty="0"/>
              <a:t>1 = NEVER typical of the way I deal with conflict</a:t>
            </a:r>
          </a:p>
          <a:p>
            <a:pPr marL="0" indent="0">
              <a:buNone/>
            </a:pPr>
            <a:endParaRPr lang="en-GB" dirty="0"/>
          </a:p>
          <a:p>
            <a:endParaRPr lang="en-GB" dirty="0"/>
          </a:p>
        </p:txBody>
      </p:sp>
      <p:graphicFrame>
        <p:nvGraphicFramePr>
          <p:cNvPr id="9" name="Table 8">
            <a:extLst>
              <a:ext uri="{FF2B5EF4-FFF2-40B4-BE49-F238E27FC236}">
                <a16:creationId xmlns:a16="http://schemas.microsoft.com/office/drawing/2014/main" id="{2491A03A-B5A8-4F73-BA9E-E55007E66D0E}"/>
              </a:ext>
            </a:extLst>
          </p:cNvPr>
          <p:cNvGraphicFramePr>
            <a:graphicFrameLocks noGrp="1"/>
          </p:cNvGraphicFramePr>
          <p:nvPr>
            <p:extLst>
              <p:ext uri="{D42A27DB-BD31-4B8C-83A1-F6EECF244321}">
                <p14:modId xmlns:p14="http://schemas.microsoft.com/office/powerpoint/2010/main" val="3686049037"/>
              </p:ext>
            </p:extLst>
          </p:nvPr>
        </p:nvGraphicFramePr>
        <p:xfrm>
          <a:off x="539552" y="3698880"/>
          <a:ext cx="8064895" cy="2178393"/>
        </p:xfrm>
        <a:graphic>
          <a:graphicData uri="http://schemas.openxmlformats.org/drawingml/2006/table">
            <a:tbl>
              <a:tblPr firstRow="1" firstCol="1" bandRow="1">
                <a:tableStyleId>{5C22544A-7EE6-4342-B048-85BDC9FD1C3A}</a:tableStyleId>
              </a:tblPr>
              <a:tblGrid>
                <a:gridCol w="617351">
                  <a:extLst>
                    <a:ext uri="{9D8B030D-6E8A-4147-A177-3AD203B41FA5}">
                      <a16:colId xmlns:a16="http://schemas.microsoft.com/office/drawing/2014/main" val="1993166923"/>
                    </a:ext>
                  </a:extLst>
                </a:gridCol>
                <a:gridCol w="7447544">
                  <a:extLst>
                    <a:ext uri="{9D8B030D-6E8A-4147-A177-3AD203B41FA5}">
                      <a16:colId xmlns:a16="http://schemas.microsoft.com/office/drawing/2014/main" val="557768996"/>
                    </a:ext>
                  </a:extLst>
                </a:gridCol>
              </a:tblGrid>
              <a:tr h="311199">
                <a:tc>
                  <a:txBody>
                    <a:bodyPr/>
                    <a:lstStyle/>
                    <a:p>
                      <a:pPr>
                        <a:spcAft>
                          <a:spcPts val="0"/>
                        </a:spcAft>
                      </a:pPr>
                      <a:r>
                        <a:rPr lang="en-GB" sz="1200">
                          <a:solidFill>
                            <a:schemeClr val="tx1"/>
                          </a:solidFill>
                          <a:effectLst/>
                        </a:rPr>
                        <a:t>Score</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tc>
                  <a:txBody>
                    <a:bodyPr/>
                    <a:lstStyle/>
                    <a:p>
                      <a:pPr>
                        <a:spcAft>
                          <a:spcPts val="0"/>
                        </a:spcAft>
                      </a:pPr>
                      <a:r>
                        <a:rPr lang="en-GB" sz="1200" dirty="0">
                          <a:solidFill>
                            <a:schemeClr val="tx1"/>
                          </a:solidFill>
                          <a:effectLst/>
                        </a:rPr>
                        <a:t>Statement</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extLst>
                  <a:ext uri="{0D108BD9-81ED-4DB2-BD59-A6C34878D82A}">
                    <a16:rowId xmlns:a16="http://schemas.microsoft.com/office/drawing/2014/main" val="135948582"/>
                  </a:ext>
                </a:extLst>
              </a:tr>
              <a:tr h="311199">
                <a:tc>
                  <a:txBody>
                    <a:bodyPr/>
                    <a:lstStyle/>
                    <a:p>
                      <a:pPr>
                        <a:spcAft>
                          <a:spcPts val="0"/>
                        </a:spcAft>
                      </a:pPr>
                      <a:r>
                        <a:rPr lang="en-GB" sz="1200">
                          <a:solidFill>
                            <a:schemeClr val="tx1"/>
                          </a:solidFill>
                          <a:effectLst/>
                        </a:rPr>
                        <a:t>3</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tc>
                  <a:txBody>
                    <a:bodyPr/>
                    <a:lstStyle/>
                    <a:p>
                      <a:pPr>
                        <a:spcAft>
                          <a:spcPts val="0"/>
                        </a:spcAft>
                      </a:pPr>
                      <a:r>
                        <a:rPr lang="en-GB" sz="1200" dirty="0">
                          <a:solidFill>
                            <a:schemeClr val="tx1"/>
                          </a:solidFill>
                          <a:effectLst/>
                        </a:rPr>
                        <a:t>1.  It is easier to refrain than to retreat from a quarrel</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extLst>
                  <a:ext uri="{0D108BD9-81ED-4DB2-BD59-A6C34878D82A}">
                    <a16:rowId xmlns:a16="http://schemas.microsoft.com/office/drawing/2014/main" val="468264030"/>
                  </a:ext>
                </a:extLst>
              </a:tr>
              <a:tr h="311199">
                <a:tc>
                  <a:txBody>
                    <a:bodyPr/>
                    <a:lstStyle/>
                    <a:p>
                      <a:pPr>
                        <a:spcAft>
                          <a:spcPts val="0"/>
                        </a:spcAft>
                      </a:pPr>
                      <a:r>
                        <a:rPr lang="en-GB" sz="1200">
                          <a:solidFill>
                            <a:schemeClr val="tx1"/>
                          </a:solidFill>
                          <a:effectLst/>
                        </a:rPr>
                        <a:t>1</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tc>
                  <a:txBody>
                    <a:bodyPr/>
                    <a:lstStyle/>
                    <a:p>
                      <a:pPr>
                        <a:spcAft>
                          <a:spcPts val="0"/>
                        </a:spcAft>
                      </a:pPr>
                      <a:r>
                        <a:rPr lang="en-GB" sz="1200">
                          <a:solidFill>
                            <a:schemeClr val="tx1"/>
                          </a:solidFill>
                          <a:effectLst/>
                        </a:rPr>
                        <a:t>2.  If you cannot make a person think as you do, make him/her do as you think</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extLst>
                  <a:ext uri="{0D108BD9-81ED-4DB2-BD59-A6C34878D82A}">
                    <a16:rowId xmlns:a16="http://schemas.microsoft.com/office/drawing/2014/main" val="1693269427"/>
                  </a:ext>
                </a:extLst>
              </a:tr>
              <a:tr h="311199">
                <a:tc>
                  <a:txBody>
                    <a:bodyPr/>
                    <a:lstStyle/>
                    <a:p>
                      <a:pPr>
                        <a:spcAft>
                          <a:spcPts val="0"/>
                        </a:spcAft>
                      </a:pPr>
                      <a:r>
                        <a:rPr lang="en-GB" sz="1200">
                          <a:solidFill>
                            <a:schemeClr val="tx1"/>
                          </a:solidFill>
                          <a:effectLst/>
                        </a:rPr>
                        <a:t>5</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tc>
                  <a:txBody>
                    <a:bodyPr/>
                    <a:lstStyle/>
                    <a:p>
                      <a:pPr>
                        <a:spcAft>
                          <a:spcPts val="0"/>
                        </a:spcAft>
                      </a:pPr>
                      <a:r>
                        <a:rPr lang="en-GB" sz="1200">
                          <a:solidFill>
                            <a:schemeClr val="tx1"/>
                          </a:solidFill>
                          <a:effectLst/>
                        </a:rPr>
                        <a:t>3.  Soft words win hard hearts</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extLst>
                  <a:ext uri="{0D108BD9-81ED-4DB2-BD59-A6C34878D82A}">
                    <a16:rowId xmlns:a16="http://schemas.microsoft.com/office/drawing/2014/main" val="282996791"/>
                  </a:ext>
                </a:extLst>
              </a:tr>
              <a:tr h="311199">
                <a:tc>
                  <a:txBody>
                    <a:bodyPr/>
                    <a:lstStyle/>
                    <a:p>
                      <a:pPr>
                        <a:spcAft>
                          <a:spcPts val="0"/>
                        </a:spcAft>
                      </a:pPr>
                      <a:r>
                        <a:rPr lang="en-GB" sz="1200">
                          <a:solidFill>
                            <a:schemeClr val="tx1"/>
                          </a:solidFill>
                          <a:effectLst/>
                        </a:rPr>
                        <a:t>5</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tc>
                  <a:txBody>
                    <a:bodyPr/>
                    <a:lstStyle/>
                    <a:p>
                      <a:pPr>
                        <a:spcAft>
                          <a:spcPts val="0"/>
                        </a:spcAft>
                      </a:pPr>
                      <a:r>
                        <a:rPr lang="en-GB" sz="1200">
                          <a:solidFill>
                            <a:schemeClr val="tx1"/>
                          </a:solidFill>
                          <a:effectLst/>
                        </a:rPr>
                        <a:t>4.  You scratch my back and I’ll scratch yours</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extLst>
                  <a:ext uri="{0D108BD9-81ED-4DB2-BD59-A6C34878D82A}">
                    <a16:rowId xmlns:a16="http://schemas.microsoft.com/office/drawing/2014/main" val="3984862377"/>
                  </a:ext>
                </a:extLst>
              </a:tr>
              <a:tr h="311199">
                <a:tc>
                  <a:txBody>
                    <a:bodyPr/>
                    <a:lstStyle/>
                    <a:p>
                      <a:pPr>
                        <a:spcAft>
                          <a:spcPts val="0"/>
                        </a:spcAft>
                      </a:pPr>
                      <a:r>
                        <a:rPr lang="en-GB" sz="1200">
                          <a:solidFill>
                            <a:schemeClr val="tx1"/>
                          </a:solidFill>
                          <a:effectLst/>
                        </a:rPr>
                        <a:t>4</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tc>
                  <a:txBody>
                    <a:bodyPr/>
                    <a:lstStyle/>
                    <a:p>
                      <a:pPr>
                        <a:spcAft>
                          <a:spcPts val="0"/>
                        </a:spcAft>
                      </a:pPr>
                      <a:r>
                        <a:rPr lang="en-GB" sz="1200">
                          <a:solidFill>
                            <a:schemeClr val="tx1"/>
                          </a:solidFill>
                          <a:effectLst/>
                        </a:rPr>
                        <a:t>5.  Come on now, let us reason together</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extLst>
                  <a:ext uri="{0D108BD9-81ED-4DB2-BD59-A6C34878D82A}">
                    <a16:rowId xmlns:a16="http://schemas.microsoft.com/office/drawing/2014/main" val="1734279844"/>
                  </a:ext>
                </a:extLst>
              </a:tr>
              <a:tr h="311199">
                <a:tc>
                  <a:txBody>
                    <a:bodyPr/>
                    <a:lstStyle/>
                    <a:p>
                      <a:pPr>
                        <a:spcAft>
                          <a:spcPts val="0"/>
                        </a:spcAft>
                      </a:pPr>
                      <a:r>
                        <a:rPr lang="en-GB" sz="1200">
                          <a:solidFill>
                            <a:schemeClr val="tx1"/>
                          </a:solidFill>
                          <a:effectLst/>
                        </a:rPr>
                        <a:t>2</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tc>
                  <a:txBody>
                    <a:bodyPr/>
                    <a:lstStyle/>
                    <a:p>
                      <a:pPr>
                        <a:spcAft>
                          <a:spcPts val="0"/>
                        </a:spcAft>
                      </a:pPr>
                      <a:r>
                        <a:rPr lang="en-GB" sz="1200" dirty="0">
                          <a:solidFill>
                            <a:schemeClr val="tx1"/>
                          </a:solidFill>
                          <a:effectLst/>
                        </a:rPr>
                        <a:t>6.  When two quarrel, the person who keeps silent first is the most praiseworthy</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tint val="20000"/>
                      </a:schemeClr>
                    </a:solidFill>
                  </a:tcPr>
                </a:tc>
                <a:extLst>
                  <a:ext uri="{0D108BD9-81ED-4DB2-BD59-A6C34878D82A}">
                    <a16:rowId xmlns:a16="http://schemas.microsoft.com/office/drawing/2014/main" val="1128679597"/>
                  </a:ext>
                </a:extLst>
              </a:tr>
            </a:tbl>
          </a:graphicData>
        </a:graphic>
      </p:graphicFrame>
    </p:spTree>
    <p:extLst>
      <p:ext uri="{BB962C8B-B14F-4D97-AF65-F5344CB8AC3E}">
        <p14:creationId xmlns:p14="http://schemas.microsoft.com/office/powerpoint/2010/main" val="17857836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2260F-FF0D-4293-916C-5497B133759B}"/>
              </a:ext>
            </a:extLst>
          </p:cNvPr>
          <p:cNvSpPr>
            <a:spLocks noGrp="1"/>
          </p:cNvSpPr>
          <p:nvPr>
            <p:ph type="title"/>
          </p:nvPr>
        </p:nvSpPr>
        <p:spPr/>
        <p:txBody>
          <a:bodyPr/>
          <a:lstStyle/>
          <a:p>
            <a:r>
              <a:rPr lang="en-GB" dirty="0"/>
              <a:t>Score sheet (example)</a:t>
            </a:r>
          </a:p>
        </p:txBody>
      </p:sp>
      <p:graphicFrame>
        <p:nvGraphicFramePr>
          <p:cNvPr id="5" name="Content Placeholder 4">
            <a:extLst>
              <a:ext uri="{FF2B5EF4-FFF2-40B4-BE49-F238E27FC236}">
                <a16:creationId xmlns:a16="http://schemas.microsoft.com/office/drawing/2014/main" id="{C5A9E377-8A7D-4B03-9C57-E6552A835920}"/>
              </a:ext>
            </a:extLst>
          </p:cNvPr>
          <p:cNvGraphicFramePr>
            <a:graphicFrameLocks noGrp="1"/>
          </p:cNvGraphicFramePr>
          <p:nvPr>
            <p:ph sz="quarter" idx="1"/>
            <p:extLst>
              <p:ext uri="{D42A27DB-BD31-4B8C-83A1-F6EECF244321}">
                <p14:modId xmlns:p14="http://schemas.microsoft.com/office/powerpoint/2010/main" val="2438986729"/>
              </p:ext>
            </p:extLst>
          </p:nvPr>
        </p:nvGraphicFramePr>
        <p:xfrm>
          <a:off x="457200" y="1268760"/>
          <a:ext cx="8147247" cy="4968553"/>
        </p:xfrm>
        <a:graphic>
          <a:graphicData uri="http://schemas.openxmlformats.org/drawingml/2006/table">
            <a:tbl>
              <a:tblPr firstRow="1" firstCol="1" bandRow="1">
                <a:tableStyleId>{5C22544A-7EE6-4342-B048-85BDC9FD1C3A}</a:tableStyleId>
              </a:tblPr>
              <a:tblGrid>
                <a:gridCol w="733725">
                  <a:extLst>
                    <a:ext uri="{9D8B030D-6E8A-4147-A177-3AD203B41FA5}">
                      <a16:colId xmlns:a16="http://schemas.microsoft.com/office/drawing/2014/main" val="1951668670"/>
                    </a:ext>
                  </a:extLst>
                </a:gridCol>
                <a:gridCol w="958670">
                  <a:extLst>
                    <a:ext uri="{9D8B030D-6E8A-4147-A177-3AD203B41FA5}">
                      <a16:colId xmlns:a16="http://schemas.microsoft.com/office/drawing/2014/main" val="1984168979"/>
                    </a:ext>
                  </a:extLst>
                </a:gridCol>
                <a:gridCol w="733725">
                  <a:extLst>
                    <a:ext uri="{9D8B030D-6E8A-4147-A177-3AD203B41FA5}">
                      <a16:colId xmlns:a16="http://schemas.microsoft.com/office/drawing/2014/main" val="681009597"/>
                    </a:ext>
                  </a:extLst>
                </a:gridCol>
                <a:gridCol w="820615">
                  <a:extLst>
                    <a:ext uri="{9D8B030D-6E8A-4147-A177-3AD203B41FA5}">
                      <a16:colId xmlns:a16="http://schemas.microsoft.com/office/drawing/2014/main" val="1079323022"/>
                    </a:ext>
                  </a:extLst>
                </a:gridCol>
                <a:gridCol w="733725">
                  <a:extLst>
                    <a:ext uri="{9D8B030D-6E8A-4147-A177-3AD203B41FA5}">
                      <a16:colId xmlns:a16="http://schemas.microsoft.com/office/drawing/2014/main" val="164878801"/>
                    </a:ext>
                  </a:extLst>
                </a:gridCol>
                <a:gridCol w="733725">
                  <a:extLst>
                    <a:ext uri="{9D8B030D-6E8A-4147-A177-3AD203B41FA5}">
                      <a16:colId xmlns:a16="http://schemas.microsoft.com/office/drawing/2014/main" val="1361327677"/>
                    </a:ext>
                  </a:extLst>
                </a:gridCol>
                <a:gridCol w="733725">
                  <a:extLst>
                    <a:ext uri="{9D8B030D-6E8A-4147-A177-3AD203B41FA5}">
                      <a16:colId xmlns:a16="http://schemas.microsoft.com/office/drawing/2014/main" val="2517372729"/>
                    </a:ext>
                  </a:extLst>
                </a:gridCol>
                <a:gridCol w="733725">
                  <a:extLst>
                    <a:ext uri="{9D8B030D-6E8A-4147-A177-3AD203B41FA5}">
                      <a16:colId xmlns:a16="http://schemas.microsoft.com/office/drawing/2014/main" val="2990422032"/>
                    </a:ext>
                  </a:extLst>
                </a:gridCol>
                <a:gridCol w="1029509">
                  <a:extLst>
                    <a:ext uri="{9D8B030D-6E8A-4147-A177-3AD203B41FA5}">
                      <a16:colId xmlns:a16="http://schemas.microsoft.com/office/drawing/2014/main" val="1317024472"/>
                    </a:ext>
                  </a:extLst>
                </a:gridCol>
                <a:gridCol w="936103">
                  <a:extLst>
                    <a:ext uri="{9D8B030D-6E8A-4147-A177-3AD203B41FA5}">
                      <a16:colId xmlns:a16="http://schemas.microsoft.com/office/drawing/2014/main" val="2075101651"/>
                    </a:ext>
                  </a:extLst>
                </a:gridCol>
              </a:tblGrid>
              <a:tr h="991610">
                <a:tc gridSpan="2">
                  <a:txBody>
                    <a:bodyPr/>
                    <a:lstStyle/>
                    <a:p>
                      <a:pPr>
                        <a:lnSpc>
                          <a:spcPct val="115000"/>
                        </a:lnSpc>
                        <a:spcAft>
                          <a:spcPts val="0"/>
                        </a:spcAft>
                      </a:pPr>
                      <a:r>
                        <a:rPr lang="en-GB" sz="1200">
                          <a:effectLst/>
                        </a:rPr>
                        <a:t>Withdrawing</a:t>
                      </a:r>
                      <a:endParaRPr lang="en-GB" sz="1100">
                        <a:effectLst/>
                      </a:endParaRPr>
                    </a:p>
                    <a:p>
                      <a:pP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gridSpan="2">
                  <a:txBody>
                    <a:bodyPr/>
                    <a:lstStyle/>
                    <a:p>
                      <a:pPr>
                        <a:lnSpc>
                          <a:spcPct val="115000"/>
                        </a:lnSpc>
                        <a:spcAft>
                          <a:spcPts val="0"/>
                        </a:spcAft>
                      </a:pPr>
                      <a:r>
                        <a:rPr lang="en-GB" sz="1200">
                          <a:effectLst/>
                        </a:rPr>
                        <a:t>Forcing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gridSpan="2">
                  <a:txBody>
                    <a:bodyPr/>
                    <a:lstStyle/>
                    <a:p>
                      <a:pPr>
                        <a:lnSpc>
                          <a:spcPct val="115000"/>
                        </a:lnSpc>
                        <a:spcAft>
                          <a:spcPts val="0"/>
                        </a:spcAft>
                      </a:pPr>
                      <a:r>
                        <a:rPr lang="en-GB" sz="1200">
                          <a:effectLst/>
                        </a:rPr>
                        <a:t>Smoothing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gridSpan="2">
                  <a:txBody>
                    <a:bodyPr/>
                    <a:lstStyle/>
                    <a:p>
                      <a:pPr>
                        <a:lnSpc>
                          <a:spcPct val="115000"/>
                        </a:lnSpc>
                        <a:spcAft>
                          <a:spcPts val="0"/>
                        </a:spcAft>
                      </a:pPr>
                      <a:r>
                        <a:rPr lang="en-GB" sz="1200">
                          <a:effectLst/>
                        </a:rPr>
                        <a:t>Compromising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gridSpan="2">
                  <a:txBody>
                    <a:bodyPr/>
                    <a:lstStyle/>
                    <a:p>
                      <a:pPr>
                        <a:lnSpc>
                          <a:spcPct val="115000"/>
                        </a:lnSpc>
                        <a:spcAft>
                          <a:spcPts val="0"/>
                        </a:spcAft>
                      </a:pPr>
                      <a:r>
                        <a:rPr lang="en-GB" sz="1200">
                          <a:effectLst/>
                        </a:rPr>
                        <a:t>Confronting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3476240519"/>
                  </a:ext>
                </a:extLst>
              </a:tr>
              <a:tr h="1107598">
                <a:tc>
                  <a:txBody>
                    <a:bodyPr/>
                    <a:lstStyle/>
                    <a:p>
                      <a:pPr>
                        <a:lnSpc>
                          <a:spcPct val="115000"/>
                        </a:lnSpc>
                        <a:spcAft>
                          <a:spcPts val="0"/>
                        </a:spcAft>
                      </a:pPr>
                      <a:r>
                        <a:rPr lang="en-GB" sz="1000" dirty="0">
                          <a:effectLst/>
                        </a:rPr>
                        <a:t>Question</a:t>
                      </a:r>
                      <a:endParaRPr lang="en-GB" sz="1100" dirty="0">
                        <a:effectLst/>
                      </a:endParaRPr>
                    </a:p>
                    <a:p>
                      <a:pPr>
                        <a:lnSpc>
                          <a:spcPct val="115000"/>
                        </a:lnSpc>
                        <a:spcAft>
                          <a:spcPts val="0"/>
                        </a:spcAft>
                      </a:pPr>
                      <a:r>
                        <a:rPr lang="en-GB" sz="10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1000" dirty="0">
                          <a:effectLst/>
                        </a:rPr>
                        <a:t>Score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1000" dirty="0">
                          <a:solidFill>
                            <a:schemeClr val="bg1"/>
                          </a:solidFill>
                          <a:effectLst/>
                        </a:rPr>
                        <a:t>Question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nSpc>
                          <a:spcPct val="115000"/>
                        </a:lnSpc>
                        <a:spcAft>
                          <a:spcPts val="0"/>
                        </a:spcAft>
                      </a:pPr>
                      <a:r>
                        <a:rPr lang="en-GB" sz="1000">
                          <a:effectLst/>
                        </a:rPr>
                        <a:t>Score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1000" dirty="0">
                          <a:solidFill>
                            <a:schemeClr val="bg1"/>
                          </a:solidFill>
                          <a:effectLst/>
                        </a:rPr>
                        <a:t>Question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nSpc>
                          <a:spcPct val="115000"/>
                        </a:lnSpc>
                        <a:spcAft>
                          <a:spcPts val="0"/>
                        </a:spcAft>
                      </a:pPr>
                      <a:r>
                        <a:rPr lang="en-GB" sz="1000">
                          <a:effectLst/>
                        </a:rPr>
                        <a:t>Score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1000" dirty="0">
                          <a:solidFill>
                            <a:schemeClr val="bg1"/>
                          </a:solidFill>
                          <a:effectLst/>
                        </a:rPr>
                        <a:t>Question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nSpc>
                          <a:spcPct val="115000"/>
                        </a:lnSpc>
                        <a:spcAft>
                          <a:spcPts val="0"/>
                        </a:spcAft>
                      </a:pPr>
                      <a:r>
                        <a:rPr lang="en-GB" sz="1000">
                          <a:effectLst/>
                        </a:rPr>
                        <a:t>Score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1000" dirty="0">
                          <a:solidFill>
                            <a:schemeClr val="bg1"/>
                          </a:solidFill>
                          <a:effectLst/>
                        </a:rPr>
                        <a:t>Question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nSpc>
                          <a:spcPct val="115000"/>
                        </a:lnSpc>
                        <a:spcAft>
                          <a:spcPts val="0"/>
                        </a:spcAft>
                      </a:pPr>
                      <a:r>
                        <a:rPr lang="en-GB" sz="1000">
                          <a:effectLst/>
                        </a:rPr>
                        <a:t>Score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28617378"/>
                  </a:ext>
                </a:extLst>
              </a:tr>
              <a:tr h="316472">
                <a:tc>
                  <a:txBody>
                    <a:bodyPr/>
                    <a:lstStyle/>
                    <a:p>
                      <a:pPr algn="ctr">
                        <a:lnSpc>
                          <a:spcPct val="115000"/>
                        </a:lnSpc>
                        <a:spcAft>
                          <a:spcPts val="0"/>
                        </a:spcAft>
                      </a:pPr>
                      <a:r>
                        <a:rPr lang="en-GB" sz="12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2</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3</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4</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5</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7027485"/>
                  </a:ext>
                </a:extLst>
              </a:tr>
              <a:tr h="316472">
                <a:tc>
                  <a:txBody>
                    <a:bodyPr/>
                    <a:lstStyle/>
                    <a:p>
                      <a:pPr algn="ctr">
                        <a:lnSpc>
                          <a:spcPct val="115000"/>
                        </a:lnSpc>
                        <a:spcAft>
                          <a:spcPts val="0"/>
                        </a:spcAft>
                      </a:pPr>
                      <a:r>
                        <a:rPr lang="en-GB" sz="1200">
                          <a:effectLst/>
                        </a:rPr>
                        <a:t>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7</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8</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9</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10</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95307057"/>
                  </a:ext>
                </a:extLst>
              </a:tr>
              <a:tr h="316472">
                <a:tc>
                  <a:txBody>
                    <a:bodyPr/>
                    <a:lstStyle/>
                    <a:p>
                      <a:pPr algn="ctr">
                        <a:lnSpc>
                          <a:spcPct val="115000"/>
                        </a:lnSpc>
                        <a:spcAft>
                          <a:spcPts val="0"/>
                        </a:spcAft>
                      </a:pPr>
                      <a:r>
                        <a:rPr lang="en-GB" sz="1200">
                          <a:effectLst/>
                        </a:rPr>
                        <a:t>11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12</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13</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14</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15</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19864843"/>
                  </a:ext>
                </a:extLst>
              </a:tr>
              <a:tr h="316472">
                <a:tc>
                  <a:txBody>
                    <a:bodyPr/>
                    <a:lstStyle/>
                    <a:p>
                      <a:pPr algn="ctr">
                        <a:lnSpc>
                          <a:spcPct val="115000"/>
                        </a:lnSpc>
                        <a:spcAft>
                          <a:spcPts val="0"/>
                        </a:spcAft>
                      </a:pPr>
                      <a:r>
                        <a:rPr lang="en-GB" sz="1200">
                          <a:effectLst/>
                        </a:rPr>
                        <a:t>16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17</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18</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19</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20</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9846430"/>
                  </a:ext>
                </a:extLst>
              </a:tr>
              <a:tr h="316472">
                <a:tc>
                  <a:txBody>
                    <a:bodyPr/>
                    <a:lstStyle/>
                    <a:p>
                      <a:pPr algn="ctr">
                        <a:lnSpc>
                          <a:spcPct val="115000"/>
                        </a:lnSpc>
                        <a:spcAft>
                          <a:spcPts val="0"/>
                        </a:spcAft>
                      </a:pPr>
                      <a:r>
                        <a:rPr lang="en-GB" sz="1200">
                          <a:effectLst/>
                        </a:rPr>
                        <a:t>21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22</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23</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24</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25</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81842870"/>
                  </a:ext>
                </a:extLst>
              </a:tr>
              <a:tr h="316472">
                <a:tc>
                  <a:txBody>
                    <a:bodyPr/>
                    <a:lstStyle/>
                    <a:p>
                      <a:pPr algn="ctr">
                        <a:lnSpc>
                          <a:spcPct val="115000"/>
                        </a:lnSpc>
                        <a:spcAft>
                          <a:spcPts val="0"/>
                        </a:spcAft>
                      </a:pPr>
                      <a:r>
                        <a:rPr lang="en-GB" sz="1200">
                          <a:effectLst/>
                        </a:rPr>
                        <a:t>26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27</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28</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29</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30</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4663150"/>
                  </a:ext>
                </a:extLst>
              </a:tr>
              <a:tr h="316472">
                <a:tc>
                  <a:txBody>
                    <a:bodyPr/>
                    <a:lstStyle/>
                    <a:p>
                      <a:pPr algn="ctr">
                        <a:lnSpc>
                          <a:spcPct val="115000"/>
                        </a:lnSpc>
                        <a:spcAft>
                          <a:spcPts val="0"/>
                        </a:spcAft>
                      </a:pPr>
                      <a:r>
                        <a:rPr lang="en-GB" sz="1200">
                          <a:effectLst/>
                        </a:rPr>
                        <a:t>31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32</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33</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34</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35</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62412672"/>
                  </a:ext>
                </a:extLst>
              </a:tr>
              <a:tr h="654041">
                <a:tc>
                  <a:txBody>
                    <a:bodyPr/>
                    <a:lstStyle/>
                    <a:p>
                      <a:pPr algn="ctr">
                        <a:lnSpc>
                          <a:spcPct val="115000"/>
                        </a:lnSpc>
                        <a:spcAft>
                          <a:spcPts val="0"/>
                        </a:spcAft>
                      </a:pPr>
                      <a:r>
                        <a:rPr lang="en-GB" sz="1200">
                          <a:effectLst/>
                        </a:rPr>
                        <a:t>Total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a:effectLst/>
                        </a:rPr>
                        <a:t>23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Total</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Total</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Total</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200" dirty="0">
                          <a:solidFill>
                            <a:schemeClr val="bg1"/>
                          </a:solidFill>
                          <a:effectLst/>
                        </a:rPr>
                        <a:t>Total</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15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32881002"/>
                  </a:ext>
                </a:extLst>
              </a:tr>
            </a:tbl>
          </a:graphicData>
        </a:graphic>
      </p:graphicFrame>
    </p:spTree>
    <p:extLst>
      <p:ext uri="{BB962C8B-B14F-4D97-AF65-F5344CB8AC3E}">
        <p14:creationId xmlns:p14="http://schemas.microsoft.com/office/powerpoint/2010/main" val="22856370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5C87C-D05F-4639-A6AE-0AB766F530F2}"/>
              </a:ext>
            </a:extLst>
          </p:cNvPr>
          <p:cNvSpPr>
            <a:spLocks noGrp="1"/>
          </p:cNvSpPr>
          <p:nvPr>
            <p:ph type="title"/>
          </p:nvPr>
        </p:nvSpPr>
        <p:spPr/>
        <p:txBody>
          <a:bodyPr/>
          <a:lstStyle/>
          <a:p>
            <a:r>
              <a:rPr lang="en-GB" dirty="0"/>
              <a:t>What did you find out?	 </a:t>
            </a:r>
          </a:p>
        </p:txBody>
      </p:sp>
      <p:sp>
        <p:nvSpPr>
          <p:cNvPr id="3" name="Content Placeholder 2">
            <a:extLst>
              <a:ext uri="{FF2B5EF4-FFF2-40B4-BE49-F238E27FC236}">
                <a16:creationId xmlns:a16="http://schemas.microsoft.com/office/drawing/2014/main" id="{413B4460-BCDE-4C33-8467-D2DCE80D2684}"/>
              </a:ext>
            </a:extLst>
          </p:cNvPr>
          <p:cNvSpPr>
            <a:spLocks noGrp="1"/>
          </p:cNvSpPr>
          <p:nvPr>
            <p:ph sz="quarter" idx="1"/>
          </p:nvPr>
        </p:nvSpPr>
        <p:spPr/>
        <p:txBody>
          <a:bodyPr/>
          <a:lstStyle/>
          <a:p>
            <a:r>
              <a:rPr lang="en-GB" dirty="0"/>
              <a:t>Are you the animal you thought you were?</a:t>
            </a:r>
          </a:p>
          <a:p>
            <a:endParaRPr lang="en-GB" dirty="0"/>
          </a:p>
          <a:p>
            <a:r>
              <a:rPr lang="en-GB" dirty="0"/>
              <a:t>What are the implications for your practice…</a:t>
            </a:r>
          </a:p>
          <a:p>
            <a:pPr lvl="1"/>
            <a:endParaRPr lang="en-GB" dirty="0"/>
          </a:p>
          <a:p>
            <a:pPr lvl="1"/>
            <a:r>
              <a:rPr lang="en-GB" dirty="0"/>
              <a:t>With young people</a:t>
            </a:r>
          </a:p>
          <a:p>
            <a:pPr lvl="1"/>
            <a:endParaRPr lang="en-GB" dirty="0"/>
          </a:p>
          <a:p>
            <a:pPr lvl="1"/>
            <a:r>
              <a:rPr lang="en-GB" dirty="0"/>
              <a:t>With colleagues and team members</a:t>
            </a:r>
          </a:p>
        </p:txBody>
      </p:sp>
    </p:spTree>
    <p:extLst>
      <p:ext uri="{BB962C8B-B14F-4D97-AF65-F5344CB8AC3E}">
        <p14:creationId xmlns:p14="http://schemas.microsoft.com/office/powerpoint/2010/main" val="397051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8A18-8324-477C-A56B-AB6F257F9372}"/>
              </a:ext>
            </a:extLst>
          </p:cNvPr>
          <p:cNvSpPr>
            <a:spLocks noGrp="1"/>
          </p:cNvSpPr>
          <p:nvPr>
            <p:ph type="title"/>
          </p:nvPr>
        </p:nvSpPr>
        <p:spPr/>
        <p:txBody>
          <a:bodyPr/>
          <a:lstStyle/>
          <a:p>
            <a:r>
              <a:rPr lang="en-GB" dirty="0"/>
              <a:t>Break	</a:t>
            </a:r>
          </a:p>
        </p:txBody>
      </p:sp>
      <p:sp>
        <p:nvSpPr>
          <p:cNvPr id="3" name="Content Placeholder 2">
            <a:extLst>
              <a:ext uri="{FF2B5EF4-FFF2-40B4-BE49-F238E27FC236}">
                <a16:creationId xmlns:a16="http://schemas.microsoft.com/office/drawing/2014/main" id="{BD7810F5-FD8C-4FF1-8E16-A8DF84013F55}"/>
              </a:ext>
            </a:extLst>
          </p:cNvPr>
          <p:cNvSpPr>
            <a:spLocks noGrp="1"/>
          </p:cNvSpPr>
          <p:nvPr>
            <p:ph sz="quarter" idx="1"/>
          </p:nvPr>
        </p:nvSpPr>
        <p:spPr/>
        <p:txBody>
          <a:bodyPr/>
          <a:lstStyle/>
          <a:p>
            <a:r>
              <a:rPr lang="en-GB" dirty="0"/>
              <a:t>30 mins</a:t>
            </a:r>
          </a:p>
          <a:p>
            <a:endParaRPr lang="en-GB" dirty="0"/>
          </a:p>
          <a:p>
            <a:r>
              <a:rPr lang="en-GB" dirty="0"/>
              <a:t>After break safeguarding so…</a:t>
            </a:r>
          </a:p>
          <a:p>
            <a:endParaRPr lang="en-GB" dirty="0"/>
          </a:p>
          <a:p>
            <a:r>
              <a:rPr lang="en-GB" dirty="0"/>
              <a:t>Safeguarding is a difficult and challenging topic to discuss so if anyone needs someone to talk to as a result of what we’ve been learning about this morning I am available now or make an appointment with me, or speak to Angharad,  Alana or someone in student services.</a:t>
            </a:r>
          </a:p>
          <a:p>
            <a:endParaRPr lang="en-GB" dirty="0"/>
          </a:p>
        </p:txBody>
      </p:sp>
    </p:spTree>
    <p:extLst>
      <p:ext uri="{BB962C8B-B14F-4D97-AF65-F5344CB8AC3E}">
        <p14:creationId xmlns:p14="http://schemas.microsoft.com/office/powerpoint/2010/main" val="18099393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E8A39-BDD5-49DA-99DA-D8F76AB4BA49}"/>
              </a:ext>
            </a:extLst>
          </p:cNvPr>
          <p:cNvSpPr>
            <a:spLocks noGrp="1"/>
          </p:cNvSpPr>
          <p:nvPr>
            <p:ph type="title"/>
          </p:nvPr>
        </p:nvSpPr>
        <p:spPr/>
        <p:txBody>
          <a:bodyPr/>
          <a:lstStyle/>
          <a:p>
            <a:r>
              <a:rPr lang="en-GB" dirty="0"/>
              <a:t>What is safeguarding?</a:t>
            </a:r>
          </a:p>
        </p:txBody>
      </p:sp>
      <p:sp>
        <p:nvSpPr>
          <p:cNvPr id="3" name="Content Placeholder 2">
            <a:extLst>
              <a:ext uri="{FF2B5EF4-FFF2-40B4-BE49-F238E27FC236}">
                <a16:creationId xmlns:a16="http://schemas.microsoft.com/office/drawing/2014/main" id="{72DFECED-D5A3-4531-947A-C2E632C6FBC9}"/>
              </a:ext>
            </a:extLst>
          </p:cNvPr>
          <p:cNvSpPr>
            <a:spLocks noGrp="1"/>
          </p:cNvSpPr>
          <p:nvPr>
            <p:ph sz="quarter" idx="1"/>
          </p:nvPr>
        </p:nvSpPr>
        <p:spPr/>
        <p:txBody>
          <a:bodyPr/>
          <a:lstStyle/>
          <a:p>
            <a:r>
              <a:rPr lang="en-GB" dirty="0"/>
              <a:t>From your previous training and placement what is your understanding of Safeguarding?</a:t>
            </a:r>
          </a:p>
          <a:p>
            <a:endParaRPr lang="en-GB" dirty="0"/>
          </a:p>
          <a:p>
            <a:pPr lvl="1"/>
            <a:r>
              <a:rPr lang="en-GB" dirty="0"/>
              <a:t>protect from harm or damage with an appropriate measure</a:t>
            </a:r>
          </a:p>
          <a:p>
            <a:pPr marL="274320" lvl="1" indent="0">
              <a:buNone/>
            </a:pPr>
            <a:endParaRPr lang="en-GB" dirty="0"/>
          </a:p>
          <a:p>
            <a:pPr marL="274320" lvl="1" indent="0">
              <a:buNone/>
            </a:pPr>
            <a:r>
              <a:rPr lang="en-GB" dirty="0"/>
              <a:t>and</a:t>
            </a:r>
          </a:p>
          <a:p>
            <a:pPr lvl="1"/>
            <a:endParaRPr lang="en-GB" dirty="0"/>
          </a:p>
          <a:p>
            <a:pPr lvl="1"/>
            <a:r>
              <a:rPr lang="en-GB" dirty="0"/>
              <a:t>Safeguarding is a term used in the United Kingdom and Ireland to denote measures to protect the health, well-being and human rights of individuals, which allow people — especially children, young people and vulnerable adults — to live free from abuse, harm and neglect</a:t>
            </a:r>
          </a:p>
        </p:txBody>
      </p:sp>
    </p:spTree>
    <p:extLst>
      <p:ext uri="{BB962C8B-B14F-4D97-AF65-F5344CB8AC3E}">
        <p14:creationId xmlns:p14="http://schemas.microsoft.com/office/powerpoint/2010/main" val="3535986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Safeguarding and Child Protection</a:t>
            </a:r>
          </a:p>
        </p:txBody>
      </p:sp>
      <p:sp>
        <p:nvSpPr>
          <p:cNvPr id="3" name="Content Placeholder 2"/>
          <p:cNvSpPr>
            <a:spLocks noGrp="1"/>
          </p:cNvSpPr>
          <p:nvPr>
            <p:ph sz="quarter" idx="1"/>
          </p:nvPr>
        </p:nvSpPr>
        <p:spPr/>
        <p:txBody>
          <a:bodyPr>
            <a:normAutofit/>
          </a:bodyPr>
          <a:lstStyle/>
          <a:p>
            <a:r>
              <a:rPr lang="en-GB" dirty="0"/>
              <a:t>It is a sad fact that although many young people suffer from preventable harm, there are a significant number who do not get the help they need because of their</a:t>
            </a:r>
          </a:p>
          <a:p>
            <a:endParaRPr lang="en-GB" dirty="0"/>
          </a:p>
          <a:p>
            <a:pPr lvl="2"/>
            <a:r>
              <a:rPr lang="en-GB" dirty="0"/>
              <a:t>Age</a:t>
            </a:r>
          </a:p>
          <a:p>
            <a:pPr lvl="2"/>
            <a:r>
              <a:rPr lang="en-GB" dirty="0"/>
              <a:t>Language or Communication skills</a:t>
            </a:r>
          </a:p>
          <a:p>
            <a:pPr lvl="2"/>
            <a:r>
              <a:rPr lang="en-GB" dirty="0"/>
              <a:t>Emotional and mental health needs</a:t>
            </a:r>
          </a:p>
          <a:p>
            <a:pPr lvl="2"/>
            <a:r>
              <a:rPr lang="en-GB" dirty="0"/>
              <a:t>Or their lack of access to services makes them particularly vulnerable</a:t>
            </a:r>
          </a:p>
          <a:p>
            <a:pPr marL="594360" lvl="2" indent="0">
              <a:buNone/>
            </a:pPr>
            <a:endParaRPr lang="en-GB" dirty="0"/>
          </a:p>
          <a:p>
            <a:r>
              <a:rPr lang="en-GB" dirty="0"/>
              <a:t>Many young people at risk have learned, either because of threats or shame, to hide their ill-treatment from those professionals who might be able to help.</a:t>
            </a:r>
          </a:p>
          <a:p>
            <a:endParaRPr lang="en-GB" dirty="0"/>
          </a:p>
          <a:p>
            <a:pPr marL="274320" lvl="1" indent="0">
              <a:buNone/>
            </a:pPr>
            <a:endParaRPr lang="en-GB" dirty="0"/>
          </a:p>
        </p:txBody>
      </p:sp>
    </p:spTree>
    <p:extLst>
      <p:ext uri="{BB962C8B-B14F-4D97-AF65-F5344CB8AC3E}">
        <p14:creationId xmlns:p14="http://schemas.microsoft.com/office/powerpoint/2010/main" val="10182950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Group Task 1</a:t>
            </a:r>
          </a:p>
        </p:txBody>
      </p:sp>
      <p:sp>
        <p:nvSpPr>
          <p:cNvPr id="3" name="Content Placeholder 2"/>
          <p:cNvSpPr>
            <a:spLocks noGrp="1"/>
          </p:cNvSpPr>
          <p:nvPr>
            <p:ph sz="quarter" idx="1"/>
          </p:nvPr>
        </p:nvSpPr>
        <p:spPr/>
        <p:txBody>
          <a:bodyPr>
            <a:normAutofit fontScale="92500" lnSpcReduction="10000"/>
          </a:bodyPr>
          <a:lstStyle/>
          <a:p>
            <a:r>
              <a:rPr lang="en-GB" dirty="0"/>
              <a:t>In small groups discus the factors that have influenced UK policy on safeguarding young people.</a:t>
            </a:r>
          </a:p>
          <a:p>
            <a:pPr lvl="1"/>
            <a:r>
              <a:rPr lang="en-GB" dirty="0"/>
              <a:t>The Children Act 1989 (as amended).</a:t>
            </a:r>
          </a:p>
          <a:p>
            <a:pPr lvl="1"/>
            <a:r>
              <a:rPr lang="en-GB" dirty="0"/>
              <a:t>The Children and Social Work Act 2017.</a:t>
            </a:r>
          </a:p>
          <a:p>
            <a:pPr lvl="1"/>
            <a:r>
              <a:rPr lang="en-GB" dirty="0"/>
              <a:t>The Safeguarding Vulnerable Groups Act 2006.</a:t>
            </a:r>
          </a:p>
          <a:p>
            <a:pPr lvl="1"/>
            <a:r>
              <a:rPr lang="en-GB" dirty="0"/>
              <a:t>Working Together to Safeguard Children 2018.</a:t>
            </a:r>
          </a:p>
          <a:p>
            <a:pPr lvl="1"/>
            <a:r>
              <a:rPr lang="en-GB" dirty="0"/>
              <a:t>Keeping Children Safe in Education 2019.</a:t>
            </a:r>
          </a:p>
          <a:p>
            <a:pPr marL="0" indent="0">
              <a:buNone/>
            </a:pPr>
            <a:endParaRPr lang="en-GB" dirty="0"/>
          </a:p>
          <a:p>
            <a:r>
              <a:rPr lang="en-GB" dirty="0"/>
              <a:t>Guidance includes:</a:t>
            </a:r>
          </a:p>
          <a:p>
            <a:pPr lvl="1"/>
            <a:r>
              <a:rPr lang="en-GB" dirty="0"/>
              <a:t>GDPR and the Data Protection Act 2018.</a:t>
            </a:r>
          </a:p>
          <a:p>
            <a:pPr lvl="1"/>
            <a:r>
              <a:rPr lang="en-GB" dirty="0"/>
              <a:t>Information Sharing: Advice for Practitioners 2018.</a:t>
            </a:r>
          </a:p>
          <a:p>
            <a:pPr lvl="1"/>
            <a:r>
              <a:rPr lang="en-GB" dirty="0"/>
              <a:t>Sexual Violence and Sexual Harassment Between Children in Schools and Colleges (guidance document) 2018.</a:t>
            </a:r>
          </a:p>
          <a:p>
            <a:endParaRPr lang="en-GB" dirty="0"/>
          </a:p>
        </p:txBody>
      </p:sp>
    </p:spTree>
    <p:extLst>
      <p:ext uri="{BB962C8B-B14F-4D97-AF65-F5344CB8AC3E}">
        <p14:creationId xmlns:p14="http://schemas.microsoft.com/office/powerpoint/2010/main" val="6550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Safeguarding and Child Protection</a:t>
            </a:r>
          </a:p>
        </p:txBody>
      </p:sp>
      <p:sp>
        <p:nvSpPr>
          <p:cNvPr id="3" name="Content Placeholder 2"/>
          <p:cNvSpPr>
            <a:spLocks noGrp="1"/>
          </p:cNvSpPr>
          <p:nvPr>
            <p:ph sz="quarter" idx="1"/>
          </p:nvPr>
        </p:nvSpPr>
        <p:spPr/>
        <p:txBody>
          <a:bodyPr>
            <a:normAutofit/>
          </a:bodyPr>
          <a:lstStyle/>
          <a:p>
            <a:r>
              <a:rPr lang="en-GB" dirty="0"/>
              <a:t>What are the challenges facing those charged with investigating and responding to ill-treatment and abuse of children and young people? </a:t>
            </a:r>
          </a:p>
          <a:p>
            <a:endParaRPr lang="en-GB" dirty="0"/>
          </a:p>
          <a:p>
            <a:r>
              <a:rPr lang="en-GB" dirty="0"/>
              <a:t>Yet after each inquiry into the death of a child examining what went wrong, who acted ineffectively or who failed to act when they should have acted.</a:t>
            </a:r>
          </a:p>
          <a:p>
            <a:pPr marL="0" indent="0">
              <a:buNone/>
            </a:pPr>
            <a:endParaRPr lang="en-GB" dirty="0"/>
          </a:p>
          <a:p>
            <a:r>
              <a:rPr lang="en-GB" dirty="0"/>
              <a:t>The burden on professionals working with children and young people to demonstrate whether they have undertaken a sufficient level of managing risks increases.</a:t>
            </a:r>
          </a:p>
        </p:txBody>
      </p:sp>
    </p:spTree>
    <p:extLst>
      <p:ext uri="{BB962C8B-B14F-4D97-AF65-F5344CB8AC3E}">
        <p14:creationId xmlns:p14="http://schemas.microsoft.com/office/powerpoint/2010/main" val="26961412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Group Activity 2</a:t>
            </a:r>
          </a:p>
        </p:txBody>
      </p:sp>
      <p:sp>
        <p:nvSpPr>
          <p:cNvPr id="3" name="Content Placeholder 2"/>
          <p:cNvSpPr>
            <a:spLocks noGrp="1"/>
          </p:cNvSpPr>
          <p:nvPr>
            <p:ph sz="quarter" idx="1"/>
          </p:nvPr>
        </p:nvSpPr>
        <p:spPr/>
        <p:txBody>
          <a:bodyPr/>
          <a:lstStyle/>
          <a:p>
            <a:r>
              <a:rPr lang="en-GB" dirty="0"/>
              <a:t>Can you give reasons why the youth worker may refrain from acting when they suspect or are told that a young person is at risk?</a:t>
            </a:r>
          </a:p>
        </p:txBody>
      </p:sp>
    </p:spTree>
    <p:extLst>
      <p:ext uri="{BB962C8B-B14F-4D97-AF65-F5344CB8AC3E}">
        <p14:creationId xmlns:p14="http://schemas.microsoft.com/office/powerpoint/2010/main" val="26404014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Feedback</a:t>
            </a:r>
          </a:p>
        </p:txBody>
      </p:sp>
      <p:sp>
        <p:nvSpPr>
          <p:cNvPr id="3" name="Content Placeholder 2"/>
          <p:cNvSpPr>
            <a:spLocks noGrp="1"/>
          </p:cNvSpPr>
          <p:nvPr>
            <p:ph sz="quarter" idx="1"/>
          </p:nvPr>
        </p:nvSpPr>
        <p:spPr/>
        <p:txBody>
          <a:bodyPr>
            <a:normAutofit lnSpcReduction="10000"/>
          </a:bodyPr>
          <a:lstStyle/>
          <a:p>
            <a:r>
              <a:rPr lang="en-GB" dirty="0"/>
              <a:t>You might have included some of the following in your answer</a:t>
            </a:r>
          </a:p>
          <a:p>
            <a:pPr lvl="1"/>
            <a:r>
              <a:rPr lang="en-GB" dirty="0"/>
              <a:t>The worker has been told by the young person that social workers and /or police are already involved.</a:t>
            </a:r>
          </a:p>
          <a:p>
            <a:pPr lvl="1"/>
            <a:r>
              <a:rPr lang="en-GB" dirty="0"/>
              <a:t>There is insufficient information given by the young person to enable the worker to know how great the level of risk is and who is at risk.</a:t>
            </a:r>
          </a:p>
          <a:p>
            <a:pPr lvl="1"/>
            <a:r>
              <a:rPr lang="en-GB" dirty="0"/>
              <a:t>A worker is concerned that they could be breaching a young person’s trust as the information is given in confidence and that if they take action the young person will deny it.</a:t>
            </a:r>
          </a:p>
          <a:p>
            <a:pPr lvl="1"/>
            <a:r>
              <a:rPr lang="en-GB" dirty="0"/>
              <a:t>The worker lacks confidence in their own judgement, knowledge or skills.</a:t>
            </a:r>
          </a:p>
          <a:p>
            <a:pPr lvl="1"/>
            <a:r>
              <a:rPr lang="en-GB" dirty="0"/>
              <a:t>The worker’s experience of having taken action in the past has been a negative one.</a:t>
            </a:r>
          </a:p>
        </p:txBody>
      </p:sp>
    </p:spTree>
    <p:extLst>
      <p:ext uri="{BB962C8B-B14F-4D97-AF65-F5344CB8AC3E}">
        <p14:creationId xmlns:p14="http://schemas.microsoft.com/office/powerpoint/2010/main" val="9703628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r>
              <a:rPr lang="en-GB" dirty="0"/>
              <a:t>These reasons have been cited by professionals as some of the dilemmas they face in determining who to notify and at what point.</a:t>
            </a:r>
          </a:p>
          <a:p>
            <a:r>
              <a:rPr lang="en-GB" dirty="0"/>
              <a:t>Many workers who have experiences of supporting young people through an investigative stage or through subsequent courts proceedings lack faith in the systems themselves.</a:t>
            </a:r>
          </a:p>
          <a:p>
            <a:r>
              <a:rPr lang="en-GB" dirty="0"/>
              <a:t>This can also act as a barrier to their taking responsibility for reporting and acting on information they are given by young people. </a:t>
            </a:r>
          </a:p>
        </p:txBody>
      </p:sp>
    </p:spTree>
    <p:extLst>
      <p:ext uri="{BB962C8B-B14F-4D97-AF65-F5344CB8AC3E}">
        <p14:creationId xmlns:p14="http://schemas.microsoft.com/office/powerpoint/2010/main" val="34348232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Points for Reflection</a:t>
            </a:r>
          </a:p>
        </p:txBody>
      </p:sp>
      <p:sp>
        <p:nvSpPr>
          <p:cNvPr id="3" name="Content Placeholder 2"/>
          <p:cNvSpPr>
            <a:spLocks noGrp="1"/>
          </p:cNvSpPr>
          <p:nvPr>
            <p:ph sz="quarter" idx="1"/>
          </p:nvPr>
        </p:nvSpPr>
        <p:spPr/>
        <p:txBody>
          <a:bodyPr/>
          <a:lstStyle/>
          <a:p>
            <a:r>
              <a:rPr lang="en-GB" dirty="0"/>
              <a:t>Did you know that your duties to safeguard young people not only require you to act but could make you liable for your failure to act. </a:t>
            </a:r>
          </a:p>
          <a:p>
            <a:endParaRPr lang="en-GB" dirty="0"/>
          </a:p>
          <a:p>
            <a:r>
              <a:rPr lang="en-GB" dirty="0"/>
              <a:t>How does this make you feel?</a:t>
            </a:r>
          </a:p>
          <a:p>
            <a:endParaRPr lang="en-GB" dirty="0"/>
          </a:p>
          <a:p>
            <a:r>
              <a:rPr lang="en-GB" dirty="0"/>
              <a:t>The real challenge lies in knowing when and how to intervene when the circumstances are less clear cut</a:t>
            </a:r>
          </a:p>
        </p:txBody>
      </p:sp>
    </p:spTree>
    <p:extLst>
      <p:ext uri="{BB962C8B-B14F-4D97-AF65-F5344CB8AC3E}">
        <p14:creationId xmlns:p14="http://schemas.microsoft.com/office/powerpoint/2010/main" val="421663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Group Activity 3 </a:t>
            </a:r>
          </a:p>
        </p:txBody>
      </p:sp>
      <p:sp>
        <p:nvSpPr>
          <p:cNvPr id="3" name="Content Placeholder 2"/>
          <p:cNvSpPr>
            <a:spLocks noGrp="1"/>
          </p:cNvSpPr>
          <p:nvPr>
            <p:ph sz="quarter" idx="1"/>
          </p:nvPr>
        </p:nvSpPr>
        <p:spPr/>
        <p:txBody>
          <a:bodyPr>
            <a:normAutofit fontScale="92500" lnSpcReduction="10000"/>
          </a:bodyPr>
          <a:lstStyle/>
          <a:p>
            <a:r>
              <a:rPr lang="en-GB" dirty="0"/>
              <a:t>Consider the following situations and decide which of the following three courses of action you would take.</a:t>
            </a:r>
          </a:p>
          <a:p>
            <a:pPr marL="514350" indent="-514350">
              <a:buFont typeface="+mj-lt"/>
              <a:buAutoNum type="arabicPeriod"/>
            </a:pPr>
            <a:r>
              <a:rPr lang="en-GB" dirty="0"/>
              <a:t>Do nothing, this is low risk</a:t>
            </a:r>
          </a:p>
          <a:p>
            <a:pPr marL="514350" indent="-514350">
              <a:buFont typeface="+mj-lt"/>
              <a:buAutoNum type="arabicPeriod"/>
            </a:pPr>
            <a:r>
              <a:rPr lang="en-GB" dirty="0"/>
              <a:t>Make a referral to another agency or professional and check progress with them</a:t>
            </a:r>
          </a:p>
          <a:p>
            <a:pPr marL="514350" indent="-514350">
              <a:buFont typeface="+mj-lt"/>
              <a:buAutoNum type="arabicPeriod"/>
            </a:pPr>
            <a:r>
              <a:rPr lang="en-GB" dirty="0"/>
              <a:t>Take immediate protective action and notify police and/or social work child protection services.</a:t>
            </a:r>
          </a:p>
          <a:p>
            <a:pPr marL="0" indent="0">
              <a:buNone/>
            </a:pPr>
            <a:endParaRPr lang="en-GB" dirty="0"/>
          </a:p>
          <a:p>
            <a:r>
              <a:rPr lang="en-GB" dirty="0"/>
              <a:t>When working together on this task, make a record of the agreed action and note reasons for disagreement.  You will note that get a ‘fuller picture’ or ‘investigate further’ are not included in the options, so try to make a decision on the information provided.</a:t>
            </a:r>
          </a:p>
        </p:txBody>
      </p:sp>
    </p:spTree>
    <p:extLst>
      <p:ext uri="{BB962C8B-B14F-4D97-AF65-F5344CB8AC3E}">
        <p14:creationId xmlns:p14="http://schemas.microsoft.com/office/powerpoint/2010/main" val="7928292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quarter" idx="1"/>
          </p:nvPr>
        </p:nvSpPr>
        <p:spPr/>
        <p:txBody>
          <a:bodyPr>
            <a:normAutofit lnSpcReduction="10000"/>
          </a:bodyPr>
          <a:lstStyle/>
          <a:p>
            <a:pPr marL="514350" indent="-514350">
              <a:buFont typeface="+mj-lt"/>
              <a:buAutoNum type="arabicPeriod"/>
            </a:pPr>
            <a:r>
              <a:rPr lang="en-GB" dirty="0"/>
              <a:t>A 12-year old girl is hanging around the centre at night because there is no one at home.</a:t>
            </a:r>
          </a:p>
          <a:p>
            <a:pPr marL="514350" indent="-514350">
              <a:buFont typeface="+mj-lt"/>
              <a:buAutoNum type="arabicPeriod"/>
            </a:pPr>
            <a:r>
              <a:rPr lang="en-GB" dirty="0"/>
              <a:t>A 14 year old is the main carer for a parent with significant mental health problems.</a:t>
            </a:r>
          </a:p>
          <a:p>
            <a:pPr marL="514350" indent="-514350">
              <a:buFont typeface="+mj-lt"/>
              <a:buAutoNum type="arabicPeriod"/>
            </a:pPr>
            <a:r>
              <a:rPr lang="en-GB" dirty="0"/>
              <a:t>A teenage parent regularly leaves a baby in the care of a 14 year old you are working with.</a:t>
            </a:r>
          </a:p>
          <a:p>
            <a:pPr marL="514350" indent="-514350">
              <a:buFont typeface="+mj-lt"/>
              <a:buAutoNum type="arabicPeriod"/>
            </a:pPr>
            <a:r>
              <a:rPr lang="en-GB" dirty="0"/>
              <a:t>A 15 year old young woman has told you she is fearful of going on a planned holiday to Pakistan as she has overheard that she is to be married to her mum’s cousin.</a:t>
            </a:r>
          </a:p>
          <a:p>
            <a:pPr marL="514350" indent="-514350">
              <a:buFont typeface="+mj-lt"/>
              <a:buAutoNum type="arabicPeriod"/>
            </a:pPr>
            <a:r>
              <a:rPr lang="en-GB" dirty="0"/>
              <a:t>A 14 year old girl is planning to meet with her internet boyfriend.</a:t>
            </a:r>
          </a:p>
        </p:txBody>
      </p:sp>
    </p:spTree>
    <p:extLst>
      <p:ext uri="{BB962C8B-B14F-4D97-AF65-F5344CB8AC3E}">
        <p14:creationId xmlns:p14="http://schemas.microsoft.com/office/powerpoint/2010/main" val="16525531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Feedback Discussion</a:t>
            </a:r>
          </a:p>
        </p:txBody>
      </p:sp>
      <p:sp>
        <p:nvSpPr>
          <p:cNvPr id="3" name="Content Placeholder 2"/>
          <p:cNvSpPr>
            <a:spLocks noGrp="1"/>
          </p:cNvSpPr>
          <p:nvPr>
            <p:ph sz="quarter" idx="1"/>
          </p:nvPr>
        </p:nvSpPr>
        <p:spPr/>
        <p:txBody>
          <a:bodyPr/>
          <a:lstStyle/>
          <a:p>
            <a:r>
              <a:rPr lang="en-GB" dirty="0"/>
              <a:t>What did you think and why?</a:t>
            </a:r>
          </a:p>
          <a:p>
            <a:endParaRPr lang="en-GB" dirty="0"/>
          </a:p>
          <a:p>
            <a:r>
              <a:rPr lang="en-GB" dirty="0"/>
              <a:t>Was it a clear-cut answer you all agreed on?</a:t>
            </a:r>
          </a:p>
          <a:p>
            <a:endParaRPr lang="en-GB" dirty="0"/>
          </a:p>
          <a:p>
            <a:r>
              <a:rPr lang="en-GB" dirty="0"/>
              <a:t>Where would you go with all of these concerns first?</a:t>
            </a:r>
          </a:p>
        </p:txBody>
      </p:sp>
    </p:spTree>
    <p:extLst>
      <p:ext uri="{BB962C8B-B14F-4D97-AF65-F5344CB8AC3E}">
        <p14:creationId xmlns:p14="http://schemas.microsoft.com/office/powerpoint/2010/main" val="35042792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39F8C-A1E5-4151-9C4A-104DC0DCCD74}"/>
              </a:ext>
            </a:extLst>
          </p:cNvPr>
          <p:cNvSpPr>
            <a:spLocks noGrp="1"/>
          </p:cNvSpPr>
          <p:nvPr>
            <p:ph type="title"/>
          </p:nvPr>
        </p:nvSpPr>
        <p:spPr/>
        <p:txBody>
          <a:bodyPr/>
          <a:lstStyle/>
          <a:p>
            <a:r>
              <a:rPr lang="en-GB" dirty="0"/>
              <a:t>Break</a:t>
            </a:r>
          </a:p>
        </p:txBody>
      </p:sp>
      <p:sp>
        <p:nvSpPr>
          <p:cNvPr id="3" name="Content Placeholder 2">
            <a:extLst>
              <a:ext uri="{FF2B5EF4-FFF2-40B4-BE49-F238E27FC236}">
                <a16:creationId xmlns:a16="http://schemas.microsoft.com/office/drawing/2014/main" id="{896D4601-1399-46F7-900A-54E4D8ACFA20}"/>
              </a:ext>
            </a:extLst>
          </p:cNvPr>
          <p:cNvSpPr>
            <a:spLocks noGrp="1"/>
          </p:cNvSpPr>
          <p:nvPr>
            <p:ph sz="quarter" idx="1"/>
          </p:nvPr>
        </p:nvSpPr>
        <p:spPr/>
        <p:txBody>
          <a:bodyPr/>
          <a:lstStyle/>
          <a:p>
            <a:r>
              <a:rPr lang="en-GB" dirty="0"/>
              <a:t>15 </a:t>
            </a:r>
            <a:r>
              <a:rPr lang="en-GB"/>
              <a:t>minute break</a:t>
            </a:r>
          </a:p>
        </p:txBody>
      </p:sp>
    </p:spTree>
    <p:extLst>
      <p:ext uri="{BB962C8B-B14F-4D97-AF65-F5344CB8AC3E}">
        <p14:creationId xmlns:p14="http://schemas.microsoft.com/office/powerpoint/2010/main" val="13765897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r>
              <a:rPr lang="en-GB" dirty="0"/>
              <a:t>Historically youth workers might have paid little attention to their role in the protection of children and young people, seeing this as a social worker’s responsibility.</a:t>
            </a:r>
          </a:p>
          <a:p>
            <a:endParaRPr lang="en-GB" dirty="0"/>
          </a:p>
          <a:p>
            <a:r>
              <a:rPr lang="en-GB" dirty="0"/>
              <a:t>Although youth workers, in common with other professional groups working with young people, receive basic training on child protection in the course of their work, this has largely confined to raising awareness about the impact of child abuse and the procedure to follow when they know or suspect that a young person is being abused.   </a:t>
            </a:r>
          </a:p>
        </p:txBody>
      </p:sp>
    </p:spTree>
    <p:extLst>
      <p:ext uri="{BB962C8B-B14F-4D97-AF65-F5344CB8AC3E}">
        <p14:creationId xmlns:p14="http://schemas.microsoft.com/office/powerpoint/2010/main" val="27805464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 Pairs</a:t>
            </a:r>
          </a:p>
        </p:txBody>
      </p:sp>
      <p:sp>
        <p:nvSpPr>
          <p:cNvPr id="3" name="Content Placeholder 2"/>
          <p:cNvSpPr>
            <a:spLocks noGrp="1"/>
          </p:cNvSpPr>
          <p:nvPr>
            <p:ph sz="quarter" idx="1"/>
          </p:nvPr>
        </p:nvSpPr>
        <p:spPr/>
        <p:txBody>
          <a:bodyPr/>
          <a:lstStyle/>
          <a:p>
            <a:r>
              <a:rPr lang="en-GB" dirty="0"/>
              <a:t>Discuss with a partner your knowledge and understanding of how you work with young people and others in ways which promotes safeguarding.</a:t>
            </a:r>
          </a:p>
          <a:p>
            <a:endParaRPr lang="en-GB" dirty="0"/>
          </a:p>
          <a:p>
            <a:r>
              <a:rPr lang="en-GB" dirty="0"/>
              <a:t>What are the policies in your fieldwork placement.</a:t>
            </a:r>
          </a:p>
          <a:p>
            <a:endParaRPr lang="en-GB" dirty="0"/>
          </a:p>
          <a:p>
            <a:r>
              <a:rPr lang="en-GB" dirty="0"/>
              <a:t>Any examples from practice?</a:t>
            </a:r>
          </a:p>
        </p:txBody>
      </p:sp>
    </p:spTree>
    <p:extLst>
      <p:ext uri="{BB962C8B-B14F-4D97-AF65-F5344CB8AC3E}">
        <p14:creationId xmlns:p14="http://schemas.microsoft.com/office/powerpoint/2010/main" val="25703501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404392"/>
          </a:xfrm>
        </p:spPr>
        <p:txBody>
          <a:bodyPr>
            <a:normAutofit fontScale="90000"/>
          </a:bodyPr>
          <a:lstStyle/>
          <a:p>
            <a:r>
              <a:rPr lang="en-GB" dirty="0"/>
              <a:t>Assessment Component 2 – 50%</a:t>
            </a:r>
            <a:br>
              <a:rPr lang="en-GB" dirty="0"/>
            </a:br>
            <a:r>
              <a:rPr lang="en-GB" dirty="0"/>
              <a:t>Assignment (2000 words)</a:t>
            </a:r>
            <a:br>
              <a:rPr lang="en-GB" dirty="0"/>
            </a:br>
            <a:endParaRPr lang="en-GB" dirty="0"/>
          </a:p>
        </p:txBody>
      </p:sp>
      <p:sp>
        <p:nvSpPr>
          <p:cNvPr id="3" name="Content Placeholder 2"/>
          <p:cNvSpPr>
            <a:spLocks noGrp="1"/>
          </p:cNvSpPr>
          <p:nvPr>
            <p:ph sz="quarter" idx="1"/>
          </p:nvPr>
        </p:nvSpPr>
        <p:spPr/>
        <p:txBody>
          <a:bodyPr/>
          <a:lstStyle/>
          <a:p>
            <a:r>
              <a:rPr lang="en-GB" dirty="0"/>
              <a:t>Students are required to write an essay which explores the following elements:</a:t>
            </a:r>
          </a:p>
          <a:p>
            <a:pPr lvl="0"/>
            <a:r>
              <a:rPr lang="en-GB" dirty="0"/>
              <a:t>Your understanding of, and approach to, managing boundaries within your youth work practice as a trainee youth worker and</a:t>
            </a:r>
          </a:p>
          <a:p>
            <a:r>
              <a:rPr lang="en-GB" dirty="0"/>
              <a:t>Your knowledge and understanding of how you work with young people and others in ways which promotes all elements of safeguarding.</a:t>
            </a:r>
          </a:p>
          <a:p>
            <a:endParaRPr lang="en-GB" dirty="0"/>
          </a:p>
          <a:p>
            <a:r>
              <a:rPr lang="en-GB" dirty="0"/>
              <a:t>Deadline Date 11</a:t>
            </a:r>
            <a:r>
              <a:rPr lang="en-GB" baseline="30000" dirty="0"/>
              <a:t>th</a:t>
            </a:r>
            <a:r>
              <a:rPr lang="en-GB" dirty="0"/>
              <a:t> May 2020</a:t>
            </a:r>
          </a:p>
          <a:p>
            <a:endParaRPr lang="en-GB" dirty="0"/>
          </a:p>
        </p:txBody>
      </p:sp>
    </p:spTree>
    <p:extLst>
      <p:ext uri="{BB962C8B-B14F-4D97-AF65-F5344CB8AC3E}">
        <p14:creationId xmlns:p14="http://schemas.microsoft.com/office/powerpoint/2010/main" val="31494488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BC34F-FFEC-4AAA-BC38-0B65BADD8002}"/>
              </a:ext>
            </a:extLst>
          </p:cNvPr>
          <p:cNvSpPr>
            <a:spLocks noGrp="1"/>
          </p:cNvSpPr>
          <p:nvPr>
            <p:ph type="title"/>
          </p:nvPr>
        </p:nvSpPr>
        <p:spPr/>
        <p:txBody>
          <a:bodyPr/>
          <a:lstStyle/>
          <a:p>
            <a:r>
              <a:rPr lang="en-GB" dirty="0"/>
              <a:t>Remember… </a:t>
            </a:r>
          </a:p>
        </p:txBody>
      </p:sp>
      <p:sp>
        <p:nvSpPr>
          <p:cNvPr id="3" name="Content Placeholder 2">
            <a:extLst>
              <a:ext uri="{FF2B5EF4-FFF2-40B4-BE49-F238E27FC236}">
                <a16:creationId xmlns:a16="http://schemas.microsoft.com/office/drawing/2014/main" id="{7852E147-30B8-473C-8D33-7A26825AF24B}"/>
              </a:ext>
            </a:extLst>
          </p:cNvPr>
          <p:cNvSpPr>
            <a:spLocks noGrp="1"/>
          </p:cNvSpPr>
          <p:nvPr>
            <p:ph sz="quarter" idx="1"/>
          </p:nvPr>
        </p:nvSpPr>
        <p:spPr/>
        <p:txBody>
          <a:bodyPr/>
          <a:lstStyle/>
          <a:p>
            <a:endParaRPr lang="en-GB" dirty="0"/>
          </a:p>
          <a:p>
            <a:r>
              <a:rPr lang="en-GB" dirty="0"/>
              <a:t>Safeguarding is a difficult and challenging topic to discuss so if anyone needs someone to talk to as a result of what we’ve been learning about this morning I am available now or make an appointment with me, or speak to Angharad,  Alana or someone in student services.</a:t>
            </a:r>
          </a:p>
          <a:p>
            <a:endParaRPr lang="en-GB" dirty="0"/>
          </a:p>
          <a:p>
            <a:r>
              <a:rPr lang="en-GB" dirty="0"/>
              <a:t>Keep yourself safe!</a:t>
            </a:r>
          </a:p>
        </p:txBody>
      </p:sp>
    </p:spTree>
    <p:extLst>
      <p:ext uri="{BB962C8B-B14F-4D97-AF65-F5344CB8AC3E}">
        <p14:creationId xmlns:p14="http://schemas.microsoft.com/office/powerpoint/2010/main" val="20305205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46A08-0F26-446C-AFC4-82911D39D975}"/>
              </a:ext>
            </a:extLst>
          </p:cNvPr>
          <p:cNvSpPr>
            <a:spLocks noGrp="1"/>
          </p:cNvSpPr>
          <p:nvPr>
            <p:ph type="title"/>
          </p:nvPr>
        </p:nvSpPr>
        <p:spPr/>
        <p:txBody>
          <a:bodyPr/>
          <a:lstStyle/>
          <a:p>
            <a:r>
              <a:rPr lang="en-GB" dirty="0"/>
              <a:t>Presentation Monday 23</a:t>
            </a:r>
            <a:r>
              <a:rPr lang="en-GB" baseline="30000" dirty="0"/>
              <a:t>rd</a:t>
            </a:r>
            <a:r>
              <a:rPr lang="en-GB" dirty="0"/>
              <a:t> March 2020</a:t>
            </a:r>
          </a:p>
        </p:txBody>
      </p:sp>
      <p:sp>
        <p:nvSpPr>
          <p:cNvPr id="5" name="Content Placeholder 4">
            <a:extLst>
              <a:ext uri="{FF2B5EF4-FFF2-40B4-BE49-F238E27FC236}">
                <a16:creationId xmlns:a16="http://schemas.microsoft.com/office/drawing/2014/main" id="{CD618B3B-BE73-47A4-8518-109F7BFD68AF}"/>
              </a:ext>
            </a:extLst>
          </p:cNvPr>
          <p:cNvSpPr>
            <a:spLocks noGrp="1"/>
          </p:cNvSpPr>
          <p:nvPr>
            <p:ph sz="quarter" idx="2"/>
          </p:nvPr>
        </p:nvSpPr>
        <p:spPr>
          <a:xfrm>
            <a:off x="457200" y="1556792"/>
            <a:ext cx="4038600" cy="4615408"/>
          </a:xfrm>
        </p:spPr>
        <p:txBody>
          <a:bodyPr/>
          <a:lstStyle/>
          <a:p>
            <a:pPr marL="0" indent="0">
              <a:buNone/>
            </a:pPr>
            <a:r>
              <a:rPr lang="en-GB" dirty="0"/>
              <a:t>GROUP 1</a:t>
            </a:r>
          </a:p>
          <a:p>
            <a:pPr marL="0" indent="0">
              <a:buNone/>
            </a:pPr>
            <a:endParaRPr lang="en-GB" dirty="0"/>
          </a:p>
          <a:p>
            <a:r>
              <a:rPr lang="en-GB" dirty="0"/>
              <a:t>9am – Toby</a:t>
            </a:r>
          </a:p>
          <a:p>
            <a:r>
              <a:rPr lang="en-GB" dirty="0"/>
              <a:t>9.15 – Laura J</a:t>
            </a:r>
          </a:p>
          <a:p>
            <a:r>
              <a:rPr lang="en-GB" dirty="0"/>
              <a:t>9.30 – Nadine</a:t>
            </a:r>
          </a:p>
          <a:p>
            <a:r>
              <a:rPr lang="en-GB" dirty="0"/>
              <a:t>9.45 – Rhian</a:t>
            </a:r>
          </a:p>
          <a:p>
            <a:r>
              <a:rPr lang="en-GB" dirty="0"/>
              <a:t>10.00 – Lyndsey</a:t>
            </a:r>
          </a:p>
          <a:p>
            <a:r>
              <a:rPr lang="en-GB" dirty="0"/>
              <a:t>10.15 – Rachel</a:t>
            </a:r>
          </a:p>
          <a:p>
            <a:r>
              <a:rPr lang="en-GB" dirty="0"/>
              <a:t>10.30 – Darren</a:t>
            </a:r>
          </a:p>
          <a:p>
            <a:endParaRPr lang="en-GB" dirty="0"/>
          </a:p>
        </p:txBody>
      </p:sp>
      <p:sp>
        <p:nvSpPr>
          <p:cNvPr id="6" name="Content Placeholder 5">
            <a:extLst>
              <a:ext uri="{FF2B5EF4-FFF2-40B4-BE49-F238E27FC236}">
                <a16:creationId xmlns:a16="http://schemas.microsoft.com/office/drawing/2014/main" id="{1EBFF805-92A7-4098-9A08-25CF835EDB2B}"/>
              </a:ext>
            </a:extLst>
          </p:cNvPr>
          <p:cNvSpPr>
            <a:spLocks noGrp="1"/>
          </p:cNvSpPr>
          <p:nvPr>
            <p:ph sz="quarter" idx="4"/>
          </p:nvPr>
        </p:nvSpPr>
        <p:spPr>
          <a:xfrm>
            <a:off x="4648200" y="1556792"/>
            <a:ext cx="4038600" cy="4615408"/>
          </a:xfrm>
        </p:spPr>
        <p:txBody>
          <a:bodyPr/>
          <a:lstStyle/>
          <a:p>
            <a:pPr marL="0" indent="0">
              <a:buNone/>
            </a:pPr>
            <a:r>
              <a:rPr lang="en-GB" dirty="0"/>
              <a:t>GROUP 2</a:t>
            </a:r>
          </a:p>
          <a:p>
            <a:endParaRPr lang="en-GB" dirty="0"/>
          </a:p>
          <a:p>
            <a:r>
              <a:rPr lang="en-GB" dirty="0"/>
              <a:t>10.45 – Ashlie</a:t>
            </a:r>
          </a:p>
          <a:p>
            <a:r>
              <a:rPr lang="en-GB" dirty="0"/>
              <a:t>11.00 – Deirdre</a:t>
            </a:r>
          </a:p>
          <a:p>
            <a:r>
              <a:rPr lang="en-GB" dirty="0"/>
              <a:t>11.15 – Laura D</a:t>
            </a:r>
          </a:p>
          <a:p>
            <a:r>
              <a:rPr lang="en-GB" dirty="0"/>
              <a:t>11.30 – Dana-Louise</a:t>
            </a:r>
          </a:p>
          <a:p>
            <a:r>
              <a:rPr lang="en-GB" dirty="0"/>
              <a:t>11.45 – Deena</a:t>
            </a:r>
          </a:p>
          <a:p>
            <a:r>
              <a:rPr lang="en-GB" dirty="0"/>
              <a:t>12.00 – Kennedy</a:t>
            </a:r>
          </a:p>
          <a:p>
            <a:r>
              <a:rPr lang="en-GB" dirty="0"/>
              <a:t>12.15 – Ellie</a:t>
            </a:r>
          </a:p>
          <a:p>
            <a:endParaRPr lang="en-GB" dirty="0"/>
          </a:p>
        </p:txBody>
      </p:sp>
    </p:spTree>
    <p:extLst>
      <p:ext uri="{BB962C8B-B14F-4D97-AF65-F5344CB8AC3E}">
        <p14:creationId xmlns:p14="http://schemas.microsoft.com/office/powerpoint/2010/main" val="1316211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End of Module Arrangements </a:t>
            </a:r>
          </a:p>
        </p:txBody>
      </p:sp>
      <p:sp>
        <p:nvSpPr>
          <p:cNvPr id="3" name="Content Placeholder 2"/>
          <p:cNvSpPr>
            <a:spLocks noGrp="1"/>
          </p:cNvSpPr>
          <p:nvPr>
            <p:ph sz="quarter" idx="1"/>
          </p:nvPr>
        </p:nvSpPr>
        <p:spPr/>
        <p:txBody>
          <a:bodyPr/>
          <a:lstStyle/>
          <a:p>
            <a:endParaRPr lang="en-GB" dirty="0"/>
          </a:p>
          <a:p>
            <a:r>
              <a:rPr lang="en-GB" dirty="0"/>
              <a:t>W/c 20th April and W/c 27</a:t>
            </a:r>
            <a:r>
              <a:rPr lang="en-GB" baseline="30000" dirty="0"/>
              <a:t>th</a:t>
            </a:r>
            <a:r>
              <a:rPr lang="en-GB" dirty="0"/>
              <a:t> April – Individual Tutorials by Appointment</a:t>
            </a:r>
          </a:p>
          <a:p>
            <a:endParaRPr lang="en-GB" dirty="0"/>
          </a:p>
          <a:p>
            <a:r>
              <a:rPr lang="en-GB" dirty="0"/>
              <a:t>Monday 4</a:t>
            </a:r>
            <a:r>
              <a:rPr lang="en-GB" baseline="30000" dirty="0"/>
              <a:t>th</a:t>
            </a:r>
            <a:r>
              <a:rPr lang="en-GB" dirty="0"/>
              <a:t> May 9-12– Group Tutorial (turn up if you want)</a:t>
            </a:r>
          </a:p>
          <a:p>
            <a:endParaRPr lang="en-GB" dirty="0"/>
          </a:p>
          <a:p>
            <a:r>
              <a:rPr lang="en-GB" dirty="0"/>
              <a:t>Deadline Date 11</a:t>
            </a:r>
            <a:r>
              <a:rPr lang="en-GB" baseline="30000" dirty="0"/>
              <a:t>th</a:t>
            </a:r>
            <a:r>
              <a:rPr lang="en-GB" dirty="0"/>
              <a:t> May 2020</a:t>
            </a:r>
          </a:p>
          <a:p>
            <a:endParaRPr lang="en-GB" dirty="0"/>
          </a:p>
          <a:p>
            <a:endParaRPr lang="en-GB" dirty="0"/>
          </a:p>
        </p:txBody>
      </p:sp>
    </p:spTree>
    <p:extLst>
      <p:ext uri="{BB962C8B-B14F-4D97-AF65-F5344CB8AC3E}">
        <p14:creationId xmlns:p14="http://schemas.microsoft.com/office/powerpoint/2010/main" val="18530705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39D32-9B1D-4D86-9E8E-9E5C51423C80}"/>
              </a:ext>
            </a:extLst>
          </p:cNvPr>
          <p:cNvSpPr>
            <a:spLocks noGrp="1"/>
          </p:cNvSpPr>
          <p:nvPr>
            <p:ph type="title"/>
          </p:nvPr>
        </p:nvSpPr>
        <p:spPr>
          <a:xfrm>
            <a:off x="457200" y="2971800"/>
            <a:ext cx="8229600" cy="914400"/>
          </a:xfrm>
        </p:spPr>
        <p:txBody>
          <a:bodyPr/>
          <a:lstStyle/>
          <a:p>
            <a:pPr algn="ctr"/>
            <a:r>
              <a:rPr lang="en-GB" dirty="0"/>
              <a:t>THANK YOU!!!</a:t>
            </a:r>
          </a:p>
        </p:txBody>
      </p:sp>
    </p:spTree>
    <p:extLst>
      <p:ext uri="{BB962C8B-B14F-4D97-AF65-F5344CB8AC3E}">
        <p14:creationId xmlns:p14="http://schemas.microsoft.com/office/powerpoint/2010/main" val="24301452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510</TotalTime>
  <Words>2284</Words>
  <Application>Microsoft Office PowerPoint</Application>
  <PresentationFormat>On-screen Show (4:3)</PresentationFormat>
  <Paragraphs>289</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Bookman Old Style</vt:lpstr>
      <vt:lpstr>Calibri</vt:lpstr>
      <vt:lpstr>Gill Sans MT</vt:lpstr>
      <vt:lpstr>Wingdings</vt:lpstr>
      <vt:lpstr>Wingdings 3</vt:lpstr>
      <vt:lpstr>Origin</vt:lpstr>
      <vt:lpstr>Conflict and Safeguarding Young People and Child Protection</vt:lpstr>
      <vt:lpstr>Today</vt:lpstr>
      <vt:lpstr>What is conflict?</vt:lpstr>
      <vt:lpstr>PowerPoint Presentation</vt:lpstr>
      <vt:lpstr>PowerPoint Presentation</vt:lpstr>
      <vt:lpstr>PowerPoint Presentation</vt:lpstr>
      <vt:lpstr>PowerPoint Presentation</vt:lpstr>
      <vt:lpstr>PowerPoint Presentation</vt:lpstr>
      <vt:lpstr>Which conflict animal do you think you are?</vt:lpstr>
      <vt:lpstr>The Quiz…</vt:lpstr>
      <vt:lpstr>Score sheet (example)</vt:lpstr>
      <vt:lpstr>What did you find out?  </vt:lpstr>
      <vt:lpstr>Break </vt:lpstr>
      <vt:lpstr>What is safeguarding?</vt:lpstr>
      <vt:lpstr>Safeguarding and Child Protection</vt:lpstr>
      <vt:lpstr>Group Task 1</vt:lpstr>
      <vt:lpstr>Safeguarding and Child Protection</vt:lpstr>
      <vt:lpstr>Group Activity 2</vt:lpstr>
      <vt:lpstr>Feedback</vt:lpstr>
      <vt:lpstr>PowerPoint Presentation</vt:lpstr>
      <vt:lpstr>Points for Reflection</vt:lpstr>
      <vt:lpstr>Group Activity 3 </vt:lpstr>
      <vt:lpstr>PowerPoint Presentation</vt:lpstr>
      <vt:lpstr>Feedback Discussion</vt:lpstr>
      <vt:lpstr>Break</vt:lpstr>
      <vt:lpstr>PowerPoint Presentation</vt:lpstr>
      <vt:lpstr>In Pairs</vt:lpstr>
      <vt:lpstr>Assessment Component 2 – 50% Assignment (2000 words) </vt:lpstr>
      <vt:lpstr>Remember… </vt:lpstr>
      <vt:lpstr>Presentation Monday 23rd March 2020</vt:lpstr>
      <vt:lpstr>End of Module Arrangements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Safeguarding Young People and Child Protection</dc:title>
  <dc:creator>Administrator</dc:creator>
  <cp:lastModifiedBy>katie gardner</cp:lastModifiedBy>
  <cp:revision>25</cp:revision>
  <dcterms:created xsi:type="dcterms:W3CDTF">2017-03-22T11:36:38Z</dcterms:created>
  <dcterms:modified xsi:type="dcterms:W3CDTF">2020-03-12T14:10:20Z</dcterms:modified>
</cp:coreProperties>
</file>