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720" r:id="rId1"/>
  </p:sldMasterIdLst>
  <p:sldIdLst>
    <p:sldId id="256" r:id="rId2"/>
    <p:sldId id="257" r:id="rId3"/>
    <p:sldId id="258" r:id="rId4"/>
    <p:sldId id="261" r:id="rId5"/>
    <p:sldId id="259" r:id="rId6"/>
    <p:sldId id="260" r:id="rId7"/>
    <p:sldId id="291" r:id="rId8"/>
    <p:sldId id="262" r:id="rId9"/>
    <p:sldId id="263" r:id="rId10"/>
    <p:sldId id="287" r:id="rId11"/>
    <p:sldId id="264" r:id="rId12"/>
    <p:sldId id="265" r:id="rId13"/>
    <p:sldId id="266" r:id="rId14"/>
    <p:sldId id="267" r:id="rId15"/>
    <p:sldId id="268" r:id="rId16"/>
    <p:sldId id="269" r:id="rId17"/>
    <p:sldId id="270" r:id="rId18"/>
    <p:sldId id="271" r:id="rId19"/>
    <p:sldId id="272" r:id="rId20"/>
    <p:sldId id="273" r:id="rId21"/>
    <p:sldId id="274" r:id="rId22"/>
    <p:sldId id="276" r:id="rId23"/>
    <p:sldId id="275" r:id="rId24"/>
    <p:sldId id="277" r:id="rId25"/>
    <p:sldId id="278" r:id="rId26"/>
    <p:sldId id="279" r:id="rId27"/>
    <p:sldId id="280" r:id="rId28"/>
    <p:sldId id="281" r:id="rId29"/>
    <p:sldId id="282" r:id="rId30"/>
    <p:sldId id="283" r:id="rId31"/>
    <p:sldId id="284" r:id="rId32"/>
    <p:sldId id="285" r:id="rId33"/>
    <p:sldId id="286" r:id="rId34"/>
    <p:sldId id="288" r:id="rId35"/>
    <p:sldId id="289" r:id="rId36"/>
    <p:sldId id="290" r:id="rId37"/>
  </p:sldIdLst>
  <p:sldSz cx="9144000" cy="6858000" type="screen4x3"/>
  <p:notesSz cx="6858000" cy="9144000"/>
  <p:embeddedFontLst>
    <p:embeddedFont>
      <p:font typeface="Cambria Math" panose="02040503050406030204" pitchFamily="18" charset="0"/>
      <p:regular r:id="rId38"/>
    </p:embeddedFont>
    <p:embeddedFont>
      <p:font typeface="Corbel" panose="020B0503020204020204" pitchFamily="34" charset="0"/>
      <p:regular r:id="rId39"/>
      <p:bold r:id="rId40"/>
      <p:italic r:id="rId41"/>
      <p:boldItalic r:id="rId42"/>
    </p:embeddedFont>
    <p:embeddedFont>
      <p:font typeface="Wingdings 2" panose="05020102010507070707" pitchFamily="18" charset="2"/>
      <p:regular r:id="rId43"/>
    </p:embeddedFont>
    <p:embeddedFont>
      <p:font typeface="Wingdings 3" panose="05040102010807070707" pitchFamily="18" charset="2"/>
      <p:regular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77" autoAdjust="0"/>
    <p:restoredTop sz="89899" autoAdjust="0"/>
  </p:normalViewPr>
  <p:slideViewPr>
    <p:cSldViewPr snapToGrid="0">
      <p:cViewPr varScale="1">
        <p:scale>
          <a:sx n="53" d="100"/>
          <a:sy n="53" d="100"/>
        </p:scale>
        <p:origin x="1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5.fntdata"/><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1.fntdata"/><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font" Target="fonts/font3.fntdata"/><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7.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font" Target="fonts/font6.fntdata"/><Relationship Id="rId48"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762000"/>
            <a:ext cx="685621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952697" y="762000"/>
            <a:ext cx="2193989" cy="5334001"/>
          </a:xfrm>
          <a:prstGeom prst="rect">
            <a:avLst/>
          </a:prstGeom>
          <a:solidFill>
            <a:srgbClr val="C3C3C3">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02386" y="1298448"/>
            <a:ext cx="5486400" cy="3255264"/>
          </a:xfrm>
        </p:spPr>
        <p:txBody>
          <a:bodyPr anchor="b">
            <a:normAutofit/>
          </a:bodyPr>
          <a:lstStyle>
            <a:lvl1pPr algn="l">
              <a:defRPr sz="54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825011" y="4670246"/>
            <a:ext cx="5486400" cy="914400"/>
          </a:xfrm>
        </p:spPr>
        <p:txBody>
          <a:bodyPr anchor="t">
            <a:normAutofit/>
          </a:bodyPr>
          <a:lstStyle>
            <a:lvl1pPr marL="0" indent="0" algn="l">
              <a:buNone/>
              <a:defRPr sz="2000" cap="none" spc="0" baseline="0">
                <a:solidFill>
                  <a:schemeClr val="accent1">
                    <a:lumMod val="20000"/>
                    <a:lumOff val="80000"/>
                  </a:schemeClr>
                </a:solidFill>
              </a:defRPr>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24223616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05A7C0-EFCD-4C72-9C76-B746EE1ADA98}"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712870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00934" y="1298448"/>
            <a:ext cx="5486400" cy="3255264"/>
          </a:xfrm>
        </p:spPr>
        <p:txBody>
          <a:bodyPr anchor="b">
            <a:normAutofit/>
          </a:bodyPr>
          <a:lstStyle>
            <a:lvl1pPr>
              <a:defRPr sz="54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914650" y="4672584"/>
            <a:ext cx="5486400" cy="914400"/>
          </a:xfrm>
        </p:spPr>
        <p:txBody>
          <a:bodyPr anchor="t">
            <a:normAutofit/>
          </a:bodyPr>
          <a:lstStyle>
            <a:lvl1pPr marL="0" indent="0">
              <a:buNone/>
              <a:defRPr sz="20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05A7C0-EFCD-4C72-9C76-B746EE1ADA98}"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90337319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900934"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63590" y="868680"/>
            <a:ext cx="2606040" cy="512064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905A7C0-EFCD-4C72-9C76-B746EE1ADA98}" type="datetimeFigureOut">
              <a:rPr lang="en-GB" smtClean="0"/>
              <a:pPr/>
              <a:t>01/10/2020</a:t>
            </a:fld>
            <a:endParaRPr lang="en-GB" dirty="0"/>
          </a:p>
        </p:txBody>
      </p:sp>
      <p:sp>
        <p:nvSpPr>
          <p:cNvPr id="9" name="Footer Placeholder 8"/>
          <p:cNvSpPr>
            <a:spLocks noGrp="1"/>
          </p:cNvSpPr>
          <p:nvPr>
            <p:ph type="ftr" sz="quarter" idx="11"/>
          </p:nvPr>
        </p:nvSpPr>
        <p:spPr/>
        <p:txBody>
          <a:bodyPr/>
          <a:lstStyle/>
          <a:p>
            <a:endParaRPr lang="en-GB" dirty="0"/>
          </a:p>
        </p:txBody>
      </p:sp>
      <p:sp>
        <p:nvSpPr>
          <p:cNvPr id="10" name="Slide Number Placeholder 9"/>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51738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00934" y="1023586"/>
            <a:ext cx="2606040" cy="807720"/>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900934"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63847" y="1023587"/>
            <a:ext cx="2606040" cy="813171"/>
          </a:xfrm>
        </p:spPr>
        <p:txBody>
          <a:bodyPr anchor="b">
            <a:normAutofit/>
          </a:bodyPr>
          <a:lstStyle>
            <a:lvl1pPr marL="0" indent="0">
              <a:spcBef>
                <a:spcPts val="0"/>
              </a:spcBef>
              <a:buNone/>
              <a:defRPr sz="1900" b="1">
                <a:solidFill>
                  <a:schemeClr val="tx1">
                    <a:lumMod val="65000"/>
                    <a:lumOff val="3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63847" y="1930936"/>
            <a:ext cx="2606040" cy="4023360"/>
          </a:xfrm>
        </p:spPr>
        <p:txBody>
          <a:bodyPr/>
          <a:lstStyle>
            <a:lvl1pPr>
              <a:defRPr sz="1900"/>
            </a:lvl1pPr>
            <a:lvl2pPr>
              <a:defRPr sz="1700"/>
            </a:lvl2pPr>
            <a:lvl3pPr>
              <a:defRPr sz="1500"/>
            </a:lvl3pPr>
            <a:lvl4pPr>
              <a:defRPr sz="1300"/>
            </a:lvl4pPr>
            <a:lvl5pPr>
              <a:defRPr sz="1300"/>
            </a:lvl5pPr>
            <a:lvl6pPr>
              <a:defRPr sz="1300"/>
            </a:lvl6pPr>
            <a:lvl7pPr>
              <a:defRPr sz="1300"/>
            </a:lvl7pPr>
            <a:lvl8pPr>
              <a:defRPr sz="1300"/>
            </a:lvl8pPr>
            <a:lvl9pPr>
              <a:defRPr sz="13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A905A7C0-EFCD-4C72-9C76-B746EE1ADA98}" type="datetimeFigureOut">
              <a:rPr lang="en-GB" smtClean="0"/>
              <a:t>01/10/2020</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1393250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905A7C0-EFCD-4C72-9C76-B746EE1ADA98}" type="datetimeFigureOut">
              <a:rPr lang="en-GB" smtClean="0"/>
              <a:t>01/10/2020</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088943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905A7C0-EFCD-4C72-9C76-B746EE1ADA98}"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624454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baseline="0"/>
            </a:lvl1pPr>
          </a:lstStyle>
          <a:p>
            <a:r>
              <a:rPr lang="en-US"/>
              <a:t>Click to edit Master title style</a:t>
            </a:r>
            <a:endParaRPr lang="en-US" dirty="0"/>
          </a:p>
        </p:txBody>
      </p:sp>
      <p:sp>
        <p:nvSpPr>
          <p:cNvPr id="3" name="Content Placeholder 2"/>
          <p:cNvSpPr>
            <a:spLocks noGrp="1"/>
          </p:cNvSpPr>
          <p:nvPr>
            <p:ph idx="1"/>
          </p:nvPr>
        </p:nvSpPr>
        <p:spPr>
          <a:xfrm>
            <a:off x="2900934" y="868680"/>
            <a:ext cx="54864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2024" y="3337560"/>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A905A7C0-EFCD-4C72-9C76-B746EE1ADA98}" type="datetimeFigureOut">
              <a:rPr lang="en-GB" smtClean="0"/>
              <a:t>01/10/2020</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2124035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2024" y="1143000"/>
            <a:ext cx="2125980" cy="2194560"/>
          </a:xfrm>
        </p:spPr>
        <p:txBody>
          <a:bodyPr anchor="b">
            <a:normAutofit/>
          </a:bodyPr>
          <a:lstStyle>
            <a:lvl1pPr>
              <a:defRPr sz="2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677983" y="767419"/>
            <a:ext cx="6086423"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92024" y="3340602"/>
            <a:ext cx="2125980" cy="2560320"/>
          </a:xfrm>
        </p:spPr>
        <p:txBody>
          <a:bodyPr anchor="t">
            <a:normAutofit/>
          </a:bodyPr>
          <a:lstStyle>
            <a:lvl1pPr marL="0" indent="0">
              <a:lnSpc>
                <a:spcPct val="100000"/>
              </a:lnSpc>
              <a:spcBef>
                <a:spcPts val="800"/>
              </a:spcBef>
              <a:buNone/>
              <a:defRPr sz="125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A905A7C0-EFCD-4C72-9C76-B746EE1ADA98}" type="datetimeFigureOut">
              <a:rPr lang="en-GB" smtClean="0"/>
              <a:pPr/>
              <a:t>01/10/2020</a:t>
            </a:fld>
            <a:endParaRPr lang="en-GB" dirty="0"/>
          </a:p>
        </p:txBody>
      </p:sp>
      <p:sp>
        <p:nvSpPr>
          <p:cNvPr id="9" name="Footer Placeholder 8"/>
          <p:cNvSpPr>
            <a:spLocks noGrp="1"/>
          </p:cNvSpPr>
          <p:nvPr>
            <p:ph type="ftr" sz="quarter" idx="11"/>
          </p:nvPr>
        </p:nvSpPr>
        <p:spPr>
          <a:xfrm>
            <a:off x="2624326" y="6356351"/>
            <a:ext cx="4433638" cy="365125"/>
          </a:xfrm>
        </p:spPr>
        <p:txBody>
          <a:bodyPr/>
          <a:lstStyle/>
          <a:p>
            <a:endParaRPr lang="en-GB" dirty="0"/>
          </a:p>
        </p:txBody>
      </p:sp>
      <p:sp>
        <p:nvSpPr>
          <p:cNvPr id="10" name="Slide Number Placeholder 9"/>
          <p:cNvSpPr>
            <a:spLocks noGrp="1"/>
          </p:cNvSpPr>
          <p:nvPr>
            <p:ph type="sldNum" sz="quarter" idx="12"/>
          </p:nvPr>
        </p:nvSpPr>
        <p:spPr/>
        <p:txBody>
          <a:body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4839321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651767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85750" y="990600"/>
            <a:ext cx="211455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00934" y="868680"/>
            <a:ext cx="54864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05A7C0-EFCD-4C72-9C76-B746EE1ADA98}" type="datetimeFigureOut">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2D411D-366C-445C-883F-4824971BE5F6}" type="slidenum">
              <a:rPr lang="en-GB" smtClean="0"/>
              <a:t>‹#›</a:t>
            </a:fld>
            <a:endParaRPr lang="en-GB"/>
          </a:p>
        </p:txBody>
      </p:sp>
    </p:spTree>
    <p:extLst>
      <p:ext uri="{BB962C8B-B14F-4D97-AF65-F5344CB8AC3E}">
        <p14:creationId xmlns:p14="http://schemas.microsoft.com/office/powerpoint/2010/main" val="3873221249"/>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2582693"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89689" y="1123838"/>
            <a:ext cx="221061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8861898" y="758952"/>
            <a:ext cx="28803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2901951" y="864108"/>
            <a:ext cx="54864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96849" y="6356351"/>
            <a:ext cx="2057400"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fld id="{A905A7C0-EFCD-4C72-9C76-B746EE1ADA98}" type="datetimeFigureOut">
              <a:rPr lang="en-GB" smtClean="0"/>
              <a:pPr/>
              <a:t>01/10/2020</a:t>
            </a:fld>
            <a:endParaRPr lang="en-GB" dirty="0"/>
          </a:p>
        </p:txBody>
      </p:sp>
      <p:sp>
        <p:nvSpPr>
          <p:cNvPr id="5" name="Footer Placeholder 4"/>
          <p:cNvSpPr>
            <a:spLocks noGrp="1"/>
          </p:cNvSpPr>
          <p:nvPr>
            <p:ph type="ftr" sz="quarter" idx="3"/>
          </p:nvPr>
        </p:nvSpPr>
        <p:spPr>
          <a:xfrm>
            <a:off x="2901951" y="6356351"/>
            <a:ext cx="4433638" cy="365125"/>
          </a:xfrm>
          <a:prstGeom prst="rect">
            <a:avLst/>
          </a:prstGeom>
        </p:spPr>
        <p:txBody>
          <a:bodyPr vert="horz" lIns="91440" tIns="45720" rIns="91440" bIns="45720" rtlCol="0" anchor="ctr"/>
          <a:lstStyle>
            <a:lvl1pPr algn="l">
              <a:defRPr sz="1000">
                <a:solidFill>
                  <a:schemeClr val="tx1">
                    <a:lumMod val="50000"/>
                    <a:lumOff val="50000"/>
                  </a:schemeClr>
                </a:solidFill>
              </a:defRPr>
            </a:lvl1pPr>
          </a:lstStyle>
          <a:p>
            <a:endParaRPr lang="en-GB" dirty="0"/>
          </a:p>
        </p:txBody>
      </p:sp>
      <p:sp>
        <p:nvSpPr>
          <p:cNvPr id="6" name="Slide Number Placeholder 5"/>
          <p:cNvSpPr>
            <a:spLocks noGrp="1"/>
          </p:cNvSpPr>
          <p:nvPr>
            <p:ph type="sldNum" sz="quarter" idx="4"/>
          </p:nvPr>
        </p:nvSpPr>
        <p:spPr>
          <a:xfrm>
            <a:off x="7975602" y="6356351"/>
            <a:ext cx="1148195" cy="365125"/>
          </a:xfrm>
          <a:prstGeom prst="rect">
            <a:avLst/>
          </a:prstGeom>
        </p:spPr>
        <p:txBody>
          <a:bodyPr vert="horz" lIns="91440" tIns="45720" rIns="91440" bIns="45720" rtlCol="0" anchor="ctr"/>
          <a:lstStyle>
            <a:lvl1pPr algn="r">
              <a:defRPr sz="1100" b="1">
                <a:solidFill>
                  <a:schemeClr val="accent1"/>
                </a:solidFill>
              </a:defRPr>
            </a:lvl1pPr>
          </a:lstStyle>
          <a:p>
            <a:fld id="{B62D411D-366C-445C-883F-4824971BE5F6}" type="slidenum">
              <a:rPr lang="en-GB" smtClean="0"/>
              <a:pPr/>
              <a:t>‹#›</a:t>
            </a:fld>
            <a:endParaRPr lang="en-GB" dirty="0"/>
          </a:p>
        </p:txBody>
      </p:sp>
    </p:spTree>
    <p:extLst>
      <p:ext uri="{BB962C8B-B14F-4D97-AF65-F5344CB8AC3E}">
        <p14:creationId xmlns:p14="http://schemas.microsoft.com/office/powerpoint/2010/main" val="20055650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0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19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7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5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3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Data Analysis </a:t>
            </a:r>
            <a:br>
              <a:rPr lang="en-GB" dirty="0"/>
            </a:br>
            <a:r>
              <a:rPr lang="en-GB" dirty="0"/>
              <a:t>and </a:t>
            </a:r>
            <a:r>
              <a:rPr lang="en-GB" dirty="0" err="1"/>
              <a:t>Visualisaton</a:t>
            </a:r>
            <a:endParaRPr lang="en-GB" dirty="0"/>
          </a:p>
        </p:txBody>
      </p:sp>
      <p:sp>
        <p:nvSpPr>
          <p:cNvPr id="3" name="Subtitle 2"/>
          <p:cNvSpPr>
            <a:spLocks noGrp="1"/>
          </p:cNvSpPr>
          <p:nvPr>
            <p:ph type="subTitle" idx="1"/>
          </p:nvPr>
        </p:nvSpPr>
        <p:spPr/>
        <p:txBody>
          <a:bodyPr/>
          <a:lstStyle/>
          <a:p>
            <a:r>
              <a:rPr lang="en-GB" dirty="0"/>
              <a:t>Lecture 1</a:t>
            </a:r>
          </a:p>
          <a:p>
            <a:r>
              <a:rPr lang="en-GB" dirty="0"/>
              <a:t>Introduction and basic maths review</a:t>
            </a:r>
          </a:p>
        </p:txBody>
      </p:sp>
    </p:spTree>
    <p:extLst>
      <p:ext uri="{BB962C8B-B14F-4D97-AF65-F5344CB8AC3E}">
        <p14:creationId xmlns:p14="http://schemas.microsoft.com/office/powerpoint/2010/main" val="18082014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Lectures</a:t>
            </a:r>
          </a:p>
        </p:txBody>
      </p:sp>
      <p:sp>
        <p:nvSpPr>
          <p:cNvPr id="3" name="Content Placeholder 2"/>
          <p:cNvSpPr>
            <a:spLocks noGrp="1"/>
          </p:cNvSpPr>
          <p:nvPr>
            <p:ph idx="1"/>
          </p:nvPr>
        </p:nvSpPr>
        <p:spPr/>
        <p:txBody>
          <a:bodyPr/>
          <a:lstStyle/>
          <a:p>
            <a:r>
              <a:rPr lang="en-GB" dirty="0"/>
              <a:t>The lectures for this class will be</a:t>
            </a:r>
          </a:p>
          <a:p>
            <a:pPr lvl="1"/>
            <a:endParaRPr lang="en-GB" dirty="0"/>
          </a:p>
          <a:p>
            <a:endParaRPr lang="en-GB" dirty="0"/>
          </a:p>
          <a:p>
            <a:r>
              <a:rPr lang="en-GB" dirty="0"/>
              <a:t>Bring pens, coloured pens/pencils, paper, and a scientific calculator (i.e. one that does 1/x, x</a:t>
            </a:r>
            <a:r>
              <a:rPr lang="en-GB" baseline="30000" dirty="0"/>
              <a:t>2</a:t>
            </a:r>
            <a:r>
              <a:rPr lang="en-GB" dirty="0"/>
              <a:t>, log(x), </a:t>
            </a:r>
            <a:r>
              <a:rPr lang="en-GB" dirty="0" err="1"/>
              <a:t>x</a:t>
            </a:r>
            <a:r>
              <a:rPr lang="en-GB" baseline="30000" dirty="0" err="1"/>
              <a:t>y</a:t>
            </a:r>
            <a:r>
              <a:rPr lang="en-GB" dirty="0"/>
              <a:t>)</a:t>
            </a:r>
          </a:p>
          <a:p>
            <a:endParaRPr lang="en-GB" dirty="0"/>
          </a:p>
          <a:p>
            <a:r>
              <a:rPr lang="en-GB" dirty="0"/>
              <a:t>The above will help but usually works well if we are together on campus. This semester we will be using MS-Excel as our play ground.</a:t>
            </a:r>
          </a:p>
          <a:p>
            <a:endParaRPr lang="en-GB" dirty="0"/>
          </a:p>
        </p:txBody>
      </p:sp>
    </p:spTree>
    <p:extLst>
      <p:ext uri="{BB962C8B-B14F-4D97-AF65-F5344CB8AC3E}">
        <p14:creationId xmlns:p14="http://schemas.microsoft.com/office/powerpoint/2010/main" val="21207483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pPr lvl="0"/>
            <a:r>
              <a:rPr lang="en-GB" dirty="0"/>
              <a:t>To develop the knowledge and skills required to perform basic statistical analysis of experimental data. </a:t>
            </a:r>
          </a:p>
          <a:p>
            <a:pPr lvl="0"/>
            <a:endParaRPr lang="en-GB" dirty="0"/>
          </a:p>
          <a:p>
            <a:pPr lvl="0"/>
            <a:r>
              <a:rPr lang="en-GB" dirty="0"/>
              <a:t>To introduce students to a wide variety of techniques used to display different types of data effectively. The student will learn to design data presentations for both static and interactive displays.</a:t>
            </a:r>
          </a:p>
          <a:p>
            <a:pPr marL="0" indent="0">
              <a:buNone/>
            </a:pPr>
            <a:endParaRPr lang="en-GB" dirty="0"/>
          </a:p>
        </p:txBody>
      </p:sp>
    </p:spTree>
    <p:extLst>
      <p:ext uri="{BB962C8B-B14F-4D97-AF65-F5344CB8AC3E}">
        <p14:creationId xmlns:p14="http://schemas.microsoft.com/office/powerpoint/2010/main" val="3433656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p:txBody>
          <a:bodyPr>
            <a:normAutofit/>
          </a:bodyPr>
          <a:lstStyle/>
          <a:p>
            <a:pPr marL="0" indent="0">
              <a:buNone/>
            </a:pPr>
            <a:r>
              <a:rPr lang="en-GB" dirty="0"/>
              <a:t>At the end of the module students should be able to:</a:t>
            </a:r>
          </a:p>
          <a:p>
            <a:pPr lvl="0"/>
            <a:r>
              <a:rPr lang="en-GB" dirty="0"/>
              <a:t>Select and apply appropriate statistical methods for the analysis of well-defined problems.</a:t>
            </a:r>
          </a:p>
          <a:p>
            <a:pPr lvl="0"/>
            <a:r>
              <a:rPr lang="en-GB" dirty="0"/>
              <a:t>Demonstrate an ability to present nominal, ordinal, categorical and network data in forms that enable the easy understanding of the data</a:t>
            </a:r>
          </a:p>
          <a:p>
            <a:pPr lvl="0"/>
            <a:r>
              <a:rPr lang="en-GB" dirty="0"/>
              <a:t>Demonstrate an ability to rearrange data in order to extract hidden information from it</a:t>
            </a:r>
          </a:p>
          <a:p>
            <a:pPr lvl="0" hangingPunct="0"/>
            <a:r>
              <a:rPr lang="en-GB" dirty="0"/>
              <a:t>Apply colour, position, size, shape and icons to encode information creatively and effectively to solve well-defined problems in information visualisation.</a:t>
            </a:r>
            <a:endParaRPr lang="en-GB" b="1" dirty="0"/>
          </a:p>
        </p:txBody>
      </p:sp>
    </p:spTree>
    <p:extLst>
      <p:ext uri="{BB962C8B-B14F-4D97-AF65-F5344CB8AC3E}">
        <p14:creationId xmlns:p14="http://schemas.microsoft.com/office/powerpoint/2010/main" val="3670154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a:t>
            </a:r>
          </a:p>
        </p:txBody>
      </p:sp>
      <p:sp>
        <p:nvSpPr>
          <p:cNvPr id="3" name="Content Placeholder 2"/>
          <p:cNvSpPr>
            <a:spLocks noGrp="1"/>
          </p:cNvSpPr>
          <p:nvPr>
            <p:ph idx="1"/>
          </p:nvPr>
        </p:nvSpPr>
        <p:spPr/>
        <p:txBody>
          <a:bodyPr/>
          <a:lstStyle/>
          <a:p>
            <a:r>
              <a:rPr lang="en-GB" dirty="0"/>
              <a:t>Two assessments</a:t>
            </a:r>
          </a:p>
          <a:p>
            <a:r>
              <a:rPr lang="en-GB" dirty="0"/>
              <a:t>Assessment 1:</a:t>
            </a:r>
          </a:p>
          <a:p>
            <a:pPr lvl="1"/>
            <a:r>
              <a:rPr lang="en-GB" dirty="0"/>
              <a:t>Critiquing an existing data visualisation </a:t>
            </a:r>
          </a:p>
          <a:p>
            <a:pPr lvl="1"/>
            <a:r>
              <a:rPr lang="en-GB" dirty="0"/>
              <a:t>Creating an effective visualisation from existing data</a:t>
            </a:r>
          </a:p>
          <a:p>
            <a:endParaRPr lang="en-GB" dirty="0"/>
          </a:p>
          <a:p>
            <a:r>
              <a:rPr lang="en-GB" dirty="0"/>
              <a:t>Assessment 2:</a:t>
            </a:r>
          </a:p>
          <a:p>
            <a:pPr lvl="1"/>
            <a:r>
              <a:rPr lang="en-GB" dirty="0"/>
              <a:t>Analysing the data captured from an experiment</a:t>
            </a:r>
          </a:p>
        </p:txBody>
      </p:sp>
    </p:spTree>
    <p:extLst>
      <p:ext uri="{BB962C8B-B14F-4D97-AF65-F5344CB8AC3E}">
        <p14:creationId xmlns:p14="http://schemas.microsoft.com/office/powerpoint/2010/main" val="3125738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Indicative content</a:t>
            </a:r>
          </a:p>
        </p:txBody>
      </p:sp>
      <p:sp>
        <p:nvSpPr>
          <p:cNvPr id="3" name="Content Placeholder 2"/>
          <p:cNvSpPr>
            <a:spLocks noGrp="1"/>
          </p:cNvSpPr>
          <p:nvPr>
            <p:ph idx="1"/>
          </p:nvPr>
        </p:nvSpPr>
        <p:spPr/>
        <p:txBody>
          <a:bodyPr>
            <a:normAutofit/>
          </a:bodyPr>
          <a:lstStyle/>
          <a:p>
            <a:pPr lvl="0"/>
            <a:r>
              <a:rPr lang="en-GB" dirty="0"/>
              <a:t>Frequency distributions, descriptive statistics, the normal curve, percentiles and standard scores, hypothesis development, confidence limits</a:t>
            </a:r>
          </a:p>
          <a:p>
            <a:pPr lvl="0"/>
            <a:r>
              <a:rPr lang="en-GB" dirty="0"/>
              <a:t>Correlation coefficients, the t-test, chi-square test</a:t>
            </a:r>
          </a:p>
          <a:p>
            <a:pPr lvl="0"/>
            <a:r>
              <a:rPr lang="en-GB" dirty="0"/>
              <a:t>Software for statistical analysis</a:t>
            </a:r>
          </a:p>
          <a:p>
            <a:pPr lvl="0"/>
            <a:r>
              <a:rPr lang="en-GB" dirty="0"/>
              <a:t>Different types of data; nominal, ordinal, categorical, network data; univariate, bivariate, </a:t>
            </a:r>
            <a:r>
              <a:rPr lang="en-GB" dirty="0" err="1"/>
              <a:t>trivariate</a:t>
            </a:r>
            <a:r>
              <a:rPr lang="en-GB" dirty="0"/>
              <a:t>, </a:t>
            </a:r>
            <a:r>
              <a:rPr lang="en-GB" dirty="0" err="1"/>
              <a:t>hypervariate</a:t>
            </a:r>
            <a:r>
              <a:rPr lang="en-GB" dirty="0"/>
              <a:t> data.</a:t>
            </a:r>
          </a:p>
          <a:p>
            <a:pPr lvl="0"/>
            <a:r>
              <a:rPr lang="en-GB" dirty="0"/>
              <a:t>Appropriate display methods for differing data types; graphs, tables, icons.</a:t>
            </a:r>
          </a:p>
          <a:p>
            <a:pPr lvl="0"/>
            <a:r>
              <a:rPr lang="en-GB" dirty="0"/>
              <a:t>Histograms, boxplots, scatterplots, </a:t>
            </a:r>
            <a:r>
              <a:rPr lang="en-GB" dirty="0" err="1"/>
              <a:t>barcharts</a:t>
            </a:r>
            <a:r>
              <a:rPr lang="en-GB" dirty="0"/>
              <a:t>, mosaic plots, parallel coordinate plots, maps</a:t>
            </a:r>
          </a:p>
          <a:p>
            <a:pPr lvl="0"/>
            <a:r>
              <a:rPr lang="en-GB" dirty="0"/>
              <a:t>Rearranging data to extract meaning from it; introducing distortion to provide clarity</a:t>
            </a:r>
          </a:p>
          <a:p>
            <a:pPr lvl="0"/>
            <a:r>
              <a:rPr lang="en-GB" dirty="0"/>
              <a:t>Identifying problems with visualisations</a:t>
            </a:r>
          </a:p>
        </p:txBody>
      </p:sp>
    </p:spTree>
    <p:extLst>
      <p:ext uri="{BB962C8B-B14F-4D97-AF65-F5344CB8AC3E}">
        <p14:creationId xmlns:p14="http://schemas.microsoft.com/office/powerpoint/2010/main" val="34717281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50AA-5B09-4D2F-9C4E-9289443BAFCB}"/>
              </a:ext>
            </a:extLst>
          </p:cNvPr>
          <p:cNvSpPr>
            <a:spLocks noGrp="1"/>
          </p:cNvSpPr>
          <p:nvPr>
            <p:ph type="title"/>
          </p:nvPr>
        </p:nvSpPr>
        <p:spPr/>
        <p:txBody>
          <a:bodyPr/>
          <a:lstStyle/>
          <a:p>
            <a:r>
              <a:rPr lang="en-GB" dirty="0"/>
              <a:t>Study Plan outline</a:t>
            </a:r>
            <a:br>
              <a:rPr lang="en-GB" dirty="0"/>
            </a:br>
            <a:endParaRPr lang="en-GB" dirty="0"/>
          </a:p>
        </p:txBody>
      </p:sp>
      <p:pic>
        <p:nvPicPr>
          <p:cNvPr id="7" name="Content Placeholder 6">
            <a:extLst>
              <a:ext uri="{FF2B5EF4-FFF2-40B4-BE49-F238E27FC236}">
                <a16:creationId xmlns:a16="http://schemas.microsoft.com/office/drawing/2014/main" id="{DC39C98B-8CDB-4679-8C4C-0CA8C855990F}"/>
              </a:ext>
            </a:extLst>
          </p:cNvPr>
          <p:cNvPicPr>
            <a:picLocks noGrp="1" noChangeAspect="1"/>
          </p:cNvPicPr>
          <p:nvPr>
            <p:ph idx="1"/>
          </p:nvPr>
        </p:nvPicPr>
        <p:blipFill>
          <a:blip r:embed="rId2"/>
          <a:stretch>
            <a:fillRect/>
          </a:stretch>
        </p:blipFill>
        <p:spPr>
          <a:xfrm>
            <a:off x="2688886" y="1559858"/>
            <a:ext cx="6132385" cy="2756647"/>
          </a:xfrm>
          <a:prstGeom prst="rect">
            <a:avLst/>
          </a:prstGeom>
        </p:spPr>
      </p:pic>
    </p:spTree>
    <p:extLst>
      <p:ext uri="{BB962C8B-B14F-4D97-AF65-F5344CB8AC3E}">
        <p14:creationId xmlns:p14="http://schemas.microsoft.com/office/powerpoint/2010/main" val="1673281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064467" y="24969"/>
            <a:ext cx="5156461" cy="6790831"/>
          </a:xfrm>
        </p:spPr>
      </p:pic>
    </p:spTree>
    <p:extLst>
      <p:ext uri="{BB962C8B-B14F-4D97-AF65-F5344CB8AC3E}">
        <p14:creationId xmlns:p14="http://schemas.microsoft.com/office/powerpoint/2010/main" val="4134484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Basic maths review</a:t>
            </a:r>
          </a:p>
        </p:txBody>
      </p:sp>
    </p:spTree>
    <p:extLst>
      <p:ext uri="{BB962C8B-B14F-4D97-AF65-F5344CB8AC3E}">
        <p14:creationId xmlns:p14="http://schemas.microsoft.com/office/powerpoint/2010/main" val="38986278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Basic maths review</a:t>
            </a:r>
          </a:p>
        </p:txBody>
      </p:sp>
      <p:sp>
        <p:nvSpPr>
          <p:cNvPr id="5" name="Content Placeholder 4"/>
          <p:cNvSpPr>
            <a:spLocks noGrp="1"/>
          </p:cNvSpPr>
          <p:nvPr>
            <p:ph idx="1"/>
          </p:nvPr>
        </p:nvSpPr>
        <p:spPr>
          <a:xfrm>
            <a:off x="2779776" y="627276"/>
            <a:ext cx="5956735" cy="5603447"/>
          </a:xfrm>
        </p:spPr>
        <p:txBody>
          <a:bodyPr>
            <a:normAutofit/>
          </a:bodyPr>
          <a:lstStyle/>
          <a:p>
            <a:r>
              <a:rPr lang="en-GB" dirty="0"/>
              <a:t>It is impossible to do data analysis without a grounding in statistics</a:t>
            </a:r>
          </a:p>
          <a:p>
            <a:r>
              <a:rPr lang="en-GB" dirty="0"/>
              <a:t>It is impossible to do statistics without a grounding in maths</a:t>
            </a:r>
          </a:p>
          <a:p>
            <a:r>
              <a:rPr lang="en-GB" dirty="0"/>
              <a:t>Fortunately the maths required isn’t very complicated and you’ve probably done already done it – although you may have forgotten it </a:t>
            </a:r>
            <a:r>
              <a:rPr lang="en-GB" dirty="0">
                <a:sym typeface="Wingdings" panose="05000000000000000000" pitchFamily="2" charset="2"/>
              </a:rPr>
              <a:t></a:t>
            </a:r>
          </a:p>
          <a:p>
            <a:r>
              <a:rPr lang="en-GB" dirty="0">
                <a:sym typeface="Wingdings" panose="05000000000000000000" pitchFamily="2" charset="2"/>
              </a:rPr>
              <a:t>We’ll start with a gentle review of the necessary maths</a:t>
            </a:r>
          </a:p>
          <a:p>
            <a:pPr lvl="1"/>
            <a:r>
              <a:rPr lang="en-GB" dirty="0">
                <a:sym typeface="Wingdings" panose="05000000000000000000" pitchFamily="2" charset="2"/>
              </a:rPr>
              <a:t>Positive &amp; Negative Numbers</a:t>
            </a:r>
          </a:p>
          <a:p>
            <a:pPr lvl="1"/>
            <a:r>
              <a:rPr lang="en-GB" dirty="0">
                <a:sym typeface="Wingdings" panose="05000000000000000000" pitchFamily="2" charset="2"/>
              </a:rPr>
              <a:t>Fractions</a:t>
            </a:r>
          </a:p>
          <a:p>
            <a:pPr lvl="1"/>
            <a:r>
              <a:rPr lang="en-GB" dirty="0">
                <a:sym typeface="Wingdings" panose="05000000000000000000" pitchFamily="2" charset="2"/>
              </a:rPr>
              <a:t>Decimals &amp; Percentages</a:t>
            </a:r>
          </a:p>
          <a:p>
            <a:pPr lvl="1"/>
            <a:r>
              <a:rPr lang="en-GB" dirty="0">
                <a:sym typeface="Wingdings" panose="05000000000000000000" pitchFamily="2" charset="2"/>
              </a:rPr>
              <a:t>Exponents and Roots</a:t>
            </a:r>
          </a:p>
          <a:p>
            <a:pPr lvl="1"/>
            <a:r>
              <a:rPr lang="en-GB" dirty="0">
                <a:sym typeface="Wingdings" panose="05000000000000000000" pitchFamily="2" charset="2"/>
              </a:rPr>
              <a:t>Order of Computation</a:t>
            </a:r>
          </a:p>
          <a:p>
            <a:pPr lvl="1"/>
            <a:r>
              <a:rPr lang="en-GB" dirty="0">
                <a:sym typeface="Wingdings" panose="05000000000000000000" pitchFamily="2" charset="2"/>
              </a:rPr>
              <a:t>Summation</a:t>
            </a:r>
          </a:p>
          <a:p>
            <a:pPr lvl="1"/>
            <a:r>
              <a:rPr lang="en-GB" dirty="0">
                <a:sym typeface="Wingdings" panose="05000000000000000000" pitchFamily="2" charset="2"/>
              </a:rPr>
              <a:t>Equations</a:t>
            </a:r>
            <a:endParaRPr lang="en-GB" dirty="0"/>
          </a:p>
        </p:txBody>
      </p:sp>
    </p:spTree>
    <p:extLst>
      <p:ext uri="{BB962C8B-B14F-4D97-AF65-F5344CB8AC3E}">
        <p14:creationId xmlns:p14="http://schemas.microsoft.com/office/powerpoint/2010/main" val="323300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57661" y="425098"/>
            <a:ext cx="2210612" cy="1214011"/>
          </a:xfrm>
        </p:spPr>
        <p:txBody>
          <a:bodyPr>
            <a:normAutofit fontScale="90000"/>
          </a:bodyPr>
          <a:lstStyle/>
          <a:p>
            <a:r>
              <a:rPr lang="en-GB" dirty="0"/>
              <a:t>Positive &amp; negative numbers</a:t>
            </a:r>
          </a:p>
        </p:txBody>
      </p:sp>
      <p:sp>
        <p:nvSpPr>
          <p:cNvPr id="5" name="Content Placeholder 4"/>
          <p:cNvSpPr>
            <a:spLocks noGrp="1"/>
          </p:cNvSpPr>
          <p:nvPr>
            <p:ph idx="1"/>
          </p:nvPr>
        </p:nvSpPr>
        <p:spPr>
          <a:xfrm>
            <a:off x="3036519" y="1074656"/>
            <a:ext cx="5834104" cy="1696824"/>
          </a:xfrm>
        </p:spPr>
        <p:txBody>
          <a:bodyPr/>
          <a:lstStyle/>
          <a:p>
            <a:r>
              <a:rPr lang="en-GB" dirty="0"/>
              <a:t>Negative numbers are numbers that go in the opposite direction to everyday positive numbers</a:t>
            </a:r>
          </a:p>
          <a:p>
            <a:endParaRPr lang="en-GB" dirty="0"/>
          </a:p>
        </p:txBody>
      </p:sp>
      <p:cxnSp>
        <p:nvCxnSpPr>
          <p:cNvPr id="7" name="Straight Connector 6"/>
          <p:cNvCxnSpPr/>
          <p:nvPr/>
        </p:nvCxnSpPr>
        <p:spPr>
          <a:xfrm>
            <a:off x="669303" y="2648932"/>
            <a:ext cx="7918516" cy="0"/>
          </a:xfrm>
          <a:prstGeom prst="line">
            <a:avLst/>
          </a:prstGeom>
          <a:ln w="50800">
            <a:solidFill>
              <a:schemeClr val="accent1">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4629346" y="266778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670874"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8587819"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6608582"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2650110"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3639728"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618964"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a:xfrm>
            <a:off x="7598200"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1660492" y="2680356"/>
            <a:ext cx="0" cy="292230"/>
          </a:xfrm>
          <a:prstGeom prst="line">
            <a:avLst/>
          </a:prstGeom>
          <a:ln w="5080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19" name="TextBox 18"/>
          <p:cNvSpPr txBox="1"/>
          <p:nvPr/>
        </p:nvSpPr>
        <p:spPr>
          <a:xfrm>
            <a:off x="4472108" y="2972586"/>
            <a:ext cx="312906" cy="369332"/>
          </a:xfrm>
          <a:prstGeom prst="rect">
            <a:avLst/>
          </a:prstGeom>
          <a:noFill/>
        </p:spPr>
        <p:txBody>
          <a:bodyPr wrap="none" rtlCol="0">
            <a:spAutoFit/>
          </a:bodyPr>
          <a:lstStyle/>
          <a:p>
            <a:r>
              <a:rPr lang="en-GB" dirty="0"/>
              <a:t>0</a:t>
            </a:r>
          </a:p>
        </p:txBody>
      </p:sp>
      <p:sp>
        <p:nvSpPr>
          <p:cNvPr id="20" name="TextBox 19"/>
          <p:cNvSpPr txBox="1"/>
          <p:nvPr/>
        </p:nvSpPr>
        <p:spPr>
          <a:xfrm>
            <a:off x="8434212" y="2959387"/>
            <a:ext cx="312906" cy="369332"/>
          </a:xfrm>
          <a:prstGeom prst="rect">
            <a:avLst/>
          </a:prstGeom>
          <a:noFill/>
        </p:spPr>
        <p:txBody>
          <a:bodyPr wrap="none" rtlCol="0">
            <a:spAutoFit/>
          </a:bodyPr>
          <a:lstStyle/>
          <a:p>
            <a:r>
              <a:rPr lang="en-GB" dirty="0"/>
              <a:t>4</a:t>
            </a:r>
          </a:p>
        </p:txBody>
      </p:sp>
      <p:sp>
        <p:nvSpPr>
          <p:cNvPr id="21" name="TextBox 20"/>
          <p:cNvSpPr txBox="1"/>
          <p:nvPr/>
        </p:nvSpPr>
        <p:spPr>
          <a:xfrm>
            <a:off x="7444595" y="2972586"/>
            <a:ext cx="312906" cy="369332"/>
          </a:xfrm>
          <a:prstGeom prst="rect">
            <a:avLst/>
          </a:prstGeom>
          <a:noFill/>
        </p:spPr>
        <p:txBody>
          <a:bodyPr wrap="none" rtlCol="0">
            <a:spAutoFit/>
          </a:bodyPr>
          <a:lstStyle/>
          <a:p>
            <a:r>
              <a:rPr lang="en-GB" dirty="0"/>
              <a:t>3</a:t>
            </a:r>
          </a:p>
        </p:txBody>
      </p:sp>
      <p:sp>
        <p:nvSpPr>
          <p:cNvPr id="22" name="TextBox 21"/>
          <p:cNvSpPr txBox="1"/>
          <p:nvPr/>
        </p:nvSpPr>
        <p:spPr>
          <a:xfrm>
            <a:off x="6456530" y="2972586"/>
            <a:ext cx="312906" cy="369332"/>
          </a:xfrm>
          <a:prstGeom prst="rect">
            <a:avLst/>
          </a:prstGeom>
          <a:noFill/>
        </p:spPr>
        <p:txBody>
          <a:bodyPr wrap="none" rtlCol="0">
            <a:spAutoFit/>
          </a:bodyPr>
          <a:lstStyle/>
          <a:p>
            <a:r>
              <a:rPr lang="en-GB" dirty="0"/>
              <a:t>2</a:t>
            </a:r>
          </a:p>
        </p:txBody>
      </p:sp>
      <p:sp>
        <p:nvSpPr>
          <p:cNvPr id="23" name="TextBox 22"/>
          <p:cNvSpPr txBox="1"/>
          <p:nvPr/>
        </p:nvSpPr>
        <p:spPr>
          <a:xfrm>
            <a:off x="5466913" y="2960016"/>
            <a:ext cx="312906" cy="369332"/>
          </a:xfrm>
          <a:prstGeom prst="rect">
            <a:avLst/>
          </a:prstGeom>
          <a:noFill/>
        </p:spPr>
        <p:txBody>
          <a:bodyPr wrap="none" rtlCol="0">
            <a:spAutoFit/>
          </a:bodyPr>
          <a:lstStyle/>
          <a:p>
            <a:r>
              <a:rPr lang="en-GB" dirty="0"/>
              <a:t>1</a:t>
            </a:r>
          </a:p>
        </p:txBody>
      </p:sp>
      <p:sp>
        <p:nvSpPr>
          <p:cNvPr id="24" name="TextBox 23"/>
          <p:cNvSpPr txBox="1"/>
          <p:nvPr/>
        </p:nvSpPr>
        <p:spPr>
          <a:xfrm>
            <a:off x="475950" y="2960016"/>
            <a:ext cx="389850" cy="369332"/>
          </a:xfrm>
          <a:prstGeom prst="rect">
            <a:avLst/>
          </a:prstGeom>
          <a:noFill/>
        </p:spPr>
        <p:txBody>
          <a:bodyPr wrap="none" rtlCol="0">
            <a:spAutoFit/>
          </a:bodyPr>
          <a:lstStyle/>
          <a:p>
            <a:r>
              <a:rPr lang="en-GB" dirty="0"/>
              <a:t>-4</a:t>
            </a:r>
          </a:p>
        </p:txBody>
      </p:sp>
      <p:sp>
        <p:nvSpPr>
          <p:cNvPr id="25" name="TextBox 24"/>
          <p:cNvSpPr txBox="1"/>
          <p:nvPr/>
        </p:nvSpPr>
        <p:spPr>
          <a:xfrm>
            <a:off x="1455312" y="2972586"/>
            <a:ext cx="389850" cy="369332"/>
          </a:xfrm>
          <a:prstGeom prst="rect">
            <a:avLst/>
          </a:prstGeom>
          <a:noFill/>
        </p:spPr>
        <p:txBody>
          <a:bodyPr wrap="none" rtlCol="0">
            <a:spAutoFit/>
          </a:bodyPr>
          <a:lstStyle/>
          <a:p>
            <a:r>
              <a:rPr lang="en-GB" dirty="0"/>
              <a:t>-3</a:t>
            </a:r>
          </a:p>
        </p:txBody>
      </p:sp>
      <p:sp>
        <p:nvSpPr>
          <p:cNvPr id="26" name="TextBox 25"/>
          <p:cNvSpPr txBox="1"/>
          <p:nvPr/>
        </p:nvSpPr>
        <p:spPr>
          <a:xfrm>
            <a:off x="2454686" y="2960016"/>
            <a:ext cx="389850" cy="369332"/>
          </a:xfrm>
          <a:prstGeom prst="rect">
            <a:avLst/>
          </a:prstGeom>
          <a:noFill/>
        </p:spPr>
        <p:txBody>
          <a:bodyPr wrap="none" rtlCol="0">
            <a:spAutoFit/>
          </a:bodyPr>
          <a:lstStyle/>
          <a:p>
            <a:r>
              <a:rPr lang="en-GB" dirty="0"/>
              <a:t>-2</a:t>
            </a:r>
          </a:p>
        </p:txBody>
      </p:sp>
      <p:sp>
        <p:nvSpPr>
          <p:cNvPr id="27" name="TextBox 26"/>
          <p:cNvSpPr txBox="1"/>
          <p:nvPr/>
        </p:nvSpPr>
        <p:spPr>
          <a:xfrm>
            <a:off x="3447009" y="2960016"/>
            <a:ext cx="389850" cy="369332"/>
          </a:xfrm>
          <a:prstGeom prst="rect">
            <a:avLst/>
          </a:prstGeom>
          <a:noFill/>
        </p:spPr>
        <p:txBody>
          <a:bodyPr wrap="none" rtlCol="0">
            <a:spAutoFit/>
          </a:bodyPr>
          <a:lstStyle/>
          <a:p>
            <a:r>
              <a:rPr lang="en-GB" dirty="0"/>
              <a:t>-1</a:t>
            </a:r>
          </a:p>
        </p:txBody>
      </p:sp>
      <p:grpSp>
        <p:nvGrpSpPr>
          <p:cNvPr id="33" name="Group 32"/>
          <p:cNvGrpSpPr/>
          <p:nvPr/>
        </p:nvGrpSpPr>
        <p:grpSpPr>
          <a:xfrm>
            <a:off x="5252272" y="2037041"/>
            <a:ext cx="2712618" cy="2712618"/>
            <a:chOff x="5252272" y="2037041"/>
            <a:chExt cx="2712618" cy="2712618"/>
          </a:xfrm>
        </p:grpSpPr>
        <p:sp>
          <p:nvSpPr>
            <p:cNvPr id="18" name="Arc 17"/>
            <p:cNvSpPr/>
            <p:nvPr/>
          </p:nvSpPr>
          <p:spPr>
            <a:xfrm rot="18900000">
              <a:off x="5252272" y="2037041"/>
              <a:ext cx="2712618" cy="2712618"/>
            </a:xfrm>
            <a:prstGeom prst="arc">
              <a:avLst/>
            </a:prstGeom>
            <a:ln w="50800">
              <a:solidFill>
                <a:schemeClr val="tx1"/>
              </a:solidFill>
              <a:headEnd type="none"/>
              <a:tailEnd type="arrow"/>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0" name="TextBox 29"/>
            <p:cNvSpPr txBox="1"/>
            <p:nvPr/>
          </p:nvSpPr>
          <p:spPr>
            <a:xfrm>
              <a:off x="6356712" y="2127684"/>
              <a:ext cx="452368" cy="369332"/>
            </a:xfrm>
            <a:prstGeom prst="rect">
              <a:avLst/>
            </a:prstGeom>
            <a:noFill/>
          </p:spPr>
          <p:txBody>
            <a:bodyPr wrap="none" rtlCol="0">
              <a:spAutoFit/>
            </a:bodyPr>
            <a:lstStyle/>
            <a:p>
              <a:r>
                <a:rPr lang="en-GB" dirty="0"/>
                <a:t>+2</a:t>
              </a:r>
            </a:p>
          </p:txBody>
        </p:sp>
      </p:grpSp>
      <p:grpSp>
        <p:nvGrpSpPr>
          <p:cNvPr id="34" name="Group 33"/>
          <p:cNvGrpSpPr/>
          <p:nvPr/>
        </p:nvGrpSpPr>
        <p:grpSpPr>
          <a:xfrm>
            <a:off x="3275574" y="2037041"/>
            <a:ext cx="2712618" cy="2712618"/>
            <a:chOff x="3275574" y="2037041"/>
            <a:chExt cx="2712618" cy="2712618"/>
          </a:xfrm>
        </p:grpSpPr>
        <p:sp>
          <p:nvSpPr>
            <p:cNvPr id="28" name="Arc 27"/>
            <p:cNvSpPr/>
            <p:nvPr/>
          </p:nvSpPr>
          <p:spPr>
            <a:xfrm rot="18900000">
              <a:off x="3275574" y="2037041"/>
              <a:ext cx="2712618" cy="2712618"/>
            </a:xfrm>
            <a:prstGeom prst="arc">
              <a:avLst/>
            </a:prstGeom>
            <a:ln w="50800">
              <a:solidFill>
                <a:srgbClr val="FFC000"/>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1" name="TextBox 30"/>
            <p:cNvSpPr txBox="1"/>
            <p:nvPr/>
          </p:nvSpPr>
          <p:spPr>
            <a:xfrm>
              <a:off x="4407989" y="2117960"/>
              <a:ext cx="389850" cy="369332"/>
            </a:xfrm>
            <a:prstGeom prst="rect">
              <a:avLst/>
            </a:prstGeom>
            <a:noFill/>
          </p:spPr>
          <p:txBody>
            <a:bodyPr wrap="none" rtlCol="0">
              <a:spAutoFit/>
            </a:bodyPr>
            <a:lstStyle/>
            <a:p>
              <a:r>
                <a:rPr lang="en-GB" dirty="0"/>
                <a:t>-2</a:t>
              </a:r>
            </a:p>
          </p:txBody>
        </p:sp>
      </p:grpSp>
      <p:grpSp>
        <p:nvGrpSpPr>
          <p:cNvPr id="35" name="Group 34"/>
          <p:cNvGrpSpPr/>
          <p:nvPr/>
        </p:nvGrpSpPr>
        <p:grpSpPr>
          <a:xfrm>
            <a:off x="1303456" y="2037041"/>
            <a:ext cx="2712618" cy="2712618"/>
            <a:chOff x="1303456" y="2037041"/>
            <a:chExt cx="2712618" cy="2712618"/>
          </a:xfrm>
        </p:grpSpPr>
        <p:sp>
          <p:nvSpPr>
            <p:cNvPr id="29" name="Arc 28"/>
            <p:cNvSpPr/>
            <p:nvPr/>
          </p:nvSpPr>
          <p:spPr>
            <a:xfrm rot="18900000">
              <a:off x="1303456" y="2037041"/>
              <a:ext cx="2712618" cy="2712618"/>
            </a:xfrm>
            <a:prstGeom prst="arc">
              <a:avLst/>
            </a:prstGeom>
            <a:ln w="50800">
              <a:solidFill>
                <a:srgbClr val="00B050"/>
              </a:solidFill>
              <a:headEnd type="arrow"/>
              <a:tailEnd type="none"/>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32" name="TextBox 31"/>
            <p:cNvSpPr txBox="1"/>
            <p:nvPr/>
          </p:nvSpPr>
          <p:spPr>
            <a:xfrm>
              <a:off x="2273628" y="2138928"/>
              <a:ext cx="699230" cy="369332"/>
            </a:xfrm>
            <a:prstGeom prst="rect">
              <a:avLst/>
            </a:prstGeom>
            <a:noFill/>
          </p:spPr>
          <p:txBody>
            <a:bodyPr wrap="none" rtlCol="0">
              <a:spAutoFit/>
            </a:bodyPr>
            <a:lstStyle/>
            <a:p>
              <a:r>
                <a:rPr lang="en-GB" dirty="0"/>
                <a:t>+(-2)</a:t>
              </a:r>
            </a:p>
          </p:txBody>
        </p:sp>
      </p:grpSp>
      <p:sp>
        <p:nvSpPr>
          <p:cNvPr id="37" name="Content Placeholder 4"/>
          <p:cNvSpPr txBox="1">
            <a:spLocks/>
          </p:cNvSpPr>
          <p:nvPr/>
        </p:nvSpPr>
        <p:spPr>
          <a:xfrm>
            <a:off x="534968" y="3532698"/>
            <a:ext cx="8337223" cy="2981224"/>
          </a:xfrm>
          <a:prstGeom prst="rect">
            <a:avLst/>
          </a:prstGeom>
        </p:spPr>
        <p:txBody>
          <a:bodyPr vert="horz" lIns="91440" tIns="45720" rIns="91440" bIns="45720" rtlCol="0" anchor="t" anchorCtr="0">
            <a:normAutofit/>
          </a:bodyPr>
          <a:lst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a:lstStyle>
          <a:p>
            <a:endParaRPr lang="en-GB" dirty="0"/>
          </a:p>
          <a:p>
            <a:r>
              <a:rPr lang="en-GB" b="1" dirty="0"/>
              <a:t>Rule 1</a:t>
            </a:r>
            <a:r>
              <a:rPr lang="en-GB" dirty="0"/>
              <a:t>: If something is written without a sign, it’s positive</a:t>
            </a:r>
          </a:p>
          <a:p>
            <a:pPr lvl="1"/>
            <a:r>
              <a:rPr lang="en-GB" sz="2000" dirty="0"/>
              <a:t>+2 = 2		+</a:t>
            </a:r>
            <a:r>
              <a:rPr lang="en-GB" sz="2000" i="1" dirty="0"/>
              <a:t>x</a:t>
            </a:r>
            <a:r>
              <a:rPr lang="en-GB" sz="2000" dirty="0"/>
              <a:t> = </a:t>
            </a:r>
            <a:r>
              <a:rPr lang="en-GB" sz="2000" i="1" dirty="0"/>
              <a:t>x</a:t>
            </a:r>
          </a:p>
          <a:p>
            <a:r>
              <a:rPr lang="en-GB" b="1" dirty="0"/>
              <a:t>Rule 2</a:t>
            </a:r>
            <a:r>
              <a:rPr lang="en-GB" dirty="0"/>
              <a:t>: When adding numbers of the same sign, add them up and prefix them with the same sign that the individual numbers had</a:t>
            </a:r>
          </a:p>
          <a:p>
            <a:pPr lvl="1"/>
            <a:r>
              <a:rPr lang="en-GB" sz="2000" dirty="0"/>
              <a:t>+3 + +5 = +8		2 + 7 = 9	  -4 + -2 + -1 = -7		-</a:t>
            </a:r>
            <a:r>
              <a:rPr lang="en-GB" sz="2000" i="1" dirty="0"/>
              <a:t>x</a:t>
            </a:r>
            <a:r>
              <a:rPr lang="en-GB" sz="2000" dirty="0"/>
              <a:t> + </a:t>
            </a:r>
            <a:r>
              <a:rPr lang="en-GB" sz="2000" i="1" dirty="0"/>
              <a:t>-</a:t>
            </a:r>
            <a:r>
              <a:rPr lang="en-GB" sz="2000" dirty="0"/>
              <a:t>5</a:t>
            </a:r>
            <a:r>
              <a:rPr lang="en-GB" sz="2000" i="1" dirty="0"/>
              <a:t>x = -6x</a:t>
            </a:r>
          </a:p>
        </p:txBody>
      </p:sp>
    </p:spTree>
    <p:extLst>
      <p:ext uri="{BB962C8B-B14F-4D97-AF65-F5344CB8AC3E}">
        <p14:creationId xmlns:p14="http://schemas.microsoft.com/office/powerpoint/2010/main" val="162652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&amp; negative numbers</a:t>
            </a:r>
          </a:p>
        </p:txBody>
      </p:sp>
      <p:sp>
        <p:nvSpPr>
          <p:cNvPr id="3" name="Content Placeholder 2"/>
          <p:cNvSpPr>
            <a:spLocks noGrp="1"/>
          </p:cNvSpPr>
          <p:nvPr>
            <p:ph idx="1"/>
          </p:nvPr>
        </p:nvSpPr>
        <p:spPr>
          <a:xfrm>
            <a:off x="2400301" y="864108"/>
            <a:ext cx="6257316" cy="5120640"/>
          </a:xfrm>
        </p:spPr>
        <p:txBody>
          <a:bodyPr>
            <a:normAutofit/>
          </a:bodyPr>
          <a:lstStyle/>
          <a:p>
            <a:r>
              <a:rPr lang="en-GB" b="1" dirty="0"/>
              <a:t>Rule 3</a:t>
            </a:r>
            <a:r>
              <a:rPr lang="en-GB" dirty="0"/>
              <a:t>: When summing a group of numbers with mixed signs follow these three steps</a:t>
            </a:r>
          </a:p>
          <a:p>
            <a:endParaRPr lang="en-GB" dirty="0"/>
          </a:p>
          <a:p>
            <a:pPr marL="800100" lvl="1" indent="-342900">
              <a:buFont typeface="+mj-lt"/>
              <a:buAutoNum type="arabicPeriod"/>
            </a:pPr>
            <a:r>
              <a:rPr lang="en-GB" sz="2000" dirty="0"/>
              <a:t>Add the positive numbers; add the negative numbers as if they were positive</a:t>
            </a:r>
          </a:p>
          <a:p>
            <a:pPr marL="800100" lvl="1" indent="-342900">
              <a:buFont typeface="+mj-lt"/>
              <a:buAutoNum type="arabicPeriod"/>
            </a:pPr>
            <a:r>
              <a:rPr lang="en-GB" sz="2000" dirty="0"/>
              <a:t>Subtract the smaller sum from the larger sum</a:t>
            </a:r>
          </a:p>
          <a:p>
            <a:pPr marL="800100" lvl="1" indent="-342900">
              <a:buFont typeface="+mj-lt"/>
              <a:buAutoNum type="arabicPeriod"/>
            </a:pPr>
            <a:r>
              <a:rPr lang="en-GB" sz="2000" dirty="0"/>
              <a:t>Prefix your answer with the sign of the larger sum</a:t>
            </a:r>
          </a:p>
          <a:p>
            <a:pPr marL="457200" lvl="1" indent="0">
              <a:buNone/>
            </a:pPr>
            <a:endParaRPr lang="en-GB" sz="2000" dirty="0"/>
          </a:p>
          <a:p>
            <a:pPr marL="502920" lvl="1" indent="0">
              <a:buNone/>
            </a:pPr>
            <a:r>
              <a:rPr lang="en-GB" sz="1600" dirty="0"/>
              <a:t>5 – 3 + 2 – 1 </a:t>
            </a:r>
            <a:r>
              <a:rPr lang="en-GB" sz="1600" dirty="0">
                <a:sym typeface="Symbol" panose="05050102010706020507" pitchFamily="18" charset="2"/>
              </a:rPr>
              <a:t> (+)(5 + 2) and (-)(3 + 1) = (+)(7) and (-)(4)</a:t>
            </a:r>
          </a:p>
          <a:p>
            <a:pPr marL="502920" lvl="1" indent="0">
              <a:buNone/>
            </a:pPr>
            <a:endParaRPr lang="en-GB" sz="1600" dirty="0">
              <a:sym typeface="Symbol" panose="05050102010706020507" pitchFamily="18" charset="2"/>
            </a:endParaRPr>
          </a:p>
          <a:p>
            <a:pPr marL="502920" lvl="1" indent="0">
              <a:buNone/>
            </a:pPr>
            <a:r>
              <a:rPr lang="en-GB" sz="2000" dirty="0">
                <a:sym typeface="Symbol" panose="05050102010706020507" pitchFamily="18" charset="2"/>
              </a:rPr>
              <a:t>7 (larger) – 4 (smaller) = 3</a:t>
            </a:r>
          </a:p>
          <a:p>
            <a:pPr marL="502920" lvl="1" indent="0">
              <a:buNone/>
            </a:pPr>
            <a:endParaRPr lang="en-GB" sz="2000" dirty="0">
              <a:sym typeface="Symbol" panose="05050102010706020507" pitchFamily="18" charset="2"/>
            </a:endParaRPr>
          </a:p>
          <a:p>
            <a:pPr marL="502920" lvl="1" indent="0">
              <a:buNone/>
            </a:pPr>
            <a:r>
              <a:rPr lang="en-GB" sz="2000" dirty="0">
                <a:sym typeface="Symbol" panose="05050102010706020507" pitchFamily="18" charset="2"/>
              </a:rPr>
              <a:t>Take the sign of the larger number (+) therefore +3</a:t>
            </a:r>
            <a:endParaRPr lang="en-GB" sz="2000" dirty="0"/>
          </a:p>
          <a:p>
            <a:endParaRPr lang="en-GB" dirty="0"/>
          </a:p>
        </p:txBody>
      </p:sp>
    </p:spTree>
    <p:extLst>
      <p:ext uri="{BB962C8B-B14F-4D97-AF65-F5344CB8AC3E}">
        <p14:creationId xmlns:p14="http://schemas.microsoft.com/office/powerpoint/2010/main" val="4081948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&amp; negative numbers</a:t>
            </a:r>
          </a:p>
        </p:txBody>
      </p:sp>
      <p:sp>
        <p:nvSpPr>
          <p:cNvPr id="3" name="Content Placeholder 2"/>
          <p:cNvSpPr>
            <a:spLocks noGrp="1"/>
          </p:cNvSpPr>
          <p:nvPr>
            <p:ph idx="1"/>
          </p:nvPr>
        </p:nvSpPr>
        <p:spPr>
          <a:xfrm>
            <a:off x="2400301" y="868680"/>
            <a:ext cx="6393502" cy="5120640"/>
          </a:xfrm>
        </p:spPr>
        <p:txBody>
          <a:bodyPr/>
          <a:lstStyle/>
          <a:p>
            <a:r>
              <a:rPr lang="en-GB" dirty="0"/>
              <a:t>What about -2 + 6 – 14 + 3 – 4?</a:t>
            </a:r>
          </a:p>
          <a:p>
            <a:endParaRPr lang="en-GB" dirty="0"/>
          </a:p>
          <a:p>
            <a:pPr marL="502920" lvl="1" indent="0">
              <a:buNone/>
            </a:pPr>
            <a:r>
              <a:rPr lang="en-GB" sz="2000" dirty="0"/>
              <a:t>-2 + 6 – 14 + 3 – 4 </a:t>
            </a:r>
            <a:r>
              <a:rPr lang="en-GB" sz="2000" dirty="0">
                <a:sym typeface="Symbol" panose="05050102010706020507" pitchFamily="18" charset="2"/>
              </a:rPr>
              <a:t> (+)(6 + 3) and (-)(2 + 14 + 4)</a:t>
            </a:r>
          </a:p>
          <a:p>
            <a:pPr marL="502920" lvl="1" indent="0">
              <a:buNone/>
            </a:pPr>
            <a:endParaRPr lang="en-GB" sz="2000" dirty="0">
              <a:sym typeface="Symbol" panose="05050102010706020507" pitchFamily="18" charset="2"/>
            </a:endParaRPr>
          </a:p>
          <a:p>
            <a:pPr marL="502920" lvl="1" indent="0">
              <a:buNone/>
            </a:pPr>
            <a:r>
              <a:rPr lang="en-GB" sz="2000" dirty="0">
                <a:sym typeface="Symbol" panose="05050102010706020507" pitchFamily="18" charset="2"/>
              </a:rPr>
              <a:t>(+)(9) and (-)(20)</a:t>
            </a:r>
          </a:p>
          <a:p>
            <a:pPr marL="502920" lvl="1" indent="0">
              <a:buNone/>
            </a:pPr>
            <a:endParaRPr lang="en-GB" sz="2000" dirty="0">
              <a:sym typeface="Symbol" panose="05050102010706020507" pitchFamily="18" charset="2"/>
            </a:endParaRPr>
          </a:p>
          <a:p>
            <a:pPr marL="502920" lvl="1" indent="0">
              <a:buNone/>
            </a:pPr>
            <a:r>
              <a:rPr lang="en-GB" sz="2000" dirty="0">
                <a:sym typeface="Symbol" panose="05050102010706020507" pitchFamily="18" charset="2"/>
              </a:rPr>
              <a:t>20 (larger) – 9 (smaller) = 11</a:t>
            </a:r>
          </a:p>
          <a:p>
            <a:pPr marL="502920" lvl="1" indent="0">
              <a:buNone/>
            </a:pPr>
            <a:endParaRPr lang="en-GB" sz="2000" dirty="0">
              <a:sym typeface="Symbol" panose="05050102010706020507" pitchFamily="18" charset="2"/>
            </a:endParaRPr>
          </a:p>
          <a:p>
            <a:pPr marL="502920" lvl="1" indent="0">
              <a:buNone/>
            </a:pPr>
            <a:r>
              <a:rPr lang="en-GB" sz="2000" dirty="0">
                <a:sym typeface="Symbol" panose="05050102010706020507" pitchFamily="18" charset="2"/>
              </a:rPr>
              <a:t>Take the sign of the larger number (-) therefore -11</a:t>
            </a:r>
            <a:endParaRPr lang="en-GB" sz="2000" dirty="0"/>
          </a:p>
          <a:p>
            <a:endParaRPr lang="en-GB" dirty="0"/>
          </a:p>
        </p:txBody>
      </p:sp>
    </p:spTree>
    <p:extLst>
      <p:ext uri="{BB962C8B-B14F-4D97-AF65-F5344CB8AC3E}">
        <p14:creationId xmlns:p14="http://schemas.microsoft.com/office/powerpoint/2010/main" val="5176753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&amp; negative numbers</a:t>
            </a:r>
          </a:p>
        </p:txBody>
      </p:sp>
      <p:sp>
        <p:nvSpPr>
          <p:cNvPr id="3" name="Content Placeholder 2"/>
          <p:cNvSpPr>
            <a:spLocks noGrp="1"/>
          </p:cNvSpPr>
          <p:nvPr>
            <p:ph idx="1"/>
          </p:nvPr>
        </p:nvSpPr>
        <p:spPr/>
        <p:txBody>
          <a:bodyPr/>
          <a:lstStyle/>
          <a:p>
            <a:r>
              <a:rPr lang="en-GB" b="1" dirty="0"/>
              <a:t>Rule 4</a:t>
            </a:r>
            <a:r>
              <a:rPr lang="en-GB" dirty="0"/>
              <a:t>: Adding a negative number is the same as subtracting a positive number; subtracting a negative number is the same as adding a positive number</a:t>
            </a:r>
          </a:p>
          <a:p>
            <a:pPr lvl="1"/>
            <a:r>
              <a:rPr lang="en-GB" dirty="0"/>
              <a:t>Two positive sign make a plus</a:t>
            </a:r>
          </a:p>
          <a:p>
            <a:pPr lvl="1"/>
            <a:r>
              <a:rPr lang="en-GB" dirty="0"/>
              <a:t>Two negative signs make a plus</a:t>
            </a:r>
          </a:p>
          <a:p>
            <a:pPr lvl="1"/>
            <a:r>
              <a:rPr lang="en-GB" sz="2000" dirty="0"/>
              <a:t>5 – (-4) = 5 + 4 = 9</a:t>
            </a:r>
          </a:p>
          <a:p>
            <a:pPr lvl="1"/>
            <a:endParaRPr lang="en-GB" sz="2000" dirty="0"/>
          </a:p>
          <a:p>
            <a:pPr lvl="1"/>
            <a:r>
              <a:rPr lang="en-GB" dirty="0"/>
              <a:t>A positive and a negative make a minus</a:t>
            </a:r>
          </a:p>
          <a:p>
            <a:pPr lvl="1"/>
            <a:r>
              <a:rPr lang="en-GB" dirty="0"/>
              <a:t>A negative and a positive make a minus</a:t>
            </a:r>
          </a:p>
          <a:p>
            <a:pPr lvl="1"/>
            <a:r>
              <a:rPr lang="en-GB" sz="2000" dirty="0"/>
              <a:t>5 – (+3) = 5 + (-3) = 5 – 3 = 2</a:t>
            </a:r>
          </a:p>
          <a:p>
            <a:pPr lvl="1"/>
            <a:r>
              <a:rPr lang="en-GB" sz="2000" dirty="0"/>
              <a:t>7 + (-12) = 7 – (+12) = 7 – 12 = -5</a:t>
            </a:r>
          </a:p>
        </p:txBody>
      </p:sp>
    </p:spTree>
    <p:extLst>
      <p:ext uri="{BB962C8B-B14F-4D97-AF65-F5344CB8AC3E}">
        <p14:creationId xmlns:p14="http://schemas.microsoft.com/office/powerpoint/2010/main" val="10443504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&amp; negative numbers</a:t>
            </a:r>
          </a:p>
        </p:txBody>
      </p:sp>
      <p:sp>
        <p:nvSpPr>
          <p:cNvPr id="3" name="Content Placeholder 2"/>
          <p:cNvSpPr>
            <a:spLocks noGrp="1"/>
          </p:cNvSpPr>
          <p:nvPr>
            <p:ph idx="1"/>
          </p:nvPr>
        </p:nvSpPr>
        <p:spPr/>
        <p:txBody>
          <a:bodyPr>
            <a:normAutofit/>
          </a:bodyPr>
          <a:lstStyle/>
          <a:p>
            <a:pPr marL="0" indent="0">
              <a:buNone/>
            </a:pPr>
            <a:r>
              <a:rPr lang="en-GB" b="1" dirty="0"/>
              <a:t>Rule 5</a:t>
            </a:r>
            <a:r>
              <a:rPr lang="en-GB" dirty="0"/>
              <a:t>: When multiplying or dividing two things of the </a:t>
            </a:r>
            <a:r>
              <a:rPr lang="en-GB" i="1" dirty="0"/>
              <a:t>same</a:t>
            </a:r>
            <a:r>
              <a:rPr lang="en-GB" dirty="0"/>
              <a:t> sign the result is always </a:t>
            </a:r>
            <a:r>
              <a:rPr lang="en-GB" i="1" dirty="0"/>
              <a:t>positive</a:t>
            </a:r>
          </a:p>
          <a:p>
            <a:pPr marL="502920" lvl="1" indent="0">
              <a:buNone/>
            </a:pPr>
            <a:r>
              <a:rPr lang="en-GB" sz="2000" dirty="0"/>
              <a:t>3 • 7 = 21	-8 </a:t>
            </a:r>
            <a:r>
              <a:rPr lang="en-GB" sz="2000" dirty="0">
                <a:sym typeface="Symbol" panose="05050102010706020507" pitchFamily="18" charset="2"/>
              </a:rPr>
              <a:t></a:t>
            </a:r>
            <a:r>
              <a:rPr lang="en-GB" sz="2000" dirty="0"/>
              <a:t> -3 = 24        12(8) = 96</a:t>
            </a:r>
          </a:p>
          <a:p>
            <a:pPr marL="502920" lvl="1" indent="0">
              <a:buNone/>
            </a:pPr>
            <a:r>
              <a:rPr lang="en-GB" sz="2000" dirty="0"/>
              <a:t>15 </a:t>
            </a:r>
            <a:r>
              <a:rPr lang="en-GB" sz="2000" dirty="0">
                <a:sym typeface="Symbol" panose="05050102010706020507" pitchFamily="18" charset="2"/>
              </a:rPr>
              <a:t> 3 = 5	(-9)  (-1) = 9    -6 / -4 = 1.5</a:t>
            </a:r>
            <a:endParaRPr lang="en-GB" sz="2000" dirty="0"/>
          </a:p>
          <a:p>
            <a:pPr marL="0" indent="0">
              <a:buNone/>
            </a:pPr>
            <a:endParaRPr lang="en-GB" sz="2200" b="1" dirty="0"/>
          </a:p>
          <a:p>
            <a:pPr marL="0" indent="0">
              <a:buNone/>
            </a:pPr>
            <a:r>
              <a:rPr lang="en-GB" b="1" dirty="0"/>
              <a:t>Rule 6</a:t>
            </a:r>
            <a:r>
              <a:rPr lang="en-GB" dirty="0"/>
              <a:t>: When multiplying or dividing two things of </a:t>
            </a:r>
            <a:r>
              <a:rPr lang="en-GB" i="1" dirty="0"/>
              <a:t>different </a:t>
            </a:r>
            <a:r>
              <a:rPr lang="en-GB" dirty="0"/>
              <a:t>signs the result is always </a:t>
            </a:r>
            <a:r>
              <a:rPr lang="en-GB" i="1" dirty="0"/>
              <a:t>negative</a:t>
            </a:r>
          </a:p>
          <a:p>
            <a:pPr marL="502920" lvl="1" indent="0">
              <a:buNone/>
            </a:pPr>
            <a:r>
              <a:rPr lang="en-GB" sz="2000" dirty="0"/>
              <a:t>3 • -7 = -21	-8 </a:t>
            </a:r>
            <a:r>
              <a:rPr lang="en-GB" sz="2000" dirty="0">
                <a:sym typeface="Symbol" panose="05050102010706020507" pitchFamily="18" charset="2"/>
              </a:rPr>
              <a:t></a:t>
            </a:r>
            <a:r>
              <a:rPr lang="en-GB" sz="2000" dirty="0"/>
              <a:t> 3 = -24	12(-8) = -96</a:t>
            </a:r>
          </a:p>
          <a:p>
            <a:pPr marL="502920" lvl="1" indent="0">
              <a:buNone/>
            </a:pPr>
            <a:r>
              <a:rPr lang="en-GB" sz="2000" dirty="0"/>
              <a:t>-15 </a:t>
            </a:r>
            <a:r>
              <a:rPr lang="en-GB" sz="2000" dirty="0">
                <a:sym typeface="Symbol" panose="05050102010706020507" pitchFamily="18" charset="2"/>
              </a:rPr>
              <a:t> 3 = -5	(9)  (-1) = -9	-6 / 4 = -1.5</a:t>
            </a:r>
            <a:r>
              <a:rPr lang="en-GB" sz="2200" b="1" dirty="0"/>
              <a:t>	</a:t>
            </a:r>
          </a:p>
        </p:txBody>
      </p:sp>
    </p:spTree>
    <p:extLst>
      <p:ext uri="{BB962C8B-B14F-4D97-AF65-F5344CB8AC3E}">
        <p14:creationId xmlns:p14="http://schemas.microsoft.com/office/powerpoint/2010/main" val="37919942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Positive &amp; negative numbers</a:t>
            </a:r>
          </a:p>
        </p:txBody>
      </p:sp>
      <p:sp>
        <p:nvSpPr>
          <p:cNvPr id="3" name="Content Placeholder 2"/>
          <p:cNvSpPr>
            <a:spLocks noGrp="1"/>
          </p:cNvSpPr>
          <p:nvPr>
            <p:ph idx="1"/>
          </p:nvPr>
        </p:nvSpPr>
        <p:spPr/>
        <p:txBody>
          <a:bodyPr/>
          <a:lstStyle/>
          <a:p>
            <a:pPr marL="0" indent="0">
              <a:buNone/>
            </a:pPr>
            <a:r>
              <a:rPr lang="en-GB" b="1" dirty="0"/>
              <a:t>Rule 7</a:t>
            </a:r>
            <a:r>
              <a:rPr lang="en-GB" dirty="0"/>
              <a:t>: With more than two numbers to multiply or divide, take them pairwise in order and follow rules 5 and 6</a:t>
            </a:r>
          </a:p>
          <a:p>
            <a:pPr marL="502920" lvl="1" indent="0">
              <a:buNone/>
            </a:pPr>
            <a:r>
              <a:rPr lang="en-GB" dirty="0"/>
              <a:t>If there’s an odd number of negatives the result will be negative</a:t>
            </a:r>
          </a:p>
          <a:p>
            <a:pPr marL="502920" lvl="1" indent="0">
              <a:buNone/>
            </a:pPr>
            <a:r>
              <a:rPr lang="en-GB" dirty="0"/>
              <a:t>If there’s an even number of negatives the result will be positive</a:t>
            </a:r>
          </a:p>
          <a:p>
            <a:pPr marL="502920" lvl="1" indent="0">
              <a:buNone/>
            </a:pPr>
            <a:r>
              <a:rPr lang="en-GB" sz="2000" dirty="0"/>
              <a:t>3 </a:t>
            </a:r>
            <a:r>
              <a:rPr lang="en-GB" sz="2000" dirty="0">
                <a:sym typeface="Symbol" panose="05050102010706020507" pitchFamily="18" charset="2"/>
              </a:rPr>
              <a:t> -2  -4  3 =  -6  -4 x 3 = 24  2 = 72</a:t>
            </a:r>
          </a:p>
          <a:p>
            <a:pPr marL="502920" lvl="1" indent="0">
              <a:buNone/>
            </a:pPr>
            <a:r>
              <a:rPr lang="en-GB" sz="2000" dirty="0">
                <a:sym typeface="Symbol" panose="05050102010706020507" pitchFamily="18" charset="2"/>
              </a:rPr>
              <a:t>40  2  2  =  20  2  -2 = 10  -2 = -5</a:t>
            </a:r>
          </a:p>
          <a:p>
            <a:pPr marL="502920" lvl="1" indent="0">
              <a:buNone/>
            </a:pPr>
            <a:r>
              <a:rPr lang="en-GB" sz="2000" dirty="0">
                <a:sym typeface="Symbol" panose="05050102010706020507" pitchFamily="18" charset="2"/>
              </a:rPr>
              <a:t>6  3  -1  5 = 2  -1  5 = -2  5 = -4</a:t>
            </a:r>
          </a:p>
          <a:p>
            <a:pPr marL="502920" lvl="1" indent="0">
              <a:buNone/>
            </a:pPr>
            <a:endParaRPr lang="en-GB" sz="2000" dirty="0"/>
          </a:p>
        </p:txBody>
      </p:sp>
    </p:spTree>
    <p:extLst>
      <p:ext uri="{BB962C8B-B14F-4D97-AF65-F5344CB8AC3E}">
        <p14:creationId xmlns:p14="http://schemas.microsoft.com/office/powerpoint/2010/main" val="2842908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positive and negative numbers multiple choice quiz on Moodle</a:t>
            </a:r>
          </a:p>
        </p:txBody>
      </p:sp>
    </p:spTree>
    <p:extLst>
      <p:ext uri="{BB962C8B-B14F-4D97-AF65-F5344CB8AC3E}">
        <p14:creationId xmlns:p14="http://schemas.microsoft.com/office/powerpoint/2010/main" val="3258186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fractions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587556" y="864107"/>
                <a:ext cx="6225703" cy="5692335"/>
              </a:xfrm>
            </p:spPr>
            <p:txBody>
              <a:bodyPr>
                <a:normAutofit/>
              </a:bodyPr>
              <a:lstStyle/>
              <a:p>
                <a:pPr marL="0" indent="0">
                  <a:buNone/>
                </a:pPr>
                <a:r>
                  <a:rPr lang="en-GB" b="1" dirty="0"/>
                  <a:t>Rule 1</a:t>
                </a:r>
                <a:r>
                  <a:rPr lang="en-GB" dirty="0"/>
                  <a:t>: Fractions symbolise division – divide the top expression (the numerator) by the bottom expression (the </a:t>
                </a:r>
                <a:r>
                  <a:rPr lang="en-GB" i="1" dirty="0"/>
                  <a:t>denominator</a:t>
                </a:r>
                <a:r>
                  <a:rPr lang="en-GB" dirty="0"/>
                  <a:t>)</a:t>
                </a:r>
              </a:p>
              <a:p>
                <a:pPr marL="502920" lvl="1" indent="0">
                  <a:buNone/>
                </a:pPr>
                <a14:m>
                  <m:oMath xmlns:m="http://schemas.openxmlformats.org/officeDocument/2006/math">
                    <m:f>
                      <m:fPr>
                        <m:ctrlPr>
                          <a:rPr lang="en-GB" sz="2000" i="1" smtClean="0">
                            <a:latin typeface="Cambria Math" panose="02040503050406030204" pitchFamily="18" charset="0"/>
                          </a:rPr>
                        </m:ctrlPr>
                      </m:fPr>
                      <m:num>
                        <m:r>
                          <a:rPr lang="en-GB" sz="2000" b="0" i="0" smtClean="0">
                            <a:latin typeface="Cambria Math" panose="02040503050406030204" pitchFamily="18" charset="0"/>
                          </a:rPr>
                          <m:t>−9</m:t>
                        </m:r>
                      </m:num>
                      <m:den>
                        <m:r>
                          <a:rPr lang="en-GB" sz="2000" b="0" i="0" smtClean="0">
                            <a:latin typeface="Cambria Math" panose="02040503050406030204" pitchFamily="18" charset="0"/>
                          </a:rPr>
                          <m:t>3</m:t>
                        </m:r>
                      </m:den>
                    </m:f>
                    <m:r>
                      <a:rPr lang="en-GB" sz="2000" b="0" i="0" smtClean="0">
                        <a:latin typeface="Cambria Math" panose="02040503050406030204" pitchFamily="18" charset="0"/>
                      </a:rPr>
                      <m:t>=−3</m:t>
                    </m:r>
                  </m:oMath>
                </a14:m>
                <a:r>
                  <a:rPr lang="en-GB" sz="2000" dirty="0"/>
                  <a:t>	</a:t>
                </a:r>
                <a14:m>
                  <m:oMath xmlns:m="http://schemas.openxmlformats.org/officeDocument/2006/math">
                    <m:f>
                      <m:fPr>
                        <m:ctrlPr>
                          <a:rPr lang="en-GB" sz="2000" i="1">
                            <a:latin typeface="Cambria Math" panose="02040503050406030204" pitchFamily="18" charset="0"/>
                          </a:rPr>
                        </m:ctrlPr>
                      </m:fPr>
                      <m:num>
                        <m:r>
                          <a:rPr lang="en-GB" sz="2000" b="0" i="0" smtClean="0">
                            <a:latin typeface="Cambria Math" panose="02040503050406030204" pitchFamily="18" charset="0"/>
                          </a:rPr>
                          <m:t>6</m:t>
                        </m:r>
                      </m:num>
                      <m:den>
                        <m:r>
                          <a:rPr lang="en-GB" sz="2000" b="0" i="0" smtClean="0">
                            <a:latin typeface="Cambria Math" panose="02040503050406030204" pitchFamily="18" charset="0"/>
                          </a:rPr>
                          <m:t>4−1</m:t>
                        </m:r>
                      </m:den>
                    </m:f>
                    <m:r>
                      <a:rPr lang="en-GB" sz="2000">
                        <a:latin typeface="Cambria Math" panose="02040503050406030204" pitchFamily="18" charset="0"/>
                      </a:rPr>
                      <m:t>=</m:t>
                    </m:r>
                    <m:r>
                      <a:rPr lang="en-GB" sz="2000" b="0" i="0" smtClean="0">
                        <a:latin typeface="Cambria Math" panose="02040503050406030204" pitchFamily="18" charset="0"/>
                      </a:rPr>
                      <m:t>2</m:t>
                    </m:r>
                  </m:oMath>
                </a14:m>
                <a:r>
                  <a:rPr lang="en-GB" sz="2000" dirty="0"/>
                  <a:t>	</a:t>
                </a:r>
                <a14:m>
                  <m:oMath xmlns:m="http://schemas.openxmlformats.org/officeDocument/2006/math">
                    <m:f>
                      <m:fPr>
                        <m:ctrlPr>
                          <a:rPr lang="en-GB" sz="2000" i="1">
                            <a:latin typeface="Cambria Math" panose="02040503050406030204" pitchFamily="18" charset="0"/>
                          </a:rPr>
                        </m:ctrlPr>
                      </m:fPr>
                      <m:num>
                        <m:r>
                          <a:rPr lang="en-GB" sz="2000" b="0" i="0" smtClean="0">
                            <a:latin typeface="Cambria Math" panose="02040503050406030204" pitchFamily="18" charset="0"/>
                          </a:rPr>
                          <m:t>(13−3)(7+3)</m:t>
                        </m:r>
                      </m:num>
                      <m:den>
                        <m:r>
                          <a:rPr lang="en-GB" sz="2000" b="0" i="0" smtClean="0">
                            <a:latin typeface="Cambria Math" panose="02040503050406030204" pitchFamily="18" charset="0"/>
                          </a:rPr>
                          <m:t>−3+2</m:t>
                        </m:r>
                      </m:den>
                    </m:f>
                    <m:r>
                      <a:rPr lang="en-GB" sz="2000">
                        <a:latin typeface="Cambria Math" panose="02040503050406030204" pitchFamily="18" charset="0"/>
                      </a:rPr>
                      <m:t>=</m:t>
                    </m:r>
                    <m:f>
                      <m:fPr>
                        <m:ctrlPr>
                          <a:rPr lang="en-GB" sz="2000" i="1">
                            <a:latin typeface="Cambria Math" panose="02040503050406030204" pitchFamily="18" charset="0"/>
                          </a:rPr>
                        </m:ctrlPr>
                      </m:fPr>
                      <m:num>
                        <m:r>
                          <a:rPr lang="en-GB" sz="2000">
                            <a:latin typeface="Cambria Math" panose="02040503050406030204" pitchFamily="18" charset="0"/>
                          </a:rPr>
                          <m:t>(1</m:t>
                        </m:r>
                        <m:r>
                          <a:rPr lang="en-GB" sz="2000" b="0" i="0" smtClean="0">
                            <a:latin typeface="Cambria Math" panose="02040503050406030204" pitchFamily="18" charset="0"/>
                          </a:rPr>
                          <m:t>0</m:t>
                        </m:r>
                        <m:r>
                          <a:rPr lang="en-GB" sz="2000">
                            <a:latin typeface="Cambria Math" panose="02040503050406030204" pitchFamily="18" charset="0"/>
                          </a:rPr>
                          <m:t>)(</m:t>
                        </m:r>
                        <m:r>
                          <a:rPr lang="en-GB" sz="2000" b="0" i="0" smtClean="0">
                            <a:latin typeface="Cambria Math" panose="02040503050406030204" pitchFamily="18" charset="0"/>
                          </a:rPr>
                          <m:t>10</m:t>
                        </m:r>
                        <m:r>
                          <a:rPr lang="en-GB" sz="2000">
                            <a:latin typeface="Cambria Math" panose="02040503050406030204" pitchFamily="18" charset="0"/>
                          </a:rPr>
                          <m:t>)</m:t>
                        </m:r>
                      </m:num>
                      <m:den>
                        <m:r>
                          <a:rPr lang="en-GB" sz="2000">
                            <a:latin typeface="Cambria Math" panose="02040503050406030204" pitchFamily="18" charset="0"/>
                          </a:rPr>
                          <m:t>−</m:t>
                        </m:r>
                        <m:r>
                          <a:rPr lang="en-GB" sz="2000" b="0" i="1" smtClean="0">
                            <a:latin typeface="Cambria Math" panose="02040503050406030204" pitchFamily="18" charset="0"/>
                          </a:rPr>
                          <m:t>1</m:t>
                        </m:r>
                      </m:den>
                    </m:f>
                    <m:r>
                      <a:rPr lang="en-GB" sz="2000">
                        <a:latin typeface="Cambria Math" panose="02040503050406030204" pitchFamily="18" charset="0"/>
                      </a:rPr>
                      <m:t>=</m:t>
                    </m:r>
                    <m:r>
                      <a:rPr lang="en-GB" sz="2000" b="0" i="0" smtClean="0">
                        <a:latin typeface="Cambria Math" panose="02040503050406030204" pitchFamily="18" charset="0"/>
                      </a:rPr>
                      <m:t>−100</m:t>
                    </m:r>
                  </m:oMath>
                </a14:m>
                <a:endParaRPr lang="en-GB" sz="2000" dirty="0"/>
              </a:p>
              <a:p>
                <a:pPr marL="0" indent="0">
                  <a:buNone/>
                </a:pPr>
                <a:endParaRPr lang="en-GB" dirty="0"/>
              </a:p>
              <a:p>
                <a:pPr marL="0" indent="0">
                  <a:buNone/>
                </a:pPr>
                <a:r>
                  <a:rPr lang="en-GB" b="1" dirty="0"/>
                  <a:t>Rule 2: </a:t>
                </a:r>
                <a:r>
                  <a:rPr lang="en-GB" dirty="0"/>
                  <a:t>Dividing by 0 is impossible. If you’re asked to divide by 0 at any point you’ve probably made a mistake somewhere</a:t>
                </a:r>
              </a:p>
              <a:p>
                <a:pPr marL="0" indent="0">
                  <a:buNone/>
                </a:pPr>
                <a:endParaRPr lang="en-GB" dirty="0"/>
              </a:p>
              <a:p>
                <a:pPr marL="0" indent="0">
                  <a:buNone/>
                </a:pPr>
                <a:r>
                  <a:rPr lang="en-GB" dirty="0"/>
                  <a:t>Rule 3: You can turn anything into a fraction by dividing it by 1</a:t>
                </a:r>
              </a:p>
              <a:p>
                <a:pPr marL="502920" lvl="1" indent="0">
                  <a:buNone/>
                </a:pPr>
                <a:r>
                  <a:rPr lang="en-GB" sz="2000" dirty="0"/>
                  <a:t>3 = </a:t>
                </a:r>
                <a14:m>
                  <m:oMath xmlns:m="http://schemas.openxmlformats.org/officeDocument/2006/math">
                    <m:f>
                      <m:fPr>
                        <m:ctrlPr>
                          <a:rPr lang="en-GB" sz="2000" i="1">
                            <a:latin typeface="Cambria Math" panose="02040503050406030204" pitchFamily="18" charset="0"/>
                          </a:rPr>
                        </m:ctrlPr>
                      </m:fPr>
                      <m:num>
                        <m:r>
                          <a:rPr lang="en-GB" sz="2000">
                            <a:latin typeface="Cambria Math" panose="02040503050406030204" pitchFamily="18" charset="0"/>
                          </a:rPr>
                          <m:t>3</m:t>
                        </m:r>
                      </m:num>
                      <m:den>
                        <m:r>
                          <a:rPr lang="en-GB" sz="2000" b="0" i="0" smtClean="0">
                            <a:latin typeface="Cambria Math" panose="02040503050406030204" pitchFamily="18" charset="0"/>
                          </a:rPr>
                          <m:t>1</m:t>
                        </m:r>
                      </m:den>
                    </m:f>
                  </m:oMath>
                </a14:m>
                <a:r>
                  <a:rPr lang="en-GB" sz="2000" dirty="0"/>
                  <a:t>	-6.2 = </a:t>
                </a:r>
                <a14:m>
                  <m:oMath xmlns:m="http://schemas.openxmlformats.org/officeDocument/2006/math">
                    <m:f>
                      <m:fPr>
                        <m:ctrlPr>
                          <a:rPr lang="en-GB" sz="2000" i="1">
                            <a:latin typeface="Cambria Math" panose="02040503050406030204" pitchFamily="18" charset="0"/>
                          </a:rPr>
                        </m:ctrlPr>
                      </m:fPr>
                      <m:num>
                        <m:r>
                          <a:rPr lang="en-GB" sz="2000" b="0" i="0" smtClean="0">
                            <a:latin typeface="Cambria Math" panose="02040503050406030204" pitchFamily="18" charset="0"/>
                          </a:rPr>
                          <m:t>−6.2</m:t>
                        </m:r>
                      </m:num>
                      <m:den>
                        <m:r>
                          <a:rPr lang="en-GB" sz="2000" b="0" i="0" smtClean="0">
                            <a:latin typeface="Cambria Math" panose="02040503050406030204" pitchFamily="18" charset="0"/>
                          </a:rPr>
                          <m:t>1</m:t>
                        </m:r>
                      </m:den>
                    </m:f>
                  </m:oMath>
                </a14:m>
                <a:r>
                  <a:rPr lang="en-GB" sz="2000" dirty="0"/>
                  <a:t>	3x + 4 = </a:t>
                </a:r>
                <a14:m>
                  <m:oMath xmlns:m="http://schemas.openxmlformats.org/officeDocument/2006/math">
                    <m:f>
                      <m:fPr>
                        <m:ctrlPr>
                          <a:rPr lang="en-GB" sz="2000" i="1" smtClean="0">
                            <a:latin typeface="Cambria Math" panose="02040503050406030204" pitchFamily="18" charset="0"/>
                          </a:rPr>
                        </m:ctrlPr>
                      </m:fPr>
                      <m:num>
                        <m:r>
                          <a:rPr lang="en-GB" sz="2000" b="0" i="0" smtClean="0">
                            <a:latin typeface="Cambria Math" panose="02040503050406030204" pitchFamily="18" charset="0"/>
                          </a:rPr>
                          <m:t>3</m:t>
                        </m:r>
                        <m:r>
                          <m:rPr>
                            <m:sty m:val="p"/>
                          </m:rPr>
                          <a:rPr lang="en-GB" sz="2000" b="0" i="0" smtClean="0">
                            <a:latin typeface="Cambria Math" panose="02040503050406030204" pitchFamily="18" charset="0"/>
                          </a:rPr>
                          <m:t>x</m:t>
                        </m:r>
                        <m:r>
                          <a:rPr lang="en-GB" sz="2000" b="0" i="0" smtClean="0">
                            <a:latin typeface="Cambria Math" panose="02040503050406030204" pitchFamily="18" charset="0"/>
                          </a:rPr>
                          <m:t>+4</m:t>
                        </m:r>
                      </m:num>
                      <m:den>
                        <m:r>
                          <a:rPr lang="en-GB" sz="2000" b="0" i="0" smtClean="0">
                            <a:latin typeface="Cambria Math" panose="02040503050406030204" pitchFamily="18" charset="0"/>
                          </a:rPr>
                          <m:t>1</m:t>
                        </m:r>
                      </m:den>
                    </m:f>
                  </m:oMath>
                </a14:m>
                <a:endParaRPr lang="en-GB" sz="2000" dirty="0"/>
              </a:p>
              <a:p>
                <a:pPr marL="502920" lvl="1" indent="0">
                  <a:buNone/>
                </a:pPr>
                <a:endParaRPr lang="en-GB" sz="2000" dirty="0"/>
              </a:p>
              <a:p>
                <a:pPr marL="502920" lvl="1" indent="0">
                  <a:buNone/>
                </a:pPr>
                <a:endParaRPr lang="en-GB" sz="2000" dirty="0"/>
              </a:p>
              <a:p>
                <a:pPr marL="502920" lvl="1" indent="0">
                  <a:buNone/>
                </a:pPr>
                <a:endParaRPr lang="en-GB" sz="20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587556" y="864107"/>
                <a:ext cx="6225703" cy="5692335"/>
              </a:xfrm>
              <a:blipFill>
                <a:blip r:embed="rId2"/>
                <a:stretch>
                  <a:fillRect l="-881"/>
                </a:stretch>
              </a:blipFill>
            </p:spPr>
            <p:txBody>
              <a:bodyPr/>
              <a:lstStyle/>
              <a:p>
                <a:r>
                  <a:rPr lang="en-GB">
                    <a:noFill/>
                  </a:rPr>
                  <a:t> </a:t>
                </a:r>
              </a:p>
            </p:txBody>
          </p:sp>
        </mc:Fallback>
      </mc:AlternateContent>
    </p:spTree>
    <p:extLst>
      <p:ext uri="{BB962C8B-B14F-4D97-AF65-F5344CB8AC3E}">
        <p14:creationId xmlns:p14="http://schemas.microsoft.com/office/powerpoint/2010/main" val="3411260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fractions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lstStyle/>
              <a:p>
                <a:pPr marL="0" indent="0">
                  <a:buNone/>
                </a:pPr>
                <a:r>
                  <a:rPr lang="en-GB" b="1" dirty="0"/>
                  <a:t>Rule 4</a:t>
                </a:r>
                <a:r>
                  <a:rPr lang="en-GB" dirty="0"/>
                  <a:t>: To multiply fractions, multiply the numerators together and multiply the denominators together</a:t>
                </a:r>
              </a:p>
              <a:p>
                <a:pPr marL="502920" lvl="1" indent="0">
                  <a:buNone/>
                </a:pP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2</m:t>
                        </m:r>
                      </m:num>
                      <m:den>
                        <m:r>
                          <a:rPr lang="en-GB" sz="2000" b="0" i="1" smtClean="0">
                            <a:latin typeface="Cambria Math" panose="02040503050406030204" pitchFamily="18" charset="0"/>
                          </a:rPr>
                          <m:t>3</m:t>
                        </m:r>
                      </m:den>
                    </m:f>
                    <m:r>
                      <a:rPr lang="en-GB" sz="2000" i="1" smtClean="0">
                        <a:latin typeface="Cambria Math" panose="02040503050406030204" pitchFamily="18" charset="0"/>
                        <a:ea typeface="Cambria Math" panose="02040503050406030204" pitchFamily="18" charset="0"/>
                      </a:rPr>
                      <m:t>∙</m:t>
                    </m:r>
                    <m:f>
                      <m:fPr>
                        <m:ctrlPr>
                          <a:rPr lang="en-GB" sz="200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2</m:t>
                        </m:r>
                      </m:num>
                      <m:den>
                        <m:r>
                          <a:rPr lang="en-GB" sz="2000" b="0" i="1" smtClean="0">
                            <a:latin typeface="Cambria Math" panose="02040503050406030204" pitchFamily="18" charset="0"/>
                          </a:rPr>
                          <m:t>6</m:t>
                        </m:r>
                      </m:den>
                    </m:f>
                  </m:oMath>
                </a14:m>
                <a:r>
                  <a:rPr lang="en-GB" sz="2000" dirty="0"/>
                  <a:t> = 0.33	</a:t>
                </a:r>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5</m:t>
                        </m:r>
                      </m:den>
                    </m:f>
                    <m:r>
                      <a:rPr lang="en-GB" sz="2000" b="0" i="1" smtClean="0">
                        <a:latin typeface="Cambria Math" panose="02040503050406030204" pitchFamily="18" charset="0"/>
                        <a:ea typeface="Cambria Math" panose="02040503050406030204" pitchFamily="18" charset="0"/>
                      </a:rPr>
                      <m:t>∙10= </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5</m:t>
                        </m:r>
                      </m:den>
                    </m:f>
                    <m:r>
                      <a:rPr lang="en-GB" sz="2000" i="1">
                        <a:latin typeface="Cambria Math" panose="02040503050406030204" pitchFamily="18" charset="0"/>
                        <a:ea typeface="Cambria Math" panose="02040503050406030204" pitchFamily="18" charset="0"/>
                      </a:rPr>
                      <m:t>∙</m:t>
                    </m:r>
                    <m:f>
                      <m:fPr>
                        <m:ctrlPr>
                          <a:rPr lang="en-GB" sz="200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10</m:t>
                        </m:r>
                      </m:num>
                      <m:den>
                        <m:r>
                          <a:rPr lang="en-GB" sz="2000" b="0" i="1" smtClean="0">
                            <a:latin typeface="Cambria Math" panose="02040503050406030204" pitchFamily="18" charset="0"/>
                            <a:ea typeface="Cambria Math" panose="02040503050406030204" pitchFamily="18" charset="0"/>
                          </a:rPr>
                          <m:t>1</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10</m:t>
                        </m:r>
                      </m:num>
                      <m:den>
                        <m:r>
                          <a:rPr lang="en-GB" sz="2000" b="0" i="1" smtClean="0">
                            <a:latin typeface="Cambria Math" panose="02040503050406030204" pitchFamily="18" charset="0"/>
                            <a:ea typeface="Cambria Math" panose="02040503050406030204" pitchFamily="18" charset="0"/>
                          </a:rPr>
                          <m:t>5</m:t>
                        </m:r>
                      </m:den>
                    </m:f>
                    <m:r>
                      <a:rPr lang="en-GB" sz="2000" b="0" i="1" smtClean="0">
                        <a:latin typeface="Cambria Math" panose="02040503050406030204" pitchFamily="18" charset="0"/>
                        <a:ea typeface="Cambria Math" panose="02040503050406030204" pitchFamily="18" charset="0"/>
                      </a:rPr>
                      <m:t>=2</m:t>
                    </m:r>
                  </m:oMath>
                </a14:m>
                <a:r>
                  <a:rPr lang="en-GB" sz="2000" dirty="0"/>
                  <a:t>		</a:t>
                </a:r>
              </a:p>
              <a:p>
                <a:pPr marL="502920" lvl="1" indent="0">
                  <a:buNone/>
                </a:pPr>
                <a14:m>
                  <m:oMathPara xmlns:m="http://schemas.openxmlformats.org/officeDocument/2006/math">
                    <m:oMathParaPr>
                      <m:jc m:val="centerGroup"/>
                    </m:oMathParaPr>
                    <m:oMath xmlns:m="http://schemas.openxmlformats.org/officeDocument/2006/math">
                      <m:r>
                        <a:rPr lang="en-GB" sz="2000" b="0" i="1" smtClean="0">
                          <a:latin typeface="Cambria Math" panose="02040503050406030204" pitchFamily="18" charset="0"/>
                        </a:rPr>
                        <m:t>3</m:t>
                      </m:r>
                      <m:r>
                        <a:rPr lang="en-GB" sz="2000" b="0" i="1" smtClean="0">
                          <a:latin typeface="Cambria Math" panose="02040503050406030204" pitchFamily="18" charset="0"/>
                        </a:rPr>
                        <m:t>𝑥𝑦</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m:t>
                          </m:r>
                        </m:num>
                        <m:den>
                          <m:r>
                            <a:rPr lang="en-GB" sz="2000" b="0" i="1" smtClean="0">
                              <a:latin typeface="Cambria Math" panose="02040503050406030204" pitchFamily="18" charset="0"/>
                              <a:ea typeface="Cambria Math" panose="02040503050406030204" pitchFamily="18" charset="0"/>
                            </a:rPr>
                            <m:t>4</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𝑥𝑦</m:t>
                          </m:r>
                        </m:num>
                        <m:den>
                          <m:r>
                            <a:rPr lang="en-GB" sz="2000" b="0" i="1" smtClean="0">
                              <a:latin typeface="Cambria Math" panose="02040503050406030204" pitchFamily="18" charset="0"/>
                              <a:ea typeface="Cambria Math" panose="02040503050406030204" pitchFamily="18" charset="0"/>
                            </a:rPr>
                            <m:t>1</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m:t>
                          </m:r>
                        </m:num>
                        <m:den>
                          <m:r>
                            <a:rPr lang="en-GB" sz="2000" b="0" i="1" smtClean="0">
                              <a:latin typeface="Cambria Math" panose="02040503050406030204" pitchFamily="18" charset="0"/>
                              <a:ea typeface="Cambria Math" panose="02040503050406030204" pitchFamily="18" charset="0"/>
                            </a:rPr>
                            <m:t>4</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3(3</m:t>
                          </m:r>
                          <m:r>
                            <a:rPr lang="en-GB" sz="2000" b="0" i="1" smtClean="0">
                              <a:latin typeface="Cambria Math" panose="02040503050406030204" pitchFamily="18" charset="0"/>
                              <a:ea typeface="Cambria Math" panose="02040503050406030204" pitchFamily="18" charset="0"/>
                            </a:rPr>
                            <m:t>𝑥𝑦</m:t>
                          </m:r>
                          <m:r>
                            <a:rPr lang="en-GB" sz="2000" b="0" i="1" smtClean="0">
                              <a:latin typeface="Cambria Math" panose="02040503050406030204" pitchFamily="18" charset="0"/>
                              <a:ea typeface="Cambria Math" panose="02040503050406030204" pitchFamily="18" charset="0"/>
                            </a:rPr>
                            <m:t>)</m:t>
                          </m:r>
                        </m:num>
                        <m:den>
                          <m:r>
                            <a:rPr lang="en-GB" sz="2000" b="0" i="1" smtClean="0">
                              <a:latin typeface="Cambria Math" panose="02040503050406030204" pitchFamily="18" charset="0"/>
                              <a:ea typeface="Cambria Math" panose="02040503050406030204" pitchFamily="18" charset="0"/>
                            </a:rPr>
                            <m:t>4</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9</m:t>
                          </m:r>
                          <m:r>
                            <a:rPr lang="en-GB" sz="2000" b="0" i="1" smtClean="0">
                              <a:latin typeface="Cambria Math" panose="02040503050406030204" pitchFamily="18" charset="0"/>
                              <a:ea typeface="Cambria Math" panose="02040503050406030204" pitchFamily="18" charset="0"/>
                            </a:rPr>
                            <m:t>𝑥𝑦</m:t>
                          </m:r>
                        </m:num>
                        <m:den>
                          <m:r>
                            <a:rPr lang="en-GB" sz="2000" b="0" i="1" smtClean="0">
                              <a:latin typeface="Cambria Math" panose="02040503050406030204" pitchFamily="18" charset="0"/>
                              <a:ea typeface="Cambria Math" panose="02040503050406030204" pitchFamily="18" charset="0"/>
                            </a:rPr>
                            <m:t>4</m:t>
                          </m:r>
                        </m:den>
                      </m:f>
                    </m:oMath>
                  </m:oMathPara>
                </a14:m>
                <a:endParaRPr lang="en-GB" dirty="0"/>
              </a:p>
              <a:p>
                <a:pPr marL="0" indent="0">
                  <a:buNone/>
                </a:pPr>
                <a:endParaRPr lang="en-GB" dirty="0"/>
              </a:p>
              <a:p>
                <a:pPr marL="0" indent="0">
                  <a:buNone/>
                </a:pPr>
                <a:r>
                  <a:rPr lang="en-GB" b="1" dirty="0"/>
                  <a:t>Rule 5</a:t>
                </a:r>
                <a:r>
                  <a:rPr lang="en-GB" dirty="0"/>
                  <a:t>: Multiplying both the numerator and denominator by the same number doesn’t change its value</a:t>
                </a:r>
              </a:p>
              <a:p>
                <a:pPr marL="502920" lvl="1" indent="0">
                  <a:buNone/>
                </a:pPr>
                <a14:m>
                  <m:oMathPara xmlns:m="http://schemas.openxmlformats.org/officeDocument/2006/math">
                    <m:oMathParaPr>
                      <m:jc m:val="centerGroup"/>
                    </m:oMathParaPr>
                    <m:oMath xmlns:m="http://schemas.openxmlformats.org/officeDocument/2006/math">
                      <m:f>
                        <m:fPr>
                          <m:ctrlPr>
                            <a:rPr lang="en-GB" sz="200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m:t>
                          </m:r>
                        </m:den>
                      </m:f>
                      <m:r>
                        <a:rPr lang="en-GB" sz="2000" b="0" i="0" smtClean="0">
                          <a:latin typeface="Cambria Math" panose="02040503050406030204" pitchFamily="18" charset="0"/>
                        </a:rPr>
                        <m:t>=</m:t>
                      </m:r>
                      <m:f>
                        <m:fPr>
                          <m:ctrlPr>
                            <a:rPr lang="en-GB" sz="2000" i="1" smtClean="0">
                              <a:latin typeface="Cambria Math" panose="02040503050406030204" pitchFamily="18" charset="0"/>
                            </a:rPr>
                          </m:ctrlPr>
                        </m:fPr>
                        <m:num>
                          <m:r>
                            <a:rPr lang="en-GB" sz="2000" b="0" i="0" smtClean="0">
                              <a:latin typeface="Cambria Math" panose="02040503050406030204" pitchFamily="18" charset="0"/>
                            </a:rPr>
                            <m:t>2</m:t>
                          </m:r>
                          <m:r>
                            <a:rPr lang="en-GB" sz="2000" b="0" i="0" smtClean="0">
                              <a:latin typeface="Cambria Math" panose="02040503050406030204" pitchFamily="18" charset="0"/>
                              <a:ea typeface="Cambria Math" panose="02040503050406030204" pitchFamily="18" charset="0"/>
                            </a:rPr>
                            <m:t>∙1</m:t>
                          </m:r>
                        </m:num>
                        <m:den>
                          <m:r>
                            <a:rPr lang="en-GB" sz="2000" b="0" i="0" smtClean="0">
                              <a:latin typeface="Cambria Math" panose="02040503050406030204" pitchFamily="18" charset="0"/>
                            </a:rPr>
                            <m:t>2</m:t>
                          </m:r>
                          <m:r>
                            <a:rPr lang="en-GB" sz="2000" b="0" i="0" smtClean="0">
                              <a:latin typeface="Cambria Math" panose="02040503050406030204" pitchFamily="18" charset="0"/>
                              <a:ea typeface="Cambria Math" panose="02040503050406030204" pitchFamily="18" charset="0"/>
                            </a:rPr>
                            <m:t>∙2</m:t>
                          </m:r>
                        </m:den>
                      </m:f>
                      <m:r>
                        <a:rPr lang="en-GB" sz="2000" b="0" i="0" smtClean="0">
                          <a:latin typeface="Cambria Math" panose="02040503050406030204" pitchFamily="18" charset="0"/>
                        </a:rPr>
                        <m:t>=</m:t>
                      </m:r>
                      <m:f>
                        <m:fPr>
                          <m:ctrlPr>
                            <a:rPr lang="en-GB" sz="2000" i="1" smtClean="0">
                              <a:latin typeface="Cambria Math" panose="02040503050406030204" pitchFamily="18" charset="0"/>
                            </a:rPr>
                          </m:ctrlPr>
                        </m:fPr>
                        <m:num>
                          <m:r>
                            <a:rPr lang="en-GB" sz="2000" b="0" i="0" smtClean="0">
                              <a:latin typeface="Cambria Math" panose="02040503050406030204" pitchFamily="18" charset="0"/>
                            </a:rPr>
                            <m:t>2</m:t>
                          </m:r>
                        </m:num>
                        <m:den>
                          <m:r>
                            <a:rPr lang="en-GB" sz="2000" b="0" i="0" smtClean="0">
                              <a:latin typeface="Cambria Math" panose="02040503050406030204" pitchFamily="18" charset="0"/>
                            </a:rPr>
                            <m:t>4</m:t>
                          </m:r>
                        </m:den>
                      </m:f>
                      <m:r>
                        <a:rPr lang="en-GB" sz="2000" b="0" i="0" smtClean="0">
                          <a:latin typeface="Cambria Math" panose="02040503050406030204" pitchFamily="18" charset="0"/>
                        </a:rPr>
                        <m:t>=</m:t>
                      </m:r>
                      <m:f>
                        <m:fPr>
                          <m:ctrlPr>
                            <a:rPr lang="en-GB" sz="2000" i="1" smtClean="0">
                              <a:latin typeface="Cambria Math" panose="02040503050406030204" pitchFamily="18" charset="0"/>
                            </a:rPr>
                          </m:ctrlPr>
                        </m:fPr>
                        <m:num>
                          <m:r>
                            <a:rPr lang="en-GB" sz="2000" b="0" i="0" smtClean="0">
                              <a:latin typeface="Cambria Math" panose="02040503050406030204" pitchFamily="18" charset="0"/>
                            </a:rPr>
                            <m:t>100</m:t>
                          </m:r>
                        </m:num>
                        <m:den>
                          <m:r>
                            <a:rPr lang="en-GB" sz="2000" b="0" i="0" smtClean="0">
                              <a:latin typeface="Cambria Math" panose="02040503050406030204" pitchFamily="18" charset="0"/>
                            </a:rPr>
                            <m:t>200</m:t>
                          </m:r>
                        </m:den>
                      </m:f>
                      <m:r>
                        <a:rPr lang="en-GB" sz="2000" b="0" i="0" smtClean="0">
                          <a:latin typeface="Cambria Math" panose="02040503050406030204" pitchFamily="18" charset="0"/>
                        </a:rPr>
                        <m:t>=</m:t>
                      </m:r>
                      <m:f>
                        <m:fPr>
                          <m:ctrlPr>
                            <a:rPr lang="en-GB" sz="2000" i="1" smtClean="0">
                              <a:latin typeface="Cambria Math" panose="02040503050406030204" pitchFamily="18" charset="0"/>
                            </a:rPr>
                          </m:ctrlPr>
                        </m:fPr>
                        <m:num>
                          <m:f>
                            <m:fPr>
                              <m:ctrlPr>
                                <a:rPr lang="en-GB" sz="200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200</m:t>
                              </m:r>
                            </m:den>
                          </m:f>
                          <m:r>
                            <a:rPr lang="en-GB" sz="2000" b="0" i="0" smtClean="0">
                              <a:latin typeface="Cambria Math" panose="02040503050406030204" pitchFamily="18" charset="0"/>
                              <a:ea typeface="Cambria Math" panose="02040503050406030204" pitchFamily="18" charset="0"/>
                            </a:rPr>
                            <m:t>∙100</m:t>
                          </m:r>
                        </m:num>
                        <m:den>
                          <m:f>
                            <m:fPr>
                              <m:ctrlPr>
                                <a:rPr lang="en-GB" sz="2000" i="1" smtClean="0">
                                  <a:latin typeface="Cambria Math" panose="02040503050406030204" pitchFamily="18" charset="0"/>
                                </a:rPr>
                              </m:ctrlPr>
                            </m:fPr>
                            <m:num>
                              <m:r>
                                <a:rPr lang="en-GB" sz="2000" b="0" i="0" smtClean="0">
                                  <a:latin typeface="Cambria Math" panose="02040503050406030204" pitchFamily="18" charset="0"/>
                                </a:rPr>
                                <m:t>1</m:t>
                              </m:r>
                            </m:num>
                            <m:den>
                              <m:r>
                                <a:rPr lang="en-GB" sz="2000" b="0" i="0" smtClean="0">
                                  <a:latin typeface="Cambria Math" panose="02040503050406030204" pitchFamily="18" charset="0"/>
                                </a:rPr>
                                <m:t>200</m:t>
                              </m:r>
                            </m:den>
                          </m:f>
                          <m:r>
                            <a:rPr lang="en-GB" sz="2000" b="0" i="0" smtClean="0">
                              <a:latin typeface="Cambria Math" panose="02040503050406030204" pitchFamily="18" charset="0"/>
                              <a:ea typeface="Cambria Math" panose="02040503050406030204" pitchFamily="18" charset="0"/>
                            </a:rPr>
                            <m:t>∙200</m:t>
                          </m:r>
                        </m:den>
                      </m:f>
                      <m:r>
                        <a:rPr lang="en-GB" sz="2000" b="0" i="0" smtClean="0">
                          <a:latin typeface="Cambria Math" panose="02040503050406030204" pitchFamily="18" charset="0"/>
                        </a:rPr>
                        <m:t>=</m:t>
                      </m:r>
                      <m:f>
                        <m:fPr>
                          <m:ctrlPr>
                            <a:rPr lang="en-GB" sz="2000" i="1" smtClean="0">
                              <a:latin typeface="Cambria Math" panose="02040503050406030204" pitchFamily="18" charset="0"/>
                            </a:rPr>
                          </m:ctrlPr>
                        </m:fPr>
                        <m:num>
                          <m:r>
                            <a:rPr lang="en-GB" sz="2000" b="0" i="0" smtClean="0">
                              <a:latin typeface="Cambria Math" panose="02040503050406030204" pitchFamily="18" charset="0"/>
                            </a:rPr>
                            <m:t>.5</m:t>
                          </m:r>
                        </m:num>
                        <m:den>
                          <m:r>
                            <a:rPr lang="en-GB" sz="2000" b="0" i="0" smtClean="0">
                              <a:latin typeface="Cambria Math" panose="02040503050406030204" pitchFamily="18" charset="0"/>
                            </a:rPr>
                            <m:t>1</m:t>
                          </m:r>
                        </m:den>
                      </m:f>
                      <m:r>
                        <a:rPr lang="en-GB" sz="2000" b="0" i="0" smtClean="0">
                          <a:latin typeface="Cambria Math" panose="02040503050406030204" pitchFamily="18" charset="0"/>
                        </a:rPr>
                        <m:t>=0.5</m:t>
                      </m:r>
                    </m:oMath>
                  </m:oMathPara>
                </a14:m>
                <a:endParaRPr lang="en-GB" sz="20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r="-1778"/>
                </a:stretch>
              </a:blipFill>
            </p:spPr>
            <p:txBody>
              <a:bodyPr/>
              <a:lstStyle/>
              <a:p>
                <a:r>
                  <a:rPr lang="en-GB">
                    <a:noFill/>
                  </a:rPr>
                  <a:t> </a:t>
                </a:r>
              </a:p>
            </p:txBody>
          </p:sp>
        </mc:Fallback>
      </mc:AlternateContent>
    </p:spTree>
    <p:extLst>
      <p:ext uri="{BB962C8B-B14F-4D97-AF65-F5344CB8AC3E}">
        <p14:creationId xmlns:p14="http://schemas.microsoft.com/office/powerpoint/2010/main" val="1666095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fractions</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GB" b="1" dirty="0"/>
                  <a:t>Rule 6</a:t>
                </a:r>
                <a:r>
                  <a:rPr lang="en-GB" dirty="0"/>
                  <a:t>: To divide by a fraction, invert and multiply. Switch around the numerator and the denominator of the fraction you want to divide by, then multiply it by the thing you’re dividing</a:t>
                </a:r>
              </a:p>
              <a:p>
                <a:endParaRPr lang="en-GB" dirty="0"/>
              </a:p>
              <a:p>
                <a:pPr lvl="1"/>
                <a14:m>
                  <m:oMath xmlns:m="http://schemas.openxmlformats.org/officeDocument/2006/math">
                    <m:r>
                      <a:rPr lang="en-GB" sz="2000" b="0" i="1" smtClean="0">
                        <a:latin typeface="Cambria Math" panose="02040503050406030204" pitchFamily="18" charset="0"/>
                      </a:rPr>
                      <m:t>21</m:t>
                    </m:r>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m:t>
                        </m:r>
                      </m:num>
                      <m:den>
                        <m:r>
                          <a:rPr lang="en-GB" sz="2000" b="0" i="1" smtClean="0">
                            <a:latin typeface="Cambria Math" panose="02040503050406030204" pitchFamily="18" charset="0"/>
                            <a:ea typeface="Cambria Math" panose="02040503050406030204" pitchFamily="18" charset="0"/>
                          </a:rPr>
                          <m:t>5</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21</m:t>
                        </m:r>
                      </m:num>
                      <m:den>
                        <m:r>
                          <a:rPr lang="en-GB" sz="2000" b="0" i="1" smtClean="0">
                            <a:latin typeface="Cambria Math" panose="02040503050406030204" pitchFamily="18" charset="0"/>
                            <a:ea typeface="Cambria Math" panose="02040503050406030204" pitchFamily="18" charset="0"/>
                          </a:rPr>
                          <m:t>1</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m:t>
                        </m:r>
                      </m:num>
                      <m:den>
                        <m:r>
                          <a:rPr lang="en-GB" sz="2000" b="0" i="1" smtClean="0">
                            <a:latin typeface="Cambria Math" panose="02040503050406030204" pitchFamily="18" charset="0"/>
                            <a:ea typeface="Cambria Math" panose="02040503050406030204" pitchFamily="18" charset="0"/>
                          </a:rPr>
                          <m:t>5</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21</m:t>
                        </m:r>
                      </m:num>
                      <m:den>
                        <m:r>
                          <a:rPr lang="en-GB" sz="2000" b="0" i="1" smtClean="0">
                            <a:latin typeface="Cambria Math" panose="02040503050406030204" pitchFamily="18" charset="0"/>
                            <a:ea typeface="Cambria Math" panose="02040503050406030204" pitchFamily="18" charset="0"/>
                          </a:rPr>
                          <m:t>1</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5</m:t>
                        </m:r>
                      </m:num>
                      <m:den>
                        <m:r>
                          <a:rPr lang="en-GB" sz="2000" b="0" i="1" smtClean="0">
                            <a:latin typeface="Cambria Math" panose="02040503050406030204" pitchFamily="18" charset="0"/>
                            <a:ea typeface="Cambria Math" panose="02040503050406030204" pitchFamily="18" charset="0"/>
                          </a:rPr>
                          <m:t>3</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105</m:t>
                        </m:r>
                      </m:num>
                      <m:den>
                        <m:r>
                          <a:rPr lang="en-GB" sz="2000" b="0" i="1" smtClean="0">
                            <a:latin typeface="Cambria Math" panose="02040503050406030204" pitchFamily="18" charset="0"/>
                            <a:ea typeface="Cambria Math" panose="02040503050406030204" pitchFamily="18" charset="0"/>
                          </a:rPr>
                          <m:t>3</m:t>
                        </m:r>
                      </m:den>
                    </m:f>
                    <m:r>
                      <a:rPr lang="en-GB" sz="2000" b="0" i="1" smtClean="0">
                        <a:latin typeface="Cambria Math" panose="02040503050406030204" pitchFamily="18" charset="0"/>
                        <a:ea typeface="Cambria Math" panose="02040503050406030204" pitchFamily="18" charset="0"/>
                      </a:rPr>
                      <m:t>=35</m:t>
                    </m:r>
                  </m:oMath>
                </a14:m>
                <a:endParaRPr lang="en-GB" sz="2000"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667" r="-1222"/>
                </a:stretch>
              </a:blipFill>
            </p:spPr>
            <p:txBody>
              <a:bodyPr/>
              <a:lstStyle/>
              <a:p>
                <a:r>
                  <a:rPr lang="en-GB">
                    <a:noFill/>
                  </a:rPr>
                  <a:t> </a:t>
                </a:r>
              </a:p>
            </p:txBody>
          </p:sp>
        </mc:Fallback>
      </mc:AlternateContent>
    </p:spTree>
    <p:extLst>
      <p:ext uri="{BB962C8B-B14F-4D97-AF65-F5344CB8AC3E}">
        <p14:creationId xmlns:p14="http://schemas.microsoft.com/office/powerpoint/2010/main" val="1931647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Fractions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901950" y="864108"/>
                <a:ext cx="5610037" cy="5429116"/>
              </a:xfrm>
            </p:spPr>
            <p:txBody>
              <a:bodyPr/>
              <a:lstStyle/>
              <a:p>
                <a:r>
                  <a:rPr lang="en-GB" dirty="0"/>
                  <a:t>Rule 7: To add or subtract fractions, they must have the a common denominator, i.e. their denominators must be the same, then the nominators can be added or subtracted as usual</a:t>
                </a:r>
              </a:p>
              <a:p>
                <a:pPr marL="0" indent="0">
                  <a:buNone/>
                </a:pPr>
                <a:endParaRPr lang="en-GB" dirty="0"/>
              </a:p>
              <a:p>
                <a:pPr lvl="1"/>
                <a14:m>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2</m:t>
                        </m:r>
                      </m:num>
                      <m:den>
                        <m:r>
                          <a:rPr lang="en-GB" sz="2000" b="0" i="1" smtClean="0">
                            <a:latin typeface="Cambria Math" panose="02040503050406030204" pitchFamily="18" charset="0"/>
                          </a:rPr>
                          <m:t>3</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2</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2</m:t>
                        </m:r>
                        <m:r>
                          <a:rPr lang="en-GB" sz="2000" b="0" i="1" smtClean="0">
                            <a:latin typeface="Cambria Math" panose="02040503050406030204" pitchFamily="18" charset="0"/>
                            <a:ea typeface="Cambria Math" panose="02040503050406030204" pitchFamily="18" charset="0"/>
                          </a:rPr>
                          <m:t>∙2</m:t>
                        </m:r>
                      </m:num>
                      <m:den>
                        <m:r>
                          <a:rPr lang="en-GB" sz="2000" b="0" i="1" smtClean="0">
                            <a:latin typeface="Cambria Math" panose="02040503050406030204" pitchFamily="18" charset="0"/>
                          </a:rPr>
                          <m:t>2</m:t>
                        </m:r>
                        <m:r>
                          <a:rPr lang="en-GB" sz="2000" b="0" i="1" smtClean="0">
                            <a:latin typeface="Cambria Math" panose="02040503050406030204" pitchFamily="18" charset="0"/>
                            <a:ea typeface="Cambria Math" panose="02040503050406030204" pitchFamily="18" charset="0"/>
                          </a:rPr>
                          <m:t>∙3</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rPr>
                          <m:t>3</m:t>
                        </m:r>
                        <m:r>
                          <a:rPr lang="en-GB" sz="2000" b="0" i="1" smtClean="0">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4</m:t>
                        </m:r>
                      </m:num>
                      <m:den>
                        <m:r>
                          <a:rPr lang="en-GB" sz="2000" b="0" i="1" smtClean="0">
                            <a:latin typeface="Cambria Math" panose="02040503050406030204" pitchFamily="18" charset="0"/>
                          </a:rPr>
                          <m:t>6</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3</m:t>
                        </m:r>
                      </m:num>
                      <m:den>
                        <m:r>
                          <a:rPr lang="en-GB" sz="2000" b="0" i="1" smtClean="0">
                            <a:latin typeface="Cambria Math" panose="02040503050406030204" pitchFamily="18" charset="0"/>
                          </a:rPr>
                          <m:t>6</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7</m:t>
                        </m:r>
                      </m:num>
                      <m:den>
                        <m:r>
                          <a:rPr lang="en-GB" sz="2000" b="0" i="1" smtClean="0">
                            <a:latin typeface="Cambria Math" panose="02040503050406030204" pitchFamily="18" charset="0"/>
                          </a:rPr>
                          <m:t>6</m:t>
                        </m:r>
                      </m:den>
                    </m:f>
                    <m:r>
                      <a:rPr lang="en-GB" sz="2000" b="0" i="1" smtClean="0">
                        <a:latin typeface="Cambria Math" panose="02040503050406030204" pitchFamily="18" charset="0"/>
                      </a:rPr>
                      <m:t>=1</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6</m:t>
                        </m:r>
                      </m:den>
                    </m:f>
                  </m:oMath>
                </a14:m>
                <a:endParaRPr lang="en-GB" sz="2000" dirty="0"/>
              </a:p>
              <a:p>
                <a:pPr lvl="1"/>
                <a:endParaRPr lang="en-GB" sz="2000" dirty="0"/>
              </a:p>
              <a:p>
                <a:pPr lvl="1"/>
                <a14:m>
                  <m:oMath xmlns:m="http://schemas.openxmlformats.org/officeDocument/2006/math">
                    <m:f>
                      <m:fPr>
                        <m:ctrlPr>
                          <a:rPr lang="en-GB" sz="2000" i="1">
                            <a:latin typeface="Cambria Math" panose="02040503050406030204" pitchFamily="18" charset="0"/>
                          </a:rPr>
                        </m:ctrlPr>
                      </m:fPr>
                      <m:num>
                        <m:r>
                          <a:rPr lang="en-GB" sz="2000" b="0" i="1" smtClean="0">
                            <a:latin typeface="Cambria Math" panose="02040503050406030204" pitchFamily="18" charset="0"/>
                          </a:rPr>
                          <m:t>5</m:t>
                        </m:r>
                      </m:num>
                      <m:den>
                        <m:r>
                          <a:rPr lang="en-GB" sz="2000" b="0" i="1" smtClean="0">
                            <a:latin typeface="Cambria Math" panose="02040503050406030204" pitchFamily="18" charset="0"/>
                          </a:rPr>
                          <m:t>8</m:t>
                        </m:r>
                      </m:den>
                    </m:f>
                    <m:r>
                      <a:rPr lang="en-GB" sz="2000" b="0" i="1" smtClean="0">
                        <a:latin typeface="Cambria Math" panose="02040503050406030204" pitchFamily="18" charset="0"/>
                      </a:rPr>
                      <m:t>−</m:t>
                    </m:r>
                    <m:f>
                      <m:fPr>
                        <m:ctrlPr>
                          <a:rPr lang="en-GB" sz="2000" i="1">
                            <a:latin typeface="Cambria Math" panose="02040503050406030204" pitchFamily="18" charset="0"/>
                          </a:rPr>
                        </m:ctrlPr>
                      </m:fPr>
                      <m:num>
                        <m:r>
                          <a:rPr lang="en-GB" sz="2000" i="1">
                            <a:latin typeface="Cambria Math" panose="02040503050406030204" pitchFamily="18" charset="0"/>
                          </a:rPr>
                          <m:t>1</m:t>
                        </m:r>
                      </m:num>
                      <m:den>
                        <m:r>
                          <a:rPr lang="en-GB" sz="2000" i="1">
                            <a:latin typeface="Cambria Math" panose="02040503050406030204" pitchFamily="18" charset="0"/>
                          </a:rPr>
                          <m:t>2</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1</m:t>
                        </m:r>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5</m:t>
                        </m:r>
                      </m:num>
                      <m:den>
                        <m:r>
                          <a:rPr lang="en-GB" sz="2000" b="0" i="1" smtClean="0">
                            <a:latin typeface="Cambria Math" panose="02040503050406030204" pitchFamily="18" charset="0"/>
                            <a:ea typeface="Cambria Math" panose="02040503050406030204" pitchFamily="18" charset="0"/>
                          </a:rPr>
                          <m:t>1</m:t>
                        </m:r>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8</m:t>
                        </m:r>
                      </m:den>
                    </m:f>
                    <m:r>
                      <a:rPr lang="en-GB" sz="2000" b="0" i="1" smtClean="0">
                        <a:latin typeface="Cambria Math" panose="02040503050406030204" pitchFamily="18" charset="0"/>
                        <a:ea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4</m:t>
                        </m:r>
                        <m:r>
                          <a:rPr lang="en-GB" sz="2000" i="1">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4</m:t>
                        </m:r>
                        <m:r>
                          <a:rPr lang="en-GB" sz="2000" i="1">
                            <a:latin typeface="Cambria Math" panose="02040503050406030204" pitchFamily="18" charset="0"/>
                            <a:ea typeface="Cambria Math" panose="02040503050406030204" pitchFamily="18" charset="0"/>
                          </a:rPr>
                          <m:t>∙2</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5</m:t>
                        </m:r>
                      </m:num>
                      <m:den>
                        <m:r>
                          <a:rPr lang="en-GB" sz="2000" b="0" i="1" smtClean="0">
                            <a:latin typeface="Cambria Math" panose="02040503050406030204" pitchFamily="18" charset="0"/>
                          </a:rPr>
                          <m:t>8</m:t>
                        </m:r>
                      </m:den>
                    </m:f>
                    <m:r>
                      <a:rPr lang="en-GB" sz="2000" b="0" i="1" smtClean="0">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4</m:t>
                        </m:r>
                      </m:num>
                      <m:den>
                        <m:r>
                          <a:rPr lang="en-GB" sz="2000" b="0" i="1" smtClean="0">
                            <a:latin typeface="Cambria Math" panose="02040503050406030204" pitchFamily="18" charset="0"/>
                          </a:rPr>
                          <m:t>8</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8</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i="1">
                            <a:latin typeface="Cambria Math" panose="02040503050406030204" pitchFamily="18" charset="0"/>
                          </a:rPr>
                          <m:t>1</m:t>
                        </m:r>
                      </m:num>
                      <m:den>
                        <m:r>
                          <a:rPr lang="en-GB" sz="2000" b="0" i="1" smtClean="0">
                            <a:latin typeface="Cambria Math" panose="02040503050406030204" pitchFamily="18" charset="0"/>
                          </a:rPr>
                          <m:t>8</m:t>
                        </m:r>
                      </m:den>
                    </m:f>
                  </m:oMath>
                </a14:m>
                <a:endParaRPr lang="en-GB" sz="2000" dirty="0"/>
              </a:p>
              <a:p>
                <a:pPr lvl="1"/>
                <a:endParaRPr lang="en-GB" sz="2000" dirty="0"/>
              </a:p>
              <a:p>
                <a:pPr lvl="1"/>
                <a14:m>
                  <m:oMath xmlns:m="http://schemas.openxmlformats.org/officeDocument/2006/math">
                    <m:f>
                      <m:fPr>
                        <m:ctrlPr>
                          <a:rPr lang="en-GB" sz="2000" i="1">
                            <a:latin typeface="Cambria Math" panose="02040503050406030204" pitchFamily="18" charset="0"/>
                          </a:rPr>
                        </m:ctrlPr>
                      </m:fPr>
                      <m:num>
                        <m:r>
                          <a:rPr lang="en-GB" sz="2000" b="0" i="1" smtClean="0">
                            <a:latin typeface="Cambria Math" panose="02040503050406030204" pitchFamily="18" charset="0"/>
                          </a:rPr>
                          <m:t>1</m:t>
                        </m:r>
                      </m:num>
                      <m:den>
                        <m:r>
                          <a:rPr lang="en-GB" sz="2000" i="1">
                            <a:latin typeface="Cambria Math" panose="02040503050406030204" pitchFamily="18" charset="0"/>
                          </a:rPr>
                          <m:t>3</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i="1">
                            <a:latin typeface="Cambria Math" panose="02040503050406030204" pitchFamily="18" charset="0"/>
                          </a:rPr>
                          <m:t>1</m:t>
                        </m:r>
                      </m:num>
                      <m:den>
                        <m:r>
                          <a:rPr lang="en-GB" sz="2000" i="1">
                            <a:latin typeface="Cambria Math" panose="02040503050406030204" pitchFamily="18" charset="0"/>
                          </a:rPr>
                          <m:t>2</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3</m:t>
                        </m:r>
                      </m:num>
                      <m:den>
                        <m:r>
                          <a:rPr lang="en-GB" sz="2000" b="0" i="1" smtClean="0">
                            <a:latin typeface="Cambria Math" panose="02040503050406030204" pitchFamily="18" charset="0"/>
                          </a:rPr>
                          <m:t>4</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12</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4</m:t>
                        </m:r>
                        <m:r>
                          <a:rPr lang="en-GB" sz="200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4</m:t>
                        </m:r>
                        <m:r>
                          <a:rPr lang="en-GB" sz="2000" i="1">
                            <a:latin typeface="Cambria Math" panose="02040503050406030204" pitchFamily="18" charset="0"/>
                            <a:ea typeface="Cambria Math" panose="02040503050406030204" pitchFamily="18" charset="0"/>
                          </a:rPr>
                          <m:t>∙3</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6</m:t>
                        </m:r>
                        <m:r>
                          <a:rPr lang="en-GB" sz="2000" i="1">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6</m:t>
                        </m:r>
                        <m:r>
                          <a:rPr lang="en-GB" sz="2000" i="1">
                            <a:latin typeface="Cambria Math" panose="02040503050406030204" pitchFamily="18" charset="0"/>
                            <a:ea typeface="Cambria Math" panose="02040503050406030204" pitchFamily="18" charset="0"/>
                          </a:rPr>
                          <m:t>∙2</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3∙3</m:t>
                        </m:r>
                      </m:num>
                      <m:den>
                        <m:r>
                          <a:rPr lang="en-GB" sz="2000" b="0" i="1" smtClean="0">
                            <a:latin typeface="Cambria Math" panose="02040503050406030204" pitchFamily="18" charset="0"/>
                            <a:ea typeface="Cambria Math" panose="02040503050406030204" pitchFamily="18" charset="0"/>
                          </a:rPr>
                          <m:t>3∙4</m:t>
                        </m:r>
                      </m:den>
                    </m:f>
                    <m:r>
                      <a:rPr lang="en-GB" sz="2000" b="0" i="1" smtClean="0">
                        <a:latin typeface="Cambria Math" panose="02040503050406030204" pitchFamily="18" charset="0"/>
                        <a:ea typeface="Cambria Math" panose="02040503050406030204" pitchFamily="18" charset="0"/>
                      </a:rPr>
                      <m:t>−</m:t>
                    </m:r>
                    <m:f>
                      <m:fPr>
                        <m:ctrlPr>
                          <a:rPr lang="en-GB" sz="2000" b="0" i="1" smtClean="0">
                            <a:latin typeface="Cambria Math" panose="02040503050406030204" pitchFamily="18" charset="0"/>
                            <a:ea typeface="Cambria Math" panose="02040503050406030204" pitchFamily="18" charset="0"/>
                          </a:rPr>
                        </m:ctrlPr>
                      </m:fPr>
                      <m:num>
                        <m:r>
                          <a:rPr lang="en-GB" sz="2000" b="0" i="1" smtClean="0">
                            <a:latin typeface="Cambria Math" panose="02040503050406030204" pitchFamily="18" charset="0"/>
                            <a:ea typeface="Cambria Math" panose="02040503050406030204" pitchFamily="18" charset="0"/>
                          </a:rPr>
                          <m:t>1</m:t>
                        </m:r>
                      </m:num>
                      <m:den>
                        <m:r>
                          <a:rPr lang="en-GB" sz="2000" b="0" i="1" smtClean="0">
                            <a:latin typeface="Cambria Math" panose="02040503050406030204" pitchFamily="18" charset="0"/>
                            <a:ea typeface="Cambria Math" panose="02040503050406030204" pitchFamily="18" charset="0"/>
                          </a:rPr>
                          <m:t>12</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i="1">
                            <a:latin typeface="Cambria Math" panose="02040503050406030204" pitchFamily="18" charset="0"/>
                          </a:rPr>
                          <m:t>4</m:t>
                        </m:r>
                      </m:num>
                      <m:den>
                        <m:r>
                          <a:rPr lang="en-GB" sz="2000" b="0" i="1" smtClean="0">
                            <a:latin typeface="Cambria Math" panose="02040503050406030204" pitchFamily="18" charset="0"/>
                          </a:rPr>
                          <m:t>12</m:t>
                        </m:r>
                      </m:den>
                    </m:f>
                    <m:r>
                      <a:rPr lang="en-GB" sz="2000" i="1">
                        <a:latin typeface="Cambria Math" panose="02040503050406030204" pitchFamily="18" charset="0"/>
                      </a:rPr>
                      <m:t>+</m:t>
                    </m:r>
                    <m:f>
                      <m:fPr>
                        <m:ctrlPr>
                          <a:rPr lang="en-GB" sz="2000" i="1" smtClean="0">
                            <a:latin typeface="Cambria Math" panose="02040503050406030204" pitchFamily="18" charset="0"/>
                          </a:rPr>
                        </m:ctrlPr>
                      </m:fPr>
                      <m:num>
                        <m:r>
                          <a:rPr lang="en-GB" sz="2000" b="0" i="1" smtClean="0">
                            <a:latin typeface="Cambria Math" panose="02040503050406030204" pitchFamily="18" charset="0"/>
                          </a:rPr>
                          <m:t>6</m:t>
                        </m:r>
                      </m:num>
                      <m:den>
                        <m:r>
                          <a:rPr lang="en-GB" sz="2000" b="0" i="1" smtClean="0">
                            <a:latin typeface="Cambria Math" panose="02040503050406030204" pitchFamily="18" charset="0"/>
                          </a:rPr>
                          <m:t>12</m:t>
                        </m:r>
                      </m:den>
                    </m:f>
                    <m:r>
                      <a:rPr lang="en-GB" sz="2000" b="0" i="1" smtClean="0">
                        <a:latin typeface="Cambria Math" panose="02040503050406030204" pitchFamily="18" charset="0"/>
                      </a:rPr>
                      <m:t>+</m:t>
                    </m:r>
                    <m:f>
                      <m:fPr>
                        <m:ctrlPr>
                          <a:rPr lang="en-GB" sz="2000" i="1" smtClean="0">
                            <a:latin typeface="Cambria Math" panose="02040503050406030204" pitchFamily="18" charset="0"/>
                          </a:rPr>
                        </m:ctrlPr>
                      </m:fPr>
                      <m:num>
                        <m:r>
                          <a:rPr lang="en-GB" sz="2000" b="0" i="1" smtClean="0">
                            <a:latin typeface="Cambria Math" panose="02040503050406030204" pitchFamily="18" charset="0"/>
                          </a:rPr>
                          <m:t>9</m:t>
                        </m:r>
                      </m:num>
                      <m:den>
                        <m:r>
                          <a:rPr lang="en-GB" sz="2000" b="0" i="1" smtClean="0">
                            <a:latin typeface="Cambria Math" panose="02040503050406030204" pitchFamily="18" charset="0"/>
                          </a:rPr>
                          <m:t>12</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12</m:t>
                        </m:r>
                      </m:den>
                    </m:f>
                    <m:r>
                      <a:rPr lang="en-GB" sz="2000" i="1">
                        <a:latin typeface="Cambria Math" panose="02040503050406030204" pitchFamily="18" charset="0"/>
                      </a:rPr>
                      <m:t>=</m:t>
                    </m:r>
                    <m:f>
                      <m:fPr>
                        <m:ctrlPr>
                          <a:rPr lang="en-GB" sz="2000" i="1">
                            <a:latin typeface="Cambria Math" panose="02040503050406030204" pitchFamily="18" charset="0"/>
                          </a:rPr>
                        </m:ctrlPr>
                      </m:fPr>
                      <m:num>
                        <m:r>
                          <a:rPr lang="en-GB" sz="2000" b="0" i="1" smtClean="0">
                            <a:latin typeface="Cambria Math" panose="02040503050406030204" pitchFamily="18" charset="0"/>
                          </a:rPr>
                          <m:t>18</m:t>
                        </m:r>
                      </m:num>
                      <m:den>
                        <m:r>
                          <a:rPr lang="en-GB" sz="2000" b="0" i="1" smtClean="0">
                            <a:latin typeface="Cambria Math" panose="02040503050406030204" pitchFamily="18" charset="0"/>
                          </a:rPr>
                          <m:t>12</m:t>
                        </m:r>
                      </m:den>
                    </m:f>
                    <m:r>
                      <a:rPr lang="en-GB" sz="2000" i="1">
                        <a:latin typeface="Cambria Math" panose="02040503050406030204" pitchFamily="18" charset="0"/>
                      </a:rPr>
                      <m:t>=1</m:t>
                    </m:r>
                    <m:f>
                      <m:fPr>
                        <m:ctrlPr>
                          <a:rPr lang="en-GB" sz="2000" i="1">
                            <a:latin typeface="Cambria Math" panose="02040503050406030204" pitchFamily="18" charset="0"/>
                          </a:rPr>
                        </m:ctrlPr>
                      </m:fPr>
                      <m:num>
                        <m:r>
                          <a:rPr lang="en-GB" sz="2000" i="1">
                            <a:latin typeface="Cambria Math" panose="02040503050406030204" pitchFamily="18" charset="0"/>
                          </a:rPr>
                          <m:t>1</m:t>
                        </m:r>
                      </m:num>
                      <m:den>
                        <m:r>
                          <a:rPr lang="en-GB" sz="2000" b="0" i="1" smtClean="0">
                            <a:latin typeface="Cambria Math" panose="02040503050406030204" pitchFamily="18" charset="0"/>
                          </a:rPr>
                          <m:t>2</m:t>
                        </m:r>
                      </m:den>
                    </m:f>
                  </m:oMath>
                </a14:m>
                <a:endParaRPr lang="en-GB" sz="2000"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901950" y="864108"/>
                <a:ext cx="5610037" cy="5429116"/>
              </a:xfrm>
              <a:blipFill>
                <a:blip r:embed="rId2"/>
                <a:stretch>
                  <a:fillRect l="-652" r="-217"/>
                </a:stretch>
              </a:blipFill>
            </p:spPr>
            <p:txBody>
              <a:bodyPr/>
              <a:lstStyle/>
              <a:p>
                <a:r>
                  <a:rPr lang="en-GB">
                    <a:noFill/>
                  </a:rPr>
                  <a:t> </a:t>
                </a:r>
              </a:p>
            </p:txBody>
          </p:sp>
        </mc:Fallback>
      </mc:AlternateContent>
    </p:spTree>
    <p:extLst>
      <p:ext uri="{BB962C8B-B14F-4D97-AF65-F5344CB8AC3E}">
        <p14:creationId xmlns:p14="http://schemas.microsoft.com/office/powerpoint/2010/main" val="3417273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fractions multiple choice quiz on Moodle</a:t>
            </a:r>
          </a:p>
        </p:txBody>
      </p:sp>
    </p:spTree>
    <p:extLst>
      <p:ext uri="{BB962C8B-B14F-4D97-AF65-F5344CB8AC3E}">
        <p14:creationId xmlns:p14="http://schemas.microsoft.com/office/powerpoint/2010/main" val="12184672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Decimals and percentages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901950" y="864108"/>
                <a:ext cx="5911309" cy="5120640"/>
              </a:xfrm>
            </p:spPr>
            <p:txBody>
              <a:bodyPr/>
              <a:lstStyle/>
              <a:p>
                <a:pPr marL="0" indent="0">
                  <a:buNone/>
                </a:pPr>
                <a:r>
                  <a:rPr lang="en-GB" b="1" dirty="0"/>
                  <a:t>Rule 1:</a:t>
                </a:r>
                <a:r>
                  <a:rPr lang="en-GB" dirty="0"/>
                  <a:t> Decimals indicate that the part of the number following the decimal point is a fraction with 10, 100, 1000 and so on as the denominator</a:t>
                </a:r>
              </a:p>
              <a:p>
                <a:pPr marL="502920" lvl="1" indent="0">
                  <a:buNone/>
                </a:pPr>
                <a14:m>
                  <m:oMath xmlns:m="http://schemas.openxmlformats.org/officeDocument/2006/math">
                    <m:r>
                      <a:rPr lang="en-GB" sz="2000" b="1" i="1" smtClean="0">
                        <a:latin typeface="Cambria Math" panose="02040503050406030204" pitchFamily="18" charset="0"/>
                      </a:rPr>
                      <m:t>𝟑</m:t>
                    </m:r>
                    <m:r>
                      <a:rPr lang="en-GB" sz="2000" b="1" i="1" smtClean="0">
                        <a:latin typeface="Cambria Math" panose="02040503050406030204" pitchFamily="18" charset="0"/>
                      </a:rPr>
                      <m:t>.</m:t>
                    </m:r>
                    <m:r>
                      <a:rPr lang="en-GB" sz="2000" b="1" i="1" smtClean="0">
                        <a:latin typeface="Cambria Math" panose="02040503050406030204" pitchFamily="18" charset="0"/>
                      </a:rPr>
                      <m:t>𝟐</m:t>
                    </m:r>
                    <m:r>
                      <a:rPr lang="en-GB" sz="2000" b="1" i="1" smtClean="0">
                        <a:latin typeface="Cambria Math" panose="02040503050406030204" pitchFamily="18" charset="0"/>
                      </a:rPr>
                      <m:t>=</m:t>
                    </m:r>
                    <m:r>
                      <a:rPr lang="en-GB" sz="2000" b="1" i="1" smtClean="0">
                        <a:latin typeface="Cambria Math" panose="02040503050406030204" pitchFamily="18" charset="0"/>
                      </a:rPr>
                      <m:t>𝟑</m:t>
                    </m:r>
                    <m:f>
                      <m:fPr>
                        <m:ctrlPr>
                          <a:rPr lang="en-GB" sz="2000" b="1" i="1" smtClean="0">
                            <a:latin typeface="Cambria Math" panose="02040503050406030204" pitchFamily="18" charset="0"/>
                          </a:rPr>
                        </m:ctrlPr>
                      </m:fPr>
                      <m:num>
                        <m:r>
                          <a:rPr lang="en-GB" sz="2000" b="1" i="1" smtClean="0">
                            <a:latin typeface="Cambria Math" panose="02040503050406030204" pitchFamily="18" charset="0"/>
                          </a:rPr>
                          <m:t>𝟐</m:t>
                        </m:r>
                      </m:num>
                      <m:den>
                        <m:r>
                          <a:rPr lang="en-GB" sz="2000" b="1" i="1" smtClean="0">
                            <a:latin typeface="Cambria Math" panose="02040503050406030204" pitchFamily="18" charset="0"/>
                          </a:rPr>
                          <m:t>𝟏𝟎</m:t>
                        </m:r>
                      </m:den>
                    </m:f>
                  </m:oMath>
                </a14:m>
                <a:r>
                  <a:rPr lang="en-GB" sz="2000" b="1" dirty="0"/>
                  <a:t>	</a:t>
                </a:r>
                <a14:m>
                  <m:oMath xmlns:m="http://schemas.openxmlformats.org/officeDocument/2006/math">
                    <m:r>
                      <a:rPr lang="en-GB" sz="2000" b="1" i="0" smtClean="0">
                        <a:latin typeface="Cambria Math" panose="02040503050406030204" pitchFamily="18" charset="0"/>
                      </a:rPr>
                      <m:t> </m:t>
                    </m:r>
                    <m:r>
                      <a:rPr lang="en-GB" sz="2000" b="1" i="1" smtClean="0">
                        <a:latin typeface="Cambria Math" panose="02040503050406030204" pitchFamily="18" charset="0"/>
                      </a:rPr>
                      <m:t> </m:t>
                    </m:r>
                    <m:r>
                      <a:rPr lang="en-GB" sz="2000" b="1" i="1">
                        <a:latin typeface="Cambria Math" panose="02040503050406030204" pitchFamily="18" charset="0"/>
                      </a:rPr>
                      <m:t>𝟑</m:t>
                    </m:r>
                    <m:r>
                      <a:rPr lang="en-GB" sz="2000" b="1" i="1">
                        <a:latin typeface="Cambria Math" panose="02040503050406030204" pitchFamily="18" charset="0"/>
                      </a:rPr>
                      <m:t>.</m:t>
                    </m:r>
                    <m:r>
                      <a:rPr lang="en-GB" sz="2000" b="1" i="1">
                        <a:latin typeface="Cambria Math" panose="02040503050406030204" pitchFamily="18" charset="0"/>
                      </a:rPr>
                      <m:t>𝟐𝟓</m:t>
                    </m:r>
                    <m:r>
                      <a:rPr lang="en-GB" sz="2000" b="1" i="1">
                        <a:latin typeface="Cambria Math" panose="02040503050406030204" pitchFamily="18" charset="0"/>
                      </a:rPr>
                      <m:t>=</m:t>
                    </m:r>
                    <m:r>
                      <a:rPr lang="en-GB" sz="2000" b="1" i="1">
                        <a:latin typeface="Cambria Math" panose="02040503050406030204" pitchFamily="18" charset="0"/>
                      </a:rPr>
                      <m:t>𝟑</m:t>
                    </m:r>
                    <m:f>
                      <m:fPr>
                        <m:ctrlPr>
                          <a:rPr lang="en-GB" sz="2000" b="1" i="1">
                            <a:latin typeface="Cambria Math" panose="02040503050406030204" pitchFamily="18" charset="0"/>
                          </a:rPr>
                        </m:ctrlPr>
                      </m:fPr>
                      <m:num>
                        <m:r>
                          <a:rPr lang="en-GB" sz="2000" b="1" i="1">
                            <a:latin typeface="Cambria Math" panose="02040503050406030204" pitchFamily="18" charset="0"/>
                          </a:rPr>
                          <m:t>𝟐</m:t>
                        </m:r>
                        <m:r>
                          <a:rPr lang="en-GB" sz="2000" b="1" i="1" smtClean="0">
                            <a:latin typeface="Cambria Math" panose="02040503050406030204" pitchFamily="18" charset="0"/>
                          </a:rPr>
                          <m:t>𝟓</m:t>
                        </m:r>
                      </m:num>
                      <m:den>
                        <m:r>
                          <a:rPr lang="en-GB" sz="2000" b="1" i="1">
                            <a:latin typeface="Cambria Math" panose="02040503050406030204" pitchFamily="18" charset="0"/>
                          </a:rPr>
                          <m:t>𝟏𝟎</m:t>
                        </m:r>
                        <m:r>
                          <a:rPr lang="en-GB" sz="2000" b="1" i="1" smtClean="0">
                            <a:latin typeface="Cambria Math" panose="02040503050406030204" pitchFamily="18" charset="0"/>
                          </a:rPr>
                          <m:t>𝟎</m:t>
                        </m:r>
                      </m:den>
                    </m:f>
                  </m:oMath>
                </a14:m>
                <a:r>
                  <a:rPr lang="en-GB" sz="2000" b="1" dirty="0"/>
                  <a:t>	</a:t>
                </a:r>
                <a14:m>
                  <m:oMath xmlns:m="http://schemas.openxmlformats.org/officeDocument/2006/math">
                    <m:r>
                      <a:rPr lang="en-GB" sz="2000" b="1" i="1">
                        <a:latin typeface="Cambria Math" panose="02040503050406030204" pitchFamily="18" charset="0"/>
                      </a:rPr>
                      <m:t>𝟑</m:t>
                    </m:r>
                    <m:r>
                      <a:rPr lang="en-GB" sz="2000" b="1" i="1">
                        <a:latin typeface="Cambria Math" panose="02040503050406030204" pitchFamily="18" charset="0"/>
                      </a:rPr>
                      <m:t>.</m:t>
                    </m:r>
                    <m:r>
                      <a:rPr lang="en-GB" sz="2000" b="1" i="1">
                        <a:latin typeface="Cambria Math" panose="02040503050406030204" pitchFamily="18" charset="0"/>
                      </a:rPr>
                      <m:t>𝟐𝟓𝟕</m:t>
                    </m:r>
                    <m:r>
                      <a:rPr lang="en-GB" sz="2000" b="1" i="1">
                        <a:latin typeface="Cambria Math" panose="02040503050406030204" pitchFamily="18" charset="0"/>
                      </a:rPr>
                      <m:t>=</m:t>
                    </m:r>
                    <m:r>
                      <a:rPr lang="en-GB" sz="2000" b="1" i="1">
                        <a:latin typeface="Cambria Math" panose="02040503050406030204" pitchFamily="18" charset="0"/>
                      </a:rPr>
                      <m:t>𝟑</m:t>
                    </m:r>
                    <m:f>
                      <m:fPr>
                        <m:ctrlPr>
                          <a:rPr lang="en-GB" sz="2000" b="1" i="1">
                            <a:latin typeface="Cambria Math" panose="02040503050406030204" pitchFamily="18" charset="0"/>
                          </a:rPr>
                        </m:ctrlPr>
                      </m:fPr>
                      <m:num>
                        <m:r>
                          <a:rPr lang="en-GB" sz="2000" b="1" i="1">
                            <a:latin typeface="Cambria Math" panose="02040503050406030204" pitchFamily="18" charset="0"/>
                          </a:rPr>
                          <m:t>𝟐</m:t>
                        </m:r>
                        <m:r>
                          <a:rPr lang="en-GB" sz="2000" b="1" i="1" smtClean="0">
                            <a:latin typeface="Cambria Math" panose="02040503050406030204" pitchFamily="18" charset="0"/>
                          </a:rPr>
                          <m:t>𝟓𝟕</m:t>
                        </m:r>
                      </m:num>
                      <m:den>
                        <m:r>
                          <a:rPr lang="en-GB" sz="2000" b="1" i="1">
                            <a:latin typeface="Cambria Math" panose="02040503050406030204" pitchFamily="18" charset="0"/>
                          </a:rPr>
                          <m:t>𝟏𝟎</m:t>
                        </m:r>
                        <m:r>
                          <a:rPr lang="en-GB" sz="2000" b="1" i="1" smtClean="0">
                            <a:latin typeface="Cambria Math" panose="02040503050406030204" pitchFamily="18" charset="0"/>
                          </a:rPr>
                          <m:t>𝟎𝟎</m:t>
                        </m:r>
                      </m:den>
                    </m:f>
                  </m:oMath>
                </a14:m>
                <a:endParaRPr lang="en-GB" sz="2000" b="1" dirty="0"/>
              </a:p>
              <a:p>
                <a:pPr marL="0" indent="0">
                  <a:buNone/>
                </a:pPr>
                <a:endParaRPr lang="en-GB" b="1" dirty="0"/>
              </a:p>
              <a:p>
                <a:pPr marL="0" indent="0">
                  <a:buNone/>
                </a:pPr>
                <a:r>
                  <a:rPr lang="en-GB" b="1" dirty="0"/>
                  <a:t>Rule 2: </a:t>
                </a:r>
                <a:r>
                  <a:rPr lang="en-GB" dirty="0"/>
                  <a:t>Percentages are fractions of 100 (two-place decimals)</a:t>
                </a:r>
              </a:p>
              <a:p>
                <a:pPr marL="0" indent="0">
                  <a:buNone/>
                </a:pPr>
                <a:r>
                  <a:rPr lang="en-GB" sz="2000" b="1" dirty="0"/>
                  <a:t>45%</a:t>
                </a:r>
                <a14:m>
                  <m:oMath xmlns:m="http://schemas.openxmlformats.org/officeDocument/2006/math">
                    <m:r>
                      <a:rPr lang="en-GB" sz="2000" b="1" i="1">
                        <a:latin typeface="Cambria Math" panose="02040503050406030204" pitchFamily="18" charset="0"/>
                      </a:rPr>
                      <m:t>=</m:t>
                    </m:r>
                    <m:f>
                      <m:fPr>
                        <m:ctrlPr>
                          <a:rPr lang="en-GB" sz="2000" b="1" i="1">
                            <a:latin typeface="Cambria Math" panose="02040503050406030204" pitchFamily="18" charset="0"/>
                          </a:rPr>
                        </m:ctrlPr>
                      </m:fPr>
                      <m:num>
                        <m:r>
                          <a:rPr lang="en-GB" sz="2000" b="1" i="1" smtClean="0">
                            <a:latin typeface="Cambria Math" panose="02040503050406030204" pitchFamily="18" charset="0"/>
                          </a:rPr>
                          <m:t>𝟒𝟓</m:t>
                        </m:r>
                      </m:num>
                      <m:den>
                        <m:r>
                          <a:rPr lang="en-GB" sz="2000" b="1" i="1">
                            <a:latin typeface="Cambria Math" panose="02040503050406030204" pitchFamily="18" charset="0"/>
                          </a:rPr>
                          <m:t>𝟏𝟎</m:t>
                        </m:r>
                        <m:r>
                          <a:rPr lang="en-GB" sz="2000" b="1" i="1" smtClean="0">
                            <a:latin typeface="Cambria Math" panose="02040503050406030204" pitchFamily="18" charset="0"/>
                          </a:rPr>
                          <m:t>𝟎</m:t>
                        </m:r>
                      </m:den>
                    </m:f>
                    <m:r>
                      <a:rPr lang="en-GB" sz="2000" b="1" i="1" smtClean="0">
                        <a:latin typeface="Cambria Math" panose="02040503050406030204" pitchFamily="18" charset="0"/>
                      </a:rPr>
                      <m:t>=</m:t>
                    </m:r>
                    <m:r>
                      <a:rPr lang="en-GB" sz="2000" b="1" i="1" smtClean="0">
                        <a:latin typeface="Cambria Math" panose="02040503050406030204" pitchFamily="18" charset="0"/>
                      </a:rPr>
                      <m:t>𝟎</m:t>
                    </m:r>
                    <m:r>
                      <a:rPr lang="en-GB" sz="2000" b="1" i="1" smtClean="0">
                        <a:latin typeface="Cambria Math" panose="02040503050406030204" pitchFamily="18" charset="0"/>
                      </a:rPr>
                      <m:t>.</m:t>
                    </m:r>
                    <m:r>
                      <a:rPr lang="en-GB" sz="2000" b="1" i="1" smtClean="0">
                        <a:latin typeface="Cambria Math" panose="02040503050406030204" pitchFamily="18" charset="0"/>
                      </a:rPr>
                      <m:t>𝟒𝟓</m:t>
                    </m:r>
                  </m:oMath>
                </a14:m>
                <a:r>
                  <a:rPr lang="en-GB" sz="2000" b="1" dirty="0"/>
                  <a:t>	</a:t>
                </a:r>
                <a14:m>
                  <m:oMath xmlns:m="http://schemas.openxmlformats.org/officeDocument/2006/math">
                    <m:r>
                      <a:rPr lang="en-GB" sz="2000" b="1" i="1">
                        <a:latin typeface="Cambria Math" panose="02040503050406030204" pitchFamily="18" charset="0"/>
                      </a:rPr>
                      <m:t>𝟑</m:t>
                    </m:r>
                    <m:r>
                      <a:rPr lang="en-GB" sz="2000" b="1" i="1">
                        <a:latin typeface="Cambria Math" panose="02040503050406030204" pitchFamily="18" charset="0"/>
                      </a:rPr>
                      <m:t>.</m:t>
                    </m:r>
                    <m:r>
                      <a:rPr lang="en-GB" sz="2000" b="1" i="1" smtClean="0">
                        <a:latin typeface="Cambria Math" panose="02040503050406030204" pitchFamily="18" charset="0"/>
                      </a:rPr>
                      <m:t>𝟐</m:t>
                    </m:r>
                    <m:r>
                      <a:rPr lang="en-GB" sz="2000" b="1" i="1" smtClean="0">
                        <a:latin typeface="Cambria Math" panose="02040503050406030204" pitchFamily="18" charset="0"/>
                      </a:rPr>
                      <m:t>%=</m:t>
                    </m:r>
                    <m:f>
                      <m:fPr>
                        <m:ctrlPr>
                          <a:rPr lang="en-GB" sz="2000" b="1" i="1">
                            <a:latin typeface="Cambria Math" panose="02040503050406030204" pitchFamily="18" charset="0"/>
                          </a:rPr>
                        </m:ctrlPr>
                      </m:fPr>
                      <m:num>
                        <m:r>
                          <a:rPr lang="en-GB" sz="2000" b="1" i="1" smtClean="0">
                            <a:latin typeface="Cambria Math" panose="02040503050406030204" pitchFamily="18" charset="0"/>
                          </a:rPr>
                          <m:t>𝟑</m:t>
                        </m:r>
                        <m:r>
                          <a:rPr lang="en-GB" sz="2000" b="1" i="1" smtClean="0">
                            <a:latin typeface="Cambria Math" panose="02040503050406030204" pitchFamily="18" charset="0"/>
                          </a:rPr>
                          <m:t>.</m:t>
                        </m:r>
                        <m:r>
                          <a:rPr lang="en-GB" sz="2000" b="1" i="1" smtClean="0">
                            <a:latin typeface="Cambria Math" panose="02040503050406030204" pitchFamily="18" charset="0"/>
                          </a:rPr>
                          <m:t>𝟐</m:t>
                        </m:r>
                      </m:num>
                      <m:den>
                        <m:r>
                          <a:rPr lang="en-GB" sz="2000" b="1" i="1">
                            <a:latin typeface="Cambria Math" panose="02040503050406030204" pitchFamily="18" charset="0"/>
                          </a:rPr>
                          <m:t>𝟏𝟎𝟎</m:t>
                        </m:r>
                      </m:den>
                    </m:f>
                    <m:r>
                      <a:rPr lang="en-GB" sz="2000" b="1" i="1" smtClean="0">
                        <a:latin typeface="Cambria Math" panose="02040503050406030204" pitchFamily="18" charset="0"/>
                      </a:rPr>
                      <m:t>=</m:t>
                    </m:r>
                    <m:r>
                      <a:rPr lang="en-GB" sz="2000" b="1" i="1" smtClean="0">
                        <a:latin typeface="Cambria Math" panose="02040503050406030204" pitchFamily="18" charset="0"/>
                      </a:rPr>
                      <m:t>𝟎</m:t>
                    </m:r>
                    <m:r>
                      <a:rPr lang="en-GB" sz="2000" b="1" i="1" smtClean="0">
                        <a:latin typeface="Cambria Math" panose="02040503050406030204" pitchFamily="18" charset="0"/>
                      </a:rPr>
                      <m:t>.</m:t>
                    </m:r>
                    <m:r>
                      <a:rPr lang="en-GB" sz="2000" b="1" i="1" smtClean="0">
                        <a:latin typeface="Cambria Math" panose="02040503050406030204" pitchFamily="18" charset="0"/>
                      </a:rPr>
                      <m:t>𝟎𝟑𝟐</m:t>
                    </m:r>
                  </m:oMath>
                </a14:m>
                <a:r>
                  <a:rPr lang="en-GB" sz="2000" b="1" dirty="0"/>
                  <a:t>	</a:t>
                </a:r>
                <a:endParaRPr lang="en-GB" sz="2000" b="1" i="0" dirty="0">
                  <a:latin typeface="Cambria Math" panose="02040503050406030204" pitchFamily="18" charset="0"/>
                </a:endParaRPr>
              </a:p>
              <a:p>
                <a:pPr marL="0" indent="0">
                  <a:buNone/>
                </a:pPr>
                <a:endParaRPr lang="en-GB" sz="2000" b="1" i="0" dirty="0">
                  <a:latin typeface="Cambria Math" panose="02040503050406030204" pitchFamily="18" charset="0"/>
                </a:endParaRPr>
              </a:p>
              <a:p>
                <a:pPr marL="0" indent="0">
                  <a:buNone/>
                </a:pPr>
                <a14:m>
                  <m:oMathPara xmlns:m="http://schemas.openxmlformats.org/officeDocument/2006/math">
                    <m:oMathParaPr>
                      <m:jc m:val="centerGroup"/>
                    </m:oMathParaPr>
                    <m:oMath xmlns:m="http://schemas.openxmlformats.org/officeDocument/2006/math">
                      <m:r>
                        <a:rPr lang="en-GB" sz="2000" b="1" i="0" smtClean="0">
                          <a:latin typeface="Cambria Math" panose="02040503050406030204" pitchFamily="18" charset="0"/>
                        </a:rPr>
                        <m:t>𝟏𝟏𝟎</m:t>
                      </m:r>
                      <m:r>
                        <a:rPr lang="en-GB" sz="2000" b="1" i="0" smtClean="0">
                          <a:latin typeface="Cambria Math" panose="02040503050406030204" pitchFamily="18" charset="0"/>
                        </a:rPr>
                        <m:t>%</m:t>
                      </m:r>
                      <m:r>
                        <a:rPr lang="en-GB" sz="2000" b="1" i="1">
                          <a:latin typeface="Cambria Math" panose="02040503050406030204" pitchFamily="18" charset="0"/>
                        </a:rPr>
                        <m:t>=</m:t>
                      </m:r>
                      <m:f>
                        <m:fPr>
                          <m:ctrlPr>
                            <a:rPr lang="en-GB" sz="2000" b="1" i="1">
                              <a:latin typeface="Cambria Math" panose="02040503050406030204" pitchFamily="18" charset="0"/>
                            </a:rPr>
                          </m:ctrlPr>
                        </m:fPr>
                        <m:num>
                          <m:r>
                            <a:rPr lang="en-GB" sz="2000" b="1" i="1" smtClean="0">
                              <a:latin typeface="Cambria Math" panose="02040503050406030204" pitchFamily="18" charset="0"/>
                            </a:rPr>
                            <m:t>𝟏𝟏𝟎</m:t>
                          </m:r>
                        </m:num>
                        <m:den>
                          <m:r>
                            <a:rPr lang="en-GB" sz="2000" b="1" i="1">
                              <a:latin typeface="Cambria Math" panose="02040503050406030204" pitchFamily="18" charset="0"/>
                            </a:rPr>
                            <m:t>𝟏𝟎𝟎</m:t>
                          </m:r>
                        </m:den>
                      </m:f>
                      <m:r>
                        <a:rPr lang="en-GB" sz="2000" b="1" i="1" smtClean="0">
                          <a:latin typeface="Cambria Math" panose="02040503050406030204" pitchFamily="18" charset="0"/>
                        </a:rPr>
                        <m:t>=</m:t>
                      </m:r>
                      <m:r>
                        <a:rPr lang="en-GB" sz="2000" b="1" i="1" smtClean="0">
                          <a:latin typeface="Cambria Math" panose="02040503050406030204" pitchFamily="18" charset="0"/>
                        </a:rPr>
                        <m:t>𝟏</m:t>
                      </m:r>
                      <m:r>
                        <a:rPr lang="en-GB" sz="2000" b="1" i="1" smtClean="0">
                          <a:latin typeface="Cambria Math" panose="02040503050406030204" pitchFamily="18" charset="0"/>
                        </a:rPr>
                        <m:t>.</m:t>
                      </m:r>
                      <m:r>
                        <a:rPr lang="en-GB" sz="2000" b="1" i="1" smtClean="0">
                          <a:latin typeface="Cambria Math" panose="02040503050406030204" pitchFamily="18" charset="0"/>
                        </a:rPr>
                        <m:t>𝟏</m:t>
                      </m:r>
                    </m:oMath>
                  </m:oMathPara>
                </a14:m>
                <a:endParaRPr lang="en-GB" b="1" dirty="0"/>
              </a:p>
              <a:p>
                <a:pPr marL="0" indent="0">
                  <a:buNone/>
                </a:pPr>
                <a:endParaRPr lang="en-GB" b="1"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901950" y="864108"/>
                <a:ext cx="5911309" cy="5120640"/>
              </a:xfrm>
              <a:blipFill>
                <a:blip r:embed="rId2"/>
                <a:stretch>
                  <a:fillRect l="-1031" r="-1649"/>
                </a:stretch>
              </a:blipFill>
            </p:spPr>
            <p:txBody>
              <a:bodyPr/>
              <a:lstStyle/>
              <a:p>
                <a:r>
                  <a:rPr lang="en-GB">
                    <a:noFill/>
                  </a:rPr>
                  <a:t> </a:t>
                </a:r>
              </a:p>
            </p:txBody>
          </p:sp>
        </mc:Fallback>
      </mc:AlternateContent>
    </p:spTree>
    <p:extLst>
      <p:ext uri="{BB962C8B-B14F-4D97-AF65-F5344CB8AC3E}">
        <p14:creationId xmlns:p14="http://schemas.microsoft.com/office/powerpoint/2010/main" val="47040974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decimals and percentages multiple choice quiz on Moodle</a:t>
            </a:r>
          </a:p>
        </p:txBody>
      </p:sp>
    </p:spTree>
    <p:extLst>
      <p:ext uri="{BB962C8B-B14F-4D97-AF65-F5344CB8AC3E}">
        <p14:creationId xmlns:p14="http://schemas.microsoft.com/office/powerpoint/2010/main" val="133127507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Exponents and roots</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542032" y="864108"/>
                <a:ext cx="6181343" cy="5120640"/>
              </a:xfrm>
            </p:spPr>
            <p:txBody>
              <a:bodyPr>
                <a:normAutofit/>
              </a:bodyPr>
              <a:lstStyle/>
              <a:p>
                <a:pPr marL="0" indent="0">
                  <a:buNone/>
                </a:pPr>
                <a:r>
                  <a:rPr lang="en-GB" b="1" dirty="0"/>
                  <a:t>Rule 1</a:t>
                </a:r>
                <a:r>
                  <a:rPr lang="en-GB" dirty="0"/>
                  <a:t>: An exponent is a small number placed slightly higher than and to the right of a number. 3</a:t>
                </a:r>
                <a:r>
                  <a:rPr lang="en-GB" baseline="30000" dirty="0"/>
                  <a:t>3</a:t>
                </a:r>
                <a:r>
                  <a:rPr lang="en-GB" dirty="0"/>
                  <a:t> has an exponent of 3. (x-y)</a:t>
                </a:r>
                <a:r>
                  <a:rPr lang="en-GB" baseline="30000" dirty="0"/>
                  <a:t>2</a:t>
                </a:r>
                <a:r>
                  <a:rPr lang="en-GB" dirty="0"/>
                  <a:t> has an exponent of 2.</a:t>
                </a:r>
              </a:p>
              <a:p>
                <a:pPr marL="502920" lvl="1" indent="0">
                  <a:buNone/>
                </a:pPr>
                <a:r>
                  <a:rPr lang="en-GB" dirty="0"/>
                  <a:t>The exponent tells how many times a number or expression is to be multiplied by itself</a:t>
                </a:r>
              </a:p>
              <a:p>
                <a:pPr marL="502920" lvl="1" indent="0">
                  <a:buNone/>
                </a:pPr>
                <a:endParaRPr lang="en-GB" dirty="0"/>
              </a:p>
              <a:p>
                <a:pPr marL="502920" lvl="1" indent="0">
                  <a:buNone/>
                </a:pPr>
                <a:r>
                  <a:rPr lang="en-GB" sz="2000" dirty="0"/>
                  <a:t>2</a:t>
                </a:r>
                <a:r>
                  <a:rPr lang="en-GB" sz="2000" baseline="30000" dirty="0"/>
                  <a:t>4</a:t>
                </a:r>
                <a:r>
                  <a:rPr lang="en-GB" sz="2000" dirty="0"/>
                  <a:t> = 2• 2 • 2 • 2  Y</a:t>
                </a:r>
                <a:r>
                  <a:rPr lang="en-GB" sz="2000" baseline="30000" dirty="0"/>
                  <a:t>2</a:t>
                </a:r>
                <a:r>
                  <a:rPr lang="en-GB" sz="2000" dirty="0"/>
                  <a:t> = Y(Y)   10</a:t>
                </a:r>
                <a:r>
                  <a:rPr lang="en-GB" sz="2000" baseline="30000" dirty="0"/>
                  <a:t>3</a:t>
                </a:r>
                <a:r>
                  <a:rPr lang="en-GB" sz="2000" dirty="0"/>
                  <a:t>=10 • 10 • 10</a:t>
                </a:r>
              </a:p>
              <a:p>
                <a:pPr marL="502920" lvl="1" indent="0">
                  <a:buNone/>
                </a:pPr>
                <a:endParaRPr lang="en-GB" sz="2000" dirty="0"/>
              </a:p>
              <a:p>
                <a:pPr marL="0" indent="0">
                  <a:buNone/>
                </a:pPr>
                <a:r>
                  <a:rPr lang="en-GB" b="1" dirty="0"/>
                  <a:t>Rule 2</a:t>
                </a:r>
                <a:r>
                  <a:rPr lang="en-GB" dirty="0"/>
                  <a:t>: Roots are the opposite of exponents. The square root is the opposite of an exponent of 2, the cube root is the opposite of the exponent of 3. Statistics generally uses only square roots.</a:t>
                </a:r>
              </a:p>
              <a:p>
                <a:pPr marL="502920" lvl="1" indent="0">
                  <a:buNone/>
                </a:pPr>
                <a14:m>
                  <m:oMath xmlns:m="http://schemas.openxmlformats.org/officeDocument/2006/math">
                    <m:rad>
                      <m:radPr>
                        <m:degHide m:val="on"/>
                        <m:ctrlPr>
                          <a:rPr lang="en-GB" sz="2000" i="1" smtClean="0">
                            <a:latin typeface="Cambria Math" panose="02040503050406030204" pitchFamily="18" charset="0"/>
                            <a:ea typeface="Cambria Math" panose="02040503050406030204" pitchFamily="18" charset="0"/>
                          </a:rPr>
                        </m:ctrlPr>
                      </m:radPr>
                      <m:deg/>
                      <m:e>
                        <m:r>
                          <a:rPr lang="en-GB" sz="2000" b="0" i="1" smtClean="0">
                            <a:latin typeface="Cambria Math" panose="02040503050406030204" pitchFamily="18" charset="0"/>
                            <a:ea typeface="Cambria Math" panose="02040503050406030204" pitchFamily="18" charset="0"/>
                          </a:rPr>
                          <m:t>9</m:t>
                        </m:r>
                      </m:e>
                    </m:rad>
                    <m:r>
                      <a:rPr lang="en-GB" sz="2000" b="0" i="1" smtClean="0">
                        <a:latin typeface="Cambria Math" panose="02040503050406030204" pitchFamily="18" charset="0"/>
                        <a:ea typeface="Cambria Math" panose="02040503050406030204" pitchFamily="18" charset="0"/>
                      </a:rPr>
                      <m:t>=3</m:t>
                    </m:r>
                  </m:oMath>
                </a14:m>
                <a:r>
                  <a:rPr lang="en-GB" sz="2000" dirty="0"/>
                  <a:t>	</a:t>
                </a:r>
                <a14:m>
                  <m:oMath xmlns:m="http://schemas.openxmlformats.org/officeDocument/2006/math">
                    <m:rad>
                      <m:radPr>
                        <m:degHide m:val="on"/>
                        <m:ctrlPr>
                          <a:rPr lang="en-GB" sz="2000" i="1">
                            <a:latin typeface="Cambria Math" panose="02040503050406030204" pitchFamily="18" charset="0"/>
                            <a:ea typeface="Cambria Math" panose="02040503050406030204" pitchFamily="18" charset="0"/>
                          </a:rPr>
                        </m:ctrlPr>
                      </m:radPr>
                      <m:deg/>
                      <m:e>
                        <m:r>
                          <a:rPr lang="en-GB" sz="2000" b="0" i="1" smtClean="0">
                            <a:latin typeface="Cambria Math" panose="02040503050406030204" pitchFamily="18" charset="0"/>
                            <a:ea typeface="Cambria Math" panose="02040503050406030204" pitchFamily="18" charset="0"/>
                          </a:rPr>
                          <m:t>36+13</m:t>
                        </m:r>
                      </m:e>
                    </m:rad>
                    <m:r>
                      <a:rPr lang="en-GB" sz="2000" b="0" i="1">
                        <a:latin typeface="Cambria Math" panose="02040503050406030204" pitchFamily="18" charset="0"/>
                        <a:ea typeface="Cambria Math" panose="02040503050406030204" pitchFamily="18" charset="0"/>
                      </a:rPr>
                      <m:t>=</m:t>
                    </m:r>
                    <m:rad>
                      <m:radPr>
                        <m:degHide m:val="on"/>
                        <m:ctrlPr>
                          <a:rPr lang="en-GB" sz="2000" i="1">
                            <a:latin typeface="Cambria Math" panose="02040503050406030204" pitchFamily="18" charset="0"/>
                            <a:ea typeface="Cambria Math" panose="02040503050406030204" pitchFamily="18" charset="0"/>
                          </a:rPr>
                        </m:ctrlPr>
                      </m:radPr>
                      <m:deg/>
                      <m:e>
                        <m:r>
                          <a:rPr lang="en-GB" sz="2000" b="0" i="1" smtClean="0">
                            <a:latin typeface="Cambria Math" panose="02040503050406030204" pitchFamily="18" charset="0"/>
                            <a:ea typeface="Cambria Math" panose="02040503050406030204" pitchFamily="18" charset="0"/>
                          </a:rPr>
                          <m:t>4</m:t>
                        </m:r>
                        <m:r>
                          <a:rPr lang="en-GB" sz="2000" b="0" i="1">
                            <a:latin typeface="Cambria Math" panose="02040503050406030204" pitchFamily="18" charset="0"/>
                            <a:ea typeface="Cambria Math" panose="02040503050406030204" pitchFamily="18" charset="0"/>
                          </a:rPr>
                          <m:t>9</m:t>
                        </m:r>
                      </m:e>
                    </m:rad>
                    <m:r>
                      <a:rPr lang="en-GB" sz="2000" b="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7</m:t>
                    </m:r>
                  </m:oMath>
                </a14:m>
                <a:r>
                  <a:rPr lang="en-GB" sz="2000" dirty="0"/>
                  <a:t>	</a:t>
                </a:r>
              </a:p>
              <a:p>
                <a:pPr marL="502920" lvl="1" indent="0">
                  <a:buNone/>
                </a:pPr>
                <a14:m>
                  <m:oMathPara xmlns:m="http://schemas.openxmlformats.org/officeDocument/2006/math">
                    <m:oMathParaPr>
                      <m:jc m:val="centerGroup"/>
                    </m:oMathParaPr>
                    <m:oMath xmlns:m="http://schemas.openxmlformats.org/officeDocument/2006/math">
                      <m:rad>
                        <m:radPr>
                          <m:degHide m:val="on"/>
                          <m:ctrlPr>
                            <a:rPr lang="en-GB" sz="2000" i="1">
                              <a:latin typeface="Cambria Math" panose="02040503050406030204" pitchFamily="18" charset="0"/>
                              <a:ea typeface="Cambria Math" panose="02040503050406030204" pitchFamily="18" charset="0"/>
                            </a:rPr>
                          </m:ctrlPr>
                        </m:radPr>
                        <m:deg/>
                        <m:e>
                          <m:r>
                            <a:rPr lang="en-GB" sz="2000" b="0" i="1" smtClean="0">
                              <a:latin typeface="Cambria Math" panose="02040503050406030204" pitchFamily="18" charset="0"/>
                              <a:ea typeface="Cambria Math" panose="02040503050406030204" pitchFamily="18" charset="0"/>
                            </a:rPr>
                            <m:t>36</m:t>
                          </m:r>
                        </m:e>
                      </m:rad>
                      <m:r>
                        <a:rPr lang="en-GB" sz="2000" b="0" i="1" smtClean="0">
                          <a:latin typeface="Cambria Math" panose="02040503050406030204" pitchFamily="18" charset="0"/>
                          <a:ea typeface="Cambria Math" panose="02040503050406030204" pitchFamily="18" charset="0"/>
                        </a:rPr>
                        <m:t>+13</m:t>
                      </m:r>
                      <m:r>
                        <a:rPr lang="en-GB" sz="2000" b="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6+13</m:t>
                      </m:r>
                      <m:r>
                        <a:rPr lang="en-GB" sz="2000" b="0" i="1">
                          <a:latin typeface="Cambria Math" panose="02040503050406030204" pitchFamily="18" charset="0"/>
                          <a:ea typeface="Cambria Math" panose="02040503050406030204" pitchFamily="18" charset="0"/>
                        </a:rPr>
                        <m:t>=</m:t>
                      </m:r>
                      <m:r>
                        <a:rPr lang="en-GB" sz="2000" b="0" i="1" smtClean="0">
                          <a:latin typeface="Cambria Math" panose="02040503050406030204" pitchFamily="18" charset="0"/>
                          <a:ea typeface="Cambria Math" panose="02040503050406030204" pitchFamily="18" charset="0"/>
                        </a:rPr>
                        <m:t>19</m:t>
                      </m:r>
                    </m:oMath>
                  </m:oMathPara>
                </a14:m>
                <a:endParaRPr lang="en-GB" sz="2000" dirty="0"/>
              </a:p>
              <a:p>
                <a:pPr marL="502920" lvl="1" indent="0">
                  <a:buNone/>
                </a:pPr>
                <a:r>
                  <a:rPr lang="en-GB" sz="2000" dirty="0"/>
                  <a:t>The best way to take a square root is with a calculator</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542032" y="864108"/>
                <a:ext cx="6181343" cy="5120640"/>
              </a:xfrm>
              <a:blipFill>
                <a:blip r:embed="rId2"/>
                <a:stretch>
                  <a:fillRect l="-888" r="-1578" b="-238"/>
                </a:stretch>
              </a:blipFill>
            </p:spPr>
            <p:txBody>
              <a:bodyPr/>
              <a:lstStyle/>
              <a:p>
                <a:r>
                  <a:rPr lang="en-GB">
                    <a:noFill/>
                  </a:rPr>
                  <a:t> </a:t>
                </a:r>
              </a:p>
            </p:txBody>
          </p:sp>
        </mc:Fallback>
      </mc:AlternateContent>
    </p:spTree>
    <p:extLst>
      <p:ext uri="{BB962C8B-B14F-4D97-AF65-F5344CB8AC3E}">
        <p14:creationId xmlns:p14="http://schemas.microsoft.com/office/powerpoint/2010/main" val="1629770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exponents and roots multiple choice quiz on Moodle</a:t>
            </a:r>
          </a:p>
        </p:txBody>
      </p:sp>
    </p:spTree>
    <p:extLst>
      <p:ext uri="{BB962C8B-B14F-4D97-AF65-F5344CB8AC3E}">
        <p14:creationId xmlns:p14="http://schemas.microsoft.com/office/powerpoint/2010/main" val="11645314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Computation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p:txBody>
              <a:bodyPr>
                <a:normAutofit/>
              </a:bodyPr>
              <a:lstStyle/>
              <a:p>
                <a:pPr marL="0" indent="0">
                  <a:buNone/>
                </a:pPr>
                <a:r>
                  <a:rPr lang="en-GB" b="1" dirty="0"/>
                  <a:t>Rule 1</a:t>
                </a:r>
                <a:r>
                  <a:rPr lang="en-GB" dirty="0"/>
                  <a:t>: Any expressions within brackets are treated as s single thing and. Do any operations on these before doing operations outside the brackets With nested brackets work from the inside out</a:t>
                </a:r>
              </a:p>
              <a:p>
                <a:pPr marL="502920" lvl="1" indent="0">
                  <a:buNone/>
                </a:pPr>
                <a:r>
                  <a:rPr lang="en-GB" dirty="0"/>
                  <a:t>4 (7 – 2) = 4 (5) = 20</a:t>
                </a:r>
              </a:p>
              <a:p>
                <a:pPr marL="0" indent="0">
                  <a:buNone/>
                </a:pPr>
                <a:r>
                  <a:rPr lang="en-GB" dirty="0"/>
                  <a:t>Treat the numerator and the denominator of a complicated fraction as if each were contained in brackets</a:t>
                </a:r>
              </a:p>
              <a:p>
                <a:pPr marL="502920" lvl="1" indent="0">
                  <a:buNone/>
                </a:pPr>
                <a14:m>
                  <m:oMathPara xmlns:m="http://schemas.openxmlformats.org/officeDocument/2006/math">
                    <m:oMathParaPr>
                      <m:jc m:val="centerGroup"/>
                    </m:oMathParaPr>
                    <m:oMath xmlns:m="http://schemas.openxmlformats.org/officeDocument/2006/math">
                      <m:f>
                        <m:fPr>
                          <m:ctrlPr>
                            <a:rPr lang="en-GB" sz="2000" i="1" smtClean="0">
                              <a:latin typeface="Cambria Math" panose="02040503050406030204" pitchFamily="18" charset="0"/>
                            </a:rPr>
                          </m:ctrlPr>
                        </m:fPr>
                        <m:num>
                          <m:r>
                            <a:rPr lang="en-GB" sz="2000" b="0" i="1" smtClean="0">
                              <a:latin typeface="Cambria Math" panose="02040503050406030204" pitchFamily="18" charset="0"/>
                            </a:rPr>
                            <m:t>3+2</m:t>
                          </m:r>
                        </m:num>
                        <m:den>
                          <m:r>
                            <a:rPr lang="en-GB" sz="2000" b="0" i="1" smtClean="0">
                              <a:latin typeface="Cambria Math" panose="02040503050406030204" pitchFamily="18" charset="0"/>
                            </a:rPr>
                            <m:t>5(7−3)</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5</m:t>
                          </m:r>
                        </m:num>
                        <m:den>
                          <m:r>
                            <a:rPr lang="en-GB" sz="2000" b="0" i="1" smtClean="0">
                              <a:latin typeface="Cambria Math" panose="02040503050406030204" pitchFamily="18" charset="0"/>
                            </a:rPr>
                            <m:t>5(4)</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5</m:t>
                          </m:r>
                        </m:num>
                        <m:den>
                          <m:r>
                            <a:rPr lang="en-GB" sz="2000" b="0" i="1" smtClean="0">
                              <a:latin typeface="Cambria Math" panose="02040503050406030204" pitchFamily="18" charset="0"/>
                            </a:rPr>
                            <m:t>20</m:t>
                          </m:r>
                        </m:den>
                      </m:f>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r>
                            <a:rPr lang="en-GB" sz="2000" b="0" i="1" smtClean="0">
                              <a:latin typeface="Cambria Math" panose="02040503050406030204" pitchFamily="18" charset="0"/>
                            </a:rPr>
                            <m:t>1</m:t>
                          </m:r>
                        </m:num>
                        <m:den>
                          <m:r>
                            <a:rPr lang="en-GB" sz="2000" b="0" i="1" smtClean="0">
                              <a:latin typeface="Cambria Math" panose="02040503050406030204" pitchFamily="18" charset="0"/>
                            </a:rPr>
                            <m:t>4</m:t>
                          </m:r>
                        </m:den>
                      </m:f>
                    </m:oMath>
                  </m:oMathPara>
                </a14:m>
                <a:endParaRPr lang="en-GB" sz="2000" dirty="0"/>
              </a:p>
              <a:p>
                <a:pPr marL="0" indent="0">
                  <a:buNone/>
                </a:pPr>
                <a:endParaRPr lang="en-GB" dirty="0"/>
              </a:p>
              <a:p>
                <a:pPr marL="0" indent="0">
                  <a:buNone/>
                </a:pPr>
                <a:r>
                  <a:rPr lang="en-GB" dirty="0"/>
                  <a:t>Rule 2: Roots and exponents are handled first</a:t>
                </a:r>
              </a:p>
              <a:p>
                <a:pPr marL="502920" lvl="1" indent="0">
                  <a:buNone/>
                </a:pPr>
                <a:r>
                  <a:rPr lang="en-GB" sz="2000" dirty="0"/>
                  <a:t>(2 – 3</a:t>
                </a:r>
                <a:r>
                  <a:rPr lang="en-GB" sz="2000" baseline="30000" dirty="0"/>
                  <a:t>2</a:t>
                </a:r>
                <a:r>
                  <a:rPr lang="en-GB" sz="2000" dirty="0"/>
                  <a:t>)(4 + 2</a:t>
                </a:r>
                <a:r>
                  <a:rPr lang="en-GB" sz="2000" baseline="30000" dirty="0"/>
                  <a:t>2</a:t>
                </a:r>
                <a:r>
                  <a:rPr lang="en-GB" sz="2000" dirty="0"/>
                  <a:t>) = (2 – 9)(4 + 4) = (-7)(8) = -56</a:t>
                </a:r>
              </a:p>
              <a:p>
                <a:pPr marL="502920" lvl="1" indent="0">
                  <a:buNone/>
                </a:pPr>
                <a:endParaRPr lang="en-GB" sz="2000" dirty="0"/>
              </a:p>
              <a:p>
                <a:pPr marL="502920" lvl="1" indent="0">
                  <a:buNone/>
                </a:pPr>
                <a:r>
                  <a:rPr lang="en-GB" sz="2000" dirty="0"/>
                  <a:t>Do things in the brackets, then do things with the brackets</a:t>
                </a:r>
              </a:p>
            </p:txBody>
          </p:sp>
        </mc:Choice>
        <mc:Fallback>
          <p:sp>
            <p:nvSpPr>
              <p:cNvPr id="3" name="Content Placeholder 2"/>
              <p:cNvSpPr>
                <a:spLocks noGrp="1" noRot="1" noChangeAspect="1" noMove="1" noResize="1" noEditPoints="1" noAdjustHandles="1" noChangeArrowheads="1" noChangeShapeType="1" noTextEdit="1"/>
              </p:cNvSpPr>
              <p:nvPr>
                <p:ph idx="1"/>
              </p:nvPr>
            </p:nvSpPr>
            <p:spPr>
              <a:blipFill>
                <a:blip r:embed="rId2"/>
                <a:stretch>
                  <a:fillRect l="-1000" t="-952" r="-1111" b="-1905"/>
                </a:stretch>
              </a:blipFill>
            </p:spPr>
            <p:txBody>
              <a:bodyPr/>
              <a:lstStyle/>
              <a:p>
                <a:r>
                  <a:rPr lang="en-GB">
                    <a:noFill/>
                  </a:rPr>
                  <a:t> </a:t>
                </a:r>
              </a:p>
            </p:txBody>
          </p:sp>
        </mc:Fallback>
      </mc:AlternateContent>
    </p:spTree>
    <p:extLst>
      <p:ext uri="{BB962C8B-B14F-4D97-AF65-F5344CB8AC3E}">
        <p14:creationId xmlns:p14="http://schemas.microsoft.com/office/powerpoint/2010/main" val="10612076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Order of computation</a:t>
            </a:r>
          </a:p>
        </p:txBody>
      </p:sp>
      <p:sp>
        <p:nvSpPr>
          <p:cNvPr id="3" name="Content Placeholder 2"/>
          <p:cNvSpPr>
            <a:spLocks noGrp="1"/>
          </p:cNvSpPr>
          <p:nvPr>
            <p:ph idx="1"/>
          </p:nvPr>
        </p:nvSpPr>
        <p:spPr>
          <a:xfrm>
            <a:off x="2706624" y="864108"/>
            <a:ext cx="6247687" cy="5120640"/>
          </a:xfrm>
        </p:spPr>
        <p:txBody>
          <a:bodyPr>
            <a:normAutofit/>
          </a:bodyPr>
          <a:lstStyle/>
          <a:p>
            <a:pPr marL="0" indent="0">
              <a:buNone/>
            </a:pPr>
            <a:r>
              <a:rPr lang="en-GB" dirty="0"/>
              <a:t>Rule 3: If there are no brackets then the order is </a:t>
            </a:r>
            <a:r>
              <a:rPr lang="en-GB" dirty="0">
                <a:solidFill>
                  <a:srgbClr val="FF0000"/>
                </a:solidFill>
              </a:rPr>
              <a:t>MULTIPLY, DIVIDE, ADD, SUBTRACT</a:t>
            </a:r>
          </a:p>
          <a:p>
            <a:pPr marL="0" indent="0">
              <a:buNone/>
            </a:pPr>
            <a:endParaRPr lang="en-GB" dirty="0"/>
          </a:p>
          <a:p>
            <a:pPr marL="502920" lvl="1" indent="0">
              <a:buNone/>
            </a:pPr>
            <a:r>
              <a:rPr lang="en-GB" dirty="0"/>
              <a:t>5 – (3 x 4) x (8 – 2</a:t>
            </a:r>
            <a:r>
              <a:rPr lang="en-GB" baseline="30000" dirty="0"/>
              <a:t>2</a:t>
            </a:r>
            <a:r>
              <a:rPr lang="en-GB" dirty="0"/>
              <a:t>)(-3 + 1) / 3				(exponent)</a:t>
            </a:r>
          </a:p>
          <a:p>
            <a:pPr marL="502920" lvl="1" indent="0">
              <a:buNone/>
            </a:pPr>
            <a:r>
              <a:rPr lang="en-GB" dirty="0"/>
              <a:t>= 5 – (3 x 4) x (8 – 4)(-3 + 1) / 3				(things in brackets)</a:t>
            </a:r>
          </a:p>
          <a:p>
            <a:pPr marL="502920" lvl="1" indent="0">
              <a:buNone/>
            </a:pPr>
            <a:r>
              <a:rPr lang="en-GB" dirty="0"/>
              <a:t>= 5 – ( 12 ) x ( 4 )( -2 ) / 3					(multiply)</a:t>
            </a:r>
          </a:p>
          <a:p>
            <a:pPr marL="502920" lvl="1" indent="0">
              <a:buNone/>
            </a:pPr>
            <a:r>
              <a:rPr lang="en-GB" dirty="0"/>
              <a:t>= 5 – 48 x -2 / 3					(multiply again)</a:t>
            </a:r>
          </a:p>
          <a:p>
            <a:pPr marL="502920" lvl="1" indent="0">
              <a:buNone/>
            </a:pPr>
            <a:r>
              <a:rPr lang="en-GB" dirty="0"/>
              <a:t>= 5 - -96 / 3						(divide)</a:t>
            </a:r>
          </a:p>
          <a:p>
            <a:pPr marL="502920" lvl="1" indent="0">
              <a:buNone/>
            </a:pPr>
            <a:r>
              <a:rPr lang="en-GB" dirty="0"/>
              <a:t>= 5 – ( -32 )						(subtract)</a:t>
            </a:r>
          </a:p>
          <a:p>
            <a:pPr marL="502920" lvl="1" indent="0">
              <a:buNone/>
            </a:pPr>
            <a:r>
              <a:rPr lang="en-GB" dirty="0"/>
              <a:t>= 37</a:t>
            </a:r>
          </a:p>
        </p:txBody>
      </p:sp>
    </p:spTree>
    <p:extLst>
      <p:ext uri="{BB962C8B-B14F-4D97-AF65-F5344CB8AC3E}">
        <p14:creationId xmlns:p14="http://schemas.microsoft.com/office/powerpoint/2010/main" val="2840650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order of computation multiple choice quiz on Moodle</a:t>
            </a:r>
          </a:p>
        </p:txBody>
      </p:sp>
    </p:spTree>
    <p:extLst>
      <p:ext uri="{BB962C8B-B14F-4D97-AF65-F5344CB8AC3E}">
        <p14:creationId xmlns:p14="http://schemas.microsoft.com/office/powerpoint/2010/main" val="281465209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694432" y="870694"/>
                <a:ext cx="6120384" cy="5749562"/>
              </a:xfrm>
            </p:spPr>
            <p:txBody>
              <a:bodyPr>
                <a:normAutofit/>
              </a:bodyPr>
              <a:lstStyle/>
              <a:p>
                <a:pPr marL="0" indent="0">
                  <a:buNone/>
                </a:pPr>
                <a:r>
                  <a:rPr lang="en-GB" dirty="0"/>
                  <a:t>Statistics is full of summations. These are shown using a </a:t>
                </a:r>
                <a:r>
                  <a:rPr lang="en-GB" dirty="0">
                    <a:sym typeface="Symbol" panose="05050102010706020507" pitchFamily="18" charset="2"/>
                  </a:rPr>
                  <a:t> symbol, which means ‘add up all of whatever comes next’.</a:t>
                </a:r>
              </a:p>
              <a:p>
                <a:pPr marL="502920" lvl="1" indent="0">
                  <a:buNone/>
                </a:pPr>
                <a:endParaRPr lang="en-GB" i="1" dirty="0">
                  <a:latin typeface="Cambria Math" panose="02040503050406030204" pitchFamily="18" charset="0"/>
                  <a:sym typeface="Symbol" panose="05050102010706020507" pitchFamily="18" charset="2"/>
                </a:endParaRPr>
              </a:p>
              <a:p>
                <a:pPr marL="502920" lvl="1" indent="0">
                  <a:buNone/>
                </a:pPr>
                <a14:m>
                  <m:oMath xmlns:m="http://schemas.openxmlformats.org/officeDocument/2006/math">
                    <m:nary>
                      <m:naryPr>
                        <m:chr m:val="∑"/>
                        <m:subHide m:val="on"/>
                        <m:supHide m:val="on"/>
                        <m:ctrlPr>
                          <a:rPr lang="en-GB" i="1" smtClean="0">
                            <a:latin typeface="Cambria Math" panose="02040503050406030204" pitchFamily="18" charset="0"/>
                            <a:sym typeface="Symbol" panose="05050102010706020507" pitchFamily="18" charset="2"/>
                          </a:rPr>
                        </m:ctrlPr>
                      </m:naryPr>
                      <m:sub/>
                      <m:sup/>
                      <m:e>
                        <m:r>
                          <a:rPr lang="en-GB" b="0" i="1" smtClean="0">
                            <a:latin typeface="Cambria Math" panose="02040503050406030204" pitchFamily="18" charset="0"/>
                            <a:sym typeface="Symbol" panose="05050102010706020507" pitchFamily="18" charset="2"/>
                          </a:rPr>
                          <m:t>𝑥</m:t>
                        </m:r>
                      </m:e>
                    </m:nary>
                    <m:r>
                      <a:rPr lang="en-GB" b="0" i="1" smtClean="0">
                        <a:latin typeface="Cambria Math" panose="02040503050406030204" pitchFamily="18" charset="0"/>
                        <a:sym typeface="Symbol" panose="05050102010706020507" pitchFamily="18" charset="2"/>
                      </a:rPr>
                      <m:t>=</m:t>
                    </m:r>
                    <m:nary>
                      <m:naryPr>
                        <m:chr m:val="∑"/>
                        <m:ctrlPr>
                          <a:rPr lang="en-GB" b="0" i="1" smtClean="0">
                            <a:latin typeface="Cambria Math" panose="02040503050406030204" pitchFamily="18" charset="0"/>
                            <a:sym typeface="Symbol" panose="05050102010706020507" pitchFamily="18" charset="2"/>
                          </a:rPr>
                        </m:ctrlPr>
                      </m:naryPr>
                      <m:sub>
                        <m:r>
                          <m:rPr>
                            <m:brk m:alnAt="23"/>
                          </m:rPr>
                          <a:rPr lang="en-GB" b="0" i="1" smtClean="0">
                            <a:latin typeface="Cambria Math" panose="02040503050406030204" pitchFamily="18" charset="0"/>
                            <a:sym typeface="Symbol" panose="05050102010706020507" pitchFamily="18" charset="2"/>
                          </a:rPr>
                          <m:t>𝑖</m:t>
                        </m:r>
                        <m:r>
                          <a:rPr lang="en-GB" b="0" i="1" smtClean="0">
                            <a:latin typeface="Cambria Math" panose="02040503050406030204" pitchFamily="18" charset="0"/>
                            <a:sym typeface="Symbol" panose="05050102010706020507" pitchFamily="18" charset="2"/>
                          </a:rPr>
                          <m:t>=1</m:t>
                        </m:r>
                      </m:sub>
                      <m:sup>
                        <m:r>
                          <a:rPr lang="en-GB" b="0" i="1" smtClean="0">
                            <a:latin typeface="Cambria Math" panose="02040503050406030204" pitchFamily="18" charset="0"/>
                            <a:sym typeface="Symbol" panose="05050102010706020507" pitchFamily="18" charset="2"/>
                          </a:rPr>
                          <m:t>𝑁</m:t>
                        </m:r>
                      </m:sup>
                      <m:e>
                        <m:r>
                          <a:rPr lang="en-GB" b="0" i="1" smtClean="0">
                            <a:latin typeface="Cambria Math" panose="02040503050406030204" pitchFamily="18" charset="0"/>
                            <a:sym typeface="Symbol" panose="05050102010706020507" pitchFamily="18" charset="2"/>
                          </a:rPr>
                          <m:t>𝑥</m:t>
                        </m:r>
                      </m:e>
                    </m:nary>
                  </m:oMath>
                </a14:m>
                <a:r>
                  <a:rPr lang="en-GB" dirty="0"/>
                  <a:t> but we normally use the short version</a:t>
                </a:r>
              </a:p>
              <a:p>
                <a:pPr marL="502920" lvl="1" indent="0">
                  <a:buNone/>
                </a:pPr>
                <a:endParaRPr lang="en-GB" dirty="0"/>
              </a:p>
              <a:p>
                <a:pPr marL="0" indent="0">
                  <a:buNone/>
                </a:pPr>
                <a:r>
                  <a:rPr lang="en-GB" dirty="0"/>
                  <a:t>Suppose 5 people take a quiz and get 10, 10 , 8, 12 and 10</a:t>
                </a:r>
              </a:p>
              <a:p>
                <a:pPr marL="502920" lvl="1" indent="0">
                  <a:buNone/>
                </a:pPr>
                <a:endParaRPr lang="en-GB" dirty="0"/>
              </a:p>
              <a:p>
                <a:pPr marL="502920" lvl="1" indent="0">
                  <a:buNone/>
                </a:pPr>
                <a:r>
                  <a:rPr lang="en-GB" dirty="0"/>
                  <a:t>x</a:t>
                </a:r>
                <a:r>
                  <a:rPr lang="en-GB" baseline="-25000" dirty="0"/>
                  <a:t>1</a:t>
                </a:r>
                <a:r>
                  <a:rPr lang="en-GB" dirty="0"/>
                  <a:t> = 10, x</a:t>
                </a:r>
                <a:r>
                  <a:rPr lang="en-GB" baseline="-25000" dirty="0"/>
                  <a:t>2</a:t>
                </a:r>
                <a:r>
                  <a:rPr lang="en-GB" dirty="0"/>
                  <a:t> = 10, x</a:t>
                </a:r>
                <a:r>
                  <a:rPr lang="en-GB" baseline="-25000" dirty="0"/>
                  <a:t>3</a:t>
                </a:r>
                <a:r>
                  <a:rPr lang="en-GB" dirty="0"/>
                  <a:t> = 8, x</a:t>
                </a:r>
                <a:r>
                  <a:rPr lang="en-GB" baseline="-25000" dirty="0"/>
                  <a:t>4</a:t>
                </a:r>
                <a:r>
                  <a:rPr lang="en-GB" dirty="0"/>
                  <a:t> = 12, x</a:t>
                </a:r>
                <a:r>
                  <a:rPr lang="en-GB" baseline="-25000" dirty="0"/>
                  <a:t>5</a:t>
                </a:r>
                <a:r>
                  <a:rPr lang="en-GB" dirty="0"/>
                  <a:t> = 10</a:t>
                </a: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𝑥</m:t>
                        </m:r>
                      </m:e>
                    </m:nary>
                    <m:r>
                      <a:rPr lang="en-GB" i="1">
                        <a:latin typeface="Cambria Math" panose="02040503050406030204" pitchFamily="18" charset="0"/>
                        <a:sym typeface="Symbol" panose="05050102010706020507" pitchFamily="18" charset="2"/>
                      </a:rPr>
                      <m:t>=</m:t>
                    </m:r>
                  </m:oMath>
                </a14:m>
                <a:r>
                  <a:rPr lang="en-GB" dirty="0"/>
                  <a:t> 10 + 10 + 8 + 12 + 10 = 50</a:t>
                </a: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smtClean="0">
                                <a:latin typeface="Cambria Math" panose="02040503050406030204" pitchFamily="18" charset="0"/>
                                <a:sym typeface="Symbol" panose="05050102010706020507" pitchFamily="18" charset="2"/>
                              </a:rPr>
                            </m:ctrlPr>
                          </m:sSupPr>
                          <m:e>
                            <m:r>
                              <a:rPr lang="en-GB" b="0" i="1" smtClean="0">
                                <a:latin typeface="Cambria Math" panose="02040503050406030204" pitchFamily="18" charset="0"/>
                                <a:sym typeface="Symbol" panose="05050102010706020507" pitchFamily="18" charset="2"/>
                              </a:rPr>
                              <m:t>𝑥</m:t>
                            </m:r>
                          </m:e>
                          <m:sup>
                            <m:r>
                              <a:rPr lang="en-GB" b="0" i="1" smtClean="0">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100 + 100 + 64 + 144 + 100 = 508</a:t>
                </a:r>
              </a:p>
              <a:p>
                <a:pPr marL="502920" lvl="1" indent="0">
                  <a:buNone/>
                </a:pPr>
                <a14:m>
                  <m:oMath xmlns:m="http://schemas.openxmlformats.org/officeDocument/2006/math">
                    <m:sSup>
                      <m:sSupPr>
                        <m:ctrlPr>
                          <a:rPr lang="en-GB" i="1" smtClean="0">
                            <a:latin typeface="Cambria Math" panose="02040503050406030204" pitchFamily="18" charset="0"/>
                          </a:rPr>
                        </m:ctrlPr>
                      </m:sSupPr>
                      <m:e>
                        <m:d>
                          <m:dPr>
                            <m:ctrlPr>
                              <a:rPr lang="en-GB" i="1" smtClean="0">
                                <a:latin typeface="Cambria Math" panose="02040503050406030204" pitchFamily="18" charset="0"/>
                              </a:rPr>
                            </m:ctrlPr>
                          </m:dPr>
                          <m:e>
                            <m:nary>
                              <m:naryPr>
                                <m:chr m:val="∑"/>
                                <m:subHide m:val="on"/>
                                <m:supHide m:val="on"/>
                                <m:ctrlPr>
                                  <a:rPr lang="en-GB" i="1" smtClean="0">
                                    <a:latin typeface="Cambria Math" panose="02040503050406030204" pitchFamily="18" charset="0"/>
                                  </a:rPr>
                                </m:ctrlPr>
                              </m:naryPr>
                              <m:sub/>
                              <m:sup/>
                              <m:e>
                                <m:r>
                                  <a:rPr lang="en-GB" b="0" i="1" smtClean="0">
                                    <a:latin typeface="Cambria Math" panose="02040503050406030204" pitchFamily="18" charset="0"/>
                                  </a:rPr>
                                  <m:t>𝑥</m:t>
                                </m:r>
                              </m:e>
                            </m:nary>
                          </m:e>
                        </m:d>
                      </m:e>
                      <m:sup>
                        <m:r>
                          <a:rPr lang="en-GB" b="0" i="1" smtClean="0">
                            <a:latin typeface="Cambria Math" panose="02040503050406030204" pitchFamily="18" charset="0"/>
                          </a:rPr>
                          <m:t>2</m:t>
                        </m:r>
                      </m:sup>
                    </m:sSup>
                    <m:r>
                      <a:rPr lang="en-GB" b="0" i="1" smtClean="0">
                        <a:latin typeface="Cambria Math" panose="02040503050406030204" pitchFamily="18" charset="0"/>
                      </a:rPr>
                      <m:t>=</m:t>
                    </m:r>
                  </m:oMath>
                </a14:m>
                <a:r>
                  <a:rPr lang="en-GB" dirty="0"/>
                  <a:t> 50</a:t>
                </a:r>
                <a:r>
                  <a:rPr lang="en-GB" baseline="30000" dirty="0"/>
                  <a:t>2</a:t>
                </a:r>
                <a:r>
                  <a:rPr lang="en-GB" dirty="0"/>
                  <a:t> = 2500 	</a:t>
                </a:r>
              </a:p>
              <a:p>
                <a:pPr marL="502920" lvl="1" indent="0">
                  <a:buNone/>
                </a:pPr>
                <a:endParaRPr lang="en-GB" dirty="0"/>
              </a:p>
              <a:p>
                <a:pPr marL="502920" lvl="1" indent="0">
                  <a:buNone/>
                </a:pPr>
                <a:r>
                  <a:rPr lang="en-GB" dirty="0"/>
                  <a:t>Note that this isn’t the same as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𝑥</m:t>
                            </m:r>
                          </m:e>
                          <m:sup>
                            <m:r>
                              <a:rPr lang="en-GB" i="1">
                                <a:latin typeface="Cambria Math" panose="02040503050406030204" pitchFamily="18" charset="0"/>
                                <a:sym typeface="Symbol" panose="05050102010706020507" pitchFamily="18" charset="2"/>
                              </a:rPr>
                              <m:t>2</m:t>
                            </m:r>
                          </m:sup>
                        </m:sSup>
                      </m:e>
                    </m:nary>
                  </m:oMath>
                </a14:m>
                <a:endParaRPr lang="en-GB" dirty="0"/>
              </a:p>
              <a:p>
                <a:pPr marL="0" indent="0">
                  <a:buNone/>
                </a:pPr>
                <a:endParaRPr lang="en-GB" dirty="0"/>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694432" y="870694"/>
                <a:ext cx="6120384" cy="5749562"/>
              </a:xfrm>
              <a:blipFill>
                <a:blip r:embed="rId2"/>
                <a:stretch>
                  <a:fillRect l="-896"/>
                </a:stretch>
              </a:blipFill>
            </p:spPr>
            <p:txBody>
              <a:bodyPr/>
              <a:lstStyle/>
              <a:p>
                <a:r>
                  <a:rPr lang="en-GB">
                    <a:noFill/>
                  </a:rPr>
                  <a:t> </a:t>
                </a:r>
              </a:p>
            </p:txBody>
          </p:sp>
        </mc:Fallback>
      </mc:AlternateContent>
    </p:spTree>
    <p:extLst>
      <p:ext uri="{BB962C8B-B14F-4D97-AF65-F5344CB8AC3E}">
        <p14:creationId xmlns:p14="http://schemas.microsoft.com/office/powerpoint/2010/main" val="316034210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Summation</a:t>
            </a:r>
          </a:p>
        </p:txBody>
      </p:sp>
      <mc:AlternateContent xmlns:mc="http://schemas.openxmlformats.org/markup-compatibility/2006">
        <mc:Choice xmlns:a14="http://schemas.microsoft.com/office/drawing/2010/main" Requires="a14">
          <p:sp>
            <p:nvSpPr>
              <p:cNvPr id="3" name="Content Placeholder 2"/>
              <p:cNvSpPr>
                <a:spLocks noGrp="1"/>
              </p:cNvSpPr>
              <p:nvPr>
                <p:ph idx="1"/>
              </p:nvPr>
            </p:nvSpPr>
            <p:spPr>
              <a:xfrm>
                <a:off x="2572512" y="687814"/>
                <a:ext cx="6077712" cy="5749562"/>
              </a:xfrm>
            </p:spPr>
            <p:txBody>
              <a:bodyPr>
                <a:normAutofit/>
              </a:bodyPr>
              <a:lstStyle/>
              <a:p>
                <a:pPr marL="0" indent="0">
                  <a:buNone/>
                </a:pPr>
                <a:r>
                  <a:rPr lang="en-GB" dirty="0"/>
                  <a:t>Suppose they take a second quiz and get 4, 5, 6, 5 and 4</a:t>
                </a:r>
              </a:p>
              <a:p>
                <a:pPr marL="502920" lvl="1" indent="0">
                  <a:buNone/>
                </a:pPr>
                <a:r>
                  <a:rPr lang="en-GB" dirty="0"/>
                  <a:t>y</a:t>
                </a:r>
                <a:r>
                  <a:rPr lang="en-GB" baseline="-25000" dirty="0"/>
                  <a:t>1</a:t>
                </a:r>
                <a:r>
                  <a:rPr lang="en-GB" dirty="0"/>
                  <a:t> = 4, y</a:t>
                </a:r>
                <a:r>
                  <a:rPr lang="en-GB" baseline="-25000" dirty="0"/>
                  <a:t>2</a:t>
                </a:r>
                <a:r>
                  <a:rPr lang="en-GB" dirty="0"/>
                  <a:t> = 5, y</a:t>
                </a:r>
                <a:r>
                  <a:rPr lang="en-GB" baseline="-25000" dirty="0"/>
                  <a:t>3</a:t>
                </a:r>
                <a:r>
                  <a:rPr lang="en-GB" dirty="0"/>
                  <a:t> = 6, y</a:t>
                </a:r>
                <a:r>
                  <a:rPr lang="en-GB" baseline="-25000" dirty="0"/>
                  <a:t>4</a:t>
                </a:r>
                <a:r>
                  <a:rPr lang="en-GB" dirty="0"/>
                  <a:t> = 5, y</a:t>
                </a:r>
                <a:r>
                  <a:rPr lang="en-GB" baseline="-25000" dirty="0"/>
                  <a:t>5</a:t>
                </a:r>
                <a:r>
                  <a:rPr lang="en-GB" dirty="0"/>
                  <a:t> = 4</a:t>
                </a: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t> 4 + 5 + 6 + 5 + 4 = 24</a:t>
                </a:r>
                <a:endParaRPr lang="en-GB" i="1" dirty="0">
                  <a:latin typeface="Cambria Math" panose="02040503050406030204" pitchFamily="18" charset="0"/>
                  <a:sym typeface="Symbol" panose="05050102010706020507" pitchFamily="18" charset="2"/>
                </a:endParaRP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smtClean="0">
                                <a:latin typeface="Cambria Math" panose="02040503050406030204" pitchFamily="18" charset="0"/>
                                <a:sym typeface="Symbol" panose="05050102010706020507" pitchFamily="18" charset="2"/>
                              </a:rPr>
                            </m:ctrlPr>
                          </m:sSupPr>
                          <m:e>
                            <m:r>
                              <a:rPr lang="en-GB" b="0" i="1" smtClean="0">
                                <a:latin typeface="Cambria Math" panose="02040503050406030204" pitchFamily="18" charset="0"/>
                                <a:sym typeface="Symbol" panose="05050102010706020507" pitchFamily="18" charset="2"/>
                              </a:rPr>
                              <m:t>𝑦</m:t>
                            </m:r>
                          </m:e>
                          <m:sup>
                            <m:r>
                              <a:rPr lang="en-GB" b="0" i="1" smtClean="0">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(4)</a:t>
                </a:r>
                <a:r>
                  <a:rPr lang="en-GB" baseline="30000" dirty="0"/>
                  <a:t>2</a:t>
                </a:r>
                <a:r>
                  <a:rPr lang="en-GB" dirty="0"/>
                  <a:t> + (5)</a:t>
                </a:r>
                <a:r>
                  <a:rPr lang="en-GB" baseline="30000" dirty="0"/>
                  <a:t>2</a:t>
                </a:r>
                <a:r>
                  <a:rPr lang="en-GB" dirty="0"/>
                  <a:t> + (6)</a:t>
                </a:r>
                <a:r>
                  <a:rPr lang="en-GB" baseline="30000" dirty="0"/>
                  <a:t>2</a:t>
                </a:r>
                <a:r>
                  <a:rPr lang="en-GB" dirty="0"/>
                  <a:t> + (5)</a:t>
                </a:r>
                <a:r>
                  <a:rPr lang="en-GB" baseline="30000" dirty="0"/>
                  <a:t>2</a:t>
                </a:r>
                <a:r>
                  <a:rPr lang="en-GB" dirty="0"/>
                  <a:t> + (4)</a:t>
                </a:r>
                <a:r>
                  <a:rPr lang="en-GB" baseline="30000" dirty="0"/>
                  <a:t>2</a:t>
                </a:r>
                <a:r>
                  <a:rPr lang="en-GB" dirty="0"/>
                  <a:t> </a:t>
                </a:r>
              </a:p>
              <a:p>
                <a:pPr marL="502920" lvl="1" indent="0">
                  <a:buNone/>
                </a:pPr>
                <a:r>
                  <a:rPr lang="en-GB" dirty="0"/>
                  <a:t>= 16 + 25 + 36 + 25 + 16 = 118</a:t>
                </a:r>
                <a:endParaRPr lang="en-GB" i="1" dirty="0">
                  <a:latin typeface="Cambria Math" panose="02040503050406030204" pitchFamily="18" charset="0"/>
                  <a:sym typeface="Symbol" panose="05050102010706020507" pitchFamily="18" charset="2"/>
                </a:endParaRPr>
              </a:p>
              <a:p>
                <a:pPr marL="502920" lvl="1" indent="0">
                  <a:buNone/>
                </a:pPr>
                <a:endParaRPr lang="en-GB" i="1" dirty="0">
                  <a:latin typeface="Cambria Math" panose="02040503050406030204" pitchFamily="18" charset="0"/>
                  <a:sym typeface="Symbol" panose="05050102010706020507" pitchFamily="18" charset="2"/>
                </a:endParaRP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i="1">
                            <a:latin typeface="Cambria Math" panose="02040503050406030204" pitchFamily="18" charset="0"/>
                            <a:sym typeface="Symbol" panose="05050102010706020507" pitchFamily="18" charset="2"/>
                          </a:rPr>
                          <m:t>𝑥</m:t>
                        </m:r>
                      </m:e>
                    </m:nary>
                    <m:r>
                      <a:rPr lang="en-GB" b="0" i="1" smtClean="0">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r>
                          <a:rPr lang="en-GB" b="0" i="1" smtClean="0">
                            <a:latin typeface="Cambria Math" panose="02040503050406030204" pitchFamily="18" charset="0"/>
                            <a:sym typeface="Symbol" panose="05050102010706020507" pitchFamily="18" charset="2"/>
                          </a:rPr>
                          <m:t>𝑦</m:t>
                        </m:r>
                      </m:e>
                    </m:nary>
                    <m:r>
                      <a:rPr lang="en-GB" i="1">
                        <a:latin typeface="Cambria Math" panose="02040503050406030204" pitchFamily="18" charset="0"/>
                        <a:sym typeface="Symbol" panose="05050102010706020507" pitchFamily="18" charset="2"/>
                      </a:rPr>
                      <m:t>=</m:t>
                    </m:r>
                  </m:oMath>
                </a14:m>
                <a:r>
                  <a:rPr lang="en-GB" dirty="0"/>
                  <a:t> 50 + 24 = 74</a:t>
                </a:r>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𝑥</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sSup>
                          <m:sSupPr>
                            <m:ctrlPr>
                              <a:rPr lang="en-GB" i="1">
                                <a:latin typeface="Cambria Math" panose="02040503050406030204" pitchFamily="18" charset="0"/>
                                <a:sym typeface="Symbol" panose="05050102010706020507" pitchFamily="18" charset="2"/>
                              </a:rPr>
                            </m:ctrlPr>
                          </m:sSupPr>
                          <m:e>
                            <m:r>
                              <a:rPr lang="en-GB" i="1">
                                <a:latin typeface="Cambria Math" panose="02040503050406030204" pitchFamily="18" charset="0"/>
                                <a:sym typeface="Symbol" panose="05050102010706020507" pitchFamily="18" charset="2"/>
                              </a:rPr>
                              <m:t>𝑦</m:t>
                            </m:r>
                          </m:e>
                          <m:sup>
                            <m:r>
                              <a:rPr lang="en-GB" i="1">
                                <a:latin typeface="Cambria Math" panose="02040503050406030204" pitchFamily="18" charset="0"/>
                                <a:sym typeface="Symbol" panose="05050102010706020507" pitchFamily="18" charset="2"/>
                              </a:rPr>
                              <m:t>2</m:t>
                            </m:r>
                          </m:sup>
                        </m:sSup>
                      </m:e>
                    </m:nary>
                    <m:r>
                      <a:rPr lang="en-GB" i="1">
                        <a:latin typeface="Cambria Math" panose="02040503050406030204" pitchFamily="18" charset="0"/>
                        <a:sym typeface="Symbol" panose="05050102010706020507" pitchFamily="18" charset="2"/>
                      </a:rPr>
                      <m:t>=</m:t>
                    </m:r>
                  </m:oMath>
                </a14:m>
                <a:r>
                  <a:rPr lang="en-GB" dirty="0"/>
                  <a:t> 2500 + 118 = 2618</a:t>
                </a:r>
              </a:p>
              <a:p>
                <a:pPr marL="502920" lvl="1" indent="0">
                  <a:buNone/>
                </a:pPr>
                <a:endParaRPr lang="en-GB" dirty="0">
                  <a:sym typeface="Symbol" panose="05050102010706020507" pitchFamily="18" charset="2"/>
                </a:endParaRPr>
              </a:p>
              <a:p>
                <a:pPr marL="502920" lvl="1" indent="0">
                  <a:buNone/>
                </a:pPr>
                <a:r>
                  <a:rPr lang="en-GB" dirty="0">
                    <a:sym typeface="Symbol" panose="05050102010706020507" pitchFamily="18" charset="2"/>
                  </a:rPr>
                  <a:t>(</a:t>
                </a: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a:latin typeface="Cambria Math" panose="02040503050406030204" pitchFamily="18" charset="0"/>
                            <a:sym typeface="Symbol" panose="05050102010706020507" pitchFamily="18" charset="2"/>
                          </a:rPr>
                          <m:t>)</m:t>
                        </m:r>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a:t> ((10+4) + (10+5) + (8+6) + (12+5) + (10+4))</a:t>
                </a:r>
                <a:r>
                  <a:rPr lang="en-GB" baseline="30000" dirty="0"/>
                  <a:t>2</a:t>
                </a:r>
              </a:p>
              <a:p>
                <a:pPr marL="502920" lvl="1" indent="0">
                  <a:buNone/>
                </a:pPr>
                <a:r>
                  <a:rPr lang="en-GB" dirty="0"/>
                  <a:t>= (14 + 15 + 14 + 17 + 14)</a:t>
                </a:r>
                <a:r>
                  <a:rPr lang="en-GB" baseline="30000" dirty="0"/>
                  <a:t>2</a:t>
                </a:r>
                <a:r>
                  <a:rPr lang="en-GB" dirty="0"/>
                  <a:t> = 74</a:t>
                </a:r>
                <a:r>
                  <a:rPr lang="en-GB" baseline="30000" dirty="0"/>
                  <a:t>2</a:t>
                </a:r>
                <a:r>
                  <a:rPr lang="en-GB" dirty="0"/>
                  <a:t> = 5476</a:t>
                </a:r>
              </a:p>
              <a:p>
                <a:pPr marL="502920" lvl="1" indent="0">
                  <a:buNone/>
                </a:pPr>
                <a:endParaRPr lang="en-GB" dirty="0"/>
              </a:p>
              <a:p>
                <a:pPr marL="502920" lvl="1" indent="0">
                  <a:buNone/>
                </a:pPr>
                <a14:m>
                  <m:oMath xmlns:m="http://schemas.openxmlformats.org/officeDocument/2006/math">
                    <m:nary>
                      <m:naryPr>
                        <m:chr m:val="∑"/>
                        <m:subHide m:val="on"/>
                        <m:supHide m:val="on"/>
                        <m:ctrlPr>
                          <a:rPr lang="en-GB" i="1">
                            <a:latin typeface="Cambria Math" panose="02040503050406030204" pitchFamily="18" charset="0"/>
                            <a:sym typeface="Symbol" panose="05050102010706020507" pitchFamily="18" charset="2"/>
                          </a:rPr>
                        </m:ctrlPr>
                      </m:naryPr>
                      <m:sub/>
                      <m:sup/>
                      <m:e>
                        <m:d>
                          <m:dPr>
                            <m:ctrlPr>
                              <a:rPr lang="en-GB" i="1">
                                <a:latin typeface="Cambria Math" panose="02040503050406030204" pitchFamily="18" charset="0"/>
                                <a:sym typeface="Symbol" panose="05050102010706020507" pitchFamily="18" charset="2"/>
                              </a:rPr>
                            </m:ctrlPr>
                          </m:dPr>
                          <m:e>
                            <m:r>
                              <a:rPr lang="en-GB" i="1">
                                <a:latin typeface="Cambria Math" panose="02040503050406030204" pitchFamily="18" charset="0"/>
                                <a:sym typeface="Symbol" panose="05050102010706020507" pitchFamily="18" charset="2"/>
                              </a:rPr>
                              <m:t>𝑥</m:t>
                            </m:r>
                            <m:r>
                              <a:rPr lang="en-GB" i="1">
                                <a:latin typeface="Cambria Math" panose="02040503050406030204" pitchFamily="18" charset="0"/>
                                <a:sym typeface="Symbol" panose="05050102010706020507" pitchFamily="18" charset="2"/>
                              </a:rPr>
                              <m:t>+</m:t>
                            </m:r>
                            <m:r>
                              <a:rPr lang="en-GB" i="1">
                                <a:latin typeface="Cambria Math" panose="02040503050406030204" pitchFamily="18" charset="0"/>
                                <a:sym typeface="Symbol" panose="05050102010706020507" pitchFamily="18" charset="2"/>
                              </a:rPr>
                              <m:t>𝑦</m:t>
                            </m:r>
                          </m:e>
                        </m:d>
                        <m:r>
                          <a:rPr lang="en-GB" i="1" baseline="30000">
                            <a:latin typeface="Cambria Math" panose="02040503050406030204" pitchFamily="18" charset="0"/>
                            <a:sym typeface="Symbol" panose="05050102010706020507" pitchFamily="18" charset="2"/>
                          </a:rPr>
                          <m:t>2</m:t>
                        </m:r>
                      </m:e>
                    </m:nary>
                    <m:r>
                      <a:rPr lang="en-GB" i="1">
                        <a:latin typeface="Cambria Math" panose="02040503050406030204" pitchFamily="18" charset="0"/>
                        <a:sym typeface="Symbol" panose="05050102010706020507" pitchFamily="18" charset="2"/>
                      </a:rPr>
                      <m:t>=</m:t>
                    </m:r>
                  </m:oMath>
                </a14:m>
                <a:r>
                  <a:rPr lang="en-GB" dirty="0">
                    <a:sym typeface="Symbol" panose="05050102010706020507" pitchFamily="18" charset="2"/>
                  </a:rPr>
                  <a:t> </a:t>
                </a:r>
                <a:r>
                  <a:rPr lang="en-GB" dirty="0"/>
                  <a:t>(10+4)</a:t>
                </a:r>
                <a:r>
                  <a:rPr lang="en-GB" baseline="30000" dirty="0"/>
                  <a:t>2</a:t>
                </a:r>
                <a:r>
                  <a:rPr lang="en-GB" dirty="0"/>
                  <a:t> + (10+5)</a:t>
                </a:r>
                <a:r>
                  <a:rPr lang="en-GB" baseline="30000" dirty="0"/>
                  <a:t>2</a:t>
                </a:r>
                <a:r>
                  <a:rPr lang="en-GB" dirty="0"/>
                  <a:t> + (8+6)</a:t>
                </a:r>
                <a:r>
                  <a:rPr lang="en-GB" baseline="30000" dirty="0"/>
                  <a:t>2</a:t>
                </a:r>
                <a:r>
                  <a:rPr lang="en-GB" dirty="0"/>
                  <a:t> + (12+5)</a:t>
                </a:r>
                <a:r>
                  <a:rPr lang="en-GB" baseline="30000" dirty="0"/>
                  <a:t>2</a:t>
                </a:r>
                <a:r>
                  <a:rPr lang="en-GB" dirty="0"/>
                  <a:t> + (10+4)</a:t>
                </a:r>
                <a:r>
                  <a:rPr lang="en-GB" baseline="30000" dirty="0"/>
                  <a:t>2</a:t>
                </a:r>
              </a:p>
              <a:p>
                <a:pPr marL="502920" lvl="1" indent="0">
                  <a:buNone/>
                </a:pPr>
                <a:r>
                  <a:rPr lang="en-GB" dirty="0"/>
                  <a:t>=(14)</a:t>
                </a:r>
                <a:r>
                  <a:rPr lang="en-GB" baseline="30000" dirty="0"/>
                  <a:t>2</a:t>
                </a:r>
                <a:r>
                  <a:rPr lang="en-GB" dirty="0"/>
                  <a:t> + (15)</a:t>
                </a:r>
                <a:r>
                  <a:rPr lang="en-GB" baseline="30000" dirty="0"/>
                  <a:t>2</a:t>
                </a:r>
                <a:r>
                  <a:rPr lang="en-GB" dirty="0"/>
                  <a:t> + (14)</a:t>
                </a:r>
                <a:r>
                  <a:rPr lang="en-GB" baseline="30000" dirty="0"/>
                  <a:t>2</a:t>
                </a:r>
                <a:r>
                  <a:rPr lang="en-GB" dirty="0"/>
                  <a:t> + (17)</a:t>
                </a:r>
                <a:r>
                  <a:rPr lang="en-GB" baseline="30000" dirty="0"/>
                  <a:t>2</a:t>
                </a:r>
                <a:r>
                  <a:rPr lang="en-GB" dirty="0"/>
                  <a:t> + (14)</a:t>
                </a:r>
                <a:r>
                  <a:rPr lang="en-GB" baseline="30000" dirty="0"/>
                  <a:t>2</a:t>
                </a:r>
              </a:p>
              <a:p>
                <a:pPr marL="502920" lvl="1" indent="0">
                  <a:buNone/>
                </a:pPr>
                <a:r>
                  <a:rPr lang="en-GB" dirty="0">
                    <a:sym typeface="Symbol" panose="05050102010706020507" pitchFamily="18" charset="2"/>
                  </a:rPr>
                  <a:t>=196 + 225 + 196 + 289 + 196 = 1102</a:t>
                </a:r>
              </a:p>
              <a:p>
                <a:pPr marL="0" indent="0">
                  <a:buNone/>
                </a:pPr>
                <a:endParaRPr lang="en-GB" dirty="0"/>
              </a:p>
            </p:txBody>
          </p:sp>
        </mc:Choice>
        <mc:Fallback>
          <p:sp>
            <p:nvSpPr>
              <p:cNvPr id="3" name="Content Placeholder 2"/>
              <p:cNvSpPr>
                <a:spLocks noGrp="1" noRot="1" noChangeAspect="1" noMove="1" noResize="1" noEditPoints="1" noAdjustHandles="1" noChangeArrowheads="1" noChangeShapeType="1" noTextEdit="1"/>
              </p:cNvSpPr>
              <p:nvPr>
                <p:ph idx="1"/>
              </p:nvPr>
            </p:nvSpPr>
            <p:spPr>
              <a:xfrm>
                <a:off x="2572512" y="687814"/>
                <a:ext cx="6077712" cy="5749562"/>
              </a:xfrm>
              <a:blipFill>
                <a:blip r:embed="rId2"/>
                <a:stretch>
                  <a:fillRect l="-903"/>
                </a:stretch>
              </a:blipFill>
            </p:spPr>
            <p:txBody>
              <a:bodyPr/>
              <a:lstStyle/>
              <a:p>
                <a:r>
                  <a:rPr lang="en-GB">
                    <a:noFill/>
                  </a:rPr>
                  <a:t> </a:t>
                </a:r>
              </a:p>
            </p:txBody>
          </p:sp>
        </mc:Fallback>
      </mc:AlternateContent>
    </p:spTree>
    <p:extLst>
      <p:ext uri="{BB962C8B-B14F-4D97-AF65-F5344CB8AC3E}">
        <p14:creationId xmlns:p14="http://schemas.microsoft.com/office/powerpoint/2010/main" val="13189316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summation multiple choice quiz on Moodle</a:t>
            </a:r>
          </a:p>
        </p:txBody>
      </p:sp>
    </p:spTree>
    <p:extLst>
      <p:ext uri="{BB962C8B-B14F-4D97-AF65-F5344CB8AC3E}">
        <p14:creationId xmlns:p14="http://schemas.microsoft.com/office/powerpoint/2010/main" val="39802516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equations</a:t>
            </a:r>
          </a:p>
        </p:txBody>
      </p:sp>
      <p:sp>
        <p:nvSpPr>
          <p:cNvPr id="3" name="Content Placeholder 2"/>
          <p:cNvSpPr>
            <a:spLocks noGrp="1"/>
          </p:cNvSpPr>
          <p:nvPr>
            <p:ph idx="1"/>
          </p:nvPr>
        </p:nvSpPr>
        <p:spPr>
          <a:xfrm>
            <a:off x="2633472" y="864108"/>
            <a:ext cx="6053328" cy="5120640"/>
          </a:xfrm>
        </p:spPr>
        <p:txBody>
          <a:bodyPr>
            <a:normAutofit/>
          </a:bodyPr>
          <a:lstStyle/>
          <a:p>
            <a:pPr marL="0" indent="0">
              <a:buNone/>
            </a:pPr>
            <a:r>
              <a:rPr lang="en-GB" dirty="0"/>
              <a:t>An equation is two equal expressions joined by an equals sign</a:t>
            </a:r>
          </a:p>
          <a:p>
            <a:pPr marL="0" indent="0">
              <a:buNone/>
            </a:pPr>
            <a:r>
              <a:rPr lang="en-GB" b="1" dirty="0"/>
              <a:t>Rule 1</a:t>
            </a:r>
            <a:r>
              <a:rPr lang="en-GB" dirty="0"/>
              <a:t>: Adding or subtracting the same number from each side of an equation is acceptable and the two sides will still be equivalent</a:t>
            </a:r>
          </a:p>
          <a:p>
            <a:pPr marL="0" indent="0">
              <a:buNone/>
            </a:pPr>
            <a:endParaRPr lang="en-GB" dirty="0"/>
          </a:p>
          <a:p>
            <a:pPr marL="0" indent="0">
              <a:buNone/>
            </a:pPr>
            <a:r>
              <a:rPr lang="en-GB" b="1" dirty="0"/>
              <a:t>Rule 2</a:t>
            </a:r>
            <a:r>
              <a:rPr lang="en-GB" dirty="0"/>
              <a:t>: If you add or subtract a number from one side of an equation then you </a:t>
            </a:r>
            <a:r>
              <a:rPr lang="en-GB" b="1" i="1" dirty="0"/>
              <a:t>must</a:t>
            </a:r>
            <a:r>
              <a:rPr lang="en-GB" dirty="0"/>
              <a:t> add or subtract it on the other side</a:t>
            </a:r>
          </a:p>
          <a:p>
            <a:pPr marL="502920" lvl="1" indent="0">
              <a:buNone/>
            </a:pPr>
            <a:r>
              <a:rPr lang="en-GB" dirty="0"/>
              <a:t>8 – 2 = 3 + 3	2 + 8 – 2 = 2 + 3 + 3	8 = 8</a:t>
            </a:r>
          </a:p>
          <a:p>
            <a:pPr marL="502920" lvl="1" indent="0">
              <a:buNone/>
            </a:pPr>
            <a:r>
              <a:rPr lang="en-GB" dirty="0"/>
              <a:t>2x + 7 = 35	2x + 7 – 7 = 35 = 7	2x = 28</a:t>
            </a:r>
          </a:p>
          <a:p>
            <a:pPr marL="502920" lvl="1" indent="0">
              <a:buNone/>
            </a:pPr>
            <a:endParaRPr lang="en-GB" dirty="0"/>
          </a:p>
          <a:p>
            <a:pPr marL="0" indent="0">
              <a:buNone/>
            </a:pPr>
            <a:r>
              <a:rPr lang="en-GB" b="1" dirty="0"/>
              <a:t>Rule 3</a:t>
            </a:r>
            <a:r>
              <a:rPr lang="en-GB" dirty="0"/>
              <a:t>: If you multiply or divide one side of an equation by a number then you must do the same to the other side</a:t>
            </a:r>
          </a:p>
          <a:p>
            <a:pPr marL="502920" lvl="1" indent="0">
              <a:buNone/>
            </a:pPr>
            <a:r>
              <a:rPr lang="en-GB" dirty="0"/>
              <a:t>3 + 2 – 1 = 7 – 5 + 2</a:t>
            </a:r>
          </a:p>
          <a:p>
            <a:pPr marL="502920" lvl="1" indent="0">
              <a:buNone/>
            </a:pPr>
            <a:r>
              <a:rPr lang="en-GB" dirty="0"/>
              <a:t>6(3 + 2 – 1) = 6(7 – 5 + 2) 	6(4) = 6(4)		24 = 24</a:t>
            </a:r>
          </a:p>
          <a:p>
            <a:pPr marL="502920" lvl="1" indent="0">
              <a:buNone/>
            </a:pPr>
            <a:endParaRPr lang="en-GB" dirty="0"/>
          </a:p>
        </p:txBody>
      </p:sp>
    </p:spTree>
    <p:extLst>
      <p:ext uri="{BB962C8B-B14F-4D97-AF65-F5344CB8AC3E}">
        <p14:creationId xmlns:p14="http://schemas.microsoft.com/office/powerpoint/2010/main" val="128055550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Do the equations multiple choice quiz on Moodle</a:t>
            </a:r>
          </a:p>
        </p:txBody>
      </p:sp>
    </p:spTree>
    <p:extLst>
      <p:ext uri="{BB962C8B-B14F-4D97-AF65-F5344CB8AC3E}">
        <p14:creationId xmlns:p14="http://schemas.microsoft.com/office/powerpoint/2010/main" val="23612320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a:bodyPr>
          <a:lstStyle/>
          <a:p>
            <a:r>
              <a:rPr lang="en-GB" dirty="0"/>
              <a:t>Topics covered</a:t>
            </a:r>
            <a:endParaRPr lang="en-GB" dirty="0">
              <a:sym typeface="Wingdings" panose="05000000000000000000" pitchFamily="2" charset="2"/>
            </a:endParaRPr>
          </a:p>
          <a:p>
            <a:pPr lvl="1"/>
            <a:r>
              <a:rPr lang="en-GB" dirty="0">
                <a:sym typeface="Wingdings" panose="05000000000000000000" pitchFamily="2" charset="2"/>
              </a:rPr>
              <a:t>Positive &amp; Negative Numbers</a:t>
            </a:r>
          </a:p>
          <a:p>
            <a:pPr lvl="1"/>
            <a:r>
              <a:rPr lang="en-GB" dirty="0">
                <a:sym typeface="Wingdings" panose="05000000000000000000" pitchFamily="2" charset="2"/>
              </a:rPr>
              <a:t>Fractions</a:t>
            </a:r>
          </a:p>
          <a:p>
            <a:pPr lvl="1"/>
            <a:r>
              <a:rPr lang="en-GB" dirty="0">
                <a:sym typeface="Wingdings" panose="05000000000000000000" pitchFamily="2" charset="2"/>
              </a:rPr>
              <a:t>Decimals &amp; Percentages</a:t>
            </a:r>
          </a:p>
          <a:p>
            <a:pPr lvl="1"/>
            <a:r>
              <a:rPr lang="en-GB" dirty="0">
                <a:sym typeface="Wingdings" panose="05000000000000000000" pitchFamily="2" charset="2"/>
              </a:rPr>
              <a:t>Exponents and Roots</a:t>
            </a:r>
          </a:p>
          <a:p>
            <a:pPr lvl="1"/>
            <a:r>
              <a:rPr lang="en-GB" dirty="0">
                <a:sym typeface="Wingdings" panose="05000000000000000000" pitchFamily="2" charset="2"/>
              </a:rPr>
              <a:t>Order of Computation</a:t>
            </a:r>
          </a:p>
          <a:p>
            <a:pPr lvl="1"/>
            <a:r>
              <a:rPr lang="en-GB" dirty="0">
                <a:sym typeface="Wingdings" panose="05000000000000000000" pitchFamily="2" charset="2"/>
              </a:rPr>
              <a:t>Summation</a:t>
            </a:r>
          </a:p>
          <a:p>
            <a:pPr lvl="1"/>
            <a:r>
              <a:rPr lang="en-GB" dirty="0">
                <a:sym typeface="Wingdings" panose="05000000000000000000" pitchFamily="2" charset="2"/>
              </a:rPr>
              <a:t>Equations</a:t>
            </a:r>
            <a:endParaRPr lang="en-GB" dirty="0"/>
          </a:p>
          <a:p>
            <a:r>
              <a:rPr lang="en-GB" dirty="0"/>
              <a:t>With this out of the way we can start getting to grips with actual statistics and data analysis</a:t>
            </a:r>
          </a:p>
        </p:txBody>
      </p:sp>
    </p:spTree>
    <p:extLst>
      <p:ext uri="{BB962C8B-B14F-4D97-AF65-F5344CB8AC3E}">
        <p14:creationId xmlns:p14="http://schemas.microsoft.com/office/powerpoint/2010/main" val="42366492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a:p>
            <a:r>
              <a:rPr lang="en-GB" b="1" dirty="0"/>
              <a:t>Homework: </a:t>
            </a:r>
            <a:r>
              <a:rPr lang="en-GB" dirty="0"/>
              <a:t>Read chapter 1 of </a:t>
            </a:r>
            <a:r>
              <a:rPr lang="en-GB" i="1" dirty="0"/>
              <a:t>Statistics for the Terrified</a:t>
            </a:r>
            <a:r>
              <a:rPr lang="en-GB" dirty="0"/>
              <a:t> and complete any Moodle quizzes you have not yet completed.</a:t>
            </a:r>
          </a:p>
        </p:txBody>
      </p:sp>
    </p:spTree>
    <p:extLst>
      <p:ext uri="{BB962C8B-B14F-4D97-AF65-F5344CB8AC3E}">
        <p14:creationId xmlns:p14="http://schemas.microsoft.com/office/powerpoint/2010/main" val="371126425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TM03457475[[fn=Frame]]</Template>
  <TotalTime>10424</TotalTime>
  <Words>2499</Words>
  <Application>Microsoft Office PowerPoint</Application>
  <PresentationFormat>On-screen Show (4:3)</PresentationFormat>
  <Paragraphs>249</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Corbel</vt:lpstr>
      <vt:lpstr>Symbol</vt:lpstr>
      <vt:lpstr>Wingdings</vt:lpstr>
      <vt:lpstr>Wingdings 2</vt:lpstr>
      <vt:lpstr>Wingdings 3</vt:lpstr>
      <vt:lpstr>Cambria Math</vt:lpstr>
      <vt:lpstr>Frame</vt:lpstr>
      <vt:lpstr>Data Analysis  and Visualisaton</vt:lpstr>
      <vt:lpstr>Lectures</vt:lpstr>
      <vt:lpstr>aims</vt:lpstr>
      <vt:lpstr>Learning outcomes</vt:lpstr>
      <vt:lpstr>assessment</vt:lpstr>
      <vt:lpstr>Indicative content</vt:lpstr>
      <vt:lpstr>Study Plan outline </vt:lpstr>
      <vt:lpstr>PowerPoint Presentation</vt:lpstr>
      <vt:lpstr>Basic maths review</vt:lpstr>
      <vt:lpstr>Basic maths review</vt:lpstr>
      <vt:lpstr>Positive &amp; negative numbers</vt:lpstr>
      <vt:lpstr>Positive &amp; negative numbers</vt:lpstr>
      <vt:lpstr>Positive &amp; negative numbers</vt:lpstr>
      <vt:lpstr>Positive &amp; negative numbers</vt:lpstr>
      <vt:lpstr>Positive &amp; negative numbers</vt:lpstr>
      <vt:lpstr>Positive &amp; negative numbers</vt:lpstr>
      <vt:lpstr>Exercise</vt:lpstr>
      <vt:lpstr>fractions</vt:lpstr>
      <vt:lpstr>fractions</vt:lpstr>
      <vt:lpstr>fractions</vt:lpstr>
      <vt:lpstr>Fractions</vt:lpstr>
      <vt:lpstr>Exercise</vt:lpstr>
      <vt:lpstr>Decimals and percentages</vt:lpstr>
      <vt:lpstr>Exercise</vt:lpstr>
      <vt:lpstr>Exponents and roots</vt:lpstr>
      <vt:lpstr>Exercise</vt:lpstr>
      <vt:lpstr>Order of Computation</vt:lpstr>
      <vt:lpstr>Order of computation</vt:lpstr>
      <vt:lpstr>Exercise</vt:lpstr>
      <vt:lpstr>Summation</vt:lpstr>
      <vt:lpstr>Summation</vt:lpstr>
      <vt:lpstr>Exercise</vt:lpstr>
      <vt:lpstr>equations</vt:lpstr>
      <vt:lpstr>Exercise</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Data Analysis  and Visualisaton</dc:title>
  <dc:creator>Whitehead, Nicola</dc:creator>
  <cp:lastModifiedBy>Beverley Holland</cp:lastModifiedBy>
  <cp:revision>59</cp:revision>
  <dcterms:created xsi:type="dcterms:W3CDTF">2017-06-08T10:43:23Z</dcterms:created>
  <dcterms:modified xsi:type="dcterms:W3CDTF">2020-10-01T09:03:17Z</dcterms:modified>
</cp:coreProperties>
</file>