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315" r:id="rId3"/>
    <p:sldId id="316" r:id="rId4"/>
    <p:sldId id="270" r:id="rId5"/>
    <p:sldId id="271" r:id="rId6"/>
    <p:sldId id="317" r:id="rId7"/>
    <p:sldId id="274" r:id="rId8"/>
    <p:sldId id="297" r:id="rId9"/>
    <p:sldId id="324" r:id="rId10"/>
    <p:sldId id="307" r:id="rId11"/>
    <p:sldId id="298" r:id="rId12"/>
    <p:sldId id="308" r:id="rId13"/>
    <p:sldId id="300" r:id="rId14"/>
    <p:sldId id="313" r:id="rId15"/>
    <p:sldId id="299" r:id="rId16"/>
    <p:sldId id="309" r:id="rId17"/>
    <p:sldId id="281" r:id="rId18"/>
    <p:sldId id="318" r:id="rId19"/>
    <p:sldId id="310" r:id="rId20"/>
    <p:sldId id="319" r:id="rId21"/>
    <p:sldId id="275" r:id="rId22"/>
    <p:sldId id="301" r:id="rId23"/>
    <p:sldId id="293" r:id="rId24"/>
    <p:sldId id="276" r:id="rId25"/>
    <p:sldId id="314" r:id="rId26"/>
    <p:sldId id="320" r:id="rId27"/>
    <p:sldId id="322" r:id="rId28"/>
    <p:sldId id="323" r:id="rId29"/>
    <p:sldId id="321" r:id="rId30"/>
    <p:sldId id="302" r:id="rId31"/>
    <p:sldId id="303" r:id="rId32"/>
    <p:sldId id="311" r:id="rId33"/>
    <p:sldId id="305" r:id="rId34"/>
    <p:sldId id="312" r:id="rId35"/>
    <p:sldId id="306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163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49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1526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animationmagazine.net/images/articles/happy_meal_150.gif&amp;imgrefurl=http://www.animationmagazine.net/article.php?article_id%3D1013&amp;h=150&amp;w=150&amp;sz=15&amp;hl=en&amp;start=24&amp;tbnid=txPvEXCWov-JaM:&amp;tbnh=96&amp;tbnw=96&amp;prev=/images?q%3Dhappy%2Bmeals%26start%3D20%26ndsp%3D20%26svnum%3D10%26hl%3Den%26lr%3D%26ie%3DUTF-8%26sa%3DN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diamond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honeymoon-paradise.com/images/g_wed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static.flickr.com/44/116900602_65745a368a_b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2" Type="http://schemas.openxmlformats.org/officeDocument/2006/relationships/hyperlink" Target="http://pics.drugstore.com/prodimg/69293/2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visit4info.com/sitecontent/TN/tnZZZZZZTVB040830011800PIC.jpg&amp;imgrefurl=http://www.visit4info.com/static/advertiser_pages/ArmHammerExtraWhiteningToothpaste.cfm?return_page%3Dcom_a.cfm&amp;h=83&amp;w=111&amp;sz=12&amp;hl=en&amp;start=82&amp;tbnid=abbMcCWEWXfaNM:&amp;tbnh=64&amp;tbnw=86&amp;prev=/images?q%3Darm%2Band%2Bhammer%2Btoothpaste%2B%26start%3D80%26ndsp%3D20%26svnum%3D10%26hl%3Den%26lr%3D%26ie%3DUTF-8%26sa%3DN" TargetMode="External"/><Relationship Id="rId5" Type="http://schemas.openxmlformats.org/officeDocument/2006/relationships/image" Target="../media/image33.jpeg"/><Relationship Id="rId4" Type="http://schemas.openxmlformats.org/officeDocument/2006/relationships/hyperlink" Target="http://www.ciadvertising.org/sa/fall_05/adv380J/Lnr328/armhammer%202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://images.google.co.uk/imgres?imgurl=http://www.logodesignworks.com/logo-designs/logo-design-d/main/Dove.gif&amp;imgrefurl=http://www.logodesignworks.com/logo-designs/logo-design-d/logo-design-d-47.htm&amp;h=532&amp;w=532&amp;sz=9&amp;hl=en&amp;start=36&amp;tbnid=ntKH_Z9y7llrBM:&amp;tbnh=132&amp;tbnw=132&amp;prev=/images?q%3Ddove%2Blogo%2Bpicture%26start%3D20%26ndsp%3D20%26svnum%3D10%26hl%3Den%26lr%3D%26ie%3DUTF-8%26sa%3D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breakingnewsblog.com/pda/wp-content/O2-xda-atom.jpg&amp;imgrefurl=http://www.breakingnewsblog.com/pda/index.php?category_name%3Dmiscellaneous_pdas/%26paged%3D2&amp;h=375&amp;w=500&amp;sz=51&amp;hl=en&amp;start=4&amp;tbnid=0Byu1x7W0fOy7M:&amp;tbnh=98&amp;tbnw=130&amp;prev=/images?q%3Do2%26svnum%3D10%26hl%3Den%26lr%3D%26ie%3DUTF-8%26sa%3DG" TargetMode="External"/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http://images.google.co.uk/imgres?imgurl=http://www.storefinder.mmmars.com/starburst/images/starburst_pouch.gif&amp;imgrefurl=http://www.storefinder.mmmars.com/starburst/starburst.htm&amp;h=213&amp;w=160&amp;sz=19&amp;hl=en&amp;start=3&amp;tbnid=QQZTbU6ZWTYGxM:&amp;tbnh=106&amp;tbnw=80&amp;prev=/images?q%3Dstarburst%26svnum%3D10%26hl%3Den%26lr%3D%26ie%3DUTF-8%26sa%3D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ocado.com/catalog/images-full/16230011_L.jpg&amp;imgrefurl=http://www.ocado.com/webshop/getProductDetails.do?sku%3D16230011%26parentContainer%3D107301&amp;h=170&amp;w=170&amp;sz=7&amp;hl=en&amp;start=50&amp;tbnid=RCU2ZbPURh-EiM:&amp;tbnh=99&amp;tbnw=99&amp;prev=/images?q%3Dlucozade%26start%3D40%26ndsp%3D20%26svnum%3D10%26hl%3Den%26lr%3D%26ie%3DUTF-8%26sa%3DN" TargetMode="External"/><Relationship Id="rId5" Type="http://schemas.openxmlformats.org/officeDocument/2006/relationships/image" Target="../media/image41.jpeg"/><Relationship Id="rId4" Type="http://schemas.openxmlformats.org/officeDocument/2006/relationships/hyperlink" Target="http://images.google.co.uk/imgres?imgurl=http://www.ecss.de/images/Firmenlogos/Lucozade.gif&amp;imgrefurl=http://www.ecss.de/HTML/Partners/Lucozade.htm&amp;h=207&amp;w=300&amp;sz=15&amp;hl=en&amp;start=6&amp;tbnid=Sv6Ex0tOEOKWlM:&amp;tbnh=80&amp;tbnw=116&amp;prev=/images?q%3Dlucozade%26svnum%3D10%26hl%3Den%26lr%3D%26ie%3DUTF-8%26sa%3DN" TargetMode="External"/><Relationship Id="rId9" Type="http://schemas.openxmlformats.org/officeDocument/2006/relationships/image" Target="../media/image4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Segmentation, Targeting and Positioning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u="sng"/>
            </a:br>
            <a:br>
              <a:rPr lang="en-US" altLang="en-US" b="1" u="sng"/>
            </a:br>
            <a:r>
              <a:rPr lang="en-US" altLang="en-US" sz="2400" b="1" u="sng"/>
              <a:t>Market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Companies divide the dis-similar market into smaller similar groups.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Break the market into smaller, more homogenous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4648200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334000"/>
            <a:ext cx="2819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7" y="3049688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828800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Occupation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4960" y="16002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040" y="31623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628" y="4731271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689" y="4623027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267075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21830" y="14478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720" y="1171575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E47E4-3268-A6C9-46FA-9228FD112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AC138-C7F4-F57F-8287-76CFEF83A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sz="2800" dirty="0"/>
              <a:t>Volkswagen Group: </a:t>
            </a:r>
          </a:p>
          <a:p>
            <a:endParaRPr lang="en-GB" sz="2800" dirty="0"/>
          </a:p>
          <a:p>
            <a:r>
              <a:rPr lang="en-GB" sz="2800" dirty="0"/>
              <a:t>Watch the video: https://www.youtube.com/watch?v=4AIAgI2xIVg </a:t>
            </a:r>
          </a:p>
          <a:p>
            <a:endParaRPr lang="en-GB" sz="2800" dirty="0"/>
          </a:p>
          <a:p>
            <a:r>
              <a:rPr lang="en-GB" sz="2800" dirty="0"/>
              <a:t>How many brand did you see? </a:t>
            </a:r>
          </a:p>
          <a:p>
            <a:endParaRPr lang="en-GB" sz="2800" dirty="0"/>
          </a:p>
          <a:p>
            <a:r>
              <a:rPr lang="en-GB" sz="2800" dirty="0"/>
              <a:t>Which brand appeals to which target group?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F94B7-4743-97F1-6680-B658E3FDA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F0170-2FD5-0D91-2EE0-BBDAD3514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3162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34" y="3762293"/>
            <a:ext cx="2592983" cy="1742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568" y="4679156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9" y="1295400"/>
            <a:ext cx="3196480" cy="414615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287" y="1724548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0072" y="1836215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2444130" cy="354459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040591" cy="37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028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4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019800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B5FF7"/>
                </a:solidFill>
              </a:rPr>
              <a:t>Demographics: Marital</a:t>
            </a:r>
            <a:r>
              <a:rPr lang="en-GB" altLang="en-US"/>
              <a:t> </a:t>
            </a:r>
            <a:r>
              <a:rPr lang="en-GB" altLang="en-US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417638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8908" y="36746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9" y="468312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463" y="3288714"/>
            <a:ext cx="4680520" cy="237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3162299" cy="316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EW! Campbell's® Lower Sodium Soups">
            <a:extLst>
              <a:ext uri="{FF2B5EF4-FFF2-40B4-BE49-F238E27FC236}">
                <a16:creationId xmlns:a16="http://schemas.microsoft.com/office/drawing/2014/main" id="{A3DB3357-A09A-4B49-B369-541509F6F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133600"/>
            <a:ext cx="36385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 descr="Country Ladle Salt Reduced Minestrone">
            <a:extLst>
              <a:ext uri="{FF2B5EF4-FFF2-40B4-BE49-F238E27FC236}">
                <a16:creationId xmlns:a16="http://schemas.microsoft.com/office/drawing/2014/main" id="{7C2E5AFB-336C-4684-B0E2-5474EA70A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604544" cy="384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4">
            <a:extLst>
              <a:ext uri="{FF2B5EF4-FFF2-40B4-BE49-F238E27FC236}">
                <a16:creationId xmlns:a16="http://schemas.microsoft.com/office/drawing/2014/main" id="{DC37C1FA-62F4-4A4E-891F-A50A7968C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300" y="566738"/>
            <a:ext cx="7031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GEOGRAPHIC: Campbells Soup (Micromarketing)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4500" y="41910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 dirty="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VALS Segmentation</a:t>
            </a:r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9792" y="1264322"/>
            <a:ext cx="3150096" cy="43293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86600" y="46482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33800" y="2590800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25780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200">
            <a:hlinkClick r:id="rId2"/>
            <a:extLst>
              <a:ext uri="{FF2B5EF4-FFF2-40B4-BE49-F238E27FC236}">
                <a16:creationId xmlns:a16="http://schemas.microsoft.com/office/drawing/2014/main" id="{428760EB-682F-4A69-B445-909E10D9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048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5" descr="armhammer%25202">
            <a:hlinkClick r:id="rId4"/>
            <a:extLst>
              <a:ext uri="{FF2B5EF4-FFF2-40B4-BE49-F238E27FC236}">
                <a16:creationId xmlns:a16="http://schemas.microsoft.com/office/drawing/2014/main" id="{54A7BDD7-30B1-4000-A7B4-C8E41B6A0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95400"/>
            <a:ext cx="2556890" cy="3789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7" descr="tnZZZZZZTVB040830011800PIC">
            <a:hlinkClick r:id="rId6"/>
            <a:extLst>
              <a:ext uri="{FF2B5EF4-FFF2-40B4-BE49-F238E27FC236}">
                <a16:creationId xmlns:a16="http://schemas.microsoft.com/office/drawing/2014/main" id="{B1499DCA-030C-4065-AF27-03FF8BD72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810000"/>
            <a:ext cx="2362200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WordArt 11">
            <a:extLst>
              <a:ext uri="{FF2B5EF4-FFF2-40B4-BE49-F238E27FC236}">
                <a16:creationId xmlns:a16="http://schemas.microsoft.com/office/drawing/2014/main" id="{641F4C91-D7B9-4143-8278-F0B410C1DF3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3876675" cy="6985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  <a:contourClr>
                <a:srgbClr val="FFFFCC"/>
              </a:contourClr>
            </a:sp3d>
          </a:bodyPr>
          <a:lstStyle/>
          <a:p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 Segmentation</a:t>
            </a:r>
          </a:p>
        </p:txBody>
      </p:sp>
    </p:spTree>
  </p:cSld>
  <p:clrMapOvr>
    <a:masterClrMapping/>
  </p:clrMapOvr>
  <p:transition>
    <p:pull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Benefit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form of market segmentation based on the differences in specific benefits that different groups of consumers look for in a product.</a:t>
            </a:r>
            <a:br>
              <a:rPr lang="en-GB" altLang="en-US" sz="2800"/>
            </a:br>
            <a:br>
              <a:rPr lang="en-GB" altLang="en-US" sz="2800"/>
            </a:b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are.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/>
              <a:t>Is based on substance of the brand’s values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Reflects internal values and structure of the firm’s market orientation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consistent over time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/>
              <a:t>Benefit Positioning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r>
              <a:rPr lang="en-US" altLang="en-US"/>
              <a:t>User Positioning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Dove">
            <a:hlinkClick r:id="rId2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18" y="3976776"/>
            <a:ext cx="2879725" cy="1612646"/>
          </a:xfrm>
          <a:prstGeom prst="rect">
            <a:avLst/>
          </a:prstGeom>
        </p:spPr>
      </p:pic>
      <p:pic>
        <p:nvPicPr>
          <p:cNvPr id="6" name="Picture 2" descr="Image result for dove women">
            <a:extLst>
              <a:ext uri="{FF2B5EF4-FFF2-40B4-BE49-F238E27FC236}">
                <a16:creationId xmlns:a16="http://schemas.microsoft.com/office/drawing/2014/main" id="{C091B478-4633-453C-A7E4-02B9CE92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447800"/>
            <a:ext cx="4681393" cy="241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600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/>
              <a:t>Used to revive an ailing brand or fix a lackluster new market entry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4724400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tarburst_pouch">
            <a:hlinkClick r:id="rId2"/>
            <a:extLst>
              <a:ext uri="{FF2B5EF4-FFF2-40B4-BE49-F238E27FC236}">
                <a16:creationId xmlns:a16="http://schemas.microsoft.com/office/drawing/2014/main" id="{D8A2A4E1-CAC7-40E7-B07F-4F91F1F63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484313"/>
            <a:ext cx="320675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 descr="Lucozade">
            <a:hlinkClick r:id="rId4"/>
            <a:extLst>
              <a:ext uri="{FF2B5EF4-FFF2-40B4-BE49-F238E27FC236}">
                <a16:creationId xmlns:a16="http://schemas.microsoft.com/office/drawing/2014/main" id="{36811F38-410B-4D25-9886-464F99BB5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6250"/>
            <a:ext cx="3313112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4" descr="16230011_L">
            <a:hlinkClick r:id="rId6"/>
            <a:extLst>
              <a:ext uri="{FF2B5EF4-FFF2-40B4-BE49-F238E27FC236}">
                <a16:creationId xmlns:a16="http://schemas.microsoft.com/office/drawing/2014/main" id="{9B7140CB-E8C3-4101-92E9-D8517141A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14166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5948363"/>
            <a:ext cx="4814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Examples of Repositioning brands</a:t>
            </a:r>
          </a:p>
        </p:txBody>
      </p:sp>
      <p:pic>
        <p:nvPicPr>
          <p:cNvPr id="34822" name="Picture 7" descr="O2-xda-atom">
            <a:hlinkClick r:id="rId8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>
            <a:extLst>
              <a:ext uri="{FF2B5EF4-FFF2-40B4-BE49-F238E27FC236}">
                <a16:creationId xmlns:a16="http://schemas.microsoft.com/office/drawing/2014/main" id="{69792A33-21F9-4EA6-9AA7-2BC07B496E1D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72200" y="3429000"/>
          <a:ext cx="1771650" cy="137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4457323" imgH="3468986" progId="MS_ClipArt_Gallery.2">
                  <p:embed/>
                </p:oleObj>
              </mc:Choice>
              <mc:Fallback>
                <p:oleObj name="Clip" r:id="rId3" imgW="4457323" imgH="3468986" progId="MS_ClipArt_Gallery.2">
                  <p:embed/>
                  <p:pic>
                    <p:nvPicPr>
                      <p:cNvPr id="35842" name="Object 2">
                        <a:extLst>
                          <a:ext uri="{FF2B5EF4-FFF2-40B4-BE49-F238E27FC236}">
                            <a16:creationId xmlns:a16="http://schemas.microsoft.com/office/drawing/2014/main" id="{69792A33-21F9-4EA6-9AA7-2BC07B496E1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3429000"/>
                        <a:ext cx="1771650" cy="137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647700" y="2514600"/>
            <a:ext cx="7848600" cy="3671888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5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6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6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6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4290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rgbClr val="0B5FF7"/>
                </a:solidFill>
              </a:rPr>
              <a:t>Functional</a:t>
            </a:r>
            <a:endParaRPr lang="en-US" altLang="en-US" sz="240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38862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tx1"/>
                </a:solidFill>
              </a:rPr>
              <a:t>Emotional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4196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hlink"/>
                </a:solidFill>
              </a:rPr>
              <a:t>Self-expressive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2319</TotalTime>
  <Words>560</Words>
  <Application>Microsoft Office PowerPoint</Application>
  <PresentationFormat>On-screen Show (4:3)</PresentationFormat>
  <Paragraphs>136</Paragraphs>
  <Slides>35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Myriad Pro</vt:lpstr>
      <vt:lpstr>Arial</vt:lpstr>
      <vt:lpstr>Arial Black</vt:lpstr>
      <vt:lpstr>Times New Roman</vt:lpstr>
      <vt:lpstr>Verdana</vt:lpstr>
      <vt:lpstr>20140311PresentationUWTSDTemplate</vt:lpstr>
      <vt:lpstr>Clip</vt:lpstr>
      <vt:lpstr>LCBB4004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Video </vt:lpstr>
      <vt:lpstr>PowerPoint Presentation</vt:lpstr>
      <vt:lpstr>Gender Segmentation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PowerPoint Presentation</vt:lpstr>
      <vt:lpstr>  Psychographic Segmentation </vt:lpstr>
      <vt:lpstr>Psychographics and Lifestyle Segmentation</vt:lpstr>
      <vt:lpstr>VALS Segmentation</vt:lpstr>
      <vt:lpstr>Segmenting by Usage and Commitment</vt:lpstr>
      <vt:lpstr>Benefit Segmentation</vt:lpstr>
      <vt:lpstr>PowerPoint Presentation</vt:lpstr>
      <vt:lpstr>  Benefit Segmentation 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Abdi Rahman</cp:lastModifiedBy>
  <cp:revision>145</cp:revision>
  <cp:lastPrinted>2018-07-09T15:27:01Z</cp:lastPrinted>
  <dcterms:created xsi:type="dcterms:W3CDTF">2002-10-07T19:43:58Z</dcterms:created>
  <dcterms:modified xsi:type="dcterms:W3CDTF">2023-03-12T08:48:58Z</dcterms:modified>
</cp:coreProperties>
</file>