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3"/>
  </p:normalViewPr>
  <p:slideViewPr>
    <p:cSldViewPr snapToGrid="0" snapToObjects="1">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9275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29776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5129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41589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4561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707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2828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59546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418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51759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7049495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2"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lang="en-US" sz="36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isuma.tv/inuit-knowledge-and-climate-change/movi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2A42DDB-67B9-4504-8874-E4163269BFE8}"/>
              </a:ext>
            </a:extLst>
          </p:cNvPr>
          <p:cNvPicPr>
            <a:picLocks noChangeAspect="1"/>
          </p:cNvPicPr>
          <p:nvPr/>
        </p:nvPicPr>
        <p:blipFill rotWithShape="1">
          <a:blip r:embed="rId2">
            <a:alphaModFix amt="90000"/>
          </a:blip>
          <a:srcRect t="2026" b="13388"/>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3722BC15-AC79-8A4A-B739-35626C106F34}"/>
              </a:ext>
            </a:extLst>
          </p:cNvPr>
          <p:cNvSpPr>
            <a:spLocks noGrp="1"/>
          </p:cNvSpPr>
          <p:nvPr>
            <p:ph type="ctrTitle"/>
          </p:nvPr>
        </p:nvSpPr>
        <p:spPr>
          <a:xfrm>
            <a:off x="1629103" y="2244830"/>
            <a:ext cx="8933796" cy="2437232"/>
          </a:xfrm>
        </p:spPr>
        <p:txBody>
          <a:bodyPr>
            <a:normAutofit/>
          </a:bodyPr>
          <a:lstStyle/>
          <a:p>
            <a:r>
              <a:rPr lang="en-US" dirty="0"/>
              <a:t>Staying with the Trouble</a:t>
            </a:r>
          </a:p>
        </p:txBody>
      </p:sp>
      <p:sp>
        <p:nvSpPr>
          <p:cNvPr id="3" name="Subtitle 2">
            <a:extLst>
              <a:ext uri="{FF2B5EF4-FFF2-40B4-BE49-F238E27FC236}">
                <a16:creationId xmlns:a16="http://schemas.microsoft.com/office/drawing/2014/main" id="{2B00F15C-7220-C644-B398-1850402F7D42}"/>
              </a:ext>
            </a:extLst>
          </p:cNvPr>
          <p:cNvSpPr>
            <a:spLocks noGrp="1"/>
          </p:cNvSpPr>
          <p:nvPr>
            <p:ph type="subTitle" idx="1"/>
          </p:nvPr>
        </p:nvSpPr>
        <p:spPr>
          <a:xfrm>
            <a:off x="1629101" y="4682062"/>
            <a:ext cx="8936846" cy="457201"/>
          </a:xfrm>
        </p:spPr>
        <p:txBody>
          <a:bodyPr>
            <a:normAutofit/>
          </a:bodyPr>
          <a:lstStyle/>
          <a:p>
            <a:pPr>
              <a:spcAft>
                <a:spcPts val="600"/>
              </a:spcAft>
            </a:pPr>
            <a:r>
              <a:rPr lang="en-US" dirty="0"/>
              <a:t>Haraway, 2016 </a:t>
            </a:r>
          </a:p>
        </p:txBody>
      </p:sp>
      <p:sp>
        <p:nvSpPr>
          <p:cNvPr id="13"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72817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CF8C570-EAFF-42BB-B76A-636A356AD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FDC6B3-5F2B-4779-8CD6-50398C999E21}"/>
              </a:ext>
            </a:extLst>
          </p:cNvPr>
          <p:cNvPicPr>
            <a:picLocks noChangeAspect="1"/>
          </p:cNvPicPr>
          <p:nvPr/>
        </p:nvPicPr>
        <p:blipFill rotWithShape="1">
          <a:blip r:embed="rId2"/>
          <a:srcRect l="29616" r="28290" b="-2"/>
          <a:stretch/>
        </p:blipFill>
        <p:spPr>
          <a:xfrm>
            <a:off x="190846" y="237744"/>
            <a:ext cx="4040033" cy="6382512"/>
          </a:xfrm>
          <a:prstGeom prst="rect">
            <a:avLst/>
          </a:prstGeom>
        </p:spPr>
      </p:pic>
      <p:sp>
        <p:nvSpPr>
          <p:cNvPr id="20" name="Rectangle 19">
            <a:extLst>
              <a:ext uri="{FF2B5EF4-FFF2-40B4-BE49-F238E27FC236}">
                <a16:creationId xmlns:a16="http://schemas.microsoft.com/office/drawing/2014/main" id="{BDFE30F4-8284-432A-B7D0-0FAA2FDA8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0879" y="237744"/>
            <a:ext cx="7711563"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9654E17-D25A-8441-88C0-95BB6FA5CACC}"/>
              </a:ext>
            </a:extLst>
          </p:cNvPr>
          <p:cNvSpPr>
            <a:spLocks noGrp="1"/>
          </p:cNvSpPr>
          <p:nvPr>
            <p:ph type="title"/>
          </p:nvPr>
        </p:nvSpPr>
        <p:spPr>
          <a:xfrm>
            <a:off x="4965192" y="642593"/>
            <a:ext cx="6280826" cy="1746504"/>
          </a:xfrm>
        </p:spPr>
        <p:txBody>
          <a:bodyPr>
            <a:normAutofit/>
          </a:bodyPr>
          <a:lstStyle/>
          <a:p>
            <a:r>
              <a:rPr lang="en-US"/>
              <a:t>‘Trouble’ – derives from 13</a:t>
            </a:r>
            <a:r>
              <a:rPr lang="en-US" baseline="30000"/>
              <a:t>th</a:t>
            </a:r>
            <a:r>
              <a:rPr lang="en-US"/>
              <a:t> C French verb meaning</a:t>
            </a:r>
          </a:p>
        </p:txBody>
      </p:sp>
      <p:sp>
        <p:nvSpPr>
          <p:cNvPr id="3" name="Content Placeholder 2">
            <a:extLst>
              <a:ext uri="{FF2B5EF4-FFF2-40B4-BE49-F238E27FC236}">
                <a16:creationId xmlns:a16="http://schemas.microsoft.com/office/drawing/2014/main" id="{56AE87A4-F661-904A-B338-41CDBDC6FE89}"/>
              </a:ext>
            </a:extLst>
          </p:cNvPr>
          <p:cNvSpPr>
            <a:spLocks noGrp="1"/>
          </p:cNvSpPr>
          <p:nvPr>
            <p:ph idx="1"/>
          </p:nvPr>
        </p:nvSpPr>
        <p:spPr>
          <a:xfrm>
            <a:off x="4965192" y="2386584"/>
            <a:ext cx="6280826" cy="3648456"/>
          </a:xfrm>
        </p:spPr>
        <p:txBody>
          <a:bodyPr>
            <a:normAutofit/>
          </a:bodyPr>
          <a:lstStyle/>
          <a:p>
            <a:pPr>
              <a:lnSpc>
                <a:spcPct val="90000"/>
              </a:lnSpc>
            </a:pPr>
            <a:r>
              <a:rPr lang="en-US" dirty="0"/>
              <a:t>‘to stir up’, ‘to make cloudy’, ‘to disturb’</a:t>
            </a:r>
          </a:p>
          <a:p>
            <a:pPr>
              <a:lnSpc>
                <a:spcPct val="90000"/>
              </a:lnSpc>
            </a:pPr>
            <a:r>
              <a:rPr lang="en-US" dirty="0"/>
              <a:t>‘We live in disturbing times, mixed-up times, troubling and turbid times. The task is to become capable, with each other in all of our bumptious kinds of response…Our task is to make trouble, to stir up potent response to devastating events, as well as to settle troubled waters and rebuild quiet places. In urgent times, many of us are tempted to address trouble in terms of making an imagined future safe, of stopping something from happening that looms in the future, of clearing away the present and the past in order to make futures for coming generations. Staying with the trouble does not require such a relationships to times called the future. In fact, staying with the trouble requires learning to be truly present.’ (Haraway, 2016:1)</a:t>
            </a:r>
          </a:p>
        </p:txBody>
      </p:sp>
    </p:spTree>
    <p:extLst>
      <p:ext uri="{BB962C8B-B14F-4D97-AF65-F5344CB8AC3E}">
        <p14:creationId xmlns:p14="http://schemas.microsoft.com/office/powerpoint/2010/main" val="3119115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62F8F6F-0813-46F4-9599-EA7023F39BF4}"/>
              </a:ext>
            </a:extLst>
          </p:cNvPr>
          <p:cNvPicPr>
            <a:picLocks noChangeAspect="1"/>
          </p:cNvPicPr>
          <p:nvPr/>
        </p:nvPicPr>
        <p:blipFill rotWithShape="1">
          <a:blip r:embed="rId2"/>
          <a:srcRect r="26556" b="-1"/>
          <a:stretch/>
        </p:blipFill>
        <p:spPr>
          <a:xfrm>
            <a:off x="4646383" y="10"/>
            <a:ext cx="7545616" cy="6857990"/>
          </a:xfrm>
          <a:prstGeom prst="rect">
            <a:avLst/>
          </a:prstGeom>
        </p:spPr>
      </p:pic>
      <p:sp>
        <p:nvSpPr>
          <p:cNvPr id="24" name="Rectangle 23">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26" name="Rectangle 25">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DC8A84EC-5D8D-2D47-A93B-F0664F9A7725}"/>
              </a:ext>
            </a:extLst>
          </p:cNvPr>
          <p:cNvSpPr>
            <a:spLocks noGrp="1"/>
          </p:cNvSpPr>
          <p:nvPr>
            <p:ph type="title"/>
          </p:nvPr>
        </p:nvSpPr>
        <p:spPr>
          <a:xfrm>
            <a:off x="466524" y="1340361"/>
            <a:ext cx="3729162" cy="3341700"/>
          </a:xfrm>
        </p:spPr>
        <p:txBody>
          <a:bodyPr vert="horz" lIns="91440" tIns="45720" rIns="91440" bIns="45720" rtlCol="0" anchor="ctr">
            <a:normAutofit/>
          </a:bodyPr>
          <a:lstStyle/>
          <a:p>
            <a:pPr algn="ctr">
              <a:lnSpc>
                <a:spcPct val="83000"/>
              </a:lnSpc>
            </a:pPr>
            <a:r>
              <a:rPr lang="en-US" cap="all" spc="-100" dirty="0">
                <a:solidFill>
                  <a:schemeClr val="tx1"/>
                </a:solidFill>
              </a:rPr>
              <a:t>We are part of the ‘fabric of undoing’ (p39) and must grieve before  cultivating new thinking</a:t>
            </a:r>
          </a:p>
        </p:txBody>
      </p:sp>
    </p:spTree>
    <p:extLst>
      <p:ext uri="{BB962C8B-B14F-4D97-AF65-F5344CB8AC3E}">
        <p14:creationId xmlns:p14="http://schemas.microsoft.com/office/powerpoint/2010/main" val="34379346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D4D916-46F8-4550-93B3-E98944A8602E}"/>
              </a:ext>
            </a:extLst>
          </p:cNvPr>
          <p:cNvPicPr>
            <a:picLocks noChangeAspect="1"/>
          </p:cNvPicPr>
          <p:nvPr/>
        </p:nvPicPr>
        <p:blipFill rotWithShape="1">
          <a:blip r:embed="rId2"/>
          <a:srcRect r="2" b="3354"/>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FF04B-2AC3-6F4C-802E-38BEC42F4E19}"/>
              </a:ext>
            </a:extLst>
          </p:cNvPr>
          <p:cNvSpPr>
            <a:spLocks noGrp="1"/>
          </p:cNvSpPr>
          <p:nvPr>
            <p:ph type="title"/>
          </p:nvPr>
        </p:nvSpPr>
        <p:spPr>
          <a:xfrm>
            <a:off x="7064082" y="642594"/>
            <a:ext cx="4472921" cy="1371600"/>
          </a:xfrm>
        </p:spPr>
        <p:txBody>
          <a:bodyPr>
            <a:normAutofit/>
          </a:bodyPr>
          <a:lstStyle/>
          <a:p>
            <a:r>
              <a:rPr lang="en-US" sz="3100"/>
              <a:t>Haraway asks us to use sympoiesis to think with</a:t>
            </a:r>
          </a:p>
        </p:txBody>
      </p:sp>
      <p:sp>
        <p:nvSpPr>
          <p:cNvPr id="3" name="Content Placeholder 2">
            <a:extLst>
              <a:ext uri="{FF2B5EF4-FFF2-40B4-BE49-F238E27FC236}">
                <a16:creationId xmlns:a16="http://schemas.microsoft.com/office/drawing/2014/main" id="{815C7A4C-972B-9A45-AB72-C89E5CAFC712}"/>
              </a:ext>
            </a:extLst>
          </p:cNvPr>
          <p:cNvSpPr>
            <a:spLocks noGrp="1"/>
          </p:cNvSpPr>
          <p:nvPr>
            <p:ph idx="1"/>
          </p:nvPr>
        </p:nvSpPr>
        <p:spPr>
          <a:xfrm>
            <a:off x="7064082" y="2103120"/>
            <a:ext cx="4472922" cy="3931920"/>
          </a:xfrm>
        </p:spPr>
        <p:txBody>
          <a:bodyPr>
            <a:normAutofit/>
          </a:bodyPr>
          <a:lstStyle/>
          <a:p>
            <a:pPr>
              <a:lnSpc>
                <a:spcPct val="90000"/>
              </a:lnSpc>
            </a:pPr>
            <a:r>
              <a:rPr lang="en-US" dirty="0" err="1"/>
              <a:t>Sympoiesis</a:t>
            </a:r>
            <a:r>
              <a:rPr lang="en-US" dirty="0"/>
              <a:t> = making/becoming-with, nothing makes itself in a vacuum. (Adaption from Autopoiesis – the process by which a living system maintains itself (uses the ‘individual against’ as its template))</a:t>
            </a:r>
          </a:p>
          <a:p>
            <a:pPr>
              <a:lnSpc>
                <a:spcPct val="90000"/>
              </a:lnSpc>
            </a:pPr>
            <a:r>
              <a:rPr lang="en-US" dirty="0"/>
              <a:t>She cites biologist Margulis to remind us of ‘the [material/biological] intimacy of strangers’ (</a:t>
            </a:r>
            <a:r>
              <a:rPr lang="en-US" dirty="0" err="1"/>
              <a:t>pg</a:t>
            </a:r>
            <a:r>
              <a:rPr lang="en-US" dirty="0"/>
              <a:t> 60)</a:t>
            </a:r>
          </a:p>
          <a:p>
            <a:pPr lvl="1">
              <a:lnSpc>
                <a:spcPct val="90000"/>
              </a:lnSpc>
            </a:pPr>
            <a:r>
              <a:rPr lang="en-US" dirty="0"/>
              <a:t>Mutation drives evolution, strangers drive mutations</a:t>
            </a:r>
          </a:p>
          <a:p>
            <a:pPr>
              <a:lnSpc>
                <a:spcPct val="90000"/>
              </a:lnSpc>
            </a:pPr>
            <a:r>
              <a:rPr lang="en-US" dirty="0"/>
              <a:t>Using symbiosis as an explanatory template over individuation (think </a:t>
            </a:r>
            <a:r>
              <a:rPr lang="en-US" dirty="0" err="1"/>
              <a:t>Holobiont</a:t>
            </a:r>
            <a:r>
              <a:rPr lang="en-US" dirty="0"/>
              <a:t>) she shows us that to be anything is to be-with</a:t>
            </a:r>
          </a:p>
        </p:txBody>
      </p:sp>
    </p:spTree>
    <p:extLst>
      <p:ext uri="{BB962C8B-B14F-4D97-AF65-F5344CB8AC3E}">
        <p14:creationId xmlns:p14="http://schemas.microsoft.com/office/powerpoint/2010/main" val="511477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9" name="Rectangle 1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0" name="Rectangle 15">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52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in front of a sunset&#10;&#10;Description automatically generated">
            <a:hlinkClick r:id="rId2"/>
            <a:extLst>
              <a:ext uri="{FF2B5EF4-FFF2-40B4-BE49-F238E27FC236}">
                <a16:creationId xmlns:a16="http://schemas.microsoft.com/office/drawing/2014/main" id="{0CF5DBC4-6CEA-954E-B9D2-FB2E3538A720}"/>
              </a:ext>
            </a:extLst>
          </p:cNvPr>
          <p:cNvPicPr>
            <a:picLocks noGrp="1" noChangeAspect="1"/>
          </p:cNvPicPr>
          <p:nvPr>
            <p:ph idx="1"/>
          </p:nvPr>
        </p:nvPicPr>
        <p:blipFill rotWithShape="1">
          <a:blip r:embed="rId3"/>
          <a:srcRect t="4999" b="10834"/>
          <a:stretch/>
        </p:blipFill>
        <p:spPr>
          <a:xfrm>
            <a:off x="1232726" y="703050"/>
            <a:ext cx="9983721" cy="5251874"/>
          </a:xfrm>
          <a:prstGeom prst="rect">
            <a:avLst/>
          </a:prstGeom>
        </p:spPr>
      </p:pic>
      <p:sp>
        <p:nvSpPr>
          <p:cNvPr id="6" name="TextBox 5">
            <a:extLst>
              <a:ext uri="{FF2B5EF4-FFF2-40B4-BE49-F238E27FC236}">
                <a16:creationId xmlns:a16="http://schemas.microsoft.com/office/drawing/2014/main" id="{0056FD51-932F-5646-9115-94D73F1AA6E3}"/>
              </a:ext>
            </a:extLst>
          </p:cNvPr>
          <p:cNvSpPr txBox="1"/>
          <p:nvPr/>
        </p:nvSpPr>
        <p:spPr>
          <a:xfrm>
            <a:off x="4100513" y="3105834"/>
            <a:ext cx="3771900" cy="369332"/>
          </a:xfrm>
          <a:prstGeom prst="rect">
            <a:avLst/>
          </a:prstGeom>
          <a:noFill/>
        </p:spPr>
        <p:txBody>
          <a:bodyPr wrap="square" rtlCol="0">
            <a:spAutoFit/>
          </a:bodyPr>
          <a:lstStyle/>
          <a:p>
            <a:r>
              <a:rPr lang="en-US" dirty="0"/>
              <a:t>Inuit Knowledge and Climate Change</a:t>
            </a:r>
          </a:p>
        </p:txBody>
      </p:sp>
    </p:spTree>
    <p:extLst>
      <p:ext uri="{BB962C8B-B14F-4D97-AF65-F5344CB8AC3E}">
        <p14:creationId xmlns:p14="http://schemas.microsoft.com/office/powerpoint/2010/main" val="7186385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273B21"/>
      </a:dk2>
      <a:lt2>
        <a:srgbClr val="E8E2E2"/>
      </a:lt2>
      <a:accent1>
        <a:srgbClr val="45AFAE"/>
      </a:accent1>
      <a:accent2>
        <a:srgbClr val="3BB17E"/>
      </a:accent2>
      <a:accent3>
        <a:srgbClr val="48B759"/>
      </a:accent3>
      <a:accent4>
        <a:srgbClr val="5AB13B"/>
      </a:accent4>
      <a:accent5>
        <a:srgbClr val="8BAC44"/>
      </a:accent5>
      <a:accent6>
        <a:srgbClr val="AEA33A"/>
      </a:accent6>
      <a:hlink>
        <a:srgbClr val="5F8D2F"/>
      </a:hlink>
      <a:folHlink>
        <a:srgbClr val="7F7F7F"/>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33</TotalTime>
  <Words>302</Words>
  <Application>Microsoft Macintosh PowerPoint</Application>
  <PresentationFormat>Widescreen</PresentationFormat>
  <Paragraphs>12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Century Gothic</vt:lpstr>
      <vt:lpstr>Garamond</vt:lpstr>
      <vt:lpstr>Gill Sans MT</vt:lpstr>
      <vt:lpstr>SavonVTI</vt:lpstr>
      <vt:lpstr>Staying with the Trouble</vt:lpstr>
      <vt:lpstr>‘Trouble’ – derives from 13th C French verb meaning</vt:lpstr>
      <vt:lpstr>We are part of the ‘fabric of undoing’ (p39) and must grieve before  cultivating new thinking</vt:lpstr>
      <vt:lpstr>Haraway asks us to use sympoiesis to think with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Staying with the Trouble</dc:title>
  <dc:creator>Luci  Attala</dc:creator>
  <cp:lastModifiedBy>Luci  Attala</cp:lastModifiedBy>
  <cp:revision>2</cp:revision>
  <dcterms:created xsi:type="dcterms:W3CDTF">2020-01-01T15:38:43Z</dcterms:created>
  <dcterms:modified xsi:type="dcterms:W3CDTF">2020-01-01T16:11:45Z</dcterms:modified>
</cp:coreProperties>
</file>