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652" r:id="rId3"/>
    <p:sldId id="653" r:id="rId4"/>
    <p:sldId id="654" r:id="rId5"/>
    <p:sldId id="669" r:id="rId6"/>
    <p:sldId id="655" r:id="rId7"/>
    <p:sldId id="656" r:id="rId8"/>
    <p:sldId id="658" r:id="rId9"/>
    <p:sldId id="659" r:id="rId10"/>
    <p:sldId id="661" r:id="rId11"/>
    <p:sldId id="677" r:id="rId12"/>
    <p:sldId id="662" r:id="rId13"/>
    <p:sldId id="663" r:id="rId14"/>
    <p:sldId id="664" r:id="rId15"/>
    <p:sldId id="665" r:id="rId16"/>
    <p:sldId id="666" r:id="rId17"/>
    <p:sldId id="667" r:id="rId18"/>
    <p:sldId id="668" r:id="rId19"/>
    <p:sldId id="670" r:id="rId20"/>
    <p:sldId id="678" r:id="rId21"/>
    <p:sldId id="671" r:id="rId22"/>
    <p:sldId id="676" r:id="rId23"/>
    <p:sldId id="67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114"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3A5BC-7065-4376-F2AF-582C815AEF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820879-D1AB-C7DF-0B9A-8F082303DD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0F1D13-7233-7952-85B4-998047A5B40C}"/>
              </a:ext>
            </a:extLst>
          </p:cNvPr>
          <p:cNvSpPr>
            <a:spLocks noGrp="1"/>
          </p:cNvSpPr>
          <p:nvPr>
            <p:ph type="dt" sz="half" idx="10"/>
          </p:nvPr>
        </p:nvSpPr>
        <p:spPr/>
        <p:txBody>
          <a:bodyPr/>
          <a:lstStyle/>
          <a:p>
            <a:fld id="{C999D2A2-EC6D-43F9-B1BE-1497413FB12E}" type="datetimeFigureOut">
              <a:rPr lang="en-GB" smtClean="0"/>
              <a:t>15/01/2025</a:t>
            </a:fld>
            <a:endParaRPr lang="en-GB"/>
          </a:p>
        </p:txBody>
      </p:sp>
      <p:sp>
        <p:nvSpPr>
          <p:cNvPr id="5" name="Footer Placeholder 4">
            <a:extLst>
              <a:ext uri="{FF2B5EF4-FFF2-40B4-BE49-F238E27FC236}">
                <a16:creationId xmlns:a16="http://schemas.microsoft.com/office/drawing/2014/main" id="{7D1DCA58-09AA-21B1-6956-90BDC7E5F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1D21FA-CFC5-C411-E062-08F7FB5688B1}"/>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3638166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560D0-0CD8-E21F-2CC8-876B3CB8ED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1C630C-4E72-A1EA-2B0D-CD74FC3EE1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5485D3-56F0-1FB6-93BB-65354F82EE12}"/>
              </a:ext>
            </a:extLst>
          </p:cNvPr>
          <p:cNvSpPr>
            <a:spLocks noGrp="1"/>
          </p:cNvSpPr>
          <p:nvPr>
            <p:ph type="dt" sz="half" idx="10"/>
          </p:nvPr>
        </p:nvSpPr>
        <p:spPr/>
        <p:txBody>
          <a:bodyPr/>
          <a:lstStyle/>
          <a:p>
            <a:fld id="{C999D2A2-EC6D-43F9-B1BE-1497413FB12E}" type="datetimeFigureOut">
              <a:rPr lang="en-GB" smtClean="0"/>
              <a:t>15/01/2025</a:t>
            </a:fld>
            <a:endParaRPr lang="en-GB"/>
          </a:p>
        </p:txBody>
      </p:sp>
      <p:sp>
        <p:nvSpPr>
          <p:cNvPr id="5" name="Footer Placeholder 4">
            <a:extLst>
              <a:ext uri="{FF2B5EF4-FFF2-40B4-BE49-F238E27FC236}">
                <a16:creationId xmlns:a16="http://schemas.microsoft.com/office/drawing/2014/main" id="{2EBB4777-3593-2647-2A42-AD1ABE7B37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7979A9-66C9-9986-7EF2-3653CAE0A80C}"/>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2232418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D7BCA-9627-75E5-5F5E-69AAF9597D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4FF9F2-A3BB-7250-2A58-021B0A8454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18E48F-876D-4F32-2F6F-CB9FA21FB93D}"/>
              </a:ext>
            </a:extLst>
          </p:cNvPr>
          <p:cNvSpPr>
            <a:spLocks noGrp="1"/>
          </p:cNvSpPr>
          <p:nvPr>
            <p:ph type="dt" sz="half" idx="10"/>
          </p:nvPr>
        </p:nvSpPr>
        <p:spPr/>
        <p:txBody>
          <a:bodyPr/>
          <a:lstStyle/>
          <a:p>
            <a:fld id="{C999D2A2-EC6D-43F9-B1BE-1497413FB12E}" type="datetimeFigureOut">
              <a:rPr lang="en-GB" smtClean="0"/>
              <a:t>15/01/2025</a:t>
            </a:fld>
            <a:endParaRPr lang="en-GB"/>
          </a:p>
        </p:txBody>
      </p:sp>
      <p:sp>
        <p:nvSpPr>
          <p:cNvPr id="5" name="Footer Placeholder 4">
            <a:extLst>
              <a:ext uri="{FF2B5EF4-FFF2-40B4-BE49-F238E27FC236}">
                <a16:creationId xmlns:a16="http://schemas.microsoft.com/office/drawing/2014/main" id="{12C8189D-E441-DDC8-74D9-B338B99CDD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A98D2E-3650-D0C5-5832-B3940B34839A}"/>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2333681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2BB5E-9A42-1488-63FA-3EB9E6992F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02CECA-2431-60BC-D7BF-BB927A504E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BA42ED-DCD7-2C50-F4C4-B21E124BB6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AA9332-7428-0BF3-2C4D-9BB7C2666108}"/>
              </a:ext>
            </a:extLst>
          </p:cNvPr>
          <p:cNvSpPr>
            <a:spLocks noGrp="1"/>
          </p:cNvSpPr>
          <p:nvPr>
            <p:ph type="dt" sz="half" idx="10"/>
          </p:nvPr>
        </p:nvSpPr>
        <p:spPr/>
        <p:txBody>
          <a:bodyPr/>
          <a:lstStyle/>
          <a:p>
            <a:fld id="{C999D2A2-EC6D-43F9-B1BE-1497413FB12E}" type="datetimeFigureOut">
              <a:rPr lang="en-GB" smtClean="0"/>
              <a:t>15/01/2025</a:t>
            </a:fld>
            <a:endParaRPr lang="en-GB"/>
          </a:p>
        </p:txBody>
      </p:sp>
      <p:sp>
        <p:nvSpPr>
          <p:cNvPr id="6" name="Footer Placeholder 5">
            <a:extLst>
              <a:ext uri="{FF2B5EF4-FFF2-40B4-BE49-F238E27FC236}">
                <a16:creationId xmlns:a16="http://schemas.microsoft.com/office/drawing/2014/main" id="{0AC275C8-A9D2-FDC3-DD2C-CC5DBDA27C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5C2382-29C3-92F0-A72B-B63D4507C756}"/>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2530108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50E26-D519-0A41-1D2F-B96929DE8F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640961-9566-9F4D-3F27-4C64721A30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480869-C778-1FF0-D3B8-5AB32749C7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0F50FD-949C-9819-21AA-22CED3EE09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75E11C-0916-AA05-F0A8-A0EAC8A6A4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5C18EE-8CFA-6006-6697-FC63AD790CFC}"/>
              </a:ext>
            </a:extLst>
          </p:cNvPr>
          <p:cNvSpPr>
            <a:spLocks noGrp="1"/>
          </p:cNvSpPr>
          <p:nvPr>
            <p:ph type="dt" sz="half" idx="10"/>
          </p:nvPr>
        </p:nvSpPr>
        <p:spPr/>
        <p:txBody>
          <a:bodyPr/>
          <a:lstStyle/>
          <a:p>
            <a:fld id="{C999D2A2-EC6D-43F9-B1BE-1497413FB12E}" type="datetimeFigureOut">
              <a:rPr lang="en-GB" smtClean="0"/>
              <a:t>15/01/2025</a:t>
            </a:fld>
            <a:endParaRPr lang="en-GB"/>
          </a:p>
        </p:txBody>
      </p:sp>
      <p:sp>
        <p:nvSpPr>
          <p:cNvPr id="8" name="Footer Placeholder 7">
            <a:extLst>
              <a:ext uri="{FF2B5EF4-FFF2-40B4-BE49-F238E27FC236}">
                <a16:creationId xmlns:a16="http://schemas.microsoft.com/office/drawing/2014/main" id="{604907F7-BF8E-1D80-2FD1-E119C937EC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47FE9F-33DA-E83D-930B-750BA2FD263D}"/>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1232258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7D98F-3578-B075-5ECC-DDBDFEE14F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D31A33-8ABC-5F49-48F6-5703F91809AE}"/>
              </a:ext>
            </a:extLst>
          </p:cNvPr>
          <p:cNvSpPr>
            <a:spLocks noGrp="1"/>
          </p:cNvSpPr>
          <p:nvPr>
            <p:ph type="dt" sz="half" idx="10"/>
          </p:nvPr>
        </p:nvSpPr>
        <p:spPr/>
        <p:txBody>
          <a:bodyPr/>
          <a:lstStyle/>
          <a:p>
            <a:fld id="{C999D2A2-EC6D-43F9-B1BE-1497413FB12E}" type="datetimeFigureOut">
              <a:rPr lang="en-GB" smtClean="0"/>
              <a:t>15/01/2025</a:t>
            </a:fld>
            <a:endParaRPr lang="en-GB"/>
          </a:p>
        </p:txBody>
      </p:sp>
      <p:sp>
        <p:nvSpPr>
          <p:cNvPr id="4" name="Footer Placeholder 3">
            <a:extLst>
              <a:ext uri="{FF2B5EF4-FFF2-40B4-BE49-F238E27FC236}">
                <a16:creationId xmlns:a16="http://schemas.microsoft.com/office/drawing/2014/main" id="{C79EDFA5-EEAD-C549-507B-A24C6566FF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1718A1-7533-1171-B841-901BF5E35AFC}"/>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1157320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2A1756-72CF-9977-EF74-B3AD399A41D9}"/>
              </a:ext>
            </a:extLst>
          </p:cNvPr>
          <p:cNvSpPr>
            <a:spLocks noGrp="1"/>
          </p:cNvSpPr>
          <p:nvPr>
            <p:ph type="dt" sz="half" idx="10"/>
          </p:nvPr>
        </p:nvSpPr>
        <p:spPr/>
        <p:txBody>
          <a:bodyPr/>
          <a:lstStyle/>
          <a:p>
            <a:fld id="{C999D2A2-EC6D-43F9-B1BE-1497413FB12E}" type="datetimeFigureOut">
              <a:rPr lang="en-GB" smtClean="0"/>
              <a:t>15/01/2025</a:t>
            </a:fld>
            <a:endParaRPr lang="en-GB"/>
          </a:p>
        </p:txBody>
      </p:sp>
      <p:sp>
        <p:nvSpPr>
          <p:cNvPr id="3" name="Footer Placeholder 2">
            <a:extLst>
              <a:ext uri="{FF2B5EF4-FFF2-40B4-BE49-F238E27FC236}">
                <a16:creationId xmlns:a16="http://schemas.microsoft.com/office/drawing/2014/main" id="{2D69A4DA-9EFB-6D29-90BD-1E2E28194D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021017-C024-95E3-0263-1728F6D8AD6B}"/>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2241267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5EBE4-E756-8859-9865-509B5C553F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392833-97C6-904B-6E85-4F8242F6CD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E516CC-3771-EC57-52F7-9C25B8D673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16B332-425B-B411-B0A3-15038B5CA29E}"/>
              </a:ext>
            </a:extLst>
          </p:cNvPr>
          <p:cNvSpPr>
            <a:spLocks noGrp="1"/>
          </p:cNvSpPr>
          <p:nvPr>
            <p:ph type="dt" sz="half" idx="10"/>
          </p:nvPr>
        </p:nvSpPr>
        <p:spPr/>
        <p:txBody>
          <a:bodyPr/>
          <a:lstStyle/>
          <a:p>
            <a:fld id="{C999D2A2-EC6D-43F9-B1BE-1497413FB12E}" type="datetimeFigureOut">
              <a:rPr lang="en-GB" smtClean="0"/>
              <a:t>15/01/2025</a:t>
            </a:fld>
            <a:endParaRPr lang="en-GB"/>
          </a:p>
        </p:txBody>
      </p:sp>
      <p:sp>
        <p:nvSpPr>
          <p:cNvPr id="6" name="Footer Placeholder 5">
            <a:extLst>
              <a:ext uri="{FF2B5EF4-FFF2-40B4-BE49-F238E27FC236}">
                <a16:creationId xmlns:a16="http://schemas.microsoft.com/office/drawing/2014/main" id="{9543285E-0B59-867D-A985-636029F60E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31C389-46E2-5026-F11B-0B4C7B45C069}"/>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2368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83F04-7375-80C6-2B3A-2C3AD5209D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5EE27D-961F-96B2-A38A-B41DF708C5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EC28D5-7490-EA61-7112-B4837CFA04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8034BC-BD9E-929D-6C4F-FEBCC85B165B}"/>
              </a:ext>
            </a:extLst>
          </p:cNvPr>
          <p:cNvSpPr>
            <a:spLocks noGrp="1"/>
          </p:cNvSpPr>
          <p:nvPr>
            <p:ph type="dt" sz="half" idx="10"/>
          </p:nvPr>
        </p:nvSpPr>
        <p:spPr/>
        <p:txBody>
          <a:bodyPr/>
          <a:lstStyle/>
          <a:p>
            <a:fld id="{C999D2A2-EC6D-43F9-B1BE-1497413FB12E}" type="datetimeFigureOut">
              <a:rPr lang="en-GB" smtClean="0"/>
              <a:t>15/01/2025</a:t>
            </a:fld>
            <a:endParaRPr lang="en-GB"/>
          </a:p>
        </p:txBody>
      </p:sp>
      <p:sp>
        <p:nvSpPr>
          <p:cNvPr id="6" name="Footer Placeholder 5">
            <a:extLst>
              <a:ext uri="{FF2B5EF4-FFF2-40B4-BE49-F238E27FC236}">
                <a16:creationId xmlns:a16="http://schemas.microsoft.com/office/drawing/2014/main" id="{20FCE851-97F9-D56E-683D-6038480FA4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3222BD-425C-2936-1B87-E2962A7D9933}"/>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2226997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A8258-E104-AAB4-8ECF-87BF280DB4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139862-9DDB-536B-F2F5-849C9E9F03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BE304A-8BB0-EA80-752F-284171B46B03}"/>
              </a:ext>
            </a:extLst>
          </p:cNvPr>
          <p:cNvSpPr>
            <a:spLocks noGrp="1"/>
          </p:cNvSpPr>
          <p:nvPr>
            <p:ph type="dt" sz="half" idx="10"/>
          </p:nvPr>
        </p:nvSpPr>
        <p:spPr/>
        <p:txBody>
          <a:bodyPr/>
          <a:lstStyle/>
          <a:p>
            <a:fld id="{C999D2A2-EC6D-43F9-B1BE-1497413FB12E}" type="datetimeFigureOut">
              <a:rPr lang="en-GB" smtClean="0"/>
              <a:t>15/01/2025</a:t>
            </a:fld>
            <a:endParaRPr lang="en-GB"/>
          </a:p>
        </p:txBody>
      </p:sp>
      <p:sp>
        <p:nvSpPr>
          <p:cNvPr id="5" name="Footer Placeholder 4">
            <a:extLst>
              <a:ext uri="{FF2B5EF4-FFF2-40B4-BE49-F238E27FC236}">
                <a16:creationId xmlns:a16="http://schemas.microsoft.com/office/drawing/2014/main" id="{9A09821F-8DB1-BED5-B33E-5DDC33EB75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131356-55D3-C12B-CE83-4F6CA8AB65BB}"/>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2271532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66D1AA-02F1-F2F9-6E45-60C32F23CC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EC1B8B-F189-AEC1-5862-B65FD8B6F3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5C6D90-48D8-393C-6B96-D9A967D3BF5B}"/>
              </a:ext>
            </a:extLst>
          </p:cNvPr>
          <p:cNvSpPr>
            <a:spLocks noGrp="1"/>
          </p:cNvSpPr>
          <p:nvPr>
            <p:ph type="dt" sz="half" idx="10"/>
          </p:nvPr>
        </p:nvSpPr>
        <p:spPr/>
        <p:txBody>
          <a:bodyPr/>
          <a:lstStyle/>
          <a:p>
            <a:fld id="{C999D2A2-EC6D-43F9-B1BE-1497413FB12E}" type="datetimeFigureOut">
              <a:rPr lang="en-GB" smtClean="0"/>
              <a:t>15/01/2025</a:t>
            </a:fld>
            <a:endParaRPr lang="en-GB"/>
          </a:p>
        </p:txBody>
      </p:sp>
      <p:sp>
        <p:nvSpPr>
          <p:cNvPr id="5" name="Footer Placeholder 4">
            <a:extLst>
              <a:ext uri="{FF2B5EF4-FFF2-40B4-BE49-F238E27FC236}">
                <a16:creationId xmlns:a16="http://schemas.microsoft.com/office/drawing/2014/main" id="{82DCC658-9560-B415-3C53-6764218374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09FDA3-C676-8F5F-204D-486F313AB761}"/>
              </a:ext>
            </a:extLst>
          </p:cNvPr>
          <p:cNvSpPr>
            <a:spLocks noGrp="1"/>
          </p:cNvSpPr>
          <p:nvPr>
            <p:ph type="sldNum" sz="quarter" idx="12"/>
          </p:nvPr>
        </p:nvSpPr>
        <p:spPr/>
        <p:txBody>
          <a:bodyPr/>
          <a:lstStyle/>
          <a:p>
            <a:fld id="{259599A8-B6CD-45D7-BD12-AB2977F4036A}" type="slidenum">
              <a:rPr lang="en-GB" smtClean="0"/>
              <a:t>‹#›</a:t>
            </a:fld>
            <a:endParaRPr lang="en-GB"/>
          </a:p>
        </p:txBody>
      </p:sp>
    </p:spTree>
    <p:extLst>
      <p:ext uri="{BB962C8B-B14F-4D97-AF65-F5344CB8AC3E}">
        <p14:creationId xmlns:p14="http://schemas.microsoft.com/office/powerpoint/2010/main" val="534506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91AE19-A562-9AE5-E097-A8D5FA6A79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AA2E3A-9C05-4FEC-C02A-A10F9D427E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A6B219-E4D3-EF47-DB89-D18836F281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999D2A2-EC6D-43F9-B1BE-1497413FB12E}" type="datetimeFigureOut">
              <a:rPr lang="en-GB" smtClean="0"/>
              <a:t>15/01/2025</a:t>
            </a:fld>
            <a:endParaRPr lang="en-GB"/>
          </a:p>
        </p:txBody>
      </p:sp>
      <p:sp>
        <p:nvSpPr>
          <p:cNvPr id="5" name="Footer Placeholder 4">
            <a:extLst>
              <a:ext uri="{FF2B5EF4-FFF2-40B4-BE49-F238E27FC236}">
                <a16:creationId xmlns:a16="http://schemas.microsoft.com/office/drawing/2014/main" id="{D9133CF9-0F01-8BCC-D737-D84BDFA5C1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A163BC3-3DC4-CDB7-4471-2CD66ED7E5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59599A8-B6CD-45D7-BD12-AB2977F4036A}" type="slidenum">
              <a:rPr lang="en-GB" smtClean="0"/>
              <a:t>‹#›</a:t>
            </a:fld>
            <a:endParaRPr lang="en-GB"/>
          </a:p>
        </p:txBody>
      </p:sp>
    </p:spTree>
    <p:extLst>
      <p:ext uri="{BB962C8B-B14F-4D97-AF65-F5344CB8AC3E}">
        <p14:creationId xmlns:p14="http://schemas.microsoft.com/office/powerpoint/2010/main" val="4592019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3A915-8A17-2044-295B-D77A6DA0425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5DEA2D2-0ADA-0C1D-0900-B430F424993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749065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30489-08E3-84B4-059E-6F897B2C8340}"/>
              </a:ext>
            </a:extLst>
          </p:cNvPr>
          <p:cNvSpPr>
            <a:spLocks noGrp="1"/>
          </p:cNvSpPr>
          <p:nvPr>
            <p:ph type="title"/>
          </p:nvPr>
        </p:nvSpPr>
        <p:spPr>
          <a:xfrm>
            <a:off x="781050" y="1854712"/>
            <a:ext cx="10629900" cy="1325563"/>
          </a:xfrm>
        </p:spPr>
        <p:txBody>
          <a:bodyPr/>
          <a:lstStyle/>
          <a:p>
            <a:pPr algn="ctr"/>
            <a:r>
              <a:rPr lang="en-GB" dirty="0">
                <a:solidFill>
                  <a:srgbClr val="FF0000"/>
                </a:solidFill>
                <a:latin typeface="+mn-lt"/>
              </a:rPr>
              <a:t>WEEK 6</a:t>
            </a:r>
            <a:br>
              <a:rPr lang="en-GB" dirty="0">
                <a:solidFill>
                  <a:srgbClr val="FF0000"/>
                </a:solidFill>
                <a:latin typeface="+mn-lt"/>
              </a:rPr>
            </a:br>
            <a:r>
              <a:rPr lang="en-GB" dirty="0">
                <a:solidFill>
                  <a:srgbClr val="FF0000"/>
                </a:solidFill>
                <a:latin typeface="+mn-lt"/>
              </a:rPr>
              <a:t>RESEARCH DESIGN</a:t>
            </a:r>
          </a:p>
        </p:txBody>
      </p:sp>
      <p:pic>
        <p:nvPicPr>
          <p:cNvPr id="4" name="Picture 3">
            <a:extLst>
              <a:ext uri="{FF2B5EF4-FFF2-40B4-BE49-F238E27FC236}">
                <a16:creationId xmlns:a16="http://schemas.microsoft.com/office/drawing/2014/main" id="{83C4A46F-1EDB-93E8-A382-5B1B8050DBAD}"/>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92882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6EE8E-DB96-73CF-2A3E-AD6FDE249C89}"/>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CB768A92-750D-BEDE-68DD-80CBA798C618}"/>
              </a:ext>
            </a:extLst>
          </p:cNvPr>
          <p:cNvSpPr>
            <a:spLocks noGrp="1"/>
          </p:cNvSpPr>
          <p:nvPr>
            <p:ph idx="1"/>
          </p:nvPr>
        </p:nvSpPr>
        <p:spPr/>
        <p:txBody>
          <a:bodyPr/>
          <a:lstStyle/>
          <a:p>
            <a:pPr marL="0" indent="0">
              <a:buNone/>
            </a:pPr>
            <a:r>
              <a:rPr lang="en-GB" dirty="0"/>
              <a:t>Upon completion of this session, you should understand…</a:t>
            </a:r>
          </a:p>
          <a:p>
            <a:pPr>
              <a:buFont typeface="Wingdings" panose="05000000000000000000" pitchFamily="2" charset="2"/>
              <a:buChar char="§"/>
            </a:pPr>
            <a:r>
              <a:rPr lang="en-GB" dirty="0"/>
              <a:t>The basic stages of research design</a:t>
            </a:r>
          </a:p>
          <a:p>
            <a:pPr>
              <a:buFont typeface="Wingdings" panose="05000000000000000000" pitchFamily="2" charset="2"/>
              <a:buChar char="§"/>
            </a:pPr>
            <a:r>
              <a:rPr lang="en-GB" dirty="0"/>
              <a:t>The major descriptors of research design</a:t>
            </a:r>
          </a:p>
          <a:p>
            <a:pPr>
              <a:buFont typeface="Wingdings" panose="05000000000000000000" pitchFamily="2" charset="2"/>
              <a:buChar char="§"/>
            </a:pPr>
            <a:r>
              <a:rPr lang="en-GB" dirty="0"/>
              <a:t>The major types of research designs</a:t>
            </a:r>
          </a:p>
          <a:p>
            <a:pPr>
              <a:buFont typeface="Wingdings" panose="05000000000000000000" pitchFamily="2" charset="2"/>
              <a:buChar char="§"/>
            </a:pPr>
            <a:r>
              <a:rPr lang="en-GB" dirty="0"/>
              <a:t>The relationships that exist between variables in research design and the steps for evaluating those relationships.</a:t>
            </a:r>
          </a:p>
        </p:txBody>
      </p:sp>
      <p:pic>
        <p:nvPicPr>
          <p:cNvPr id="4" name="Picture 3">
            <a:extLst>
              <a:ext uri="{FF2B5EF4-FFF2-40B4-BE49-F238E27FC236}">
                <a16:creationId xmlns:a16="http://schemas.microsoft.com/office/drawing/2014/main" id="{F9EB0A81-9D5E-0A95-B94E-EDCB50CF7036}"/>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144384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1F71A-88C0-4F51-4492-574B1C7FBE9A}"/>
              </a:ext>
            </a:extLst>
          </p:cNvPr>
          <p:cNvSpPr>
            <a:spLocks noGrp="1"/>
          </p:cNvSpPr>
          <p:nvPr>
            <p:ph type="title"/>
          </p:nvPr>
        </p:nvSpPr>
        <p:spPr>
          <a:xfrm>
            <a:off x="723900" y="188144"/>
            <a:ext cx="4275803" cy="688975"/>
          </a:xfrm>
        </p:spPr>
        <p:txBody>
          <a:bodyPr>
            <a:normAutofit fontScale="90000"/>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Research design</a:t>
            </a:r>
            <a:br>
              <a:rPr lang="en-US" sz="4400" b="1" dirty="0">
                <a:ln w="0"/>
                <a:solidFill>
                  <a:srgbClr val="7030A0"/>
                </a:solidFill>
                <a:effectLst>
                  <a:outerShdw blurRad="38100" dist="25400" dir="5400000" algn="ctr" rotWithShape="0">
                    <a:srgbClr val="6E747A">
                      <a:alpha val="43000"/>
                    </a:srgbClr>
                  </a:outerShdw>
                </a:effectLst>
                <a:latin typeface="Calibri Light" panose="020F0302020204030204"/>
              </a:rPr>
            </a:br>
            <a:endParaRPr lang="en-GB" dirty="0"/>
          </a:p>
        </p:txBody>
      </p:sp>
      <p:sp>
        <p:nvSpPr>
          <p:cNvPr id="3" name="Content Placeholder 2">
            <a:extLst>
              <a:ext uri="{FF2B5EF4-FFF2-40B4-BE49-F238E27FC236}">
                <a16:creationId xmlns:a16="http://schemas.microsoft.com/office/drawing/2014/main" id="{F767ED61-86AF-B43D-F159-CB1CED9034CD}"/>
              </a:ext>
            </a:extLst>
          </p:cNvPr>
          <p:cNvSpPr>
            <a:spLocks noGrp="1"/>
          </p:cNvSpPr>
          <p:nvPr>
            <p:ph idx="1"/>
          </p:nvPr>
        </p:nvSpPr>
        <p:spPr>
          <a:xfrm>
            <a:off x="487926" y="873944"/>
            <a:ext cx="11399274" cy="4656701"/>
          </a:xfrm>
        </p:spPr>
        <p:txBody>
          <a:bodyPr>
            <a:normAutofit/>
          </a:bodyPr>
          <a:lstStyle/>
          <a:p>
            <a:pPr marL="0" indent="0">
              <a:buNone/>
            </a:pPr>
            <a:r>
              <a:rPr lang="en-GB" dirty="0"/>
              <a:t>A plan that considers your expectations and your content</a:t>
            </a:r>
          </a:p>
          <a:p>
            <a:pPr>
              <a:buFont typeface="Wingdings" panose="05000000000000000000" pitchFamily="2" charset="2"/>
              <a:buChar char="§"/>
            </a:pPr>
            <a:r>
              <a:rPr lang="en-GB" dirty="0"/>
              <a:t>Need to consider:</a:t>
            </a:r>
          </a:p>
          <a:p>
            <a:pPr lvl="1">
              <a:buFont typeface="Courier New" panose="02070309020205020404" pitchFamily="49" charset="0"/>
              <a:buChar char="o"/>
            </a:pPr>
            <a:r>
              <a:rPr lang="en-GB" dirty="0"/>
              <a:t>What is it you are trying to achieve? Will you want any findings to be used practically? If so, how?</a:t>
            </a:r>
          </a:p>
          <a:p>
            <a:pPr lvl="1">
              <a:buFont typeface="Courier New" panose="02070309020205020404" pitchFamily="49" charset="0"/>
              <a:buChar char="o"/>
            </a:pPr>
            <a:r>
              <a:rPr lang="en-GB" dirty="0"/>
              <a:t>What resources – time, money – do you have available?</a:t>
            </a:r>
          </a:p>
          <a:p>
            <a:pPr lvl="1">
              <a:buFont typeface="Courier New" panose="02070309020205020404" pitchFamily="49" charset="0"/>
              <a:buChar char="o"/>
            </a:pPr>
            <a:r>
              <a:rPr lang="en-GB" dirty="0"/>
              <a:t>What kind of access do you have to the people or the situations you will focus on?</a:t>
            </a:r>
          </a:p>
          <a:p>
            <a:pPr lvl="1">
              <a:buFont typeface="Courier New" panose="02070309020205020404" pitchFamily="49" charset="0"/>
              <a:buChar char="o"/>
            </a:pPr>
            <a:r>
              <a:rPr lang="en-GB" dirty="0"/>
              <a:t>What kind of expertise can be called on to support you?</a:t>
            </a:r>
          </a:p>
          <a:p>
            <a:pPr lvl="1">
              <a:buFont typeface="Courier New" panose="02070309020205020404" pitchFamily="49" charset="0"/>
              <a:buChar char="o"/>
            </a:pPr>
            <a:r>
              <a:rPr lang="en-GB" dirty="0"/>
              <a:t>What are your own strengths and skills, and could you realistically develop these in ways that will enable you to do a certain kind of research?</a:t>
            </a:r>
          </a:p>
          <a:p>
            <a:pPr lvl="1">
              <a:buFont typeface="Courier New" panose="02070309020205020404" pitchFamily="49" charset="0"/>
              <a:buChar char="o"/>
            </a:pPr>
            <a:r>
              <a:rPr lang="en-GB" dirty="0"/>
              <a:t>What kinds of formal and informal regulations will you have to adhere to?</a:t>
            </a:r>
          </a:p>
          <a:p>
            <a:pPr marL="0" indent="0">
              <a:buNone/>
            </a:pPr>
            <a:endParaRPr lang="en-GB" dirty="0"/>
          </a:p>
        </p:txBody>
      </p:sp>
      <p:pic>
        <p:nvPicPr>
          <p:cNvPr id="4" name="Picture 3">
            <a:extLst>
              <a:ext uri="{FF2B5EF4-FFF2-40B4-BE49-F238E27FC236}">
                <a16:creationId xmlns:a16="http://schemas.microsoft.com/office/drawing/2014/main" id="{20B52DEE-59D7-4146-F599-1F4414A3545C}"/>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277774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221B8-FE60-91BD-3179-513AF2AF420F}"/>
              </a:ext>
            </a:extLst>
          </p:cNvPr>
          <p:cNvSpPr>
            <a:spLocks noGrp="1"/>
          </p:cNvSpPr>
          <p:nvPr>
            <p:ph type="title"/>
          </p:nvPr>
        </p:nvSpPr>
        <p:spPr>
          <a:xfrm>
            <a:off x="0" y="129150"/>
            <a:ext cx="4246306" cy="1325563"/>
          </a:xfrm>
        </p:spPr>
        <p:txBody>
          <a:bodyPr>
            <a:normAutofit fontScale="90000"/>
          </a:bodyPr>
          <a:lstStyle/>
          <a:p>
            <a:r>
              <a:rPr lang="en-GB" dirty="0">
                <a:solidFill>
                  <a:srgbClr val="FF0000"/>
                </a:solidFill>
                <a:latin typeface="+mn-lt"/>
              </a:rPr>
              <a:t>Design in the Research Process</a:t>
            </a:r>
          </a:p>
        </p:txBody>
      </p:sp>
      <p:pic>
        <p:nvPicPr>
          <p:cNvPr id="5" name="Picture 4">
            <a:extLst>
              <a:ext uri="{FF2B5EF4-FFF2-40B4-BE49-F238E27FC236}">
                <a16:creationId xmlns:a16="http://schemas.microsoft.com/office/drawing/2014/main" id="{7EA4AA4E-3B87-32A9-D80B-56A07AD14741}"/>
              </a:ext>
            </a:extLst>
          </p:cNvPr>
          <p:cNvPicPr>
            <a:picLocks noChangeAspect="1"/>
          </p:cNvPicPr>
          <p:nvPr/>
        </p:nvPicPr>
        <p:blipFill>
          <a:blip r:embed="rId2"/>
          <a:stretch>
            <a:fillRect/>
          </a:stretch>
        </p:blipFill>
        <p:spPr>
          <a:xfrm>
            <a:off x="5458134" y="129150"/>
            <a:ext cx="4586748" cy="5840362"/>
          </a:xfrm>
          <a:prstGeom prst="rect">
            <a:avLst/>
          </a:prstGeom>
        </p:spPr>
      </p:pic>
      <p:pic>
        <p:nvPicPr>
          <p:cNvPr id="6" name="Picture 5">
            <a:extLst>
              <a:ext uri="{FF2B5EF4-FFF2-40B4-BE49-F238E27FC236}">
                <a16:creationId xmlns:a16="http://schemas.microsoft.com/office/drawing/2014/main" id="{ACD574F3-7CC0-AD2A-4B19-F6839806283B}"/>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099349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F2CB5-4242-7D2C-6DE9-45EEC8199567}"/>
              </a:ext>
            </a:extLst>
          </p:cNvPr>
          <p:cNvSpPr>
            <a:spLocks noGrp="1"/>
          </p:cNvSpPr>
          <p:nvPr>
            <p:ph type="title"/>
          </p:nvPr>
        </p:nvSpPr>
        <p:spPr>
          <a:xfrm>
            <a:off x="2898672" y="47626"/>
            <a:ext cx="4349545" cy="688975"/>
          </a:xfrm>
        </p:spPr>
        <p:txBody>
          <a:bodyPr>
            <a:normAutofit fontScale="90000"/>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Research design</a:t>
            </a:r>
            <a:endParaRPr lang="en-GB" dirty="0"/>
          </a:p>
        </p:txBody>
      </p:sp>
      <p:sp>
        <p:nvSpPr>
          <p:cNvPr id="3" name="Content Placeholder 2">
            <a:extLst>
              <a:ext uri="{FF2B5EF4-FFF2-40B4-BE49-F238E27FC236}">
                <a16:creationId xmlns:a16="http://schemas.microsoft.com/office/drawing/2014/main" id="{FD019342-533D-214A-1DB9-76CDE7015B22}"/>
              </a:ext>
            </a:extLst>
          </p:cNvPr>
          <p:cNvSpPr>
            <a:spLocks noGrp="1"/>
          </p:cNvSpPr>
          <p:nvPr>
            <p:ph idx="1"/>
          </p:nvPr>
        </p:nvSpPr>
        <p:spPr>
          <a:xfrm>
            <a:off x="0" y="736601"/>
            <a:ext cx="11828205" cy="5103760"/>
          </a:xfrm>
        </p:spPr>
        <p:txBody>
          <a:bodyPr>
            <a:normAutofit fontScale="92500" lnSpcReduction="10000"/>
          </a:bodyPr>
          <a:lstStyle/>
          <a:p>
            <a:pPr>
              <a:buFont typeface="Wingdings" panose="05000000000000000000" pitchFamily="2" charset="2"/>
              <a:buChar char="§"/>
            </a:pPr>
            <a:r>
              <a:rPr lang="en-GB" dirty="0"/>
              <a:t>There are many definitions of research design, but no single definition imparts the full range of important aspects.</a:t>
            </a:r>
          </a:p>
          <a:p>
            <a:pPr lvl="1">
              <a:buFont typeface="Courier New" panose="02070309020205020404" pitchFamily="49" charset="0"/>
              <a:buChar char="o"/>
            </a:pPr>
            <a:r>
              <a:rPr lang="en-GB" dirty="0">
                <a:highlight>
                  <a:srgbClr val="FFFF00"/>
                </a:highlight>
              </a:rPr>
              <a:t>Research design constitutes the blueprint for the collection, measurement, and analysis of data.</a:t>
            </a:r>
          </a:p>
          <a:p>
            <a:pPr marL="457200" lvl="1" indent="0">
              <a:buNone/>
            </a:pPr>
            <a:endParaRPr lang="en-GB" dirty="0">
              <a:highlight>
                <a:srgbClr val="FFFF00"/>
              </a:highlight>
            </a:endParaRPr>
          </a:p>
          <a:p>
            <a:pPr lvl="1">
              <a:buFont typeface="Courier New" panose="02070309020205020404" pitchFamily="49" charset="0"/>
              <a:buChar char="o"/>
            </a:pPr>
            <a:r>
              <a:rPr lang="en-GB" dirty="0">
                <a:highlight>
                  <a:srgbClr val="FFFF00"/>
                </a:highlight>
              </a:rPr>
              <a:t>Research design aids the researcher in the allocation of limited resource by posing crucial choices in methodology</a:t>
            </a:r>
          </a:p>
          <a:p>
            <a:pPr marL="457200" lvl="1" indent="0">
              <a:buNone/>
            </a:pPr>
            <a:endParaRPr lang="en-GB" dirty="0">
              <a:highlight>
                <a:srgbClr val="FFFF00"/>
              </a:highlight>
            </a:endParaRPr>
          </a:p>
          <a:p>
            <a:pPr lvl="1">
              <a:buFont typeface="Courier New" panose="02070309020205020404" pitchFamily="49" charset="0"/>
              <a:buChar char="o"/>
            </a:pPr>
            <a:r>
              <a:rPr lang="en-GB" dirty="0">
                <a:highlight>
                  <a:srgbClr val="FFFF00"/>
                </a:highlight>
              </a:rPr>
              <a:t>Research design is the plan and structure of investigation so conceived as to obtain answers to research questions. The plan is the overall scheme or programme of research. It includes an outline of what the investigator will do from writing hypotheses and their operational implications to the final analysis of data.</a:t>
            </a:r>
          </a:p>
          <a:p>
            <a:pPr marL="457200" lvl="1" indent="0">
              <a:buNone/>
            </a:pPr>
            <a:endParaRPr lang="en-GB" dirty="0">
              <a:highlight>
                <a:srgbClr val="FFFF00"/>
              </a:highlight>
            </a:endParaRPr>
          </a:p>
          <a:p>
            <a:pPr lvl="1">
              <a:buFont typeface="Courier New" panose="02070309020205020404" pitchFamily="49" charset="0"/>
              <a:buChar char="o"/>
            </a:pPr>
            <a:r>
              <a:rPr lang="en-GB" dirty="0">
                <a:highlight>
                  <a:srgbClr val="FFFF00"/>
                </a:highlight>
              </a:rPr>
              <a:t>Research design expresses both the structure of the research problem – the framework, organisation, or configuration of relationships among variables of a study – and the plan of investigation used to obtain empirical evidence on those relationships.</a:t>
            </a:r>
          </a:p>
        </p:txBody>
      </p:sp>
      <p:pic>
        <p:nvPicPr>
          <p:cNvPr id="4" name="Picture 3">
            <a:extLst>
              <a:ext uri="{FF2B5EF4-FFF2-40B4-BE49-F238E27FC236}">
                <a16:creationId xmlns:a16="http://schemas.microsoft.com/office/drawing/2014/main" id="{5BCC9FA6-D385-CA83-1663-E1663305FE9C}"/>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505077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0204F-9D38-7901-5047-5A6F203C1C0F}"/>
              </a:ext>
            </a:extLst>
          </p:cNvPr>
          <p:cNvSpPr>
            <a:spLocks noGrp="1"/>
          </p:cNvSpPr>
          <p:nvPr>
            <p:ph type="title"/>
          </p:nvPr>
        </p:nvSpPr>
        <p:spPr/>
        <p:txBody>
          <a:bodyPr/>
          <a:lstStyle/>
          <a:p>
            <a:r>
              <a:rPr lang="en-GB" dirty="0">
                <a:solidFill>
                  <a:srgbClr val="FF0000"/>
                </a:solidFill>
                <a:latin typeface="+mn-lt"/>
              </a:rPr>
              <a:t>Research Design</a:t>
            </a:r>
          </a:p>
        </p:txBody>
      </p:sp>
      <p:sp>
        <p:nvSpPr>
          <p:cNvPr id="3" name="Content Placeholder 2">
            <a:extLst>
              <a:ext uri="{FF2B5EF4-FFF2-40B4-BE49-F238E27FC236}">
                <a16:creationId xmlns:a16="http://schemas.microsoft.com/office/drawing/2014/main" id="{67F66578-35D7-AED5-D47C-29A9BF8790B6}"/>
              </a:ext>
            </a:extLst>
          </p:cNvPr>
          <p:cNvSpPr>
            <a:spLocks noGrp="1"/>
          </p:cNvSpPr>
          <p:nvPr>
            <p:ph idx="1"/>
          </p:nvPr>
        </p:nvSpPr>
        <p:spPr/>
        <p:txBody>
          <a:bodyPr/>
          <a:lstStyle/>
          <a:p>
            <a:pPr>
              <a:buFont typeface="Wingdings" panose="05000000000000000000" pitchFamily="2" charset="2"/>
              <a:buChar char="§"/>
            </a:pPr>
            <a:r>
              <a:rPr lang="en-GB" dirty="0"/>
              <a:t>Those definitions differ in detail, but together they give the essentials of research design:</a:t>
            </a:r>
          </a:p>
          <a:p>
            <a:pPr lvl="1">
              <a:buFont typeface="Courier New" panose="02070309020205020404" pitchFamily="49" charset="0"/>
              <a:buChar char="o"/>
            </a:pPr>
            <a:r>
              <a:rPr lang="en-GB" dirty="0">
                <a:highlight>
                  <a:srgbClr val="FFFF00"/>
                </a:highlight>
              </a:rPr>
              <a:t>An activity-and time-based plan</a:t>
            </a:r>
          </a:p>
          <a:p>
            <a:pPr lvl="1">
              <a:buFont typeface="Courier New" panose="02070309020205020404" pitchFamily="49" charset="0"/>
              <a:buChar char="o"/>
            </a:pPr>
            <a:r>
              <a:rPr lang="en-GB" dirty="0">
                <a:highlight>
                  <a:srgbClr val="FFFF00"/>
                </a:highlight>
              </a:rPr>
              <a:t>A plan always based on the research question.</a:t>
            </a:r>
          </a:p>
          <a:p>
            <a:pPr lvl="1">
              <a:buFont typeface="Courier New" panose="02070309020205020404" pitchFamily="49" charset="0"/>
              <a:buChar char="o"/>
            </a:pPr>
            <a:r>
              <a:rPr lang="en-GB" dirty="0">
                <a:highlight>
                  <a:srgbClr val="FFFF00"/>
                </a:highlight>
              </a:rPr>
              <a:t>A guide for selecting sources and types of information.</a:t>
            </a:r>
          </a:p>
          <a:p>
            <a:pPr lvl="1">
              <a:buFont typeface="Courier New" panose="02070309020205020404" pitchFamily="49" charset="0"/>
              <a:buChar char="o"/>
            </a:pPr>
            <a:r>
              <a:rPr lang="en-GB" dirty="0">
                <a:highlight>
                  <a:srgbClr val="FFFF00"/>
                </a:highlight>
              </a:rPr>
              <a:t>A framework for specifying the relationships among the study’s variables.</a:t>
            </a:r>
          </a:p>
          <a:p>
            <a:pPr lvl="1">
              <a:buFont typeface="Courier New" panose="02070309020205020404" pitchFamily="49" charset="0"/>
              <a:buChar char="o"/>
            </a:pPr>
            <a:r>
              <a:rPr lang="en-GB" dirty="0">
                <a:highlight>
                  <a:srgbClr val="FFFF00"/>
                </a:highlight>
              </a:rPr>
              <a:t>A procedural outline for every research activity.</a:t>
            </a:r>
          </a:p>
        </p:txBody>
      </p:sp>
      <p:pic>
        <p:nvPicPr>
          <p:cNvPr id="4" name="Picture 3">
            <a:extLst>
              <a:ext uri="{FF2B5EF4-FFF2-40B4-BE49-F238E27FC236}">
                <a16:creationId xmlns:a16="http://schemas.microsoft.com/office/drawing/2014/main" id="{2BE77C35-D9A9-15DE-F254-9D37AAA29026}"/>
              </a:ext>
            </a:extLst>
          </p:cNvPr>
          <p:cNvPicPr>
            <a:picLocks noChangeAspect="1"/>
          </p:cNvPicPr>
          <p:nvPr/>
        </p:nvPicPr>
        <p:blipFill>
          <a:blip r:embed="rId2"/>
          <a:stretch>
            <a:fillRect/>
          </a:stretch>
        </p:blipFill>
        <p:spPr>
          <a:xfrm>
            <a:off x="0" y="5793662"/>
            <a:ext cx="2883658" cy="1079086"/>
          </a:xfrm>
          <a:prstGeom prst="rect">
            <a:avLst/>
          </a:prstGeom>
        </p:spPr>
      </p:pic>
    </p:spTree>
    <p:extLst>
      <p:ext uri="{BB962C8B-B14F-4D97-AF65-F5344CB8AC3E}">
        <p14:creationId xmlns:p14="http://schemas.microsoft.com/office/powerpoint/2010/main" val="645653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00C31-6EF3-1484-2A9C-63454F30320E}"/>
              </a:ext>
            </a:extLst>
          </p:cNvPr>
          <p:cNvSpPr>
            <a:spLocks noGrp="1"/>
          </p:cNvSpPr>
          <p:nvPr>
            <p:ph type="title"/>
          </p:nvPr>
        </p:nvSpPr>
        <p:spPr>
          <a:xfrm>
            <a:off x="174522" y="398207"/>
            <a:ext cx="4138153" cy="1218318"/>
          </a:xfrm>
        </p:spPr>
        <p:txBody>
          <a:bodyPr>
            <a:noAutofit/>
          </a:bodyPr>
          <a:lstStyle/>
          <a:p>
            <a:r>
              <a:rPr lang="en-GB" dirty="0">
                <a:solidFill>
                  <a:srgbClr val="FF0000"/>
                </a:solidFill>
                <a:latin typeface="+mn-lt"/>
              </a:rPr>
              <a:t>Descriptors of Research Design</a:t>
            </a:r>
          </a:p>
        </p:txBody>
      </p:sp>
      <p:graphicFrame>
        <p:nvGraphicFramePr>
          <p:cNvPr id="4" name="Table 3">
            <a:extLst>
              <a:ext uri="{FF2B5EF4-FFF2-40B4-BE49-F238E27FC236}">
                <a16:creationId xmlns:a16="http://schemas.microsoft.com/office/drawing/2014/main" id="{29D3A5A9-3AB5-5F20-5AAB-880D5B185119}"/>
              </a:ext>
            </a:extLst>
          </p:cNvPr>
          <p:cNvGraphicFramePr>
            <a:graphicFrameLocks noGrp="1"/>
          </p:cNvGraphicFramePr>
          <p:nvPr/>
        </p:nvGraphicFramePr>
        <p:xfrm>
          <a:off x="4533902" y="0"/>
          <a:ext cx="5008305" cy="5797510"/>
        </p:xfrm>
        <a:graphic>
          <a:graphicData uri="http://schemas.openxmlformats.org/drawingml/2006/table">
            <a:tbl>
              <a:tblPr firstRow="1" firstCol="1" bandRow="1"/>
              <a:tblGrid>
                <a:gridCol w="1793602">
                  <a:extLst>
                    <a:ext uri="{9D8B030D-6E8A-4147-A177-3AD203B41FA5}">
                      <a16:colId xmlns:a16="http://schemas.microsoft.com/office/drawing/2014/main" val="2322854325"/>
                    </a:ext>
                  </a:extLst>
                </a:gridCol>
                <a:gridCol w="3214703">
                  <a:extLst>
                    <a:ext uri="{9D8B030D-6E8A-4147-A177-3AD203B41FA5}">
                      <a16:colId xmlns:a16="http://schemas.microsoft.com/office/drawing/2014/main" val="4087991445"/>
                    </a:ext>
                  </a:extLst>
                </a:gridCol>
              </a:tblGrid>
              <a:tr h="496557">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Category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Options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extLst>
                  <a:ext uri="{0D108BD9-81ED-4DB2-BD59-A6C34878D82A}">
                    <a16:rowId xmlns:a16="http://schemas.microsoft.com/office/drawing/2014/main" val="2337185797"/>
                  </a:ext>
                </a:extLst>
              </a:tr>
              <a:tr h="1418890">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Research Purpose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Exploratory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Descriptive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Explanatory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Evaluative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65606482"/>
                  </a:ext>
                </a:extLst>
              </a:tr>
              <a:tr h="1060191">
                <a:tc>
                  <a:txBody>
                    <a:bodyPr/>
                    <a:lstStyle/>
                    <a:p>
                      <a:pPr>
                        <a:lnSpc>
                          <a:spcPct val="107000"/>
                        </a:lnSpc>
                        <a:spcAft>
                          <a:spcPts val="800"/>
                        </a:spcAft>
                      </a:pPr>
                      <a:r>
                        <a:rPr lang="en-GB" sz="1800" b="1">
                          <a:effectLst/>
                          <a:latin typeface="Calibri" panose="020F0502020204030204" pitchFamily="34" charset="0"/>
                          <a:ea typeface="Calibri" panose="020F0502020204030204" pitchFamily="34" charset="0"/>
                          <a:cs typeface="Times New Roman" panose="02020603050405020304" pitchFamily="18" charset="0"/>
                        </a:rPr>
                        <a:t>Research Approach</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Qualitative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Quantitative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Mixed Methods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73958895"/>
                  </a:ext>
                </a:extLst>
              </a:tr>
              <a:tr h="701491">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Time Horizon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 Cross-Sectional</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Longitudinal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05856519"/>
                  </a:ext>
                </a:extLst>
              </a:tr>
              <a:tr h="1418890">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Data Collection Methods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 Surveys/Questionnaires</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Interviews</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Observations</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Experiments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78013119"/>
                  </a:ext>
                </a:extLst>
              </a:tr>
              <a:tr h="701491">
                <a:tc>
                  <a:txBody>
                    <a:bodyPr/>
                    <a:lstStyle/>
                    <a:p>
                      <a:pPr>
                        <a:lnSpc>
                          <a:spcPct val="107000"/>
                        </a:lnSpc>
                        <a:spcAft>
                          <a:spcPts val="800"/>
                        </a:spcAft>
                      </a:pPr>
                      <a:r>
                        <a:rPr lang="en-GB" sz="1800" b="1">
                          <a:effectLst/>
                          <a:latin typeface="Calibri" panose="020F0502020204030204" pitchFamily="34" charset="0"/>
                          <a:ea typeface="Calibri" panose="020F0502020204030204" pitchFamily="34" charset="0"/>
                          <a:cs typeface="Times New Roman" panose="02020603050405020304" pitchFamily="18" charset="0"/>
                        </a:rPr>
                        <a:t>Data Sources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Primary Data</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Secondary Data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77414468"/>
                  </a:ext>
                </a:extLst>
              </a:tr>
            </a:tbl>
          </a:graphicData>
        </a:graphic>
      </p:graphicFrame>
      <p:pic>
        <p:nvPicPr>
          <p:cNvPr id="6" name="Picture 5">
            <a:extLst>
              <a:ext uri="{FF2B5EF4-FFF2-40B4-BE49-F238E27FC236}">
                <a16:creationId xmlns:a16="http://schemas.microsoft.com/office/drawing/2014/main" id="{F5F593F8-D537-8E38-14DC-9877F888B728}"/>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72322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32F64-0693-E026-EA09-7354AEECEDC3}"/>
              </a:ext>
            </a:extLst>
          </p:cNvPr>
          <p:cNvSpPr>
            <a:spLocks noGrp="1"/>
          </p:cNvSpPr>
          <p:nvPr>
            <p:ph type="title"/>
          </p:nvPr>
        </p:nvSpPr>
        <p:spPr>
          <a:xfrm>
            <a:off x="178207" y="365125"/>
            <a:ext cx="4703506" cy="1325563"/>
          </a:xfrm>
        </p:spPr>
        <p:txBody>
          <a:bodyPr/>
          <a:lstStyle/>
          <a:p>
            <a:r>
              <a:rPr kumimoji="0" lang="en-GB" sz="4400" b="0" i="0" u="none" strike="noStrike" kern="1200" cap="none" spc="0" normalizeH="0" baseline="0" noProof="0" dirty="0">
                <a:ln>
                  <a:noFill/>
                </a:ln>
                <a:solidFill>
                  <a:srgbClr val="FF0000"/>
                </a:solidFill>
                <a:effectLst/>
                <a:uLnTx/>
                <a:uFillTx/>
                <a:latin typeface="Calibri"/>
                <a:ea typeface="+mj-ea"/>
                <a:cs typeface="+mj-cs"/>
              </a:rPr>
              <a:t>Descriptors of Research Design</a:t>
            </a:r>
            <a:endParaRPr lang="en-GB" dirty="0"/>
          </a:p>
        </p:txBody>
      </p:sp>
      <p:graphicFrame>
        <p:nvGraphicFramePr>
          <p:cNvPr id="5" name="Table 4">
            <a:extLst>
              <a:ext uri="{FF2B5EF4-FFF2-40B4-BE49-F238E27FC236}">
                <a16:creationId xmlns:a16="http://schemas.microsoft.com/office/drawing/2014/main" id="{1531CE48-50C8-3927-075D-41C7A891C9C4}"/>
              </a:ext>
            </a:extLst>
          </p:cNvPr>
          <p:cNvGraphicFramePr>
            <a:graphicFrameLocks noGrp="1"/>
          </p:cNvGraphicFramePr>
          <p:nvPr/>
        </p:nvGraphicFramePr>
        <p:xfrm>
          <a:off x="4527756" y="1"/>
          <a:ext cx="5338915" cy="6391849"/>
        </p:xfrm>
        <a:graphic>
          <a:graphicData uri="http://schemas.openxmlformats.org/drawingml/2006/table">
            <a:tbl>
              <a:tblPr firstRow="1" firstCol="1" bandRow="1"/>
              <a:tblGrid>
                <a:gridCol w="1430592">
                  <a:extLst>
                    <a:ext uri="{9D8B030D-6E8A-4147-A177-3AD203B41FA5}">
                      <a16:colId xmlns:a16="http://schemas.microsoft.com/office/drawing/2014/main" val="2779560903"/>
                    </a:ext>
                  </a:extLst>
                </a:gridCol>
                <a:gridCol w="3908323">
                  <a:extLst>
                    <a:ext uri="{9D8B030D-6E8A-4147-A177-3AD203B41FA5}">
                      <a16:colId xmlns:a16="http://schemas.microsoft.com/office/drawing/2014/main" val="1663989338"/>
                    </a:ext>
                  </a:extLst>
                </a:gridCol>
              </a:tblGrid>
              <a:tr h="1315553">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Unit of Analysis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Individual</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Group</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Organization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Event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Document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05179344"/>
                  </a:ext>
                </a:extLst>
              </a:tr>
              <a:tr h="1581018">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Research Strategy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 Case Study</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Action Research</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Grounded Theory</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Ethnography</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Experiment</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Archival Research</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99558527"/>
                  </a:ext>
                </a:extLst>
              </a:tr>
              <a:tr h="519157">
                <a:tc>
                  <a: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Sampling Techniques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 Probability Sampling</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 Non-Probability Sampling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77770819"/>
                  </a:ext>
                </a:extLst>
              </a:tr>
              <a:tr h="1050087">
                <a:tc>
                  <a:txBody>
                    <a:bodyPr/>
                    <a:lstStyle/>
                    <a:p>
                      <a:pPr>
                        <a:lnSpc>
                          <a:spcPct val="107000"/>
                        </a:lnSpc>
                        <a:spcAft>
                          <a:spcPts val="800"/>
                        </a:spcAft>
                      </a:pPr>
                      <a:r>
                        <a:rPr lang="en-GB" sz="1800" b="1">
                          <a:effectLst/>
                          <a:latin typeface="Calibri" panose="020F0502020204030204" pitchFamily="34" charset="0"/>
                          <a:ea typeface="Calibri" panose="020F0502020204030204" pitchFamily="34" charset="0"/>
                          <a:cs typeface="Times New Roman" panose="02020603050405020304" pitchFamily="18" charset="0"/>
                        </a:rPr>
                        <a:t>Philosophical Paradigm</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Positivism</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Interpretivism</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Pragmatism</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Critical Realism</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19791039"/>
                  </a:ext>
                </a:extLst>
              </a:tr>
              <a:tr h="1315553">
                <a:tc>
                  <a:txBody>
                    <a:bodyPr/>
                    <a:lstStyle/>
                    <a:p>
                      <a:pPr>
                        <a:lnSpc>
                          <a:spcPct val="107000"/>
                        </a:lnSpc>
                        <a:spcAft>
                          <a:spcPts val="800"/>
                        </a:spcAft>
                      </a:pPr>
                      <a:r>
                        <a:rPr lang="en-GB" sz="1800" b="1">
                          <a:effectLst/>
                          <a:latin typeface="Calibri" panose="020F0502020204030204" pitchFamily="34" charset="0"/>
                          <a:ea typeface="Calibri" panose="020F0502020204030204" pitchFamily="34" charset="0"/>
                          <a:cs typeface="Times New Roman" panose="02020603050405020304" pitchFamily="18" charset="0"/>
                        </a:rPr>
                        <a:t>Data Analysis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Statistical Analysis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Content Analysis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Thematic Analysis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Narrative Analysis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Discourse Analysis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29658996"/>
                  </a:ext>
                </a:extLst>
              </a:tr>
            </a:tbl>
          </a:graphicData>
        </a:graphic>
      </p:graphicFrame>
      <p:pic>
        <p:nvPicPr>
          <p:cNvPr id="4" name="Picture 3">
            <a:extLst>
              <a:ext uri="{FF2B5EF4-FFF2-40B4-BE49-F238E27FC236}">
                <a16:creationId xmlns:a16="http://schemas.microsoft.com/office/drawing/2014/main" id="{3BA9E452-F784-B6A8-C738-FCFF8109E590}"/>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316088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931F9-3B3B-580C-3C18-8BFF11CAA90F}"/>
              </a:ext>
            </a:extLst>
          </p:cNvPr>
          <p:cNvSpPr>
            <a:spLocks noGrp="1"/>
          </p:cNvSpPr>
          <p:nvPr>
            <p:ph type="title"/>
          </p:nvPr>
        </p:nvSpPr>
        <p:spPr>
          <a:xfrm>
            <a:off x="2316726" y="14545"/>
            <a:ext cx="6134100" cy="888488"/>
          </a:xfrm>
        </p:spPr>
        <p:txBody>
          <a:bodyPr>
            <a:normAutofit fontScale="90000"/>
          </a:bodyPr>
          <a:lstStyle/>
          <a:p>
            <a:r>
              <a:rPr lang="en-GB" b="1" dirty="0">
                <a:solidFill>
                  <a:srgbClr val="FF0000"/>
                </a:solidFill>
              </a:rPr>
              <a:t>Explanation of Categories</a:t>
            </a:r>
            <a:br>
              <a:rPr lang="en-GB" b="1" dirty="0"/>
            </a:br>
            <a:endParaRPr lang="en-GB" dirty="0"/>
          </a:p>
        </p:txBody>
      </p:sp>
      <p:sp>
        <p:nvSpPr>
          <p:cNvPr id="3" name="Content Placeholder 2">
            <a:extLst>
              <a:ext uri="{FF2B5EF4-FFF2-40B4-BE49-F238E27FC236}">
                <a16:creationId xmlns:a16="http://schemas.microsoft.com/office/drawing/2014/main" id="{365291FD-FDEC-7567-BD23-87CF3084F8F3}"/>
              </a:ext>
            </a:extLst>
          </p:cNvPr>
          <p:cNvSpPr>
            <a:spLocks noGrp="1"/>
          </p:cNvSpPr>
          <p:nvPr>
            <p:ph idx="1"/>
          </p:nvPr>
        </p:nvSpPr>
        <p:spPr>
          <a:xfrm>
            <a:off x="366866" y="665266"/>
            <a:ext cx="11328605" cy="5135614"/>
          </a:xfrm>
        </p:spPr>
        <p:txBody>
          <a:bodyPr>
            <a:normAutofit fontScale="92500" lnSpcReduction="20000"/>
          </a:bodyPr>
          <a:lstStyle/>
          <a:p>
            <a:pPr marL="514350" indent="-514350">
              <a:buFont typeface="+mj-lt"/>
              <a:buAutoNum type="arabicParenR"/>
            </a:pPr>
            <a:r>
              <a:rPr lang="en-GB" sz="2400" b="1" dirty="0">
                <a:solidFill>
                  <a:srgbClr val="FF0000"/>
                </a:solidFill>
              </a:rPr>
              <a:t>Research Purpose</a:t>
            </a:r>
            <a:r>
              <a:rPr lang="en-GB" sz="2400" dirty="0"/>
              <a:t>: Determines the objective of the study (e.g., exploration, description, explanation).</a:t>
            </a:r>
          </a:p>
          <a:p>
            <a:pPr marL="514350" indent="-514350">
              <a:buFont typeface="+mj-lt"/>
              <a:buAutoNum type="arabicParenR"/>
            </a:pPr>
            <a:r>
              <a:rPr lang="en-GB" sz="2400" b="1" dirty="0">
                <a:solidFill>
                  <a:srgbClr val="FF0000"/>
                </a:solidFill>
              </a:rPr>
              <a:t>Research Approach</a:t>
            </a:r>
            <a:r>
              <a:rPr lang="en-GB" sz="2400" dirty="0"/>
              <a:t>: Defines whether the study focuses on numerical data, non-numerical insights, or a combination of both.</a:t>
            </a:r>
          </a:p>
          <a:p>
            <a:pPr marL="514350" indent="-514350">
              <a:buFont typeface="+mj-lt"/>
              <a:buAutoNum type="arabicParenR"/>
            </a:pPr>
            <a:r>
              <a:rPr lang="en-GB" sz="2400" b="1" dirty="0">
                <a:solidFill>
                  <a:srgbClr val="FF0000"/>
                </a:solidFill>
              </a:rPr>
              <a:t>Time Horizon</a:t>
            </a:r>
            <a:r>
              <a:rPr lang="en-GB" sz="2400" dirty="0"/>
              <a:t>: Indicates the study's duration—whether data is collected at one point (cross-sectional) or over time (longitudinal).</a:t>
            </a:r>
          </a:p>
          <a:p>
            <a:pPr marL="514350" indent="-514350">
              <a:buFont typeface="+mj-lt"/>
              <a:buAutoNum type="arabicParenR"/>
            </a:pPr>
            <a:r>
              <a:rPr lang="en-GB" sz="2400" b="1" dirty="0">
                <a:solidFill>
                  <a:srgbClr val="FF0000"/>
                </a:solidFill>
              </a:rPr>
              <a:t>Data Collection Methods</a:t>
            </a:r>
            <a:r>
              <a:rPr lang="en-GB" sz="2400" dirty="0"/>
              <a:t>: The tools or methods used to gather information.</a:t>
            </a:r>
          </a:p>
          <a:p>
            <a:pPr marL="514350" indent="-514350">
              <a:buFont typeface="+mj-lt"/>
              <a:buAutoNum type="arabicParenR"/>
            </a:pPr>
            <a:r>
              <a:rPr lang="en-GB" sz="2400" b="1" dirty="0">
                <a:solidFill>
                  <a:srgbClr val="FF0000"/>
                </a:solidFill>
              </a:rPr>
              <a:t>Data Sources</a:t>
            </a:r>
            <a:r>
              <a:rPr lang="en-GB" sz="2400" dirty="0"/>
              <a:t>: Where the data originates—primary (newly collected) or secondary (existing data).</a:t>
            </a:r>
          </a:p>
          <a:p>
            <a:pPr marL="514350" indent="-514350">
              <a:buFont typeface="+mj-lt"/>
              <a:buAutoNum type="arabicParenR"/>
            </a:pPr>
            <a:r>
              <a:rPr lang="en-GB" sz="2400" b="1" dirty="0">
                <a:solidFill>
                  <a:srgbClr val="FF0000"/>
                </a:solidFill>
              </a:rPr>
              <a:t>Unit of Analysis</a:t>
            </a:r>
            <a:r>
              <a:rPr lang="en-GB" sz="2400" dirty="0"/>
              <a:t>: The level at which the data is analysed (e.g., individuals, groups, or organisations).</a:t>
            </a:r>
          </a:p>
          <a:p>
            <a:pPr marL="514350" indent="-514350">
              <a:buFont typeface="+mj-lt"/>
              <a:buAutoNum type="arabicParenR"/>
            </a:pPr>
            <a:r>
              <a:rPr lang="en-GB" sz="2400" b="1" dirty="0">
                <a:solidFill>
                  <a:srgbClr val="FF0000"/>
                </a:solidFill>
              </a:rPr>
              <a:t>Research Strategy</a:t>
            </a:r>
            <a:r>
              <a:rPr lang="en-GB" sz="2400" dirty="0"/>
              <a:t>: The methodological framework used to conduct the study.</a:t>
            </a:r>
          </a:p>
          <a:p>
            <a:pPr marL="514350" indent="-514350">
              <a:buFont typeface="+mj-lt"/>
              <a:buAutoNum type="arabicParenR"/>
            </a:pPr>
            <a:r>
              <a:rPr lang="en-GB" sz="2400" b="1" dirty="0">
                <a:solidFill>
                  <a:srgbClr val="FF0000"/>
                </a:solidFill>
              </a:rPr>
              <a:t>Sampling Techniques</a:t>
            </a:r>
            <a:r>
              <a:rPr lang="en-GB" sz="2400" dirty="0"/>
              <a:t>: How participants or data points are selected for the study.</a:t>
            </a:r>
          </a:p>
          <a:p>
            <a:pPr marL="514350" indent="-514350">
              <a:buFont typeface="+mj-lt"/>
              <a:buAutoNum type="arabicParenR"/>
            </a:pPr>
            <a:r>
              <a:rPr lang="en-GB" sz="2400" b="1" dirty="0">
                <a:solidFill>
                  <a:srgbClr val="FF0000"/>
                </a:solidFill>
              </a:rPr>
              <a:t>Philosophical Paradigm</a:t>
            </a:r>
            <a:r>
              <a:rPr lang="en-GB" sz="2400" dirty="0"/>
              <a:t>: The worldview or perspective guiding the research.</a:t>
            </a:r>
          </a:p>
          <a:p>
            <a:pPr marL="514350" indent="-514350">
              <a:buFont typeface="+mj-lt"/>
              <a:buAutoNum type="arabicParenR"/>
            </a:pPr>
            <a:r>
              <a:rPr lang="en-GB" sz="2400" b="1" dirty="0">
                <a:solidFill>
                  <a:srgbClr val="FF0000"/>
                </a:solidFill>
              </a:rPr>
              <a:t>Data Analysis</a:t>
            </a:r>
            <a:r>
              <a:rPr lang="en-GB" sz="2400" dirty="0"/>
              <a:t>: The techniques applied to interpret and analyse the collected data.</a:t>
            </a:r>
          </a:p>
          <a:p>
            <a:pPr marL="0" indent="0">
              <a:buNone/>
            </a:pPr>
            <a:endParaRPr lang="en-GB" dirty="0"/>
          </a:p>
        </p:txBody>
      </p:sp>
      <p:pic>
        <p:nvPicPr>
          <p:cNvPr id="4" name="Picture 3">
            <a:extLst>
              <a:ext uri="{FF2B5EF4-FFF2-40B4-BE49-F238E27FC236}">
                <a16:creationId xmlns:a16="http://schemas.microsoft.com/office/drawing/2014/main" id="{A1D20666-240C-58CE-D077-991E7C703B91}"/>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808468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A5813-C3B4-7E7A-F633-FB90A05B452A}"/>
              </a:ext>
            </a:extLst>
          </p:cNvPr>
          <p:cNvSpPr>
            <a:spLocks noGrp="1"/>
          </p:cNvSpPr>
          <p:nvPr>
            <p:ph type="title"/>
          </p:nvPr>
        </p:nvSpPr>
        <p:spPr/>
        <p:txBody>
          <a:bodyPr/>
          <a:lstStyle/>
          <a:p>
            <a:r>
              <a:rPr lang="en-GB" dirty="0">
                <a:solidFill>
                  <a:srgbClr val="FF0000"/>
                </a:solidFill>
                <a:latin typeface="+mn-lt"/>
              </a:rPr>
              <a:t>Your Turn – in groups of 3-4 students (20 minutes)</a:t>
            </a:r>
          </a:p>
        </p:txBody>
      </p:sp>
      <p:sp>
        <p:nvSpPr>
          <p:cNvPr id="3" name="Content Placeholder 2">
            <a:extLst>
              <a:ext uri="{FF2B5EF4-FFF2-40B4-BE49-F238E27FC236}">
                <a16:creationId xmlns:a16="http://schemas.microsoft.com/office/drawing/2014/main" id="{BF75C13B-2D19-C3C4-0D1A-17C097BC6D0B}"/>
              </a:ext>
            </a:extLst>
          </p:cNvPr>
          <p:cNvSpPr>
            <a:spLocks noGrp="1"/>
          </p:cNvSpPr>
          <p:nvPr>
            <p:ph idx="1"/>
          </p:nvPr>
        </p:nvSpPr>
        <p:spPr/>
        <p:txBody>
          <a:bodyPr/>
          <a:lstStyle/>
          <a:p>
            <a:pPr marL="0" indent="0">
              <a:buNone/>
            </a:pPr>
            <a:r>
              <a:rPr lang="en-GB" dirty="0"/>
              <a:t>Distinguish between the following:</a:t>
            </a:r>
          </a:p>
          <a:p>
            <a:pPr marL="514350" indent="-514350">
              <a:buAutoNum type="alphaLcPeriod"/>
            </a:pPr>
            <a:r>
              <a:rPr lang="en-GB" dirty="0"/>
              <a:t>Exploratory and formal studies.</a:t>
            </a:r>
          </a:p>
          <a:p>
            <a:pPr marL="514350" indent="-514350">
              <a:buAutoNum type="alphaLcPeriod"/>
            </a:pPr>
            <a:r>
              <a:rPr lang="en-GB" dirty="0"/>
              <a:t>Experimental and ex post facto research designs</a:t>
            </a:r>
          </a:p>
          <a:p>
            <a:pPr marL="514350" indent="-514350">
              <a:buAutoNum type="alphaLcPeriod"/>
            </a:pPr>
            <a:r>
              <a:rPr lang="en-GB" dirty="0"/>
              <a:t>Descriptive and causal studies</a:t>
            </a:r>
          </a:p>
          <a:p>
            <a:pPr marL="514350" indent="-514350">
              <a:buAutoNum type="alphaLcPeriod"/>
            </a:pPr>
            <a:r>
              <a:rPr lang="en-GB" sz="2800" dirty="0">
                <a:effectLst/>
                <a:latin typeface="Calibri" panose="020F0502020204030204" pitchFamily="34" charset="0"/>
                <a:ea typeface="Calibri" panose="020F0502020204030204" pitchFamily="34" charset="0"/>
                <a:cs typeface="Times New Roman" panose="02020603050405020304" pitchFamily="18" charset="0"/>
              </a:rPr>
              <a:t>Qualitative, Quantitative, and Mixed Methods</a:t>
            </a:r>
            <a:endParaRPr lang="en-GB" dirty="0"/>
          </a:p>
          <a:p>
            <a:pPr marL="514350" indent="-514350">
              <a:buAutoNum type="alphaLcPeriod"/>
            </a:pPr>
            <a:endParaRPr lang="en-GB" dirty="0"/>
          </a:p>
          <a:p>
            <a:pPr marL="514350" indent="-514350">
              <a:buAutoNum type="alphaLcPeriod"/>
            </a:pPr>
            <a:endParaRPr lang="en-GB" dirty="0"/>
          </a:p>
        </p:txBody>
      </p:sp>
      <p:pic>
        <p:nvPicPr>
          <p:cNvPr id="4" name="Picture 3">
            <a:extLst>
              <a:ext uri="{FF2B5EF4-FFF2-40B4-BE49-F238E27FC236}">
                <a16:creationId xmlns:a16="http://schemas.microsoft.com/office/drawing/2014/main" id="{C6FE4C0D-A501-7D3B-B8CF-6BADADE9C16F}"/>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9829770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0984F-AE0D-C46A-ABA8-14D556B73585}"/>
              </a:ext>
            </a:extLst>
          </p:cNvPr>
          <p:cNvSpPr>
            <a:spLocks noGrp="1"/>
          </p:cNvSpPr>
          <p:nvPr>
            <p:ph type="title"/>
          </p:nvPr>
        </p:nvSpPr>
        <p:spPr/>
        <p:txBody>
          <a:bodyPr/>
          <a:lstStyle/>
          <a:p>
            <a:r>
              <a:rPr lang="en-GB" dirty="0">
                <a:solidFill>
                  <a:srgbClr val="FF0000"/>
                </a:solidFill>
                <a:latin typeface="+mn-lt"/>
              </a:rPr>
              <a:t>Paradigms</a:t>
            </a:r>
          </a:p>
        </p:txBody>
      </p:sp>
      <p:sp>
        <p:nvSpPr>
          <p:cNvPr id="3" name="Content Placeholder 2">
            <a:extLst>
              <a:ext uri="{FF2B5EF4-FFF2-40B4-BE49-F238E27FC236}">
                <a16:creationId xmlns:a16="http://schemas.microsoft.com/office/drawing/2014/main" id="{5D78118A-3785-6FB6-5A56-E8E025A69ABF}"/>
              </a:ext>
            </a:extLst>
          </p:cNvPr>
          <p:cNvSpPr>
            <a:spLocks noGrp="1"/>
          </p:cNvSpPr>
          <p:nvPr>
            <p:ph idx="1"/>
          </p:nvPr>
        </p:nvSpPr>
        <p:spPr/>
        <p:txBody>
          <a:bodyPr>
            <a:normAutofit/>
          </a:bodyPr>
          <a:lstStyle/>
          <a:p>
            <a:r>
              <a:rPr lang="en-GB" dirty="0"/>
              <a:t>Frameworks for thinking about the social world</a:t>
            </a:r>
          </a:p>
          <a:p>
            <a:r>
              <a:rPr lang="en-GB" dirty="0"/>
              <a:t>Shared ideas in a particular community of inquiry</a:t>
            </a:r>
          </a:p>
          <a:p>
            <a:r>
              <a:rPr lang="en-GB" dirty="0"/>
              <a:t>‘Thinking habits’ of researchers</a:t>
            </a:r>
          </a:p>
          <a:p>
            <a:r>
              <a:rPr lang="en-GB" dirty="0"/>
              <a:t>‘Rules’ of procedure</a:t>
            </a:r>
          </a:p>
          <a:p>
            <a:r>
              <a:rPr lang="en-GB" dirty="0"/>
              <a:t>Shift, as the old one proves to be inappropriate</a:t>
            </a:r>
          </a:p>
          <a:p>
            <a:pPr marL="0" indent="0">
              <a:buNone/>
            </a:pPr>
            <a:endParaRPr lang="en-GB" dirty="0"/>
          </a:p>
        </p:txBody>
      </p:sp>
      <p:pic>
        <p:nvPicPr>
          <p:cNvPr id="4" name="Picture 3">
            <a:extLst>
              <a:ext uri="{FF2B5EF4-FFF2-40B4-BE49-F238E27FC236}">
                <a16:creationId xmlns:a16="http://schemas.microsoft.com/office/drawing/2014/main" id="{3ACA7C2B-C095-7EF1-A120-01B547FB62EE}"/>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7193285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A7A68-E23A-E9E9-92A9-975D67B95579}"/>
              </a:ext>
            </a:extLst>
          </p:cNvPr>
          <p:cNvSpPr>
            <a:spLocks noGrp="1"/>
          </p:cNvSpPr>
          <p:nvPr>
            <p:ph type="title"/>
          </p:nvPr>
        </p:nvSpPr>
        <p:spPr/>
        <p:txBody>
          <a:bodyPr/>
          <a:lstStyle/>
          <a:p>
            <a:r>
              <a:rPr lang="en-GB" dirty="0">
                <a:solidFill>
                  <a:srgbClr val="FF0000"/>
                </a:solidFill>
                <a:latin typeface="+mn-lt"/>
              </a:rPr>
              <a:t>Positivism</a:t>
            </a:r>
          </a:p>
        </p:txBody>
      </p:sp>
      <p:sp>
        <p:nvSpPr>
          <p:cNvPr id="3" name="Content Placeholder 2">
            <a:extLst>
              <a:ext uri="{FF2B5EF4-FFF2-40B4-BE49-F238E27FC236}">
                <a16:creationId xmlns:a16="http://schemas.microsoft.com/office/drawing/2014/main" id="{716461BF-D0B1-027C-FB18-E9405B12DF67}"/>
              </a:ext>
            </a:extLst>
          </p:cNvPr>
          <p:cNvSpPr>
            <a:spLocks noGrp="1"/>
          </p:cNvSpPr>
          <p:nvPr>
            <p:ph idx="1"/>
          </p:nvPr>
        </p:nvSpPr>
        <p:spPr/>
        <p:txBody>
          <a:bodyPr/>
          <a:lstStyle/>
          <a:p>
            <a:pPr lvl="0"/>
            <a:r>
              <a:rPr lang="en-GB" dirty="0"/>
              <a:t>The social world can be studied objectively</a:t>
            </a:r>
          </a:p>
          <a:p>
            <a:pPr lvl="0"/>
            <a:r>
              <a:rPr lang="en-GB" dirty="0"/>
              <a:t>The methods of natural science are appropriate in social science</a:t>
            </a:r>
          </a:p>
          <a:p>
            <a:pPr lvl="0"/>
            <a:r>
              <a:rPr lang="en-GB" dirty="0"/>
              <a:t>General accounts inform the specific</a:t>
            </a:r>
          </a:p>
          <a:p>
            <a:r>
              <a:rPr lang="en-GB" dirty="0"/>
              <a:t>The act of trying to know ought to be conducted in such a way that the knower’s own value position is removed from the process</a:t>
            </a:r>
          </a:p>
          <a:p>
            <a:pPr marL="0" indent="0">
              <a:buNone/>
            </a:pPr>
            <a:endParaRPr lang="en-GB" dirty="0"/>
          </a:p>
        </p:txBody>
      </p:sp>
      <p:pic>
        <p:nvPicPr>
          <p:cNvPr id="4" name="Picture 3">
            <a:extLst>
              <a:ext uri="{FF2B5EF4-FFF2-40B4-BE49-F238E27FC236}">
                <a16:creationId xmlns:a16="http://schemas.microsoft.com/office/drawing/2014/main" id="{563F1ABB-8248-443A-9517-4F935E1464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8819174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06BB2-7C16-D2A4-9B94-C23C500EF37E}"/>
              </a:ext>
            </a:extLst>
          </p:cNvPr>
          <p:cNvSpPr>
            <a:spLocks noGrp="1"/>
          </p:cNvSpPr>
          <p:nvPr>
            <p:ph type="title"/>
          </p:nvPr>
        </p:nvSpPr>
        <p:spPr>
          <a:xfrm>
            <a:off x="1594055" y="129151"/>
            <a:ext cx="3641623" cy="688975"/>
          </a:xfrm>
        </p:spPr>
        <p:txBody>
          <a:bodyPr>
            <a:normAutofit fontScale="90000"/>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Interpretivism</a:t>
            </a:r>
            <a:endParaRPr lang="en-GB" dirty="0">
              <a:solidFill>
                <a:srgbClr val="FF0000"/>
              </a:solidFill>
            </a:endParaRPr>
          </a:p>
        </p:txBody>
      </p:sp>
      <p:sp>
        <p:nvSpPr>
          <p:cNvPr id="3" name="Content Placeholder 2">
            <a:extLst>
              <a:ext uri="{FF2B5EF4-FFF2-40B4-BE49-F238E27FC236}">
                <a16:creationId xmlns:a16="http://schemas.microsoft.com/office/drawing/2014/main" id="{973FC31B-A22F-AC17-A676-61BE2560C380}"/>
              </a:ext>
            </a:extLst>
          </p:cNvPr>
          <p:cNvSpPr>
            <a:spLocks noGrp="1"/>
          </p:cNvSpPr>
          <p:nvPr>
            <p:ph idx="1"/>
          </p:nvPr>
        </p:nvSpPr>
        <p:spPr>
          <a:xfrm>
            <a:off x="502674" y="1014464"/>
            <a:ext cx="10629900" cy="3978275"/>
          </a:xfrm>
        </p:spPr>
        <p:txBody>
          <a:bodyPr>
            <a:normAutofit/>
          </a:bodyPr>
          <a:lstStyle/>
          <a:p>
            <a:pPr lvl="0"/>
            <a:r>
              <a:rPr lang="en-GB" dirty="0"/>
              <a:t>Knowledge is everywhere and is socially constructed</a:t>
            </a:r>
          </a:p>
          <a:p>
            <a:pPr lvl="0"/>
            <a:r>
              <a:rPr lang="en-GB" dirty="0"/>
              <a:t>All kinds of information are valid and worthy of the name ‘knowledge’, even things ‘of the mind’</a:t>
            </a:r>
          </a:p>
          <a:p>
            <a:pPr lvl="0"/>
            <a:r>
              <a:rPr lang="en-GB" dirty="0"/>
              <a:t>Specific accounts inform each other</a:t>
            </a:r>
          </a:p>
          <a:p>
            <a:pPr lvl="0"/>
            <a:r>
              <a:rPr lang="en-GB" dirty="0"/>
              <a:t>The act of trying to know should be conducted such that the knower’s own value position is considered in the process</a:t>
            </a:r>
          </a:p>
          <a:p>
            <a:pPr marL="0" indent="0">
              <a:buNone/>
            </a:pPr>
            <a:endParaRPr lang="en-GB" dirty="0"/>
          </a:p>
        </p:txBody>
      </p:sp>
      <p:pic>
        <p:nvPicPr>
          <p:cNvPr id="4" name="Picture 3">
            <a:extLst>
              <a:ext uri="{FF2B5EF4-FFF2-40B4-BE49-F238E27FC236}">
                <a16:creationId xmlns:a16="http://schemas.microsoft.com/office/drawing/2014/main" id="{4A5A8769-4394-6D16-28AF-A3CCAF3B8BAB}"/>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750064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AF7E7-8381-D672-246E-63328AA06743}"/>
              </a:ext>
            </a:extLst>
          </p:cNvPr>
          <p:cNvSpPr>
            <a:spLocks noGrp="1"/>
          </p:cNvSpPr>
          <p:nvPr>
            <p:ph type="title"/>
          </p:nvPr>
        </p:nvSpPr>
        <p:spPr>
          <a:xfrm>
            <a:off x="723900" y="365125"/>
            <a:ext cx="10629900" cy="960755"/>
          </a:xfrm>
        </p:spPr>
        <p:txBody>
          <a:bodyPr>
            <a:normAutofit fontScale="90000"/>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Paradigms and research approach</a:t>
            </a:r>
            <a:br>
              <a:rPr lang="en-US" sz="4400" b="1" dirty="0">
                <a:ln w="0"/>
                <a:solidFill>
                  <a:srgbClr val="7030A0"/>
                </a:solidFill>
                <a:effectLst>
                  <a:outerShdw blurRad="38100" dist="25400" dir="5400000" algn="ctr" rotWithShape="0">
                    <a:srgbClr val="6E747A">
                      <a:alpha val="43000"/>
                    </a:srgbClr>
                  </a:outerShdw>
                </a:effectLst>
                <a:latin typeface="Calibri Light" panose="020F0302020204030204"/>
              </a:rPr>
            </a:br>
            <a:endParaRPr lang="en-GB" dirty="0"/>
          </a:p>
        </p:txBody>
      </p:sp>
      <p:sp>
        <p:nvSpPr>
          <p:cNvPr id="3" name="Content Placeholder 2">
            <a:extLst>
              <a:ext uri="{FF2B5EF4-FFF2-40B4-BE49-F238E27FC236}">
                <a16:creationId xmlns:a16="http://schemas.microsoft.com/office/drawing/2014/main" id="{0B21FD55-CB7D-CA3B-D127-EF1AEAE3CD24}"/>
              </a:ext>
            </a:extLst>
          </p:cNvPr>
          <p:cNvSpPr>
            <a:spLocks noGrp="1"/>
          </p:cNvSpPr>
          <p:nvPr>
            <p:ph idx="1"/>
          </p:nvPr>
        </p:nvSpPr>
        <p:spPr>
          <a:xfrm>
            <a:off x="601980" y="1094105"/>
            <a:ext cx="10629900" cy="3978275"/>
          </a:xfrm>
        </p:spPr>
        <p:txBody>
          <a:bodyPr>
            <a:normAutofit/>
          </a:bodyPr>
          <a:lstStyle/>
          <a:p>
            <a:pPr>
              <a:buFont typeface="Wingdings" panose="05000000000000000000" pitchFamily="2" charset="2"/>
              <a:buChar char="§"/>
            </a:pPr>
            <a:r>
              <a:rPr lang="en-GB" sz="2800" dirty="0"/>
              <a:t>Need to understand which principles are guiding your research </a:t>
            </a:r>
          </a:p>
          <a:p>
            <a:pPr>
              <a:buFont typeface="Wingdings" panose="05000000000000000000" pitchFamily="2" charset="2"/>
              <a:buChar char="§"/>
            </a:pPr>
            <a:r>
              <a:rPr lang="en-GB" sz="2800" dirty="0"/>
              <a:t>Are you more on the positivist or interpretivist planet? </a:t>
            </a:r>
          </a:p>
          <a:p>
            <a:pPr>
              <a:buFont typeface="Wingdings" panose="05000000000000000000" pitchFamily="2" charset="2"/>
              <a:buChar char="§"/>
            </a:pPr>
            <a:r>
              <a:rPr lang="en-GB" sz="2800" dirty="0"/>
              <a:t>Demonstrate awareness of your approach by saying why you think it is a good idea to describe, interpret and analyse in this way or that</a:t>
            </a:r>
          </a:p>
          <a:p>
            <a:pPr>
              <a:buFont typeface="Wingdings" panose="05000000000000000000" pitchFamily="2" charset="2"/>
              <a:buChar char="§"/>
            </a:pPr>
            <a:r>
              <a:rPr lang="en-GB" sz="2800" dirty="0"/>
              <a:t>No single way of being scientific:  be open-minded about methods that you use to answer your research questions</a:t>
            </a:r>
          </a:p>
          <a:p>
            <a:pPr marL="0" indent="0">
              <a:buNone/>
            </a:pPr>
            <a:endParaRPr lang="en-GB" dirty="0"/>
          </a:p>
        </p:txBody>
      </p:sp>
      <p:pic>
        <p:nvPicPr>
          <p:cNvPr id="4" name="Picture 3">
            <a:extLst>
              <a:ext uri="{FF2B5EF4-FFF2-40B4-BE49-F238E27FC236}">
                <a16:creationId xmlns:a16="http://schemas.microsoft.com/office/drawing/2014/main" id="{4D81B62D-66FE-9CF5-0744-CD37F7D0EA48}"/>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9083708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045D0-9163-8CAA-F12A-8654B38F33B6}"/>
              </a:ext>
            </a:extLst>
          </p:cNvPr>
          <p:cNvSpPr>
            <a:spLocks noGrp="1"/>
          </p:cNvSpPr>
          <p:nvPr>
            <p:ph type="title"/>
          </p:nvPr>
        </p:nvSpPr>
        <p:spPr>
          <a:xfrm>
            <a:off x="617220" y="496252"/>
            <a:ext cx="7901940" cy="688975"/>
          </a:xfrm>
        </p:spPr>
        <p:txBody>
          <a:bodyPr>
            <a:normAutofit fontScale="90000"/>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Qualitative vs quantitative evidence</a:t>
            </a:r>
            <a:br>
              <a:rPr lang="en-US" sz="4400" b="1" dirty="0">
                <a:ln w="0"/>
                <a:solidFill>
                  <a:srgbClr val="7030A0"/>
                </a:solidFill>
                <a:effectLst>
                  <a:outerShdw blurRad="38100" dist="25400" dir="5400000" algn="ctr" rotWithShape="0">
                    <a:srgbClr val="6E747A">
                      <a:alpha val="43000"/>
                    </a:srgbClr>
                  </a:outerShdw>
                </a:effectLst>
                <a:latin typeface="Calibri Light" panose="020F0302020204030204"/>
              </a:rPr>
            </a:br>
            <a:endParaRPr lang="en-GB" dirty="0"/>
          </a:p>
        </p:txBody>
      </p:sp>
      <p:sp>
        <p:nvSpPr>
          <p:cNvPr id="3" name="Content Placeholder 2">
            <a:extLst>
              <a:ext uri="{FF2B5EF4-FFF2-40B4-BE49-F238E27FC236}">
                <a16:creationId xmlns:a16="http://schemas.microsoft.com/office/drawing/2014/main" id="{7A9A9AB7-588B-FEE9-D7AC-A71A3CA02B1B}"/>
              </a:ext>
            </a:extLst>
          </p:cNvPr>
          <p:cNvSpPr>
            <a:spLocks noGrp="1"/>
          </p:cNvSpPr>
          <p:nvPr>
            <p:ph idx="1"/>
          </p:nvPr>
        </p:nvSpPr>
        <p:spPr>
          <a:xfrm>
            <a:off x="617220" y="1096072"/>
            <a:ext cx="11391900" cy="3978275"/>
          </a:xfrm>
        </p:spPr>
        <p:txBody>
          <a:bodyPr/>
          <a:lstStyle/>
          <a:p>
            <a:pPr>
              <a:buFont typeface="Wingdings" panose="05000000000000000000" pitchFamily="2" charset="2"/>
              <a:buChar char="§"/>
            </a:pPr>
            <a:r>
              <a:rPr lang="en-GB" sz="2800" b="1" dirty="0"/>
              <a:t>Quantitative research</a:t>
            </a:r>
            <a:r>
              <a:rPr lang="en-GB" sz="2800" dirty="0"/>
              <a:t> refers to research using numbers, and </a:t>
            </a:r>
            <a:r>
              <a:rPr lang="en-GB" sz="2800" b="1" dirty="0"/>
              <a:t>qualitative research</a:t>
            </a:r>
            <a:r>
              <a:rPr lang="en-GB" sz="2800" dirty="0"/>
              <a:t> refers to that which does not use numbers.</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Can complement each other rather than be in opposition. </a:t>
            </a:r>
          </a:p>
          <a:p>
            <a:pPr marL="0" indent="0">
              <a:buNone/>
            </a:pPr>
            <a:endParaRPr lang="en-GB" sz="2800" dirty="0"/>
          </a:p>
          <a:p>
            <a:pPr>
              <a:buFont typeface="Wingdings" panose="05000000000000000000" pitchFamily="2" charset="2"/>
              <a:buChar char="§"/>
            </a:pPr>
            <a:r>
              <a:rPr lang="en-GB" sz="2800" dirty="0"/>
              <a:t>Start with your research question and determine different ways to answer it.</a:t>
            </a:r>
          </a:p>
          <a:p>
            <a:endParaRPr lang="en-GB" dirty="0"/>
          </a:p>
        </p:txBody>
      </p:sp>
      <p:pic>
        <p:nvPicPr>
          <p:cNvPr id="4" name="Picture 3">
            <a:extLst>
              <a:ext uri="{FF2B5EF4-FFF2-40B4-BE49-F238E27FC236}">
                <a16:creationId xmlns:a16="http://schemas.microsoft.com/office/drawing/2014/main" id="{7F55E2A1-28E3-FA15-3650-C54DBB017827}"/>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550951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FCED3-6D58-DCC9-6D83-02E4719DDB91}"/>
              </a:ext>
            </a:extLst>
          </p:cNvPr>
          <p:cNvSpPr>
            <a:spLocks noGrp="1"/>
          </p:cNvSpPr>
          <p:nvPr>
            <p:ph type="title"/>
          </p:nvPr>
        </p:nvSpPr>
        <p:spPr>
          <a:xfrm>
            <a:off x="723900" y="365126"/>
            <a:ext cx="5263945" cy="976978"/>
          </a:xfrm>
        </p:spPr>
        <p:txBody>
          <a:bodyPr>
            <a:normAutofit fontScale="90000"/>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Thinking critically </a:t>
            </a:r>
            <a:br>
              <a:rPr lang="en-US" sz="4400" b="1" dirty="0">
                <a:ln w="0"/>
                <a:solidFill>
                  <a:srgbClr val="7030A0"/>
                </a:solidFill>
                <a:effectLst>
                  <a:outerShdw blurRad="38100" dist="25400" dir="5400000" algn="ctr" rotWithShape="0">
                    <a:srgbClr val="6E747A">
                      <a:alpha val="43000"/>
                    </a:srgbClr>
                  </a:outerShdw>
                </a:effectLst>
                <a:latin typeface="Calibri Light" panose="020F0302020204030204"/>
              </a:rPr>
            </a:br>
            <a:endParaRPr lang="en-GB" dirty="0"/>
          </a:p>
        </p:txBody>
      </p:sp>
      <p:sp>
        <p:nvSpPr>
          <p:cNvPr id="3" name="Content Placeholder 2">
            <a:extLst>
              <a:ext uri="{FF2B5EF4-FFF2-40B4-BE49-F238E27FC236}">
                <a16:creationId xmlns:a16="http://schemas.microsoft.com/office/drawing/2014/main" id="{739BB343-F77F-EF7B-1636-6B8372E82F05}"/>
              </a:ext>
            </a:extLst>
          </p:cNvPr>
          <p:cNvSpPr>
            <a:spLocks noGrp="1"/>
          </p:cNvSpPr>
          <p:nvPr>
            <p:ph idx="1"/>
          </p:nvPr>
        </p:nvSpPr>
        <p:spPr>
          <a:xfrm>
            <a:off x="265470" y="1102954"/>
            <a:ext cx="11926529" cy="3978275"/>
          </a:xfrm>
        </p:spPr>
        <p:txBody>
          <a:bodyPr>
            <a:normAutofit lnSpcReduction="10000"/>
          </a:bodyPr>
          <a:lstStyle/>
          <a:p>
            <a:pPr>
              <a:buFont typeface="Wingdings" panose="05000000000000000000" pitchFamily="2" charset="2"/>
              <a:buChar char="§"/>
            </a:pPr>
            <a:r>
              <a:rPr lang="en-GB" sz="2800" dirty="0"/>
              <a:t>Be sceptical about claims of knowledge </a:t>
            </a:r>
          </a:p>
          <a:p>
            <a:pPr>
              <a:buFont typeface="Wingdings" panose="05000000000000000000" pitchFamily="2" charset="2"/>
              <a:buChar char="§"/>
            </a:pPr>
            <a:endParaRPr lang="en-GB" sz="2800" dirty="0"/>
          </a:p>
          <a:p>
            <a:pPr>
              <a:buFont typeface="Wingdings" panose="05000000000000000000" pitchFamily="2" charset="2"/>
              <a:buChar char="§"/>
            </a:pPr>
            <a:r>
              <a:rPr lang="en-GB" sz="2800" b="1" dirty="0"/>
              <a:t>Ontology</a:t>
            </a:r>
            <a:r>
              <a:rPr lang="en-GB" sz="2800" dirty="0"/>
              <a:t> </a:t>
            </a:r>
            <a:r>
              <a:rPr lang="en-GB" sz="2800" dirty="0">
                <a:latin typeface="Arial"/>
                <a:cs typeface="Arial"/>
              </a:rPr>
              <a:t>‒ </a:t>
            </a:r>
            <a:r>
              <a:rPr lang="en-GB" sz="2800" dirty="0"/>
              <a:t>What are we looking at? What exists, and how should we view or study things? </a:t>
            </a:r>
          </a:p>
          <a:p>
            <a:pPr>
              <a:buFont typeface="Wingdings" panose="05000000000000000000" pitchFamily="2" charset="2"/>
              <a:buChar char="§"/>
            </a:pPr>
            <a:endParaRPr lang="en-GB" sz="2800" dirty="0"/>
          </a:p>
          <a:p>
            <a:pPr>
              <a:buFont typeface="Wingdings" panose="05000000000000000000" pitchFamily="2" charset="2"/>
              <a:buChar char="§"/>
            </a:pPr>
            <a:r>
              <a:rPr lang="en-GB" sz="2800" b="1" dirty="0"/>
              <a:t>Epistemology</a:t>
            </a:r>
            <a:r>
              <a:rPr lang="en-GB" sz="2800" dirty="0"/>
              <a:t> </a:t>
            </a:r>
            <a:r>
              <a:rPr lang="en-GB" sz="2800" dirty="0">
                <a:latin typeface="Arial"/>
                <a:cs typeface="Arial"/>
              </a:rPr>
              <a:t>‒ </a:t>
            </a:r>
            <a:r>
              <a:rPr lang="en-GB" sz="2800" dirty="0"/>
              <a:t>How do you look for and find out about these phenomena? How do we know about the world? </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Be doubtful, be sceptical, be critical. </a:t>
            </a:r>
          </a:p>
          <a:p>
            <a:pPr marL="0" indent="0">
              <a:buNone/>
            </a:pPr>
            <a:endParaRPr lang="en-GB" dirty="0"/>
          </a:p>
        </p:txBody>
      </p:sp>
      <p:pic>
        <p:nvPicPr>
          <p:cNvPr id="4" name="Picture 3">
            <a:extLst>
              <a:ext uri="{FF2B5EF4-FFF2-40B4-BE49-F238E27FC236}">
                <a16:creationId xmlns:a16="http://schemas.microsoft.com/office/drawing/2014/main" id="{D6A8D22F-D771-FB47-C564-FDB41FB55EE1}"/>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5140339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CB6CD-85BD-E5F5-5012-807DB661B905}"/>
              </a:ext>
            </a:extLst>
          </p:cNvPr>
          <p:cNvSpPr>
            <a:spLocks noGrp="1"/>
          </p:cNvSpPr>
          <p:nvPr>
            <p:ph type="title"/>
          </p:nvPr>
        </p:nvSpPr>
        <p:spPr/>
        <p:txBody>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How do we know things in the social sciences?</a:t>
            </a:r>
            <a:br>
              <a:rPr lang="en-US" sz="4400" b="1" dirty="0">
                <a:ln w="0"/>
                <a:solidFill>
                  <a:srgbClr val="7030A0"/>
                </a:solidFill>
                <a:effectLst>
                  <a:outerShdw blurRad="38100" dist="25400" dir="5400000" algn="ctr" rotWithShape="0">
                    <a:srgbClr val="6E747A">
                      <a:alpha val="43000"/>
                    </a:srgbClr>
                  </a:outerShdw>
                </a:effectLst>
                <a:latin typeface="Calibri Light" panose="020F0302020204030204"/>
              </a:rPr>
            </a:br>
            <a:endParaRPr lang="en-GB" dirty="0"/>
          </a:p>
        </p:txBody>
      </p:sp>
      <p:sp>
        <p:nvSpPr>
          <p:cNvPr id="3" name="Content Placeholder 2">
            <a:extLst>
              <a:ext uri="{FF2B5EF4-FFF2-40B4-BE49-F238E27FC236}">
                <a16:creationId xmlns:a16="http://schemas.microsoft.com/office/drawing/2014/main" id="{BF405F4C-527F-6FB8-33EA-77F603E41F14}"/>
              </a:ext>
            </a:extLst>
          </p:cNvPr>
          <p:cNvSpPr>
            <a:spLocks noGrp="1"/>
          </p:cNvSpPr>
          <p:nvPr>
            <p:ph idx="1"/>
          </p:nvPr>
        </p:nvSpPr>
        <p:spPr>
          <a:xfrm>
            <a:off x="723900" y="1439862"/>
            <a:ext cx="10629900" cy="3978275"/>
          </a:xfrm>
        </p:spPr>
        <p:txBody>
          <a:bodyPr/>
          <a:lstStyle/>
          <a:p>
            <a:r>
              <a:rPr lang="en-GB" sz="2800" b="1" dirty="0"/>
              <a:t>Empiricism</a:t>
            </a:r>
            <a:r>
              <a:rPr lang="en-GB" sz="2800" dirty="0"/>
              <a:t>: knowledge comes from experience</a:t>
            </a:r>
          </a:p>
          <a:p>
            <a:pPr marL="0" indent="0">
              <a:buNone/>
            </a:pPr>
            <a:endParaRPr lang="en-GB" sz="2800" dirty="0"/>
          </a:p>
          <a:p>
            <a:r>
              <a:rPr lang="en-GB" sz="2800" b="1" dirty="0"/>
              <a:t>Inductive Reasoning</a:t>
            </a:r>
            <a:r>
              <a:rPr lang="en-GB" sz="2800" dirty="0"/>
              <a:t>: proceed based on many observations gathered from experience to derive a general principle</a:t>
            </a:r>
          </a:p>
          <a:p>
            <a:pPr marL="0" indent="0">
              <a:buNone/>
            </a:pPr>
            <a:endParaRPr lang="en-GB" sz="2800" dirty="0"/>
          </a:p>
          <a:p>
            <a:r>
              <a:rPr lang="en-GB" sz="2800" b="1" dirty="0"/>
              <a:t>Deductive Reasoning</a:t>
            </a:r>
            <a:r>
              <a:rPr lang="en-GB" sz="2800" dirty="0"/>
              <a:t>: proceed based on statements (or premises) that are assumed to be true, to conclusions which must be true if the premises are true</a:t>
            </a:r>
          </a:p>
          <a:p>
            <a:pPr marL="0" indent="0">
              <a:buNone/>
            </a:pPr>
            <a:endParaRPr lang="en-GB" dirty="0"/>
          </a:p>
        </p:txBody>
      </p:sp>
      <p:pic>
        <p:nvPicPr>
          <p:cNvPr id="4" name="Picture 3">
            <a:extLst>
              <a:ext uri="{FF2B5EF4-FFF2-40B4-BE49-F238E27FC236}">
                <a16:creationId xmlns:a16="http://schemas.microsoft.com/office/drawing/2014/main" id="{BCFA2C17-B379-401D-0E5F-9BA57521EE7A}"/>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474433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FD662-1588-494E-C93E-242D4FD90B0F}"/>
              </a:ext>
            </a:extLst>
          </p:cNvPr>
          <p:cNvSpPr>
            <a:spLocks noGrp="1"/>
          </p:cNvSpPr>
          <p:nvPr>
            <p:ph type="title"/>
          </p:nvPr>
        </p:nvSpPr>
        <p:spPr/>
        <p:txBody>
          <a:bodyPr>
            <a:normAutofit fontScale="90000"/>
          </a:bodyPr>
          <a:lstStyle/>
          <a:p>
            <a:r>
              <a:rPr lang="en-GB" sz="4400" b="1" dirty="0">
                <a:ln w="0"/>
                <a:solidFill>
                  <a:srgbClr val="FF0000"/>
                </a:solidFill>
                <a:effectLst>
                  <a:outerShdw blurRad="38100" dist="25400" dir="5400000" algn="ctr" rotWithShape="0">
                    <a:srgbClr val="6E747A">
                      <a:alpha val="43000"/>
                    </a:srgbClr>
                  </a:outerShdw>
                </a:effectLst>
                <a:latin typeface="Calibri Light" panose="020F0302020204030204"/>
              </a:rPr>
              <a:t>Moving from purpose to question to approach to data gathering</a:t>
            </a:r>
            <a:br>
              <a:rPr lang="en-US" sz="4400" b="1" dirty="0">
                <a:ln w="0"/>
                <a:solidFill>
                  <a:srgbClr val="7030A0"/>
                </a:solidFill>
                <a:effectLst>
                  <a:outerShdw blurRad="38100" dist="25400" dir="5400000" algn="ctr" rotWithShape="0">
                    <a:srgbClr val="6E747A">
                      <a:alpha val="43000"/>
                    </a:srgbClr>
                  </a:outerShdw>
                </a:effectLst>
                <a:latin typeface="Calibri Light" panose="020F0302020204030204"/>
              </a:rPr>
            </a:br>
            <a:endParaRPr lang="en-GB" dirty="0"/>
          </a:p>
        </p:txBody>
      </p:sp>
      <p:sp>
        <p:nvSpPr>
          <p:cNvPr id="3" name="Content Placeholder 2">
            <a:extLst>
              <a:ext uri="{FF2B5EF4-FFF2-40B4-BE49-F238E27FC236}">
                <a16:creationId xmlns:a16="http://schemas.microsoft.com/office/drawing/2014/main" id="{ABB618AA-5850-A2A4-47CB-ADB3534D1FB7}"/>
              </a:ext>
            </a:extLst>
          </p:cNvPr>
          <p:cNvSpPr>
            <a:spLocks noGrp="1"/>
          </p:cNvSpPr>
          <p:nvPr>
            <p:ph idx="1"/>
          </p:nvPr>
        </p:nvSpPr>
        <p:spPr/>
        <p:txBody>
          <a:bodyPr/>
          <a:lstStyle/>
          <a:p>
            <a:r>
              <a:rPr lang="en-GB" sz="2800" dirty="0"/>
              <a:t>Can’t map one approach and one method to one kind of question</a:t>
            </a:r>
          </a:p>
          <a:p>
            <a:r>
              <a:rPr lang="en-GB" sz="2800" dirty="0"/>
              <a:t>Each part should inform the others</a:t>
            </a:r>
          </a:p>
          <a:p>
            <a:r>
              <a:rPr lang="en-GB" sz="2800" dirty="0"/>
              <a:t>Constantly revisiting and revising your views, but always need to demonstrate logic for why you’re doing so </a:t>
            </a:r>
            <a:r>
              <a:rPr lang="en-GB" sz="2800" dirty="0">
                <a:latin typeface="Arial"/>
                <a:cs typeface="Arial"/>
              </a:rPr>
              <a:t>‒ </a:t>
            </a:r>
            <a:r>
              <a:rPr lang="en-GB" sz="2800" dirty="0"/>
              <a:t>justify your approach</a:t>
            </a:r>
          </a:p>
          <a:p>
            <a:r>
              <a:rPr lang="en-GB" sz="2800" dirty="0"/>
              <a:t>Think about your project’s interrelated issues</a:t>
            </a:r>
          </a:p>
          <a:p>
            <a:pPr marL="0" indent="0">
              <a:buNone/>
            </a:pPr>
            <a:endParaRPr lang="en-GB" dirty="0"/>
          </a:p>
        </p:txBody>
      </p:sp>
      <p:pic>
        <p:nvPicPr>
          <p:cNvPr id="4" name="Picture 3">
            <a:extLst>
              <a:ext uri="{FF2B5EF4-FFF2-40B4-BE49-F238E27FC236}">
                <a16:creationId xmlns:a16="http://schemas.microsoft.com/office/drawing/2014/main" id="{33D7C6A3-98CB-B296-9610-08B01F3C38FA}"/>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0797195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A1662-A08B-1C55-C05E-54D40A1BF570}"/>
              </a:ext>
            </a:extLst>
          </p:cNvPr>
          <p:cNvSpPr>
            <a:spLocks noGrp="1"/>
          </p:cNvSpPr>
          <p:nvPr>
            <p:ph type="title"/>
          </p:nvPr>
        </p:nvSpPr>
        <p:spPr>
          <a:xfrm>
            <a:off x="723900" y="158648"/>
            <a:ext cx="10629900" cy="726256"/>
          </a:xfrm>
        </p:spPr>
        <p:txBody>
          <a:bodyPr>
            <a:normAutofit/>
          </a:bodyPr>
          <a:lstStyle/>
          <a:p>
            <a:r>
              <a:rPr lang="en-GB" sz="3200" dirty="0">
                <a:solidFill>
                  <a:srgbClr val="FF0000"/>
                </a:solidFill>
                <a:latin typeface="+mn-lt"/>
              </a:rPr>
              <a:t>OVER TO YOU – In groups of 3-4 students (30 minutes)</a:t>
            </a:r>
          </a:p>
        </p:txBody>
      </p:sp>
      <p:sp>
        <p:nvSpPr>
          <p:cNvPr id="3" name="Content Placeholder 2">
            <a:extLst>
              <a:ext uri="{FF2B5EF4-FFF2-40B4-BE49-F238E27FC236}">
                <a16:creationId xmlns:a16="http://schemas.microsoft.com/office/drawing/2014/main" id="{3EFDA3FD-FD1B-D8C7-7028-B1CCFD36317E}"/>
              </a:ext>
            </a:extLst>
          </p:cNvPr>
          <p:cNvSpPr>
            <a:spLocks noGrp="1"/>
          </p:cNvSpPr>
          <p:nvPr>
            <p:ph idx="1"/>
          </p:nvPr>
        </p:nvSpPr>
        <p:spPr>
          <a:xfrm>
            <a:off x="3393357" y="923773"/>
            <a:ext cx="4290553" cy="4872343"/>
          </a:xfrm>
        </p:spPr>
        <p:txBody>
          <a:bodyPr>
            <a:normAutofit fontScale="92500" lnSpcReduction="10000"/>
          </a:bodyPr>
          <a:lstStyle/>
          <a:p>
            <a:pPr marL="0" indent="0">
              <a:buNone/>
            </a:pPr>
            <a:r>
              <a:rPr lang="en-GB" dirty="0"/>
              <a:t>Discuss and give some examples:</a:t>
            </a: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Positivism</a:t>
            </a: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Interpretivism</a:t>
            </a: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Pragmatism</a:t>
            </a: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Critical Realism</a:t>
            </a: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 Statistical Analysis</a:t>
            </a:r>
            <a:endParaRPr lang="en-GB" dirty="0">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Content Analysis</a:t>
            </a: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Thematic Analysis</a:t>
            </a:r>
            <a:endParaRPr lang="en-GB" dirty="0">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 Narrative Analysis</a:t>
            </a:r>
          </a:p>
          <a:p>
            <a:pPr>
              <a:buFont typeface="Wingdings" panose="05000000000000000000" pitchFamily="2"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 Discourse Analysis</a:t>
            </a:r>
          </a:p>
          <a:p>
            <a:pPr>
              <a:buFontTx/>
              <a:buChar char="-"/>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2EB441C3-4006-37E0-8D6C-B7F03FE13758}"/>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9557932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A6F78-9B0D-A024-A3C9-6AE7D77E4B80}"/>
              </a:ext>
            </a:extLst>
          </p:cNvPr>
          <p:cNvSpPr>
            <a:spLocks noGrp="1"/>
          </p:cNvSpPr>
          <p:nvPr>
            <p:ph type="title"/>
          </p:nvPr>
        </p:nvSpPr>
        <p:spPr/>
        <p:txBody>
          <a:bodyPr/>
          <a:lstStyle/>
          <a:p>
            <a:r>
              <a:rPr lang="en-GB" dirty="0">
                <a:solidFill>
                  <a:srgbClr val="FF0000"/>
                </a:solidFill>
                <a:latin typeface="+mn-lt"/>
              </a:rPr>
              <a:t>Summary</a:t>
            </a:r>
          </a:p>
        </p:txBody>
      </p:sp>
      <p:sp>
        <p:nvSpPr>
          <p:cNvPr id="3" name="Content Placeholder 2">
            <a:extLst>
              <a:ext uri="{FF2B5EF4-FFF2-40B4-BE49-F238E27FC236}">
                <a16:creationId xmlns:a16="http://schemas.microsoft.com/office/drawing/2014/main" id="{DB7796D6-FAA9-B199-B431-A332FFC25433}"/>
              </a:ext>
            </a:extLst>
          </p:cNvPr>
          <p:cNvSpPr>
            <a:spLocks noGrp="1"/>
          </p:cNvSpPr>
          <p:nvPr>
            <p:ph idx="1"/>
          </p:nvPr>
        </p:nvSpPr>
        <p:spPr>
          <a:xfrm>
            <a:off x="723900" y="1501161"/>
            <a:ext cx="10629900" cy="2289175"/>
          </a:xfrm>
        </p:spPr>
        <p:txBody>
          <a:bodyPr/>
          <a:lstStyle/>
          <a:p>
            <a:pPr marL="0" indent="0">
              <a:buNone/>
            </a:pPr>
            <a:r>
              <a:rPr lang="en-GB" sz="2800" dirty="0"/>
              <a:t>In this session we looked at the basic outlines of the Research design approaches and paradigms as a part of methodology and to think critically</a:t>
            </a:r>
          </a:p>
          <a:p>
            <a:pPr marL="0" indent="0">
              <a:buNone/>
            </a:pPr>
            <a:endParaRPr lang="en-GB" dirty="0"/>
          </a:p>
        </p:txBody>
      </p:sp>
      <p:pic>
        <p:nvPicPr>
          <p:cNvPr id="4" name="Picture 3">
            <a:extLst>
              <a:ext uri="{FF2B5EF4-FFF2-40B4-BE49-F238E27FC236}">
                <a16:creationId xmlns:a16="http://schemas.microsoft.com/office/drawing/2014/main" id="{1FE1005D-38D0-2E00-3F3D-4C97B90B67CE}"/>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999384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B861C-98B7-F78A-D2D5-5441F6A57BFC}"/>
              </a:ext>
            </a:extLst>
          </p:cNvPr>
          <p:cNvSpPr>
            <a:spLocks noGrp="1"/>
          </p:cNvSpPr>
          <p:nvPr>
            <p:ph type="title"/>
          </p:nvPr>
        </p:nvSpPr>
        <p:spPr/>
        <p:txBody>
          <a:bodyPr/>
          <a:lstStyle/>
          <a:p>
            <a:pPr algn="ctr"/>
            <a:r>
              <a:rPr lang="en-GB" dirty="0">
                <a:solidFill>
                  <a:srgbClr val="FF0000"/>
                </a:solidFill>
                <a:latin typeface="+mn-lt"/>
              </a:rPr>
              <a:t>OVER TO YOU – In Groups of 3-4 students </a:t>
            </a:r>
            <a:br>
              <a:rPr lang="en-GB" dirty="0">
                <a:solidFill>
                  <a:srgbClr val="FF0000"/>
                </a:solidFill>
                <a:latin typeface="+mn-lt"/>
              </a:rPr>
            </a:br>
            <a:r>
              <a:rPr lang="en-GB" dirty="0">
                <a:solidFill>
                  <a:srgbClr val="FF0000"/>
                </a:solidFill>
                <a:latin typeface="+mn-lt"/>
              </a:rPr>
              <a:t>(45 minutes)</a:t>
            </a:r>
          </a:p>
        </p:txBody>
      </p:sp>
      <p:sp>
        <p:nvSpPr>
          <p:cNvPr id="3" name="Content Placeholder 2">
            <a:extLst>
              <a:ext uri="{FF2B5EF4-FFF2-40B4-BE49-F238E27FC236}">
                <a16:creationId xmlns:a16="http://schemas.microsoft.com/office/drawing/2014/main" id="{A3BC2296-B0B6-82B4-6883-54CD6983DEBC}"/>
              </a:ext>
            </a:extLst>
          </p:cNvPr>
          <p:cNvSpPr>
            <a:spLocks noGrp="1"/>
          </p:cNvSpPr>
          <p:nvPr>
            <p:ph idx="1"/>
          </p:nvPr>
        </p:nvSpPr>
        <p:spPr/>
        <p:txBody>
          <a:bodyPr/>
          <a:lstStyle/>
          <a:p>
            <a:pPr marL="0" indent="0">
              <a:buNone/>
            </a:pPr>
            <a:r>
              <a:rPr lang="en-GB" dirty="0"/>
              <a:t>You are the administrative assistant for a division chief in a large holding company that owns several hotels and theme parks. You and the division chief have  just come from the CEO’s office, where you were informed that the guest complaints related to housekeeping and employee attitude are increasing. Your on-site managers have mentioned some tension among the workers but have not considered it unusual. The CEO and your division chief instruct you to investigate.</a:t>
            </a:r>
          </a:p>
          <a:p>
            <a:pPr marL="0" indent="0">
              <a:buNone/>
            </a:pPr>
            <a:r>
              <a:rPr lang="en-GB" dirty="0"/>
              <a:t>Suggest at least three different types of research that might be appropriate in this situation and justify. </a:t>
            </a:r>
          </a:p>
        </p:txBody>
      </p:sp>
      <p:pic>
        <p:nvPicPr>
          <p:cNvPr id="4" name="Picture 3">
            <a:extLst>
              <a:ext uri="{FF2B5EF4-FFF2-40B4-BE49-F238E27FC236}">
                <a16:creationId xmlns:a16="http://schemas.microsoft.com/office/drawing/2014/main" id="{23FE7CF3-A75D-DA91-58CC-D4AC9C7E9FEB}"/>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3040094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03DAF-E6A9-A64C-D0B2-0C667B22FDA1}"/>
              </a:ext>
            </a:extLst>
          </p:cNvPr>
          <p:cNvSpPr>
            <a:spLocks noGrp="1"/>
          </p:cNvSpPr>
          <p:nvPr>
            <p:ph type="title"/>
          </p:nvPr>
        </p:nvSpPr>
        <p:spPr/>
        <p:txBody>
          <a:bodyPr/>
          <a:lstStyle/>
          <a:p>
            <a:r>
              <a:rPr lang="en-GB" dirty="0">
                <a:solidFill>
                  <a:srgbClr val="FF0000"/>
                </a:solidFill>
                <a:latin typeface="+mn-lt"/>
              </a:rPr>
              <a:t>Reference</a:t>
            </a:r>
          </a:p>
        </p:txBody>
      </p:sp>
      <p:sp>
        <p:nvSpPr>
          <p:cNvPr id="3" name="Content Placeholder 2">
            <a:extLst>
              <a:ext uri="{FF2B5EF4-FFF2-40B4-BE49-F238E27FC236}">
                <a16:creationId xmlns:a16="http://schemas.microsoft.com/office/drawing/2014/main" id="{06B4DACD-278A-4BDA-95DC-C1CC811225CA}"/>
              </a:ext>
            </a:extLst>
          </p:cNvPr>
          <p:cNvSpPr>
            <a:spLocks noGrp="1"/>
          </p:cNvSpPr>
          <p:nvPr>
            <p:ph idx="1"/>
          </p:nvPr>
        </p:nvSpPr>
        <p:spPr/>
        <p:txBody>
          <a:bodyPr/>
          <a:lstStyle/>
          <a:p>
            <a:pPr marL="0" indent="0">
              <a:buNone/>
            </a:pPr>
            <a:r>
              <a:rPr lang="en-GB" dirty="0"/>
              <a:t>The slides have been adapted from the book: How to do your Research Project</a:t>
            </a:r>
          </a:p>
          <a:p>
            <a:pPr marL="0" indent="0">
              <a:buNone/>
            </a:pPr>
            <a:endParaRPr lang="en-GB" dirty="0"/>
          </a:p>
        </p:txBody>
      </p:sp>
      <p:pic>
        <p:nvPicPr>
          <p:cNvPr id="4" name="Picture 3">
            <a:extLst>
              <a:ext uri="{FF2B5EF4-FFF2-40B4-BE49-F238E27FC236}">
                <a16:creationId xmlns:a16="http://schemas.microsoft.com/office/drawing/2014/main" id="{C6C493A1-587A-801B-E37B-AA060882E8E1}"/>
              </a:ext>
            </a:extLst>
          </p:cNvPr>
          <p:cNvPicPr>
            <a:picLocks noChangeAspect="1"/>
          </p:cNvPicPr>
          <p:nvPr/>
        </p:nvPicPr>
        <p:blipFill>
          <a:blip r:embed="rId2"/>
          <a:stretch>
            <a:fillRect/>
          </a:stretch>
        </p:blipFill>
        <p:spPr>
          <a:xfrm>
            <a:off x="4434167" y="2649334"/>
            <a:ext cx="3209365" cy="2704331"/>
          </a:xfrm>
          <a:prstGeom prst="rect">
            <a:avLst/>
          </a:prstGeom>
        </p:spPr>
      </p:pic>
      <p:pic>
        <p:nvPicPr>
          <p:cNvPr id="5" name="Picture 4">
            <a:extLst>
              <a:ext uri="{FF2B5EF4-FFF2-40B4-BE49-F238E27FC236}">
                <a16:creationId xmlns:a16="http://schemas.microsoft.com/office/drawing/2014/main" id="{AA5DF945-07C0-7469-F1B4-354534F75875}"/>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14493643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1383</Words>
  <Application>Microsoft Office PowerPoint</Application>
  <PresentationFormat>Widescreen</PresentationFormat>
  <Paragraphs>139</Paragraphs>
  <Slides>23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Aptos</vt:lpstr>
      <vt:lpstr>Aptos Display</vt:lpstr>
      <vt:lpstr>Arial</vt:lpstr>
      <vt:lpstr>Calibri</vt:lpstr>
      <vt:lpstr>Calibri Light</vt:lpstr>
      <vt:lpstr>Courier New</vt:lpstr>
      <vt:lpstr>Wingdings</vt:lpstr>
      <vt:lpstr>Office Theme</vt:lpstr>
      <vt:lpstr>PowerPoint Presentation</vt:lpstr>
      <vt:lpstr>WEEK 6 RESEARCH DESIGN</vt:lpstr>
      <vt:lpstr>Learning Outcomes</vt:lpstr>
      <vt:lpstr>Research design </vt:lpstr>
      <vt:lpstr>Design in the Research Process</vt:lpstr>
      <vt:lpstr>Research design</vt:lpstr>
      <vt:lpstr>Research Design</vt:lpstr>
      <vt:lpstr>Descriptors of Research Design</vt:lpstr>
      <vt:lpstr>Descriptors of Research Design</vt:lpstr>
      <vt:lpstr>Explanation of Categories </vt:lpstr>
      <vt:lpstr>Your Turn – in groups of 3-4 students (20 minutes)</vt:lpstr>
      <vt:lpstr>Paradigms</vt:lpstr>
      <vt:lpstr>Positivism</vt:lpstr>
      <vt:lpstr>Interpretivism</vt:lpstr>
      <vt:lpstr>Paradigms and research approach </vt:lpstr>
      <vt:lpstr>Qualitative vs quantitative evidence </vt:lpstr>
      <vt:lpstr>Thinking critically  </vt:lpstr>
      <vt:lpstr>How do we know things in the social sciences? </vt:lpstr>
      <vt:lpstr>Moving from purpose to question to approach to data gathering </vt:lpstr>
      <vt:lpstr>OVER TO YOU – In groups of 3-4 students (30 minutes)</vt:lpstr>
      <vt:lpstr>Summary</vt:lpstr>
      <vt:lpstr>OVER TO YOU – In Groups of 3-4 students  (45 minutes)</vt:lpstr>
      <vt:lpstr>Reference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Samuel Ofori</dc:creator>
  <cp:lastModifiedBy>Samuel Ofori</cp:lastModifiedBy>
  <cp:revision>1</cp:revision>
  <dcterms:created xsi:type="dcterms:W3CDTF">2025-01-15T12:12:59Z</dcterms:created>
  <dcterms:modified xsi:type="dcterms:W3CDTF">2025-01-15T12:13:32Z</dcterms:modified>
</cp:coreProperties>
</file>