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2CD24C-DB22-4CFD-9D34-F9BD46C41F7D}" type="datetimeFigureOut">
              <a:rPr lang="en-GB" smtClean="0"/>
              <a:t>19/03/2023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977D18-7DE4-4A7B-8577-B66E262829A4}" type="slidenum">
              <a:rPr lang="en-GB" smtClean="0"/>
              <a:t>‹#›</a:t>
            </a:fld>
            <a:endParaRPr lang="en-GB"/>
          </a:p>
        </p:txBody>
      </p:sp>
    </p:spTree>
    <p:extLst>
      <p:ext uri="{BB962C8B-B14F-4D97-AF65-F5344CB8AC3E}">
        <p14:creationId xmlns:p14="http://schemas.microsoft.com/office/powerpoint/2010/main" val="3966712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5977D18-7DE4-4A7B-8577-B66E262829A4}" type="slidenum">
              <a:rPr lang="en-GB" smtClean="0"/>
              <a:t>4</a:t>
            </a:fld>
            <a:endParaRPr lang="en-GB"/>
          </a:p>
        </p:txBody>
      </p:sp>
    </p:spTree>
    <p:extLst>
      <p:ext uri="{BB962C8B-B14F-4D97-AF65-F5344CB8AC3E}">
        <p14:creationId xmlns:p14="http://schemas.microsoft.com/office/powerpoint/2010/main" val="120073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3/19/2023</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757797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3/19/2023</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96227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3/19/2023</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50591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3/19/2023</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71656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3/19/2023</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70992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3/19/2023</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53885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3/19/2023</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10228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3/19/2023</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2160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3/19/2023</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40683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3/19/2023</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06095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3/19/2023</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35877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3/19/2023</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53787725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link.springer.com/article/10.1007/s40593-016-0135-7" TargetMode="External"/><Relationship Id="rId2" Type="http://schemas.openxmlformats.org/officeDocument/2006/relationships/hyperlink" Target="https://www.pearson.com/us/higher-education/customers/institutional-leaders/digital-learner.html" TargetMode="External"/><Relationship Id="rId1" Type="http://schemas.openxmlformats.org/officeDocument/2006/relationships/slideLayout" Target="../slideLayouts/slideLayout2.xml"/><Relationship Id="rId4" Type="http://schemas.openxmlformats.org/officeDocument/2006/relationships/hyperlink" Target="https://www.toolshero.com/personal-development/borton-model-of-refl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F57B0F3-A8E0-41BC-8EE0-80EDA7439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smoke background">
            <a:extLst>
              <a:ext uri="{FF2B5EF4-FFF2-40B4-BE49-F238E27FC236}">
                <a16:creationId xmlns:a16="http://schemas.microsoft.com/office/drawing/2014/main" id="{60AD2E3A-0131-5DF0-CF31-E54ECB1C8751}"/>
              </a:ext>
            </a:extLst>
          </p:cNvPr>
          <p:cNvPicPr>
            <a:picLocks noChangeAspect="1"/>
          </p:cNvPicPr>
          <p:nvPr/>
        </p:nvPicPr>
        <p:blipFill rotWithShape="1">
          <a:blip r:embed="rId2"/>
          <a:srcRect t="6492" b="89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042BD0CA-AB68-4EF2-9E2A-C4E24BD45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00" y="2057400"/>
            <a:ext cx="6781800" cy="27432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12976-3FDA-061D-0C10-03F68F81C24C}"/>
              </a:ext>
            </a:extLst>
          </p:cNvPr>
          <p:cNvSpPr>
            <a:spLocks noGrp="1"/>
          </p:cNvSpPr>
          <p:nvPr>
            <p:ph type="ctrTitle"/>
          </p:nvPr>
        </p:nvSpPr>
        <p:spPr>
          <a:xfrm>
            <a:off x="3390900" y="2516094"/>
            <a:ext cx="5448300" cy="1057099"/>
          </a:xfrm>
        </p:spPr>
        <p:txBody>
          <a:bodyPr>
            <a:normAutofit/>
          </a:bodyPr>
          <a:lstStyle/>
          <a:p>
            <a:r>
              <a:rPr lang="en-GB" sz="3200" dirty="0">
                <a:solidFill>
                  <a:schemeClr val="bg2"/>
                </a:solidFill>
              </a:rPr>
              <a:t>Digital Era Assignment 1 </a:t>
            </a:r>
          </a:p>
        </p:txBody>
      </p:sp>
      <p:sp>
        <p:nvSpPr>
          <p:cNvPr id="3" name="Subtitle 2">
            <a:extLst>
              <a:ext uri="{FF2B5EF4-FFF2-40B4-BE49-F238E27FC236}">
                <a16:creationId xmlns:a16="http://schemas.microsoft.com/office/drawing/2014/main" id="{52989EE6-77A6-0582-1A28-FC18FEE4D0F2}"/>
              </a:ext>
            </a:extLst>
          </p:cNvPr>
          <p:cNvSpPr>
            <a:spLocks noGrp="1"/>
          </p:cNvSpPr>
          <p:nvPr>
            <p:ph type="subTitle" idx="1"/>
          </p:nvPr>
        </p:nvSpPr>
        <p:spPr>
          <a:xfrm>
            <a:off x="3390900" y="3713871"/>
            <a:ext cx="5448300" cy="750554"/>
          </a:xfrm>
        </p:spPr>
        <p:txBody>
          <a:bodyPr>
            <a:normAutofit/>
          </a:bodyPr>
          <a:lstStyle/>
          <a:p>
            <a:r>
              <a:rPr lang="en-GB" sz="2000" dirty="0">
                <a:solidFill>
                  <a:schemeClr val="bg1"/>
                </a:solidFill>
              </a:rPr>
              <a:t>By Masoom Ashraf</a:t>
            </a:r>
          </a:p>
        </p:txBody>
      </p:sp>
    </p:spTree>
    <p:extLst>
      <p:ext uri="{BB962C8B-B14F-4D97-AF65-F5344CB8AC3E}">
        <p14:creationId xmlns:p14="http://schemas.microsoft.com/office/powerpoint/2010/main" val="2507064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56D008-F397-56E2-A207-680FEB831F0D}"/>
              </a:ext>
            </a:extLst>
          </p:cNvPr>
          <p:cNvSpPr>
            <a:spLocks noGrp="1"/>
          </p:cNvSpPr>
          <p:nvPr>
            <p:ph type="title"/>
          </p:nvPr>
        </p:nvSpPr>
        <p:spPr>
          <a:xfrm>
            <a:off x="1371599" y="1010097"/>
            <a:ext cx="9486901" cy="837753"/>
          </a:xfrm>
        </p:spPr>
        <p:txBody>
          <a:bodyPr anchor="b">
            <a:normAutofit fontScale="90000"/>
          </a:bodyPr>
          <a:lstStyle/>
          <a:p>
            <a:pPr algn="ctr"/>
            <a:r>
              <a:rPr lang="en-GB" dirty="0"/>
              <a:t>TASK 1 – Preparing for higher education </a:t>
            </a:r>
          </a:p>
        </p:txBody>
      </p:sp>
      <p:sp>
        <p:nvSpPr>
          <p:cNvPr id="3" name="Content Placeholder 2">
            <a:extLst>
              <a:ext uri="{FF2B5EF4-FFF2-40B4-BE49-F238E27FC236}">
                <a16:creationId xmlns:a16="http://schemas.microsoft.com/office/drawing/2014/main" id="{BC1731E9-769F-378B-79EF-22F1F36EF41A}"/>
              </a:ext>
            </a:extLst>
          </p:cNvPr>
          <p:cNvSpPr>
            <a:spLocks noGrp="1"/>
          </p:cNvSpPr>
          <p:nvPr>
            <p:ph idx="1"/>
          </p:nvPr>
        </p:nvSpPr>
        <p:spPr>
          <a:xfrm>
            <a:off x="951722" y="2071396"/>
            <a:ext cx="9906779" cy="3919829"/>
          </a:xfrm>
        </p:spPr>
        <p:txBody>
          <a:bodyPr>
            <a:normAutofit fontScale="85000" lnSpcReduction="20000"/>
          </a:bodyPr>
          <a:lstStyle/>
          <a:p>
            <a:pPr marL="0" indent="0" algn="l" rtl="0" fontAlgn="base">
              <a:buNone/>
            </a:pPr>
            <a:r>
              <a:rPr lang="en-US" sz="1800" b="0" i="0" dirty="0">
                <a:solidFill>
                  <a:srgbClr val="000000"/>
                </a:solidFill>
                <a:effectLst/>
                <a:latin typeface="Arial Nova" panose="020B0604020202020204" pitchFamily="34" charset="0"/>
              </a:rPr>
              <a:t>Preparing for higher education requires commitment and being mentally ready with a positive attitude that you want to achieve the goals and results you have made intentions to study for. You need to remain passionate throughout even though there may be times things start to get too much and overwhelming for you, keeping in mind that there will be hiccups and downfalls along the way. This will be all a part of the learning </a:t>
            </a:r>
            <a:r>
              <a:rPr lang="en-US" sz="1800" b="0" i="0" dirty="0" err="1">
                <a:solidFill>
                  <a:srgbClr val="000000"/>
                </a:solidFill>
                <a:effectLst/>
                <a:latin typeface="Arial Nova" panose="020B0604020202020204" pitchFamily="34" charset="0"/>
              </a:rPr>
              <a:t>kerb</a:t>
            </a:r>
            <a:r>
              <a:rPr lang="en-US" sz="1800" b="0" i="0" dirty="0">
                <a:solidFill>
                  <a:srgbClr val="000000"/>
                </a:solidFill>
                <a:effectLst/>
                <a:latin typeface="Arial Nova" panose="020B0604020202020204" pitchFamily="34" charset="0"/>
              </a:rPr>
              <a:t> and having a positive attitude helps in overcoming these factors. </a:t>
            </a:r>
            <a:endParaRPr lang="en-US" b="0" i="0" dirty="0">
              <a:solidFill>
                <a:srgbClr val="000000"/>
              </a:solidFill>
              <a:effectLst/>
              <a:latin typeface="Segoe UI" panose="020B0502040204020203" pitchFamily="34" charset="0"/>
            </a:endParaRPr>
          </a:p>
          <a:p>
            <a:pPr marL="0" indent="0" algn="l" rtl="0" fontAlgn="base">
              <a:buNone/>
            </a:pPr>
            <a:r>
              <a:rPr lang="en-US" sz="1800" b="0" i="0" dirty="0">
                <a:solidFill>
                  <a:srgbClr val="000000"/>
                </a:solidFill>
                <a:effectLst/>
                <a:latin typeface="Arial Nova" panose="020B0604020202020204" pitchFamily="34" charset="0"/>
              </a:rPr>
              <a:t>Passion is something that helps a lot of people in higher education as they have chosen to study further it is not like school that you are obliged to go and study you have chosen this path to better your education and career. </a:t>
            </a:r>
            <a:endParaRPr lang="en-US" b="0" i="0" dirty="0">
              <a:solidFill>
                <a:srgbClr val="000000"/>
              </a:solidFill>
              <a:effectLst/>
              <a:latin typeface="Segoe UI" panose="020B0502040204020203" pitchFamily="34" charset="0"/>
            </a:endParaRPr>
          </a:p>
          <a:p>
            <a:pPr marL="0" indent="0" algn="l" rtl="0" fontAlgn="base">
              <a:buNone/>
            </a:pPr>
            <a:r>
              <a:rPr lang="en-US" sz="1800" b="0" i="0" dirty="0">
                <a:solidFill>
                  <a:srgbClr val="000000"/>
                </a:solidFill>
                <a:effectLst/>
                <a:latin typeface="Arial Nova" panose="020B0604020202020204" pitchFamily="34" charset="0"/>
              </a:rPr>
              <a:t>Taking advantage of resources available and technology also any help advise from your university is essential. Being in a comfortable place when you study is also a crucial factor as you can avoid disturbances or any obstacles that may arise. </a:t>
            </a:r>
            <a:endParaRPr lang="en-US" b="0" i="0" dirty="0">
              <a:solidFill>
                <a:srgbClr val="000000"/>
              </a:solidFill>
              <a:effectLst/>
              <a:latin typeface="Segoe UI" panose="020B0502040204020203" pitchFamily="34" charset="0"/>
            </a:endParaRPr>
          </a:p>
          <a:p>
            <a:pPr marL="0" indent="0" algn="l" rtl="0" fontAlgn="base">
              <a:buNone/>
            </a:pPr>
            <a:r>
              <a:rPr lang="en-US" sz="1800" b="0" i="0" dirty="0">
                <a:solidFill>
                  <a:srgbClr val="000000"/>
                </a:solidFill>
                <a:effectLst/>
                <a:latin typeface="Arial Nova" panose="020B0604020202020204" pitchFamily="34" charset="0"/>
              </a:rPr>
              <a:t>I also believe that looking after yourself is key when going into higher education as you want to give it your best and you can only do this if you are sleeping on time and eating properly and just taking care of your general health and wellbeing. </a:t>
            </a:r>
            <a:endParaRPr lang="en-US" b="0" i="0" dirty="0">
              <a:solidFill>
                <a:srgbClr val="000000"/>
              </a:solidFill>
              <a:effectLst/>
              <a:latin typeface="Segoe UI" panose="020B0502040204020203" pitchFamily="34" charset="0"/>
            </a:endParaRPr>
          </a:p>
          <a:p>
            <a:pPr marL="0" indent="0" algn="l" rtl="0" fontAlgn="base">
              <a:buNone/>
            </a:pPr>
            <a:r>
              <a:rPr lang="en-US" sz="1800" b="0" i="0" dirty="0">
                <a:solidFill>
                  <a:srgbClr val="000000"/>
                </a:solidFill>
                <a:effectLst/>
                <a:latin typeface="Arial Nova" panose="020B0604020202020204" pitchFamily="34" charset="0"/>
              </a:rPr>
              <a:t>A lot of students worry about how they will be supporting themselves while studying and I think is very important to make sure you turn to the correct avenues for financial help to avoid any hardship that may stop you from going into higher education. And student finance England help with university fees along with your everyday expenses including paying towards accommodation. So, it is key to get this application in as soon as possible so you know how much you will be supported by them. </a:t>
            </a:r>
            <a:endParaRPr lang="en-US"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216402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72A6E-E4FF-BE3C-97C8-976EA850079B}"/>
              </a:ext>
            </a:extLst>
          </p:cNvPr>
          <p:cNvSpPr>
            <a:spLocks noGrp="1"/>
          </p:cNvSpPr>
          <p:nvPr>
            <p:ph type="title"/>
          </p:nvPr>
        </p:nvSpPr>
        <p:spPr>
          <a:xfrm>
            <a:off x="1285875" y="390525"/>
            <a:ext cx="9572625" cy="904876"/>
          </a:xfrm>
        </p:spPr>
        <p:txBody>
          <a:bodyPr>
            <a:normAutofit fontScale="90000"/>
          </a:bodyPr>
          <a:lstStyle/>
          <a:p>
            <a:r>
              <a:rPr lang="en-GB" dirty="0"/>
              <a:t>TASK2 – MIND MAP OF BECOMING A DIGITAL LEARNER </a:t>
            </a:r>
          </a:p>
        </p:txBody>
      </p:sp>
      <p:pic>
        <p:nvPicPr>
          <p:cNvPr id="4" name="Content Placeholder 3">
            <a:extLst>
              <a:ext uri="{FF2B5EF4-FFF2-40B4-BE49-F238E27FC236}">
                <a16:creationId xmlns:a16="http://schemas.microsoft.com/office/drawing/2014/main" id="{15761752-1986-E734-5573-886BA90435E5}"/>
              </a:ext>
            </a:extLst>
          </p:cNvPr>
          <p:cNvPicPr>
            <a:picLocks noGrp="1" noChangeAspect="1"/>
          </p:cNvPicPr>
          <p:nvPr>
            <p:ph idx="1"/>
          </p:nvPr>
        </p:nvPicPr>
        <p:blipFill>
          <a:blip r:embed="rId2"/>
          <a:stretch>
            <a:fillRect/>
          </a:stretch>
        </p:blipFill>
        <p:spPr>
          <a:xfrm>
            <a:off x="1905000" y="1295401"/>
            <a:ext cx="7962900" cy="5267059"/>
          </a:xfrm>
          <a:prstGeom prst="rect">
            <a:avLst/>
          </a:prstGeom>
        </p:spPr>
      </p:pic>
    </p:spTree>
    <p:extLst>
      <p:ext uri="{BB962C8B-B14F-4D97-AF65-F5344CB8AC3E}">
        <p14:creationId xmlns:p14="http://schemas.microsoft.com/office/powerpoint/2010/main" val="695602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8AC69-8AE8-0C9B-E559-26B6959E6F50}"/>
              </a:ext>
            </a:extLst>
          </p:cNvPr>
          <p:cNvSpPr>
            <a:spLocks noGrp="1"/>
          </p:cNvSpPr>
          <p:nvPr>
            <p:ph type="title"/>
          </p:nvPr>
        </p:nvSpPr>
        <p:spPr>
          <a:xfrm>
            <a:off x="1133475" y="257175"/>
            <a:ext cx="9486900" cy="1371600"/>
          </a:xfrm>
        </p:spPr>
        <p:txBody>
          <a:bodyPr/>
          <a:lstStyle/>
          <a:p>
            <a:r>
              <a:rPr lang="en-GB" dirty="0"/>
              <a:t>Task 3 – video presentation about my personal identity </a:t>
            </a:r>
          </a:p>
        </p:txBody>
      </p:sp>
      <p:sp>
        <p:nvSpPr>
          <p:cNvPr id="7" name="Content Placeholder 6">
            <a:extLst>
              <a:ext uri="{FF2B5EF4-FFF2-40B4-BE49-F238E27FC236}">
                <a16:creationId xmlns:a16="http://schemas.microsoft.com/office/drawing/2014/main" id="{EB2C1A4A-1CC9-664B-9073-513EFC87C742}"/>
              </a:ext>
            </a:extLst>
          </p:cNvPr>
          <p:cNvSpPr>
            <a:spLocks noGrp="1"/>
          </p:cNvSpPr>
          <p:nvPr>
            <p:ph idx="1"/>
          </p:nvPr>
        </p:nvSpPr>
        <p:spPr>
          <a:xfrm>
            <a:off x="1133475" y="2038350"/>
            <a:ext cx="9725025" cy="4133851"/>
          </a:xfrm>
        </p:spPr>
        <p:txBody>
          <a:bodyPr/>
          <a:lstStyle/>
          <a:p>
            <a:endParaRPr lang="en-GB" dirty="0"/>
          </a:p>
        </p:txBody>
      </p:sp>
      <p:pic>
        <p:nvPicPr>
          <p:cNvPr id="20" name="Audio 19">
            <a:hlinkClick r:id="" action="ppaction://media"/>
            <a:extLst>
              <a:ext uri="{FF2B5EF4-FFF2-40B4-BE49-F238E27FC236}">
                <a16:creationId xmlns:a16="http://schemas.microsoft.com/office/drawing/2014/main" id="{0D2BCDAC-83C4-D71E-1482-818FEBF7219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3513947" y="905263"/>
            <a:ext cx="4099832" cy="4099832"/>
          </a:xfrm>
          <a:prstGeom prst="ellipse">
            <a:avLst/>
          </a:prstGeom>
        </p:spPr>
      </p:pic>
    </p:spTree>
    <p:extLst>
      <p:ext uri="{BB962C8B-B14F-4D97-AF65-F5344CB8AC3E}">
        <p14:creationId xmlns:p14="http://schemas.microsoft.com/office/powerpoint/2010/main" val="2073717532"/>
      </p:ext>
    </p:extLst>
  </p:cSld>
  <p:clrMapOvr>
    <a:masterClrMapping/>
  </p:clrMapOvr>
  <mc:AlternateContent xmlns:mc="http://schemas.openxmlformats.org/markup-compatibility/2006" xmlns:p14="http://schemas.microsoft.com/office/powerpoint/2010/main">
    <mc:Choice Requires="p14">
      <p:transition spd="slow" p14:dur="2000" advTm="111449"/>
    </mc:Choice>
    <mc:Fallback xmlns="">
      <p:transition spd="slow" advTm="1114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F0C4C-2D65-58B0-1E29-983A423B14D9}"/>
              </a:ext>
            </a:extLst>
          </p:cNvPr>
          <p:cNvSpPr>
            <a:spLocks noGrp="1"/>
          </p:cNvSpPr>
          <p:nvPr>
            <p:ph type="title"/>
          </p:nvPr>
        </p:nvSpPr>
        <p:spPr/>
        <p:txBody>
          <a:bodyPr/>
          <a:lstStyle/>
          <a:p>
            <a:r>
              <a:rPr lang="en-GB" dirty="0"/>
              <a:t>Reflection on starting university </a:t>
            </a:r>
          </a:p>
        </p:txBody>
      </p:sp>
      <p:sp>
        <p:nvSpPr>
          <p:cNvPr id="3" name="Content Placeholder 2">
            <a:extLst>
              <a:ext uri="{FF2B5EF4-FFF2-40B4-BE49-F238E27FC236}">
                <a16:creationId xmlns:a16="http://schemas.microsoft.com/office/drawing/2014/main" id="{D6E0C337-3C36-17C7-CB1C-037B6C28BEFE}"/>
              </a:ext>
            </a:extLst>
          </p:cNvPr>
          <p:cNvSpPr>
            <a:spLocks noGrp="1"/>
          </p:cNvSpPr>
          <p:nvPr>
            <p:ph idx="1"/>
          </p:nvPr>
        </p:nvSpPr>
        <p:spPr>
          <a:xfrm>
            <a:off x="681135" y="2254102"/>
            <a:ext cx="11206065" cy="4342641"/>
          </a:xfrm>
        </p:spPr>
        <p:txBody>
          <a:bodyPr>
            <a:normAutofit fontScale="92500" lnSpcReduction="20000"/>
          </a:bodyPr>
          <a:lstStyle/>
          <a:p>
            <a:pPr marL="0" indent="0" algn="l" rtl="0" fontAlgn="base">
              <a:buNone/>
            </a:pPr>
            <a:r>
              <a:rPr lang="en-US" sz="1800" b="0" i="0" dirty="0">
                <a:solidFill>
                  <a:srgbClr val="000000"/>
                </a:solidFill>
                <a:effectLst/>
                <a:latin typeface="Arial Nova" panose="020B0504020202020204" pitchFamily="34" charset="0"/>
              </a:rPr>
              <a:t>Starting higher education in university was a big step and decision for me and a lot of time and thought when into this before I finally decided it was now or never. </a:t>
            </a:r>
            <a:endParaRPr lang="en-US" b="0" i="0" dirty="0">
              <a:solidFill>
                <a:srgbClr val="000000"/>
              </a:solidFill>
              <a:effectLst/>
              <a:latin typeface="Segoe UI" panose="020B0502040204020203" pitchFamily="34" charset="0"/>
            </a:endParaRPr>
          </a:p>
          <a:p>
            <a:pPr marL="0" indent="0" algn="l" rtl="0" fontAlgn="base">
              <a:buNone/>
            </a:pPr>
            <a:r>
              <a:rPr lang="en-US" sz="1800" b="0" i="0" dirty="0">
                <a:solidFill>
                  <a:srgbClr val="000000"/>
                </a:solidFill>
                <a:effectLst/>
                <a:latin typeface="Arial Nova" panose="020B0504020202020204" pitchFamily="34" charset="0"/>
              </a:rPr>
              <a:t>I am 41 years old I have two sons whom one is 10 months old, I had been looking into it for the last couple of years but always thought it was not the right time due to other commitments and responsibilities. With the help and support from my family I finally managed to start not only looking into it but taking the steps I needed to get myself back into higher education. </a:t>
            </a:r>
            <a:r>
              <a:rPr lang="en-US" sz="1800" dirty="0">
                <a:solidFill>
                  <a:srgbClr val="000000"/>
                </a:solidFill>
                <a:latin typeface="Arial Nova" panose="020B0504020202020204" pitchFamily="34" charset="0"/>
              </a:rPr>
              <a:t>This support allows me to have the time to learn and grasp my understanding of things, allowing me in the future to grasp navigation much more easily. </a:t>
            </a:r>
            <a:endParaRPr lang="en-US" b="0" i="0" dirty="0">
              <a:solidFill>
                <a:srgbClr val="000000"/>
              </a:solidFill>
              <a:effectLst/>
              <a:latin typeface="Segoe UI" panose="020B0502040204020203" pitchFamily="34" charset="0"/>
            </a:endParaRPr>
          </a:p>
          <a:p>
            <a:pPr marL="0" indent="0" algn="l" rtl="0" fontAlgn="base">
              <a:buNone/>
            </a:pPr>
            <a:r>
              <a:rPr lang="en-US" sz="1800" b="0" i="0" dirty="0">
                <a:solidFill>
                  <a:srgbClr val="000000"/>
                </a:solidFill>
                <a:effectLst/>
                <a:latin typeface="Arial Nova" panose="020B0504020202020204" pitchFamily="34" charset="0"/>
              </a:rPr>
              <a:t>From applications to interviews and tests it was not all easy for me, but I got through them all and got myself into law and legal practice and have been on the course for over a month now. </a:t>
            </a:r>
            <a:endParaRPr lang="en-US" b="0" i="0" dirty="0">
              <a:solidFill>
                <a:srgbClr val="000000"/>
              </a:solidFill>
              <a:effectLst/>
              <a:latin typeface="Segoe UI" panose="020B0502040204020203" pitchFamily="34" charset="0"/>
            </a:endParaRPr>
          </a:p>
          <a:p>
            <a:pPr marL="0" indent="0" algn="l" rtl="0" fontAlgn="base">
              <a:buNone/>
            </a:pPr>
            <a:r>
              <a:rPr lang="en-US" sz="1800" b="0" i="0" dirty="0">
                <a:solidFill>
                  <a:srgbClr val="000000"/>
                </a:solidFill>
                <a:effectLst/>
                <a:latin typeface="Arial Nova" panose="020B0504020202020204" pitchFamily="34" charset="0"/>
              </a:rPr>
              <a:t>I have been out of education for about 16 years and not familiar with latest technology and applications on the laptop I find it extremely hard to navigate myself around and finding and searching for things can be a very lengthy task with not the best results. But for me it is all about the learning process and I am sure with time my experience in searching for certain resources will get better and I may become good at this one day.  </a:t>
            </a:r>
            <a:endParaRPr lang="en-US" b="0" i="0" dirty="0">
              <a:solidFill>
                <a:srgbClr val="000000"/>
              </a:solidFill>
              <a:effectLst/>
              <a:latin typeface="Segoe UI" panose="020B0502040204020203" pitchFamily="34" charset="0"/>
            </a:endParaRPr>
          </a:p>
          <a:p>
            <a:pPr marL="0" indent="0" algn="l" rtl="0" fontAlgn="base">
              <a:buNone/>
            </a:pPr>
            <a:r>
              <a:rPr lang="en-US" sz="1800" b="0" i="0" dirty="0">
                <a:solidFill>
                  <a:srgbClr val="000000"/>
                </a:solidFill>
                <a:effectLst/>
                <a:latin typeface="Arial Nova" panose="020B0504020202020204" pitchFamily="34" charset="0"/>
              </a:rPr>
              <a:t>I have struggled with my first assignment as I did not have a clue what it should look like how to make it presentable and make it consistent in being like a reading material instead of keep going from one topic to the other. Again, this will get better with time and the more I do the assignments I will start to pick and learn from my mistakes and try to rectify them in future assignments. </a:t>
            </a:r>
            <a:endParaRPr lang="en-US"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878901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D70B3-EB2E-7274-C7D6-AB1410D5E615}"/>
              </a:ext>
            </a:extLst>
          </p:cNvPr>
          <p:cNvSpPr>
            <a:spLocks noGrp="1"/>
          </p:cNvSpPr>
          <p:nvPr>
            <p:ph type="title"/>
          </p:nvPr>
        </p:nvSpPr>
        <p:spPr/>
        <p:txBody>
          <a:bodyPr/>
          <a:lstStyle/>
          <a:p>
            <a:r>
              <a:rPr lang="en-GB" dirty="0"/>
              <a:t>Harvard referencing </a:t>
            </a:r>
          </a:p>
        </p:txBody>
      </p:sp>
      <p:sp>
        <p:nvSpPr>
          <p:cNvPr id="3" name="Content Placeholder 2">
            <a:extLst>
              <a:ext uri="{FF2B5EF4-FFF2-40B4-BE49-F238E27FC236}">
                <a16:creationId xmlns:a16="http://schemas.microsoft.com/office/drawing/2014/main" id="{A89F73D2-8AB1-D14D-FCEE-1C22CE7A2868}"/>
              </a:ext>
            </a:extLst>
          </p:cNvPr>
          <p:cNvSpPr>
            <a:spLocks noGrp="1"/>
          </p:cNvSpPr>
          <p:nvPr>
            <p:ph idx="1"/>
          </p:nvPr>
        </p:nvSpPr>
        <p:spPr/>
        <p:txBody>
          <a:bodyPr/>
          <a:lstStyle/>
          <a:p>
            <a:pPr algn="l" rtl="0" fontAlgn="base"/>
            <a:r>
              <a:rPr lang="en-GB" sz="1800" b="0" i="0" dirty="0">
                <a:solidFill>
                  <a:srgbClr val="000000"/>
                </a:solidFill>
                <a:effectLst/>
                <a:latin typeface="Arial Nova" panose="020B0504020202020204" pitchFamily="34" charset="0"/>
              </a:rPr>
              <a:t>Pearson, (N.D.), “The Digital Learner”, viewed at 10</a:t>
            </a:r>
            <a:r>
              <a:rPr lang="en-GB" sz="1800" b="0" i="0" baseline="30000" dirty="0">
                <a:solidFill>
                  <a:srgbClr val="000000"/>
                </a:solidFill>
                <a:effectLst/>
                <a:latin typeface="Arial Nova" panose="020B0504020202020204" pitchFamily="34" charset="0"/>
              </a:rPr>
              <a:t>th</a:t>
            </a:r>
            <a:r>
              <a:rPr lang="en-GB" sz="1800" b="0" i="0" dirty="0">
                <a:solidFill>
                  <a:srgbClr val="000000"/>
                </a:solidFill>
                <a:effectLst/>
                <a:latin typeface="Arial Nova" panose="020B0504020202020204" pitchFamily="34" charset="0"/>
              </a:rPr>
              <a:t> March, available at: </a:t>
            </a:r>
            <a:r>
              <a:rPr lang="en-GB" sz="1800" b="0" i="0" u="sng" strike="noStrike" dirty="0">
                <a:solidFill>
                  <a:srgbClr val="0563C1"/>
                </a:solidFill>
                <a:effectLst/>
                <a:latin typeface="Arial Nova" panose="020B0504020202020204" pitchFamily="34" charset="0"/>
                <a:hlinkClick r:id="rId2"/>
              </a:rPr>
              <a:t>https://www.pearson.com/us/higher-education/customers/institutional-leaders/digital-learner.html</a:t>
            </a:r>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Nova" panose="020B0504020202020204" pitchFamily="34" charset="0"/>
              </a:rPr>
              <a:t>-task 2 </a:t>
            </a:r>
            <a:r>
              <a:rPr lang="en-GB" sz="1800" b="0" i="0" dirty="0" err="1">
                <a:solidFill>
                  <a:srgbClr val="000000"/>
                </a:solidFill>
                <a:effectLst/>
                <a:latin typeface="Arial Nova" panose="020B0504020202020204" pitchFamily="34" charset="0"/>
              </a:rPr>
              <a:t>mindmap</a:t>
            </a:r>
            <a:r>
              <a:rPr lang="en-GB" sz="1800" b="0" i="0" dirty="0">
                <a:solidFill>
                  <a:srgbClr val="000000"/>
                </a:solidFill>
                <a:effectLst/>
                <a:latin typeface="Arial Nova" panose="020B05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err="1">
                <a:solidFill>
                  <a:srgbClr val="000000"/>
                </a:solidFill>
                <a:effectLst/>
                <a:latin typeface="Arial Nova" panose="020B0504020202020204" pitchFamily="34" charset="0"/>
              </a:rPr>
              <a:t>Goldin,I</a:t>
            </a:r>
            <a:r>
              <a:rPr lang="en-GB" sz="1800" b="0" i="0" dirty="0">
                <a:solidFill>
                  <a:srgbClr val="000000"/>
                </a:solidFill>
                <a:effectLst/>
                <a:latin typeface="Arial Nova" panose="020B0504020202020204" pitchFamily="34" charset="0"/>
              </a:rPr>
              <a:t>, (2017), “New Directions in Formative Feedback in Interactive Learning Environments” viewed at 10</a:t>
            </a:r>
            <a:r>
              <a:rPr lang="en-GB" sz="1800" b="0" i="0" baseline="30000" dirty="0">
                <a:solidFill>
                  <a:srgbClr val="000000"/>
                </a:solidFill>
                <a:effectLst/>
                <a:latin typeface="Arial Nova" panose="020B0504020202020204" pitchFamily="34" charset="0"/>
              </a:rPr>
              <a:t>th</a:t>
            </a:r>
            <a:r>
              <a:rPr lang="en-GB" sz="1800" b="0" i="0" dirty="0">
                <a:solidFill>
                  <a:srgbClr val="000000"/>
                </a:solidFill>
                <a:effectLst/>
                <a:latin typeface="Arial Nova" panose="020B0504020202020204" pitchFamily="34" charset="0"/>
              </a:rPr>
              <a:t> March, available at: </a:t>
            </a:r>
            <a:r>
              <a:rPr lang="en-GB" sz="1800" b="0" i="0" u="sng" strike="noStrike" dirty="0">
                <a:solidFill>
                  <a:srgbClr val="0563C1"/>
                </a:solidFill>
                <a:effectLst/>
                <a:latin typeface="Arial Nova" panose="020B0504020202020204" pitchFamily="34" charset="0"/>
                <a:hlinkClick r:id="rId3"/>
              </a:rPr>
              <a:t>https://link.springer.com/article/10.1007/s40593-016-0135-7</a:t>
            </a:r>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Nova" panose="020B0504020202020204" pitchFamily="34" charset="0"/>
              </a:rPr>
              <a:t>-task 2 </a:t>
            </a:r>
            <a:r>
              <a:rPr lang="en-GB" sz="1800" b="0" i="0" dirty="0" err="1">
                <a:solidFill>
                  <a:srgbClr val="000000"/>
                </a:solidFill>
                <a:effectLst/>
                <a:latin typeface="Arial Nova" panose="020B0504020202020204" pitchFamily="34" charset="0"/>
              </a:rPr>
              <a:t>mindmap</a:t>
            </a:r>
            <a:r>
              <a:rPr lang="en-GB" sz="1800" b="0" i="0" dirty="0">
                <a:solidFill>
                  <a:srgbClr val="000000"/>
                </a:solidFill>
                <a:effectLst/>
                <a:latin typeface="Arial Nova" panose="020B05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err="1">
                <a:solidFill>
                  <a:srgbClr val="000000"/>
                </a:solidFill>
                <a:effectLst/>
                <a:latin typeface="Arial Nova" panose="020B0504020202020204" pitchFamily="34" charset="0"/>
              </a:rPr>
              <a:t>Janse</a:t>
            </a:r>
            <a:r>
              <a:rPr lang="en-GB" sz="1800" b="0" i="0" dirty="0">
                <a:solidFill>
                  <a:srgbClr val="000000"/>
                </a:solidFill>
                <a:effectLst/>
                <a:latin typeface="Arial Nova" panose="020B0504020202020204" pitchFamily="34" charset="0"/>
              </a:rPr>
              <a:t>, B, (2022), “</a:t>
            </a:r>
            <a:r>
              <a:rPr lang="en-GB" sz="1800" b="0" i="0" dirty="0" err="1">
                <a:solidFill>
                  <a:srgbClr val="000000"/>
                </a:solidFill>
                <a:effectLst/>
                <a:latin typeface="Arial Nova" panose="020B0504020202020204" pitchFamily="34" charset="0"/>
              </a:rPr>
              <a:t>Bortons</a:t>
            </a:r>
            <a:r>
              <a:rPr lang="en-GB" sz="1800" b="0" i="0" dirty="0">
                <a:solidFill>
                  <a:srgbClr val="000000"/>
                </a:solidFill>
                <a:effectLst/>
                <a:latin typeface="Arial Nova" panose="020B0504020202020204" pitchFamily="34" charset="0"/>
              </a:rPr>
              <a:t> Model of Reflection “, viewed at 11</a:t>
            </a:r>
            <a:r>
              <a:rPr lang="en-GB" sz="1800" b="0" i="0" baseline="30000" dirty="0">
                <a:solidFill>
                  <a:srgbClr val="000000"/>
                </a:solidFill>
                <a:effectLst/>
                <a:latin typeface="Arial Nova" panose="020B0504020202020204" pitchFamily="34" charset="0"/>
              </a:rPr>
              <a:t>th</a:t>
            </a:r>
            <a:r>
              <a:rPr lang="en-GB" sz="1800" b="0" i="0" dirty="0">
                <a:solidFill>
                  <a:srgbClr val="000000"/>
                </a:solidFill>
                <a:effectLst/>
                <a:latin typeface="Arial Nova" panose="020B0504020202020204" pitchFamily="34" charset="0"/>
              </a:rPr>
              <a:t> March, Available at: </a:t>
            </a:r>
            <a:r>
              <a:rPr lang="en-GB" sz="1800" b="0" i="0" u="sng" strike="noStrike" dirty="0">
                <a:solidFill>
                  <a:srgbClr val="0563C1"/>
                </a:solidFill>
                <a:effectLst/>
                <a:latin typeface="Arial Nova" panose="020B0504020202020204" pitchFamily="34" charset="0"/>
                <a:hlinkClick r:id="rId4"/>
              </a:rPr>
              <a:t>https://www.toolshero.com/personal-development/borton-model-of-reflection/</a:t>
            </a:r>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Nova" panose="020B0504020202020204" pitchFamily="34" charset="0"/>
              </a:rPr>
              <a:t>  -Reflection </a:t>
            </a:r>
            <a:endParaRPr lang="en-GB"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640428063"/>
      </p:ext>
    </p:extLst>
  </p:cSld>
  <p:clrMapOvr>
    <a:masterClrMapping/>
  </p:clrMapOvr>
</p:sld>
</file>

<file path=ppt/theme/theme1.xml><?xml version="1.0" encoding="utf-8"?>
<a:theme xmlns:a="http://schemas.openxmlformats.org/drawingml/2006/main" name="ClassicFrameVTI">
  <a:themeElements>
    <a:clrScheme name="AnalogousFromDarkSeedLeftStep">
      <a:dk1>
        <a:srgbClr val="000000"/>
      </a:dk1>
      <a:lt1>
        <a:srgbClr val="FFFFFF"/>
      </a:lt1>
      <a:dk2>
        <a:srgbClr val="301B2D"/>
      </a:dk2>
      <a:lt2>
        <a:srgbClr val="F0F3F2"/>
      </a:lt2>
      <a:accent1>
        <a:srgbClr val="E72983"/>
      </a:accent1>
      <a:accent2>
        <a:srgbClr val="D517C0"/>
      </a:accent2>
      <a:accent3>
        <a:srgbClr val="AD29E7"/>
      </a:accent3>
      <a:accent4>
        <a:srgbClr val="5725D7"/>
      </a:accent4>
      <a:accent5>
        <a:srgbClr val="2944E7"/>
      </a:accent5>
      <a:accent6>
        <a:srgbClr val="1781D5"/>
      </a:accent6>
      <a:hlink>
        <a:srgbClr val="433FBF"/>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815</Words>
  <Application>Microsoft Office PowerPoint</Application>
  <PresentationFormat>Widescreen</PresentationFormat>
  <Paragraphs>24</Paragraphs>
  <Slides>6</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Arial Nova</vt:lpstr>
      <vt:lpstr>Calibri</vt:lpstr>
      <vt:lpstr>Gill Sans MT</vt:lpstr>
      <vt:lpstr>Goudy Old Style</vt:lpstr>
      <vt:lpstr>Segoe UI</vt:lpstr>
      <vt:lpstr>ClassicFrameVTI</vt:lpstr>
      <vt:lpstr>Digital Era Assignment 1 </vt:lpstr>
      <vt:lpstr>TASK 1 – Preparing for higher education </vt:lpstr>
      <vt:lpstr>TASK2 – MIND MAP OF BECOMING A DIGITAL LEARNER </vt:lpstr>
      <vt:lpstr>Task 3 – video presentation about my personal identity </vt:lpstr>
      <vt:lpstr>Reflection on starting university </vt:lpstr>
      <vt:lpstr>Harvard 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Era Assignment 1 </dc:title>
  <dc:creator>Masoom Ashraf (2225233)</dc:creator>
  <cp:lastModifiedBy>Masoom Ashraf (2225233)</cp:lastModifiedBy>
  <cp:revision>3</cp:revision>
  <dcterms:created xsi:type="dcterms:W3CDTF">2023-03-12T19:55:43Z</dcterms:created>
  <dcterms:modified xsi:type="dcterms:W3CDTF">2023-03-19T19:45:00Z</dcterms:modified>
</cp:coreProperties>
</file>