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diagrams/data4.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5.xml" ContentType="application/vnd.openxmlformats-officedocument.drawingml.diagramData+xml"/>
  <Override PartName="/ppt/presentation.xml" ContentType="application/vnd.openxmlformats-officedocument.presentationml.presentation.main+xml"/>
  <Override PartName="/ppt/diagrams/data1.xml" ContentType="application/vnd.openxmlformats-officedocument.drawingml.diagramData+xml"/>
  <Override PartName="/ppt/slideLayouts/slideLayout17.xml" ContentType="application/vnd.openxmlformats-officedocument.presentationml.slideLayout+xml"/>
  <Override PartName="/ppt/notesSlides/notesSlide10.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7.xml" ContentType="application/vnd.openxmlformats-officedocument.presentationml.notesSlide+xml"/>
  <Override PartName="/ppt/notesSlides/notesSlide3.xml" ContentType="application/vnd.openxmlformats-officedocument.presentationml.notesSlide+xml"/>
  <Override PartName="/ppt/notesSlides/notesSlide5.xml" ContentType="application/vnd.openxmlformats-officedocument.presentationml.notesSlide+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4.xml" ContentType="application/vnd.openxmlformats-officedocument.presentationml.notesSlide+xml"/>
  <Override PartName="/ppt/notesSlides/notesSlide13.xml" ContentType="application/vnd.openxmlformats-officedocument.presentationml.notesSlide+xml"/>
  <Override PartName="/ppt/notesSlides/notesSlide11.xml" ContentType="application/vnd.openxmlformats-officedocument.presentationml.notesSlide+xml"/>
  <Override PartName="/ppt/notesSlides/notesSlide16.xml" ContentType="application/vnd.openxmlformats-officedocument.presentationml.notesSlide+xml"/>
  <Override PartName="/ppt/slideMasters/slideMaster1.xml" ContentType="application/vnd.openxmlformats-officedocument.presentationml.slideMaster+xml"/>
  <Override PartName="/ppt/notesSlides/notesSlide12.xml" ContentType="application/vnd.openxmlformats-officedocument.presentationml.notesSlide+xml"/>
  <Override PartName="/ppt/notesSlides/notesSlide15.xml" ContentType="application/vnd.openxmlformats-officedocument.presentationml.notesSlide+xml"/>
  <Override PartName="/ppt/notesSlides/notesSlide9.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notesSlides/notesSlide14.xml" ContentType="application/vnd.openxmlformats-officedocument.presentationml.notesSlid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layout3.xml" ContentType="application/vnd.openxmlformats-officedocument.drawingml.diagramLayout+xml"/>
  <Override PartName="/ppt/diagrams/colors3.xml" ContentType="application/vnd.openxmlformats-officedocument.drawingml.diagramColors+xml"/>
  <Override PartName="/ppt/diagrams/drawing3.xml" ContentType="application/vnd.ms-office.drawingml.diagramDrawing+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2.xml" ContentType="application/vnd.openxmlformats-officedocument.theme+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quickStyle3.xml" ContentType="application/vnd.openxmlformats-officedocument.drawingml.diagramStyle+xml"/>
  <Override PartName="/ppt/notesMasters/notesMaster1.xml" ContentType="application/vnd.openxmlformats-officedocument.presentationml.notesMaster+xml"/>
  <Override PartName="/ppt/theme/theme1.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62" r:id="rId5"/>
    <p:sldId id="261" r:id="rId6"/>
    <p:sldId id="263" r:id="rId7"/>
    <p:sldId id="269" r:id="rId8"/>
    <p:sldId id="271" r:id="rId9"/>
    <p:sldId id="260" r:id="rId10"/>
    <p:sldId id="264" r:id="rId11"/>
    <p:sldId id="259" r:id="rId12"/>
    <p:sldId id="265" r:id="rId13"/>
    <p:sldId id="266" r:id="rId14"/>
    <p:sldId id="267" r:id="rId15"/>
    <p:sldId id="268" r:id="rId16"/>
    <p:sldId id="270"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98" autoAdjust="0"/>
  </p:normalViewPr>
  <p:slideViewPr>
    <p:cSldViewPr snapToGrid="0">
      <p:cViewPr varScale="1">
        <p:scale>
          <a:sx n="48" d="100"/>
          <a:sy n="48" d="100"/>
        </p:scale>
        <p:origin x="53" y="5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3.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37179A-727D-4BA6-827D-CF8FBFFAB44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598966-4C9F-4BC1-A9D2-6802722A667C}">
      <dgm:prSet/>
      <dgm:spPr/>
      <dgm:t>
        <a:bodyPr/>
        <a:lstStyle/>
        <a:p>
          <a:r>
            <a:rPr lang="en-GB" dirty="0">
              <a:latin typeface="Times New Roman" panose="02020603050405020304" pitchFamily="18" charset="0"/>
              <a:cs typeface="Times New Roman" panose="02020603050405020304" pitchFamily="18" charset="0"/>
            </a:rPr>
            <a:t>PESTLE is a framework tool to analyse external factors that may impact a company.</a:t>
          </a:r>
          <a:endParaRPr lang="en-US" dirty="0">
            <a:latin typeface="Times New Roman" panose="02020603050405020304" pitchFamily="18" charset="0"/>
            <a:cs typeface="Times New Roman" panose="02020603050405020304" pitchFamily="18" charset="0"/>
          </a:endParaRPr>
        </a:p>
      </dgm:t>
    </dgm:pt>
    <dgm:pt modelId="{E707EC54-F29C-4330-B1AB-637D209CB6D4}" type="parTrans" cxnId="{24979A42-069B-40D4-9DE8-B10F1FA7930B}">
      <dgm:prSet/>
      <dgm:spPr/>
      <dgm:t>
        <a:bodyPr/>
        <a:lstStyle/>
        <a:p>
          <a:endParaRPr lang="en-US"/>
        </a:p>
      </dgm:t>
    </dgm:pt>
    <dgm:pt modelId="{7AB89BCE-80D6-46F5-9338-C8EE29E41475}" type="sibTrans" cxnId="{24979A42-069B-40D4-9DE8-B10F1FA7930B}">
      <dgm:prSet/>
      <dgm:spPr/>
      <dgm:t>
        <a:bodyPr/>
        <a:lstStyle/>
        <a:p>
          <a:endParaRPr lang="en-US" dirty="0"/>
        </a:p>
      </dgm:t>
    </dgm:pt>
    <dgm:pt modelId="{78D2E2BC-775A-4F6E-909D-48328B5A4B22}">
      <dgm:prSet/>
      <dgm:spPr/>
      <dgm:t>
        <a:bodyPr/>
        <a:lstStyle/>
        <a:p>
          <a:r>
            <a:rPr lang="en-GB" dirty="0">
              <a:latin typeface="Times New Roman" panose="02020603050405020304" pitchFamily="18" charset="0"/>
              <a:cs typeface="Times New Roman" panose="02020603050405020304" pitchFamily="18" charset="0"/>
            </a:rPr>
            <a:t>PESTLE </a:t>
          </a:r>
          <a:r>
            <a:rPr lang="en-US" dirty="0">
              <a:latin typeface="Times New Roman" panose="02020603050405020304" pitchFamily="18" charset="0"/>
              <a:cs typeface="Times New Roman" panose="02020603050405020304" pitchFamily="18" charset="0"/>
            </a:rPr>
            <a:t>assesses political, economic, social, technological, legal, and environmental impacts.</a:t>
          </a:r>
        </a:p>
      </dgm:t>
    </dgm:pt>
    <dgm:pt modelId="{F6187A0D-5FB5-43EF-9376-D7C8C2F3D032}" type="parTrans" cxnId="{17B81A28-31DC-4541-98DE-7663E2E9B2FC}">
      <dgm:prSet/>
      <dgm:spPr/>
      <dgm:t>
        <a:bodyPr/>
        <a:lstStyle/>
        <a:p>
          <a:endParaRPr lang="en-US"/>
        </a:p>
      </dgm:t>
    </dgm:pt>
    <dgm:pt modelId="{7295C3E0-D402-4B49-9143-8667BDC005AF}" type="sibTrans" cxnId="{17B81A28-31DC-4541-98DE-7663E2E9B2FC}">
      <dgm:prSet/>
      <dgm:spPr/>
      <dgm:t>
        <a:bodyPr/>
        <a:lstStyle/>
        <a:p>
          <a:endParaRPr lang="en-US" dirty="0"/>
        </a:p>
      </dgm:t>
    </dgm:pt>
    <dgm:pt modelId="{9DEA0612-4B5D-445B-AC67-989EE2EE22E9}">
      <dgm:prSet/>
      <dgm:spPr/>
      <dgm:t>
        <a:bodyPr/>
        <a:lstStyle/>
        <a:p>
          <a:r>
            <a:rPr lang="en-US" dirty="0">
              <a:latin typeface="Times New Roman" panose="02020603050405020304" pitchFamily="18" charset="0"/>
              <a:cs typeface="Times New Roman" panose="02020603050405020304" pitchFamily="18" charset="0"/>
            </a:rPr>
            <a:t>Applications of PESTLE include, risk assessment, strategic planning and market entry.</a:t>
          </a:r>
        </a:p>
      </dgm:t>
    </dgm:pt>
    <dgm:pt modelId="{CA58795A-4531-4A69-B540-DC3CFA70511F}" type="parTrans" cxnId="{0357A396-B7B5-4C9B-BFD2-84A7B1AAE5B0}">
      <dgm:prSet/>
      <dgm:spPr/>
      <dgm:t>
        <a:bodyPr/>
        <a:lstStyle/>
        <a:p>
          <a:endParaRPr lang="en-US"/>
        </a:p>
      </dgm:t>
    </dgm:pt>
    <dgm:pt modelId="{EDF59DB7-F555-4D15-AB72-8226934B17CD}" type="sibTrans" cxnId="{0357A396-B7B5-4C9B-BFD2-84A7B1AAE5B0}">
      <dgm:prSet/>
      <dgm:spPr/>
      <dgm:t>
        <a:bodyPr/>
        <a:lstStyle/>
        <a:p>
          <a:endParaRPr lang="en-US"/>
        </a:p>
      </dgm:t>
    </dgm:pt>
    <dgm:pt modelId="{F28FF619-3777-4B0B-85F9-6BBC833BDE3C}" type="pres">
      <dgm:prSet presAssocID="{E737179A-727D-4BA6-827D-CF8FBFFAB446}" presName="outerComposite" presStyleCnt="0">
        <dgm:presLayoutVars>
          <dgm:chMax val="5"/>
          <dgm:dir/>
          <dgm:resizeHandles val="exact"/>
        </dgm:presLayoutVars>
      </dgm:prSet>
      <dgm:spPr/>
    </dgm:pt>
    <dgm:pt modelId="{5BD7F034-4C56-4E23-85BB-DC8049F3528E}" type="pres">
      <dgm:prSet presAssocID="{E737179A-727D-4BA6-827D-CF8FBFFAB446}" presName="dummyMaxCanvas" presStyleCnt="0">
        <dgm:presLayoutVars/>
      </dgm:prSet>
      <dgm:spPr/>
    </dgm:pt>
    <dgm:pt modelId="{5B49C34E-BF5D-4CCA-8455-1DD6639FBADE}" type="pres">
      <dgm:prSet presAssocID="{E737179A-727D-4BA6-827D-CF8FBFFAB446}" presName="ThreeNodes_1" presStyleLbl="node1" presStyleIdx="0" presStyleCnt="3">
        <dgm:presLayoutVars>
          <dgm:bulletEnabled val="1"/>
        </dgm:presLayoutVars>
      </dgm:prSet>
      <dgm:spPr/>
    </dgm:pt>
    <dgm:pt modelId="{9240D182-4994-4417-ADCE-682BC304DA02}" type="pres">
      <dgm:prSet presAssocID="{E737179A-727D-4BA6-827D-CF8FBFFAB446}" presName="ThreeNodes_2" presStyleLbl="node1" presStyleIdx="1" presStyleCnt="3">
        <dgm:presLayoutVars>
          <dgm:bulletEnabled val="1"/>
        </dgm:presLayoutVars>
      </dgm:prSet>
      <dgm:spPr/>
    </dgm:pt>
    <dgm:pt modelId="{FE3F2242-34D7-4C6D-A5E4-A3E10C0972A3}" type="pres">
      <dgm:prSet presAssocID="{E737179A-727D-4BA6-827D-CF8FBFFAB446}" presName="ThreeNodes_3" presStyleLbl="node1" presStyleIdx="2" presStyleCnt="3">
        <dgm:presLayoutVars>
          <dgm:bulletEnabled val="1"/>
        </dgm:presLayoutVars>
      </dgm:prSet>
      <dgm:spPr/>
    </dgm:pt>
    <dgm:pt modelId="{8A09A92E-9558-408F-B5EE-85BA4B153C2D}" type="pres">
      <dgm:prSet presAssocID="{E737179A-727D-4BA6-827D-CF8FBFFAB446}" presName="ThreeConn_1-2" presStyleLbl="fgAccFollowNode1" presStyleIdx="0" presStyleCnt="2">
        <dgm:presLayoutVars>
          <dgm:bulletEnabled val="1"/>
        </dgm:presLayoutVars>
      </dgm:prSet>
      <dgm:spPr/>
    </dgm:pt>
    <dgm:pt modelId="{915D749C-710F-4A77-8F71-168E63E06257}" type="pres">
      <dgm:prSet presAssocID="{E737179A-727D-4BA6-827D-CF8FBFFAB446}" presName="ThreeConn_2-3" presStyleLbl="fgAccFollowNode1" presStyleIdx="1" presStyleCnt="2">
        <dgm:presLayoutVars>
          <dgm:bulletEnabled val="1"/>
        </dgm:presLayoutVars>
      </dgm:prSet>
      <dgm:spPr/>
    </dgm:pt>
    <dgm:pt modelId="{9BB6DE35-57AD-4142-B05D-FEDF32157A05}" type="pres">
      <dgm:prSet presAssocID="{E737179A-727D-4BA6-827D-CF8FBFFAB446}" presName="ThreeNodes_1_text" presStyleLbl="node1" presStyleIdx="2" presStyleCnt="3">
        <dgm:presLayoutVars>
          <dgm:bulletEnabled val="1"/>
        </dgm:presLayoutVars>
      </dgm:prSet>
      <dgm:spPr/>
    </dgm:pt>
    <dgm:pt modelId="{37955751-5955-4E16-8D55-B3150CEB54DF}" type="pres">
      <dgm:prSet presAssocID="{E737179A-727D-4BA6-827D-CF8FBFFAB446}" presName="ThreeNodes_2_text" presStyleLbl="node1" presStyleIdx="2" presStyleCnt="3">
        <dgm:presLayoutVars>
          <dgm:bulletEnabled val="1"/>
        </dgm:presLayoutVars>
      </dgm:prSet>
      <dgm:spPr/>
    </dgm:pt>
    <dgm:pt modelId="{714B8197-FB6B-4B00-BD97-4F29AC7A3D05}" type="pres">
      <dgm:prSet presAssocID="{E737179A-727D-4BA6-827D-CF8FBFFAB446}" presName="ThreeNodes_3_text" presStyleLbl="node1" presStyleIdx="2" presStyleCnt="3">
        <dgm:presLayoutVars>
          <dgm:bulletEnabled val="1"/>
        </dgm:presLayoutVars>
      </dgm:prSet>
      <dgm:spPr/>
    </dgm:pt>
  </dgm:ptLst>
  <dgm:cxnLst>
    <dgm:cxn modelId="{67000008-2F5B-456D-A711-1C1ACAD41A42}" type="presOf" srcId="{78D2E2BC-775A-4F6E-909D-48328B5A4B22}" destId="{9240D182-4994-4417-ADCE-682BC304DA02}" srcOrd="0" destOrd="0" presId="urn:microsoft.com/office/officeart/2005/8/layout/vProcess5"/>
    <dgm:cxn modelId="{9B552C1E-1033-4511-BC31-8DFDC152837D}" type="presOf" srcId="{7AB89BCE-80D6-46F5-9338-C8EE29E41475}" destId="{8A09A92E-9558-408F-B5EE-85BA4B153C2D}" srcOrd="0" destOrd="0" presId="urn:microsoft.com/office/officeart/2005/8/layout/vProcess5"/>
    <dgm:cxn modelId="{951E5E23-7B9B-45D2-92AE-61216E965AC8}" type="presOf" srcId="{78D2E2BC-775A-4F6E-909D-48328B5A4B22}" destId="{37955751-5955-4E16-8D55-B3150CEB54DF}" srcOrd="1" destOrd="0" presId="urn:microsoft.com/office/officeart/2005/8/layout/vProcess5"/>
    <dgm:cxn modelId="{17B81A28-31DC-4541-98DE-7663E2E9B2FC}" srcId="{E737179A-727D-4BA6-827D-CF8FBFFAB446}" destId="{78D2E2BC-775A-4F6E-909D-48328B5A4B22}" srcOrd="1" destOrd="0" parTransId="{F6187A0D-5FB5-43EF-9376-D7C8C2F3D032}" sibTransId="{7295C3E0-D402-4B49-9143-8667BDC005AF}"/>
    <dgm:cxn modelId="{10F1FC5C-EC55-4D4B-9789-EAA6A75FB6FF}" type="presOf" srcId="{E737179A-727D-4BA6-827D-CF8FBFFAB446}" destId="{F28FF619-3777-4B0B-85F9-6BBC833BDE3C}" srcOrd="0" destOrd="0" presId="urn:microsoft.com/office/officeart/2005/8/layout/vProcess5"/>
    <dgm:cxn modelId="{24979A42-069B-40D4-9DE8-B10F1FA7930B}" srcId="{E737179A-727D-4BA6-827D-CF8FBFFAB446}" destId="{ED598966-4C9F-4BC1-A9D2-6802722A667C}" srcOrd="0" destOrd="0" parTransId="{E707EC54-F29C-4330-B1AB-637D209CB6D4}" sibTransId="{7AB89BCE-80D6-46F5-9338-C8EE29E41475}"/>
    <dgm:cxn modelId="{67267785-9FCC-4D29-B7E0-35B9958B2F5A}" type="presOf" srcId="{9DEA0612-4B5D-445B-AC67-989EE2EE22E9}" destId="{714B8197-FB6B-4B00-BD97-4F29AC7A3D05}" srcOrd="1" destOrd="0" presId="urn:microsoft.com/office/officeart/2005/8/layout/vProcess5"/>
    <dgm:cxn modelId="{0357A396-B7B5-4C9B-BFD2-84A7B1AAE5B0}" srcId="{E737179A-727D-4BA6-827D-CF8FBFFAB446}" destId="{9DEA0612-4B5D-445B-AC67-989EE2EE22E9}" srcOrd="2" destOrd="0" parTransId="{CA58795A-4531-4A69-B540-DC3CFA70511F}" sibTransId="{EDF59DB7-F555-4D15-AB72-8226934B17CD}"/>
    <dgm:cxn modelId="{C6B73BC0-8659-4573-850B-52B446CDF58A}" type="presOf" srcId="{ED598966-4C9F-4BC1-A9D2-6802722A667C}" destId="{9BB6DE35-57AD-4142-B05D-FEDF32157A05}" srcOrd="1" destOrd="0" presId="urn:microsoft.com/office/officeart/2005/8/layout/vProcess5"/>
    <dgm:cxn modelId="{B1A475D8-80F3-4643-82C8-DEB378B2845A}" type="presOf" srcId="{ED598966-4C9F-4BC1-A9D2-6802722A667C}" destId="{5B49C34E-BF5D-4CCA-8455-1DD6639FBADE}" srcOrd="0" destOrd="0" presId="urn:microsoft.com/office/officeart/2005/8/layout/vProcess5"/>
    <dgm:cxn modelId="{911B98E5-29CA-4CD4-BBD1-ECDCA216459A}" type="presOf" srcId="{9DEA0612-4B5D-445B-AC67-989EE2EE22E9}" destId="{FE3F2242-34D7-4C6D-A5E4-A3E10C0972A3}" srcOrd="0" destOrd="0" presId="urn:microsoft.com/office/officeart/2005/8/layout/vProcess5"/>
    <dgm:cxn modelId="{302D67F7-2764-4266-99F9-00C2B18324EC}" type="presOf" srcId="{7295C3E0-D402-4B49-9143-8667BDC005AF}" destId="{915D749C-710F-4A77-8F71-168E63E06257}" srcOrd="0" destOrd="0" presId="urn:microsoft.com/office/officeart/2005/8/layout/vProcess5"/>
    <dgm:cxn modelId="{BA9CEB2D-F5AC-4901-B8B4-E5B7917ED479}" type="presParOf" srcId="{F28FF619-3777-4B0B-85F9-6BBC833BDE3C}" destId="{5BD7F034-4C56-4E23-85BB-DC8049F3528E}" srcOrd="0" destOrd="0" presId="urn:microsoft.com/office/officeart/2005/8/layout/vProcess5"/>
    <dgm:cxn modelId="{D682F04B-B7A6-4D3A-A4C8-551C28B455C2}" type="presParOf" srcId="{F28FF619-3777-4B0B-85F9-6BBC833BDE3C}" destId="{5B49C34E-BF5D-4CCA-8455-1DD6639FBADE}" srcOrd="1" destOrd="0" presId="urn:microsoft.com/office/officeart/2005/8/layout/vProcess5"/>
    <dgm:cxn modelId="{8F113002-7B4A-400D-B6AE-AD2057ED8543}" type="presParOf" srcId="{F28FF619-3777-4B0B-85F9-6BBC833BDE3C}" destId="{9240D182-4994-4417-ADCE-682BC304DA02}" srcOrd="2" destOrd="0" presId="urn:microsoft.com/office/officeart/2005/8/layout/vProcess5"/>
    <dgm:cxn modelId="{24D7F0A9-C474-44E5-B8FA-D081169B7C55}" type="presParOf" srcId="{F28FF619-3777-4B0B-85F9-6BBC833BDE3C}" destId="{FE3F2242-34D7-4C6D-A5E4-A3E10C0972A3}" srcOrd="3" destOrd="0" presId="urn:microsoft.com/office/officeart/2005/8/layout/vProcess5"/>
    <dgm:cxn modelId="{FD86003B-270D-412F-A65F-C8F06D10EC1D}" type="presParOf" srcId="{F28FF619-3777-4B0B-85F9-6BBC833BDE3C}" destId="{8A09A92E-9558-408F-B5EE-85BA4B153C2D}" srcOrd="4" destOrd="0" presId="urn:microsoft.com/office/officeart/2005/8/layout/vProcess5"/>
    <dgm:cxn modelId="{1ADFDF3D-413A-4FB5-93AA-76A8CC507E2E}" type="presParOf" srcId="{F28FF619-3777-4B0B-85F9-6BBC833BDE3C}" destId="{915D749C-710F-4A77-8F71-168E63E06257}" srcOrd="5" destOrd="0" presId="urn:microsoft.com/office/officeart/2005/8/layout/vProcess5"/>
    <dgm:cxn modelId="{612C6494-7F6B-4A46-8D54-ACC58F49818E}" type="presParOf" srcId="{F28FF619-3777-4B0B-85F9-6BBC833BDE3C}" destId="{9BB6DE35-57AD-4142-B05D-FEDF32157A05}" srcOrd="6" destOrd="0" presId="urn:microsoft.com/office/officeart/2005/8/layout/vProcess5"/>
    <dgm:cxn modelId="{6E470580-5AAC-4339-89D6-DA05F8EF6056}" type="presParOf" srcId="{F28FF619-3777-4B0B-85F9-6BBC833BDE3C}" destId="{37955751-5955-4E16-8D55-B3150CEB54DF}" srcOrd="7" destOrd="0" presId="urn:microsoft.com/office/officeart/2005/8/layout/vProcess5"/>
    <dgm:cxn modelId="{0EFB65A5-F22E-4A85-A723-CA389B3061DA}" type="presParOf" srcId="{F28FF619-3777-4B0B-85F9-6BBC833BDE3C}" destId="{714B8197-FB6B-4B00-BD97-4F29AC7A3D0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979483-1E4F-490B-B3B7-818C9FBAB4C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F68EFF7-2D23-4FEA-8F81-92232B8EC63E}">
      <dgm:prSet/>
      <dgm:spPr/>
      <dgm:t>
        <a:bodyPr/>
        <a:lstStyle/>
        <a:p>
          <a:r>
            <a:rPr lang="en-GB" b="0" dirty="0">
              <a:latin typeface="Times New Roman" panose="02020603050405020304" pitchFamily="18" charset="0"/>
              <a:cs typeface="Times New Roman" panose="02020603050405020304" pitchFamily="18" charset="0"/>
            </a:rPr>
            <a:t>What is Motivation</a:t>
          </a:r>
          <a:endParaRPr lang="en-US" b="0" dirty="0">
            <a:latin typeface="Times New Roman" panose="02020603050405020304" pitchFamily="18" charset="0"/>
            <a:cs typeface="Times New Roman" panose="02020603050405020304" pitchFamily="18" charset="0"/>
          </a:endParaRPr>
        </a:p>
      </dgm:t>
    </dgm:pt>
    <dgm:pt modelId="{B4C0037B-D1D5-4211-BF90-2A34A5137E7F}" type="parTrans" cxnId="{79EBA3AE-BD37-49CA-A09B-76A7FC99254A}">
      <dgm:prSet/>
      <dgm:spPr/>
      <dgm:t>
        <a:bodyPr/>
        <a:lstStyle/>
        <a:p>
          <a:endParaRPr lang="en-US"/>
        </a:p>
      </dgm:t>
    </dgm:pt>
    <dgm:pt modelId="{0B678B27-719A-4100-8715-3A750F6AD7F9}" type="sibTrans" cxnId="{79EBA3AE-BD37-49CA-A09B-76A7FC99254A}">
      <dgm:prSet/>
      <dgm:spPr/>
      <dgm:t>
        <a:bodyPr/>
        <a:lstStyle/>
        <a:p>
          <a:endParaRPr lang="en-US"/>
        </a:p>
      </dgm:t>
    </dgm:pt>
    <dgm:pt modelId="{46DC0D97-3CEC-4012-A62C-6A5569311127}">
      <dgm:prSet/>
      <dgm:spPr/>
      <dgm:t>
        <a:bodyPr/>
        <a:lstStyle/>
        <a:p>
          <a:r>
            <a:rPr lang="en-GB" dirty="0">
              <a:latin typeface="Times New Roman" panose="02020603050405020304" pitchFamily="18" charset="0"/>
              <a:cs typeface="Times New Roman" panose="02020603050405020304" pitchFamily="18" charset="0"/>
            </a:rPr>
            <a:t>Motivation is best described as the driving force behind an action</a:t>
          </a:r>
          <a:endParaRPr lang="en-US" dirty="0">
            <a:latin typeface="Times New Roman" panose="02020603050405020304" pitchFamily="18" charset="0"/>
            <a:cs typeface="Times New Roman" panose="02020603050405020304" pitchFamily="18" charset="0"/>
          </a:endParaRPr>
        </a:p>
      </dgm:t>
    </dgm:pt>
    <dgm:pt modelId="{BA62311C-5103-47FD-98BD-381F275C1C83}" type="parTrans" cxnId="{93126F5F-9453-421E-918D-944763D6B3AE}">
      <dgm:prSet/>
      <dgm:spPr/>
      <dgm:t>
        <a:bodyPr/>
        <a:lstStyle/>
        <a:p>
          <a:endParaRPr lang="en-US"/>
        </a:p>
      </dgm:t>
    </dgm:pt>
    <dgm:pt modelId="{DC2D99B2-FB42-40C8-B8EF-F62CFB639C76}" type="sibTrans" cxnId="{93126F5F-9453-421E-918D-944763D6B3AE}">
      <dgm:prSet/>
      <dgm:spPr/>
      <dgm:t>
        <a:bodyPr/>
        <a:lstStyle/>
        <a:p>
          <a:endParaRPr lang="en-US"/>
        </a:p>
      </dgm:t>
    </dgm:pt>
    <dgm:pt modelId="{18A5F8DF-70E9-4A9E-99AE-2CAB6C9E5FAE}">
      <dgm:prSet/>
      <dgm:spPr/>
      <dgm:t>
        <a:bodyPr/>
        <a:lstStyle/>
        <a:p>
          <a:r>
            <a:rPr lang="en-GB" dirty="0">
              <a:latin typeface="Times New Roman" panose="02020603050405020304" pitchFamily="18" charset="0"/>
              <a:cs typeface="Times New Roman" panose="02020603050405020304" pitchFamily="18" charset="0"/>
            </a:rPr>
            <a:t>It is what makes people act on and achieve their goals</a:t>
          </a:r>
          <a:endParaRPr lang="en-US" dirty="0">
            <a:latin typeface="Times New Roman" panose="02020603050405020304" pitchFamily="18" charset="0"/>
            <a:cs typeface="Times New Roman" panose="02020603050405020304" pitchFamily="18" charset="0"/>
          </a:endParaRPr>
        </a:p>
      </dgm:t>
    </dgm:pt>
    <dgm:pt modelId="{E0BA1625-6953-43D5-B256-5996B837157A}" type="parTrans" cxnId="{71F0A2A0-8D72-492E-8C52-7BE5E4BC54B1}">
      <dgm:prSet/>
      <dgm:spPr/>
      <dgm:t>
        <a:bodyPr/>
        <a:lstStyle/>
        <a:p>
          <a:endParaRPr lang="en-US"/>
        </a:p>
      </dgm:t>
    </dgm:pt>
    <dgm:pt modelId="{60E56476-1977-41A2-AFCD-5D63AF73A9C9}" type="sibTrans" cxnId="{71F0A2A0-8D72-492E-8C52-7BE5E4BC54B1}">
      <dgm:prSet/>
      <dgm:spPr/>
      <dgm:t>
        <a:bodyPr/>
        <a:lstStyle/>
        <a:p>
          <a:endParaRPr lang="en-US"/>
        </a:p>
      </dgm:t>
    </dgm:pt>
    <dgm:pt modelId="{C42DD28E-2F3B-462A-B941-0F9A5D4E6593}">
      <dgm:prSet/>
      <dgm:spPr/>
      <dgm:t>
        <a:bodyPr/>
        <a:lstStyle/>
        <a:p>
          <a:r>
            <a:rPr lang="en-US" dirty="0">
              <a:latin typeface="Times New Roman" panose="02020603050405020304" pitchFamily="18" charset="0"/>
              <a:cs typeface="Times New Roman" panose="02020603050405020304" pitchFamily="18" charset="0"/>
            </a:rPr>
            <a:t>One of the most recognisable and used motivational theories is Maslow’s Hierarchy of needs</a:t>
          </a:r>
        </a:p>
      </dgm:t>
    </dgm:pt>
    <dgm:pt modelId="{1CE5801E-639A-4FB6-876D-CBA7A380DE1E}" type="parTrans" cxnId="{8710217A-1BD4-4626-9E7D-7B5F729362FE}">
      <dgm:prSet/>
      <dgm:spPr/>
      <dgm:t>
        <a:bodyPr/>
        <a:lstStyle/>
        <a:p>
          <a:endParaRPr lang="en-US"/>
        </a:p>
      </dgm:t>
    </dgm:pt>
    <dgm:pt modelId="{A8FC1819-309A-4BDC-B72A-637D0D3BA021}" type="sibTrans" cxnId="{8710217A-1BD4-4626-9E7D-7B5F729362FE}">
      <dgm:prSet/>
      <dgm:spPr/>
      <dgm:t>
        <a:bodyPr/>
        <a:lstStyle/>
        <a:p>
          <a:endParaRPr lang="en-US"/>
        </a:p>
      </dgm:t>
    </dgm:pt>
    <dgm:pt modelId="{6C7D8FFA-0F54-4935-91B7-03CB93FDC0F8}">
      <dgm:prSet/>
      <dgm:spPr/>
      <dgm:t>
        <a:bodyPr/>
        <a:lstStyle/>
        <a:p>
          <a:r>
            <a:rPr lang="en-US" dirty="0">
              <a:latin typeface="Times New Roman" panose="02020603050405020304" pitchFamily="18" charset="0"/>
              <a:cs typeface="Times New Roman" panose="02020603050405020304" pitchFamily="18" charset="0"/>
            </a:rPr>
            <a:t>A popular theory practiced is Self Determination theory</a:t>
          </a:r>
        </a:p>
      </dgm:t>
    </dgm:pt>
    <dgm:pt modelId="{7B6046EB-E681-4711-B293-BF4B5639A8CA}" type="parTrans" cxnId="{1C3BCE03-727D-44E6-A956-254A2BD64FC5}">
      <dgm:prSet/>
      <dgm:spPr/>
      <dgm:t>
        <a:bodyPr/>
        <a:lstStyle/>
        <a:p>
          <a:endParaRPr lang="en-GB"/>
        </a:p>
      </dgm:t>
    </dgm:pt>
    <dgm:pt modelId="{ABF305FF-417E-405D-A90B-3C9494AA3E01}" type="sibTrans" cxnId="{1C3BCE03-727D-44E6-A956-254A2BD64FC5}">
      <dgm:prSet/>
      <dgm:spPr/>
      <dgm:t>
        <a:bodyPr/>
        <a:lstStyle/>
        <a:p>
          <a:endParaRPr lang="en-GB"/>
        </a:p>
      </dgm:t>
    </dgm:pt>
    <dgm:pt modelId="{B4D57670-3C88-4E46-9CBE-81240B585042}" type="pres">
      <dgm:prSet presAssocID="{48979483-1E4F-490B-B3B7-818C9FBAB4C2}" presName="outerComposite" presStyleCnt="0">
        <dgm:presLayoutVars>
          <dgm:chMax val="5"/>
          <dgm:dir/>
          <dgm:resizeHandles val="exact"/>
        </dgm:presLayoutVars>
      </dgm:prSet>
      <dgm:spPr/>
    </dgm:pt>
    <dgm:pt modelId="{8F90DB8A-A3AE-4B06-BB1E-8F82A91691B1}" type="pres">
      <dgm:prSet presAssocID="{48979483-1E4F-490B-B3B7-818C9FBAB4C2}" presName="dummyMaxCanvas" presStyleCnt="0">
        <dgm:presLayoutVars/>
      </dgm:prSet>
      <dgm:spPr/>
    </dgm:pt>
    <dgm:pt modelId="{66FBB08F-709E-4DE8-9075-06460299B8E9}" type="pres">
      <dgm:prSet presAssocID="{48979483-1E4F-490B-B3B7-818C9FBAB4C2}" presName="FiveNodes_1" presStyleLbl="node1" presStyleIdx="0" presStyleCnt="5" custLinFactNeighborX="-988" custLinFactNeighborY="-11981">
        <dgm:presLayoutVars>
          <dgm:bulletEnabled val="1"/>
        </dgm:presLayoutVars>
      </dgm:prSet>
      <dgm:spPr/>
    </dgm:pt>
    <dgm:pt modelId="{83E1AFD6-FE7A-4A31-80B2-F1D79036D841}" type="pres">
      <dgm:prSet presAssocID="{48979483-1E4F-490B-B3B7-818C9FBAB4C2}" presName="FiveNodes_2" presStyleLbl="node1" presStyleIdx="1" presStyleCnt="5">
        <dgm:presLayoutVars>
          <dgm:bulletEnabled val="1"/>
        </dgm:presLayoutVars>
      </dgm:prSet>
      <dgm:spPr/>
    </dgm:pt>
    <dgm:pt modelId="{CA2F0941-EA64-4D3F-9EA5-35DEF708DD28}" type="pres">
      <dgm:prSet presAssocID="{48979483-1E4F-490B-B3B7-818C9FBAB4C2}" presName="FiveNodes_3" presStyleLbl="node1" presStyleIdx="2" presStyleCnt="5">
        <dgm:presLayoutVars>
          <dgm:bulletEnabled val="1"/>
        </dgm:presLayoutVars>
      </dgm:prSet>
      <dgm:spPr/>
    </dgm:pt>
    <dgm:pt modelId="{4439CC35-4A36-4CFE-966D-F71C72C1EB21}" type="pres">
      <dgm:prSet presAssocID="{48979483-1E4F-490B-B3B7-818C9FBAB4C2}" presName="FiveNodes_4" presStyleLbl="node1" presStyleIdx="3" presStyleCnt="5">
        <dgm:presLayoutVars>
          <dgm:bulletEnabled val="1"/>
        </dgm:presLayoutVars>
      </dgm:prSet>
      <dgm:spPr/>
    </dgm:pt>
    <dgm:pt modelId="{8FE52674-A273-419D-BC97-3D584FEB9CC3}" type="pres">
      <dgm:prSet presAssocID="{48979483-1E4F-490B-B3B7-818C9FBAB4C2}" presName="FiveNodes_5" presStyleLbl="node1" presStyleIdx="4" presStyleCnt="5">
        <dgm:presLayoutVars>
          <dgm:bulletEnabled val="1"/>
        </dgm:presLayoutVars>
      </dgm:prSet>
      <dgm:spPr/>
    </dgm:pt>
    <dgm:pt modelId="{CC7603C4-52A5-4BBB-80AB-78745C667E47}" type="pres">
      <dgm:prSet presAssocID="{48979483-1E4F-490B-B3B7-818C9FBAB4C2}" presName="FiveConn_1-2" presStyleLbl="fgAccFollowNode1" presStyleIdx="0" presStyleCnt="4">
        <dgm:presLayoutVars>
          <dgm:bulletEnabled val="1"/>
        </dgm:presLayoutVars>
      </dgm:prSet>
      <dgm:spPr/>
    </dgm:pt>
    <dgm:pt modelId="{9E968016-FD42-47A7-8035-B82C5C747DF8}" type="pres">
      <dgm:prSet presAssocID="{48979483-1E4F-490B-B3B7-818C9FBAB4C2}" presName="FiveConn_2-3" presStyleLbl="fgAccFollowNode1" presStyleIdx="1" presStyleCnt="4">
        <dgm:presLayoutVars>
          <dgm:bulletEnabled val="1"/>
        </dgm:presLayoutVars>
      </dgm:prSet>
      <dgm:spPr/>
    </dgm:pt>
    <dgm:pt modelId="{9334D792-60DC-42AE-9D70-9D32836A1789}" type="pres">
      <dgm:prSet presAssocID="{48979483-1E4F-490B-B3B7-818C9FBAB4C2}" presName="FiveConn_3-4" presStyleLbl="fgAccFollowNode1" presStyleIdx="2" presStyleCnt="4">
        <dgm:presLayoutVars>
          <dgm:bulletEnabled val="1"/>
        </dgm:presLayoutVars>
      </dgm:prSet>
      <dgm:spPr/>
    </dgm:pt>
    <dgm:pt modelId="{4754A872-67B1-4891-A141-06643410B413}" type="pres">
      <dgm:prSet presAssocID="{48979483-1E4F-490B-B3B7-818C9FBAB4C2}" presName="FiveConn_4-5" presStyleLbl="fgAccFollowNode1" presStyleIdx="3" presStyleCnt="4">
        <dgm:presLayoutVars>
          <dgm:bulletEnabled val="1"/>
        </dgm:presLayoutVars>
      </dgm:prSet>
      <dgm:spPr/>
    </dgm:pt>
    <dgm:pt modelId="{BD0A1843-6823-49B3-BE23-6E7B0BB132B6}" type="pres">
      <dgm:prSet presAssocID="{48979483-1E4F-490B-B3B7-818C9FBAB4C2}" presName="FiveNodes_1_text" presStyleLbl="node1" presStyleIdx="4" presStyleCnt="5">
        <dgm:presLayoutVars>
          <dgm:bulletEnabled val="1"/>
        </dgm:presLayoutVars>
      </dgm:prSet>
      <dgm:spPr/>
    </dgm:pt>
    <dgm:pt modelId="{BFF8C281-60E4-431E-ADAA-2B2F441A715C}" type="pres">
      <dgm:prSet presAssocID="{48979483-1E4F-490B-B3B7-818C9FBAB4C2}" presName="FiveNodes_2_text" presStyleLbl="node1" presStyleIdx="4" presStyleCnt="5">
        <dgm:presLayoutVars>
          <dgm:bulletEnabled val="1"/>
        </dgm:presLayoutVars>
      </dgm:prSet>
      <dgm:spPr/>
    </dgm:pt>
    <dgm:pt modelId="{E4BFF73D-9D7B-4DD1-AA07-34AC55DDE3A3}" type="pres">
      <dgm:prSet presAssocID="{48979483-1E4F-490B-B3B7-818C9FBAB4C2}" presName="FiveNodes_3_text" presStyleLbl="node1" presStyleIdx="4" presStyleCnt="5">
        <dgm:presLayoutVars>
          <dgm:bulletEnabled val="1"/>
        </dgm:presLayoutVars>
      </dgm:prSet>
      <dgm:spPr/>
    </dgm:pt>
    <dgm:pt modelId="{FB3D09C7-009B-481A-BD83-F9D953DDEE25}" type="pres">
      <dgm:prSet presAssocID="{48979483-1E4F-490B-B3B7-818C9FBAB4C2}" presName="FiveNodes_4_text" presStyleLbl="node1" presStyleIdx="4" presStyleCnt="5">
        <dgm:presLayoutVars>
          <dgm:bulletEnabled val="1"/>
        </dgm:presLayoutVars>
      </dgm:prSet>
      <dgm:spPr/>
    </dgm:pt>
    <dgm:pt modelId="{1987D7E6-3A12-436C-95FA-6ED2AEB17EAE}" type="pres">
      <dgm:prSet presAssocID="{48979483-1E4F-490B-B3B7-818C9FBAB4C2}" presName="FiveNodes_5_text" presStyleLbl="node1" presStyleIdx="4" presStyleCnt="5">
        <dgm:presLayoutVars>
          <dgm:bulletEnabled val="1"/>
        </dgm:presLayoutVars>
      </dgm:prSet>
      <dgm:spPr/>
    </dgm:pt>
  </dgm:ptLst>
  <dgm:cxnLst>
    <dgm:cxn modelId="{1C3BCE03-727D-44E6-A956-254A2BD64FC5}" srcId="{48979483-1E4F-490B-B3B7-818C9FBAB4C2}" destId="{6C7D8FFA-0F54-4935-91B7-03CB93FDC0F8}" srcOrd="4" destOrd="0" parTransId="{7B6046EB-E681-4711-B293-BF4B5639A8CA}" sibTransId="{ABF305FF-417E-405D-A90B-3C9494AA3E01}"/>
    <dgm:cxn modelId="{178C9007-4D8F-44AE-8EEE-CB09C2B2DBEE}" type="presOf" srcId="{18A5F8DF-70E9-4A9E-99AE-2CAB6C9E5FAE}" destId="{CA2F0941-EA64-4D3F-9EA5-35DEF708DD28}" srcOrd="0" destOrd="0" presId="urn:microsoft.com/office/officeart/2005/8/layout/vProcess5"/>
    <dgm:cxn modelId="{156E6D0E-2E4E-4A65-9B12-0E1827F130AC}" type="presOf" srcId="{0B678B27-719A-4100-8715-3A750F6AD7F9}" destId="{CC7603C4-52A5-4BBB-80AB-78745C667E47}" srcOrd="0" destOrd="0" presId="urn:microsoft.com/office/officeart/2005/8/layout/vProcess5"/>
    <dgm:cxn modelId="{25109124-3EEB-474A-9A18-A9C57EF6B18A}" type="presOf" srcId="{DC2D99B2-FB42-40C8-B8EF-F62CFB639C76}" destId="{9E968016-FD42-47A7-8035-B82C5C747DF8}" srcOrd="0" destOrd="0" presId="urn:microsoft.com/office/officeart/2005/8/layout/vProcess5"/>
    <dgm:cxn modelId="{96F9CE2B-2457-4EC7-95DF-3D31A31CE6EE}" type="presOf" srcId="{C42DD28E-2F3B-462A-B941-0F9A5D4E6593}" destId="{FB3D09C7-009B-481A-BD83-F9D953DDEE25}" srcOrd="1" destOrd="0" presId="urn:microsoft.com/office/officeart/2005/8/layout/vProcess5"/>
    <dgm:cxn modelId="{11AC2D5B-D1B7-48F1-9AE0-B775D1C6A498}" type="presOf" srcId="{6C7D8FFA-0F54-4935-91B7-03CB93FDC0F8}" destId="{1987D7E6-3A12-436C-95FA-6ED2AEB17EAE}" srcOrd="1" destOrd="0" presId="urn:microsoft.com/office/officeart/2005/8/layout/vProcess5"/>
    <dgm:cxn modelId="{6D65485D-2651-4322-A7DA-1CA3144D4EF7}" type="presOf" srcId="{AF68EFF7-2D23-4FEA-8F81-92232B8EC63E}" destId="{66FBB08F-709E-4DE8-9075-06460299B8E9}" srcOrd="0" destOrd="0" presId="urn:microsoft.com/office/officeart/2005/8/layout/vProcess5"/>
    <dgm:cxn modelId="{93126F5F-9453-421E-918D-944763D6B3AE}" srcId="{48979483-1E4F-490B-B3B7-818C9FBAB4C2}" destId="{46DC0D97-3CEC-4012-A62C-6A5569311127}" srcOrd="1" destOrd="0" parTransId="{BA62311C-5103-47FD-98BD-381F275C1C83}" sibTransId="{DC2D99B2-FB42-40C8-B8EF-F62CFB639C76}"/>
    <dgm:cxn modelId="{4D415B73-C6AF-4CA6-A8C8-2A69ABACB7DF}" type="presOf" srcId="{48979483-1E4F-490B-B3B7-818C9FBAB4C2}" destId="{B4D57670-3C88-4E46-9CBE-81240B585042}" srcOrd="0" destOrd="0" presId="urn:microsoft.com/office/officeart/2005/8/layout/vProcess5"/>
    <dgm:cxn modelId="{A6291875-C6CA-42CB-A3D0-B6A41A2114DD}" type="presOf" srcId="{6C7D8FFA-0F54-4935-91B7-03CB93FDC0F8}" destId="{8FE52674-A273-419D-BC97-3D584FEB9CC3}" srcOrd="0" destOrd="0" presId="urn:microsoft.com/office/officeart/2005/8/layout/vProcess5"/>
    <dgm:cxn modelId="{8710217A-1BD4-4626-9E7D-7B5F729362FE}" srcId="{48979483-1E4F-490B-B3B7-818C9FBAB4C2}" destId="{C42DD28E-2F3B-462A-B941-0F9A5D4E6593}" srcOrd="3" destOrd="0" parTransId="{1CE5801E-639A-4FB6-876D-CBA7A380DE1E}" sibTransId="{A8FC1819-309A-4BDC-B72A-637D0D3BA021}"/>
    <dgm:cxn modelId="{3CDF957F-C989-4E8A-A934-DE32EB2C8857}" type="presOf" srcId="{18A5F8DF-70E9-4A9E-99AE-2CAB6C9E5FAE}" destId="{E4BFF73D-9D7B-4DD1-AA07-34AC55DDE3A3}" srcOrd="1" destOrd="0" presId="urn:microsoft.com/office/officeart/2005/8/layout/vProcess5"/>
    <dgm:cxn modelId="{21B81488-BBEF-4F57-BF4B-A8B0517E10E3}" type="presOf" srcId="{AF68EFF7-2D23-4FEA-8F81-92232B8EC63E}" destId="{BD0A1843-6823-49B3-BE23-6E7B0BB132B6}" srcOrd="1" destOrd="0" presId="urn:microsoft.com/office/officeart/2005/8/layout/vProcess5"/>
    <dgm:cxn modelId="{013FAA8D-9521-44AF-B186-EAC4121ABCF8}" type="presOf" srcId="{46DC0D97-3CEC-4012-A62C-6A5569311127}" destId="{BFF8C281-60E4-431E-ADAA-2B2F441A715C}" srcOrd="1" destOrd="0" presId="urn:microsoft.com/office/officeart/2005/8/layout/vProcess5"/>
    <dgm:cxn modelId="{71F0A2A0-8D72-492E-8C52-7BE5E4BC54B1}" srcId="{48979483-1E4F-490B-B3B7-818C9FBAB4C2}" destId="{18A5F8DF-70E9-4A9E-99AE-2CAB6C9E5FAE}" srcOrd="2" destOrd="0" parTransId="{E0BA1625-6953-43D5-B256-5996B837157A}" sibTransId="{60E56476-1977-41A2-AFCD-5D63AF73A9C9}"/>
    <dgm:cxn modelId="{A8F525A3-1DD6-4F1F-ADF1-578F268EE82B}" type="presOf" srcId="{60E56476-1977-41A2-AFCD-5D63AF73A9C9}" destId="{9334D792-60DC-42AE-9D70-9D32836A1789}" srcOrd="0" destOrd="0" presId="urn:microsoft.com/office/officeart/2005/8/layout/vProcess5"/>
    <dgm:cxn modelId="{79EBA3AE-BD37-49CA-A09B-76A7FC99254A}" srcId="{48979483-1E4F-490B-B3B7-818C9FBAB4C2}" destId="{AF68EFF7-2D23-4FEA-8F81-92232B8EC63E}" srcOrd="0" destOrd="0" parTransId="{B4C0037B-D1D5-4211-BF90-2A34A5137E7F}" sibTransId="{0B678B27-719A-4100-8715-3A750F6AD7F9}"/>
    <dgm:cxn modelId="{97C83FC9-E827-4D7D-B37D-3130FB645F63}" type="presOf" srcId="{C42DD28E-2F3B-462A-B941-0F9A5D4E6593}" destId="{4439CC35-4A36-4CFE-966D-F71C72C1EB21}" srcOrd="0" destOrd="0" presId="urn:microsoft.com/office/officeart/2005/8/layout/vProcess5"/>
    <dgm:cxn modelId="{1BF676E2-2DB9-4B60-A567-629CBFCE196A}" type="presOf" srcId="{A8FC1819-309A-4BDC-B72A-637D0D3BA021}" destId="{4754A872-67B1-4891-A141-06643410B413}" srcOrd="0" destOrd="0" presId="urn:microsoft.com/office/officeart/2005/8/layout/vProcess5"/>
    <dgm:cxn modelId="{7DFA85EC-A2E4-42C7-ADD5-A2071F495B81}" type="presOf" srcId="{46DC0D97-3CEC-4012-A62C-6A5569311127}" destId="{83E1AFD6-FE7A-4A31-80B2-F1D79036D841}" srcOrd="0" destOrd="0" presId="urn:microsoft.com/office/officeart/2005/8/layout/vProcess5"/>
    <dgm:cxn modelId="{D6A85A1C-FAF7-41F0-860E-620EBB1BF4C6}" type="presParOf" srcId="{B4D57670-3C88-4E46-9CBE-81240B585042}" destId="{8F90DB8A-A3AE-4B06-BB1E-8F82A91691B1}" srcOrd="0" destOrd="0" presId="urn:microsoft.com/office/officeart/2005/8/layout/vProcess5"/>
    <dgm:cxn modelId="{F6122800-9C5A-4345-9DF2-0B1A0B2F409C}" type="presParOf" srcId="{B4D57670-3C88-4E46-9CBE-81240B585042}" destId="{66FBB08F-709E-4DE8-9075-06460299B8E9}" srcOrd="1" destOrd="0" presId="urn:microsoft.com/office/officeart/2005/8/layout/vProcess5"/>
    <dgm:cxn modelId="{CFE1B17E-6BF3-4D91-90D5-13C1934B7D9B}" type="presParOf" srcId="{B4D57670-3C88-4E46-9CBE-81240B585042}" destId="{83E1AFD6-FE7A-4A31-80B2-F1D79036D841}" srcOrd="2" destOrd="0" presId="urn:microsoft.com/office/officeart/2005/8/layout/vProcess5"/>
    <dgm:cxn modelId="{BE9DD668-177E-4084-8830-88297ECFB62E}" type="presParOf" srcId="{B4D57670-3C88-4E46-9CBE-81240B585042}" destId="{CA2F0941-EA64-4D3F-9EA5-35DEF708DD28}" srcOrd="3" destOrd="0" presId="urn:microsoft.com/office/officeart/2005/8/layout/vProcess5"/>
    <dgm:cxn modelId="{7B9A6820-8A8F-42E9-BBBC-7B1513F2AA49}" type="presParOf" srcId="{B4D57670-3C88-4E46-9CBE-81240B585042}" destId="{4439CC35-4A36-4CFE-966D-F71C72C1EB21}" srcOrd="4" destOrd="0" presId="urn:microsoft.com/office/officeart/2005/8/layout/vProcess5"/>
    <dgm:cxn modelId="{E5B26B6C-B1EB-47E4-8B8F-716B5B94AFB6}" type="presParOf" srcId="{B4D57670-3C88-4E46-9CBE-81240B585042}" destId="{8FE52674-A273-419D-BC97-3D584FEB9CC3}" srcOrd="5" destOrd="0" presId="urn:microsoft.com/office/officeart/2005/8/layout/vProcess5"/>
    <dgm:cxn modelId="{747322F5-61AD-4D9A-A659-785D686EA3ED}" type="presParOf" srcId="{B4D57670-3C88-4E46-9CBE-81240B585042}" destId="{CC7603C4-52A5-4BBB-80AB-78745C667E47}" srcOrd="6" destOrd="0" presId="urn:microsoft.com/office/officeart/2005/8/layout/vProcess5"/>
    <dgm:cxn modelId="{1726B9E9-003F-4BF3-8E3C-E2AF1D6D7615}" type="presParOf" srcId="{B4D57670-3C88-4E46-9CBE-81240B585042}" destId="{9E968016-FD42-47A7-8035-B82C5C747DF8}" srcOrd="7" destOrd="0" presId="urn:microsoft.com/office/officeart/2005/8/layout/vProcess5"/>
    <dgm:cxn modelId="{23B8AA5F-C06D-4809-9469-FC297D36C97E}" type="presParOf" srcId="{B4D57670-3C88-4E46-9CBE-81240B585042}" destId="{9334D792-60DC-42AE-9D70-9D32836A1789}" srcOrd="8" destOrd="0" presId="urn:microsoft.com/office/officeart/2005/8/layout/vProcess5"/>
    <dgm:cxn modelId="{85967357-FBA4-4722-BAB1-E2480AEC7848}" type="presParOf" srcId="{B4D57670-3C88-4E46-9CBE-81240B585042}" destId="{4754A872-67B1-4891-A141-06643410B413}" srcOrd="9" destOrd="0" presId="urn:microsoft.com/office/officeart/2005/8/layout/vProcess5"/>
    <dgm:cxn modelId="{0533BB13-BF61-470E-92C1-7100FC42E432}" type="presParOf" srcId="{B4D57670-3C88-4E46-9CBE-81240B585042}" destId="{BD0A1843-6823-49B3-BE23-6E7B0BB132B6}" srcOrd="10" destOrd="0" presId="urn:microsoft.com/office/officeart/2005/8/layout/vProcess5"/>
    <dgm:cxn modelId="{07FE9247-9C96-4906-9E61-1F8046E78905}" type="presParOf" srcId="{B4D57670-3C88-4E46-9CBE-81240B585042}" destId="{BFF8C281-60E4-431E-ADAA-2B2F441A715C}" srcOrd="11" destOrd="0" presId="urn:microsoft.com/office/officeart/2005/8/layout/vProcess5"/>
    <dgm:cxn modelId="{9E2376B6-2142-4CB7-8B4A-67600F36BDFD}" type="presParOf" srcId="{B4D57670-3C88-4E46-9CBE-81240B585042}" destId="{E4BFF73D-9D7B-4DD1-AA07-34AC55DDE3A3}" srcOrd="12" destOrd="0" presId="urn:microsoft.com/office/officeart/2005/8/layout/vProcess5"/>
    <dgm:cxn modelId="{F494291D-7EDA-4D5A-9EBE-BB7B4840E332}" type="presParOf" srcId="{B4D57670-3C88-4E46-9CBE-81240B585042}" destId="{FB3D09C7-009B-481A-BD83-F9D953DDEE25}" srcOrd="13" destOrd="0" presId="urn:microsoft.com/office/officeart/2005/8/layout/vProcess5"/>
    <dgm:cxn modelId="{11574188-BEF5-4ED6-B125-D64233B7B199}" type="presParOf" srcId="{B4D57670-3C88-4E46-9CBE-81240B585042}" destId="{1987D7E6-3A12-436C-95FA-6ED2AEB17EA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028656-01A0-4CEB-B6A0-BD0D2CCB689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EAA5120-BA46-48DD-85C6-79E260E5E266}">
      <dgm:prSet/>
      <dgm:spPr/>
      <dgm:t>
        <a:bodyPr/>
        <a:lstStyle/>
        <a:p>
          <a:r>
            <a:rPr lang="en-GB" dirty="0">
              <a:latin typeface="Times New Roman" panose="02020603050405020304" pitchFamily="18" charset="0"/>
              <a:cs typeface="Times New Roman" panose="02020603050405020304" pitchFamily="18" charset="0"/>
            </a:rPr>
            <a:t>Google have applied this theory well and chose to give employees 20% of their working time to spend on projects of their choosing</a:t>
          </a:r>
          <a:endParaRPr lang="en-US" dirty="0">
            <a:latin typeface="Times New Roman" panose="02020603050405020304" pitchFamily="18" charset="0"/>
            <a:cs typeface="Times New Roman" panose="02020603050405020304" pitchFamily="18" charset="0"/>
          </a:endParaRPr>
        </a:p>
      </dgm:t>
    </dgm:pt>
    <dgm:pt modelId="{F810E314-CA9D-45E4-ABD0-774D2BCE9FD5}" type="parTrans" cxnId="{DC53F4E5-47C8-4442-A956-0F64E494E168}">
      <dgm:prSet/>
      <dgm:spPr/>
      <dgm:t>
        <a:bodyPr/>
        <a:lstStyle/>
        <a:p>
          <a:endParaRPr lang="en-US"/>
        </a:p>
      </dgm:t>
    </dgm:pt>
    <dgm:pt modelId="{FAA39886-6E65-4AC7-80F2-DC66ED30622D}" type="sibTrans" cxnId="{DC53F4E5-47C8-4442-A956-0F64E494E168}">
      <dgm:prSet/>
      <dgm:spPr/>
      <dgm:t>
        <a:bodyPr/>
        <a:lstStyle/>
        <a:p>
          <a:endParaRPr lang="en-US"/>
        </a:p>
      </dgm:t>
    </dgm:pt>
    <dgm:pt modelId="{D7C641AE-8992-4BC9-91FA-7E3909CFAC91}">
      <dgm:prSet/>
      <dgm:spPr/>
      <dgm:t>
        <a:bodyPr/>
        <a:lstStyle/>
        <a:p>
          <a:r>
            <a:rPr lang="en-GB" dirty="0">
              <a:latin typeface="Times New Roman" panose="02020603050405020304" pitchFamily="18" charset="0"/>
              <a:cs typeface="Times New Roman" panose="02020603050405020304" pitchFamily="18" charset="0"/>
            </a:rPr>
            <a:t>This keeps employees happy increases the productivity in the workplace</a:t>
          </a:r>
          <a:endParaRPr lang="en-US" dirty="0">
            <a:latin typeface="Times New Roman" panose="02020603050405020304" pitchFamily="18" charset="0"/>
            <a:cs typeface="Times New Roman" panose="02020603050405020304" pitchFamily="18" charset="0"/>
          </a:endParaRPr>
        </a:p>
      </dgm:t>
    </dgm:pt>
    <dgm:pt modelId="{5682B066-7CAE-45C8-AD10-5906D26F837F}" type="parTrans" cxnId="{0A433BEF-EF90-4950-99F2-BB61BE201EF2}">
      <dgm:prSet/>
      <dgm:spPr/>
      <dgm:t>
        <a:bodyPr/>
        <a:lstStyle/>
        <a:p>
          <a:endParaRPr lang="en-US"/>
        </a:p>
      </dgm:t>
    </dgm:pt>
    <dgm:pt modelId="{014B7F85-7929-4E9D-A98C-0BAFC75F98FB}" type="sibTrans" cxnId="{0A433BEF-EF90-4950-99F2-BB61BE201EF2}">
      <dgm:prSet/>
      <dgm:spPr/>
      <dgm:t>
        <a:bodyPr/>
        <a:lstStyle/>
        <a:p>
          <a:endParaRPr lang="en-US"/>
        </a:p>
      </dgm:t>
    </dgm:pt>
    <dgm:pt modelId="{2215B92E-08A0-4FCA-9F85-025B2DF28D6A}" type="pres">
      <dgm:prSet presAssocID="{C3028656-01A0-4CEB-B6A0-BD0D2CCB6895}" presName="hierChild1" presStyleCnt="0">
        <dgm:presLayoutVars>
          <dgm:chPref val="1"/>
          <dgm:dir/>
          <dgm:animOne val="branch"/>
          <dgm:animLvl val="lvl"/>
          <dgm:resizeHandles/>
        </dgm:presLayoutVars>
      </dgm:prSet>
      <dgm:spPr/>
    </dgm:pt>
    <dgm:pt modelId="{DB8BB3CA-2477-4BC3-96CD-536B92314169}" type="pres">
      <dgm:prSet presAssocID="{4EAA5120-BA46-48DD-85C6-79E260E5E266}" presName="hierRoot1" presStyleCnt="0"/>
      <dgm:spPr/>
    </dgm:pt>
    <dgm:pt modelId="{12D2D17A-3BA5-47CE-9885-77D8275CEF78}" type="pres">
      <dgm:prSet presAssocID="{4EAA5120-BA46-48DD-85C6-79E260E5E266}" presName="composite" presStyleCnt="0"/>
      <dgm:spPr/>
    </dgm:pt>
    <dgm:pt modelId="{26A6AC36-A601-4F0A-9A73-C3C32FD0D1FF}" type="pres">
      <dgm:prSet presAssocID="{4EAA5120-BA46-48DD-85C6-79E260E5E266}" presName="background" presStyleLbl="node0" presStyleIdx="0" presStyleCnt="2"/>
      <dgm:spPr/>
    </dgm:pt>
    <dgm:pt modelId="{F65E6EA7-E9AF-40C6-B24F-A307007C4491}" type="pres">
      <dgm:prSet presAssocID="{4EAA5120-BA46-48DD-85C6-79E260E5E266}" presName="text" presStyleLbl="fgAcc0" presStyleIdx="0" presStyleCnt="2">
        <dgm:presLayoutVars>
          <dgm:chPref val="3"/>
        </dgm:presLayoutVars>
      </dgm:prSet>
      <dgm:spPr/>
    </dgm:pt>
    <dgm:pt modelId="{04DE404D-9C16-4F96-AC4C-44700FF02A2B}" type="pres">
      <dgm:prSet presAssocID="{4EAA5120-BA46-48DD-85C6-79E260E5E266}" presName="hierChild2" presStyleCnt="0"/>
      <dgm:spPr/>
    </dgm:pt>
    <dgm:pt modelId="{A8EBF18B-F430-49F8-A0CE-5B1BA9EBC517}" type="pres">
      <dgm:prSet presAssocID="{D7C641AE-8992-4BC9-91FA-7E3909CFAC91}" presName="hierRoot1" presStyleCnt="0"/>
      <dgm:spPr/>
    </dgm:pt>
    <dgm:pt modelId="{130853FC-9B0A-4818-8DCA-285B411E2284}" type="pres">
      <dgm:prSet presAssocID="{D7C641AE-8992-4BC9-91FA-7E3909CFAC91}" presName="composite" presStyleCnt="0"/>
      <dgm:spPr/>
    </dgm:pt>
    <dgm:pt modelId="{0E411D28-CA41-4E5C-B28C-0D027C5456C7}" type="pres">
      <dgm:prSet presAssocID="{D7C641AE-8992-4BC9-91FA-7E3909CFAC91}" presName="background" presStyleLbl="node0" presStyleIdx="1" presStyleCnt="2"/>
      <dgm:spPr/>
    </dgm:pt>
    <dgm:pt modelId="{6A654476-BA9B-4A3B-997F-652172B042AC}" type="pres">
      <dgm:prSet presAssocID="{D7C641AE-8992-4BC9-91FA-7E3909CFAC91}" presName="text" presStyleLbl="fgAcc0" presStyleIdx="1" presStyleCnt="2">
        <dgm:presLayoutVars>
          <dgm:chPref val="3"/>
        </dgm:presLayoutVars>
      </dgm:prSet>
      <dgm:spPr/>
    </dgm:pt>
    <dgm:pt modelId="{98F53D09-FC89-4FDF-95D8-A7D9EE940644}" type="pres">
      <dgm:prSet presAssocID="{D7C641AE-8992-4BC9-91FA-7E3909CFAC91}" presName="hierChild2" presStyleCnt="0"/>
      <dgm:spPr/>
    </dgm:pt>
  </dgm:ptLst>
  <dgm:cxnLst>
    <dgm:cxn modelId="{31D80A9D-5889-4FAA-A195-663E09FED238}" type="presOf" srcId="{4EAA5120-BA46-48DD-85C6-79E260E5E266}" destId="{F65E6EA7-E9AF-40C6-B24F-A307007C4491}" srcOrd="0" destOrd="0" presId="urn:microsoft.com/office/officeart/2005/8/layout/hierarchy1"/>
    <dgm:cxn modelId="{2224A6A9-F97C-40BA-9B15-ACD94158ABD2}" type="presOf" srcId="{C3028656-01A0-4CEB-B6A0-BD0D2CCB6895}" destId="{2215B92E-08A0-4FCA-9F85-025B2DF28D6A}" srcOrd="0" destOrd="0" presId="urn:microsoft.com/office/officeart/2005/8/layout/hierarchy1"/>
    <dgm:cxn modelId="{C5A3B1E2-1A5A-4D9F-ABF1-DA60D18E3A48}" type="presOf" srcId="{D7C641AE-8992-4BC9-91FA-7E3909CFAC91}" destId="{6A654476-BA9B-4A3B-997F-652172B042AC}" srcOrd="0" destOrd="0" presId="urn:microsoft.com/office/officeart/2005/8/layout/hierarchy1"/>
    <dgm:cxn modelId="{DC53F4E5-47C8-4442-A956-0F64E494E168}" srcId="{C3028656-01A0-4CEB-B6A0-BD0D2CCB6895}" destId="{4EAA5120-BA46-48DD-85C6-79E260E5E266}" srcOrd="0" destOrd="0" parTransId="{F810E314-CA9D-45E4-ABD0-774D2BCE9FD5}" sibTransId="{FAA39886-6E65-4AC7-80F2-DC66ED30622D}"/>
    <dgm:cxn modelId="{0A433BEF-EF90-4950-99F2-BB61BE201EF2}" srcId="{C3028656-01A0-4CEB-B6A0-BD0D2CCB6895}" destId="{D7C641AE-8992-4BC9-91FA-7E3909CFAC91}" srcOrd="1" destOrd="0" parTransId="{5682B066-7CAE-45C8-AD10-5906D26F837F}" sibTransId="{014B7F85-7929-4E9D-A98C-0BAFC75F98FB}"/>
    <dgm:cxn modelId="{10B25EF5-CE88-4A3A-B91F-25CDC8B3AB11}" type="presParOf" srcId="{2215B92E-08A0-4FCA-9F85-025B2DF28D6A}" destId="{DB8BB3CA-2477-4BC3-96CD-536B92314169}" srcOrd="0" destOrd="0" presId="urn:microsoft.com/office/officeart/2005/8/layout/hierarchy1"/>
    <dgm:cxn modelId="{B61DB765-8D2E-4D2E-BB9C-A2DFAB156902}" type="presParOf" srcId="{DB8BB3CA-2477-4BC3-96CD-536B92314169}" destId="{12D2D17A-3BA5-47CE-9885-77D8275CEF78}" srcOrd="0" destOrd="0" presId="urn:microsoft.com/office/officeart/2005/8/layout/hierarchy1"/>
    <dgm:cxn modelId="{9E4C6BC4-309D-46A4-8721-3A25A0A3A5C5}" type="presParOf" srcId="{12D2D17A-3BA5-47CE-9885-77D8275CEF78}" destId="{26A6AC36-A601-4F0A-9A73-C3C32FD0D1FF}" srcOrd="0" destOrd="0" presId="urn:microsoft.com/office/officeart/2005/8/layout/hierarchy1"/>
    <dgm:cxn modelId="{DA4F2704-77FA-4CAD-BD61-06A3FF1CC162}" type="presParOf" srcId="{12D2D17A-3BA5-47CE-9885-77D8275CEF78}" destId="{F65E6EA7-E9AF-40C6-B24F-A307007C4491}" srcOrd="1" destOrd="0" presId="urn:microsoft.com/office/officeart/2005/8/layout/hierarchy1"/>
    <dgm:cxn modelId="{77B76AE5-EFBD-42EA-9939-630AF2D382C9}" type="presParOf" srcId="{DB8BB3CA-2477-4BC3-96CD-536B92314169}" destId="{04DE404D-9C16-4F96-AC4C-44700FF02A2B}" srcOrd="1" destOrd="0" presId="urn:microsoft.com/office/officeart/2005/8/layout/hierarchy1"/>
    <dgm:cxn modelId="{38A454CA-563A-4341-979B-C6ACC66C9DE2}" type="presParOf" srcId="{2215B92E-08A0-4FCA-9F85-025B2DF28D6A}" destId="{A8EBF18B-F430-49F8-A0CE-5B1BA9EBC517}" srcOrd="1" destOrd="0" presId="urn:microsoft.com/office/officeart/2005/8/layout/hierarchy1"/>
    <dgm:cxn modelId="{9F6066E5-AE6D-4FFB-9473-E42F4AB23E4B}" type="presParOf" srcId="{A8EBF18B-F430-49F8-A0CE-5B1BA9EBC517}" destId="{130853FC-9B0A-4818-8DCA-285B411E2284}" srcOrd="0" destOrd="0" presId="urn:microsoft.com/office/officeart/2005/8/layout/hierarchy1"/>
    <dgm:cxn modelId="{5FB9A612-6CCE-4853-BAB0-95CDC5637EF6}" type="presParOf" srcId="{130853FC-9B0A-4818-8DCA-285B411E2284}" destId="{0E411D28-CA41-4E5C-B28C-0D027C5456C7}" srcOrd="0" destOrd="0" presId="urn:microsoft.com/office/officeart/2005/8/layout/hierarchy1"/>
    <dgm:cxn modelId="{5C8919C4-B593-4995-860D-F0DB557A9C5A}" type="presParOf" srcId="{130853FC-9B0A-4818-8DCA-285B411E2284}" destId="{6A654476-BA9B-4A3B-997F-652172B042AC}" srcOrd="1" destOrd="0" presId="urn:microsoft.com/office/officeart/2005/8/layout/hierarchy1"/>
    <dgm:cxn modelId="{D1B3BAE3-1737-4533-B3CB-E7109426B9DF}" type="presParOf" srcId="{A8EBF18B-F430-49F8-A0CE-5B1BA9EBC517}" destId="{98F53D09-FC89-4FDF-95D8-A7D9EE94064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C9DC64-5035-47FC-8AB4-BE38D6A412EE}"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CFD507-9843-4453-9BC2-8EDAE20FC0B2}">
      <dgm:prSet custT="1"/>
      <dgm:spPr/>
      <dgm:t>
        <a:bodyPr/>
        <a:lstStyle/>
        <a:p>
          <a:pPr>
            <a:defRPr cap="all"/>
          </a:pPr>
          <a:r>
            <a:rPr lang="en-GB" sz="1400" dirty="0">
              <a:latin typeface="Times New Roman" panose="02020603050405020304" pitchFamily="18" charset="0"/>
              <a:cs typeface="Times New Roman" panose="02020603050405020304" pitchFamily="18" charset="0"/>
            </a:rPr>
            <a:t>Management is the process of planning, organising, leading and controlling resources to meet objectives.</a:t>
          </a:r>
          <a:endParaRPr lang="en-US" sz="1400" dirty="0">
            <a:latin typeface="Times New Roman" panose="02020603050405020304" pitchFamily="18" charset="0"/>
            <a:cs typeface="Times New Roman" panose="02020603050405020304" pitchFamily="18" charset="0"/>
          </a:endParaRPr>
        </a:p>
      </dgm:t>
    </dgm:pt>
    <dgm:pt modelId="{57A165FF-3F75-4EB8-B6AB-56BA06AF4525}" type="parTrans" cxnId="{FC5C207E-E883-4AFD-8F6B-860893F69507}">
      <dgm:prSet/>
      <dgm:spPr/>
      <dgm:t>
        <a:bodyPr/>
        <a:lstStyle/>
        <a:p>
          <a:endParaRPr lang="en-US"/>
        </a:p>
      </dgm:t>
    </dgm:pt>
    <dgm:pt modelId="{501819B1-3243-4B41-92AB-6CE89BE815BE}" type="sibTrans" cxnId="{FC5C207E-E883-4AFD-8F6B-860893F69507}">
      <dgm:prSet/>
      <dgm:spPr/>
      <dgm:t>
        <a:bodyPr/>
        <a:lstStyle/>
        <a:p>
          <a:endParaRPr lang="en-US"/>
        </a:p>
      </dgm:t>
    </dgm:pt>
    <dgm:pt modelId="{DC33C97A-4706-4248-AF69-A4205432B0A9}">
      <dgm:prSet/>
      <dgm:spPr/>
      <dgm:t>
        <a:bodyPr/>
        <a:lstStyle/>
        <a:p>
          <a:pPr>
            <a:defRPr cap="all"/>
          </a:pPr>
          <a:r>
            <a:rPr lang="en-GB" dirty="0">
              <a:latin typeface="Times New Roman" panose="02020603050405020304" pitchFamily="18" charset="0"/>
              <a:cs typeface="Times New Roman" panose="02020603050405020304" pitchFamily="18" charset="0"/>
            </a:rPr>
            <a:t>Anyone can be a manager, but not all managers make effective leaders.</a:t>
          </a:r>
          <a:endParaRPr lang="en-US" dirty="0">
            <a:latin typeface="Times New Roman" panose="02020603050405020304" pitchFamily="18" charset="0"/>
            <a:cs typeface="Times New Roman" panose="02020603050405020304" pitchFamily="18" charset="0"/>
          </a:endParaRPr>
        </a:p>
      </dgm:t>
    </dgm:pt>
    <dgm:pt modelId="{70B37155-4777-4106-8604-638C078B16D1}" type="parTrans" cxnId="{D7F8C850-345A-4297-9EAD-5DD05F19F725}">
      <dgm:prSet/>
      <dgm:spPr/>
      <dgm:t>
        <a:bodyPr/>
        <a:lstStyle/>
        <a:p>
          <a:endParaRPr lang="en-US"/>
        </a:p>
      </dgm:t>
    </dgm:pt>
    <dgm:pt modelId="{64598BB7-30A1-46BF-AF18-584C26DAEA3E}" type="sibTrans" cxnId="{D7F8C850-345A-4297-9EAD-5DD05F19F725}">
      <dgm:prSet/>
      <dgm:spPr/>
      <dgm:t>
        <a:bodyPr/>
        <a:lstStyle/>
        <a:p>
          <a:endParaRPr lang="en-US"/>
        </a:p>
      </dgm:t>
    </dgm:pt>
    <dgm:pt modelId="{098C24F6-40DF-487C-9665-5BCEE7A917AA}">
      <dgm:prSet/>
      <dgm:spPr/>
      <dgm:t>
        <a:bodyPr/>
        <a:lstStyle/>
        <a:p>
          <a:pPr>
            <a:defRPr cap="all"/>
          </a:pPr>
          <a:r>
            <a:rPr lang="en-GB" dirty="0">
              <a:latin typeface="Times New Roman" panose="02020603050405020304" pitchFamily="18" charset="0"/>
              <a:cs typeface="Times New Roman" panose="02020603050405020304" pitchFamily="18" charset="0"/>
            </a:rPr>
            <a:t>The purpose of management is to ensure operations run smoothly.</a:t>
          </a:r>
          <a:endParaRPr lang="en-US" dirty="0">
            <a:latin typeface="Times New Roman" panose="02020603050405020304" pitchFamily="18" charset="0"/>
            <a:cs typeface="Times New Roman" panose="02020603050405020304" pitchFamily="18" charset="0"/>
          </a:endParaRPr>
        </a:p>
      </dgm:t>
    </dgm:pt>
    <dgm:pt modelId="{1A921F37-5256-4A4C-A5F1-74B3E456443A}" type="parTrans" cxnId="{98528A08-A691-4FD6-AC64-5672720C57B7}">
      <dgm:prSet/>
      <dgm:spPr/>
      <dgm:t>
        <a:bodyPr/>
        <a:lstStyle/>
        <a:p>
          <a:endParaRPr lang="en-US"/>
        </a:p>
      </dgm:t>
    </dgm:pt>
    <dgm:pt modelId="{FBCC4CFF-F505-40B2-B80C-86C6146E12FD}" type="sibTrans" cxnId="{98528A08-A691-4FD6-AC64-5672720C57B7}">
      <dgm:prSet/>
      <dgm:spPr/>
      <dgm:t>
        <a:bodyPr/>
        <a:lstStyle/>
        <a:p>
          <a:endParaRPr lang="en-US"/>
        </a:p>
      </dgm:t>
    </dgm:pt>
    <dgm:pt modelId="{D1F4430F-2347-46DF-9F9D-8703050BE96F}">
      <dgm:prSet/>
      <dgm:spPr/>
      <dgm:t>
        <a:bodyPr/>
        <a:lstStyle/>
        <a:p>
          <a:pPr>
            <a:defRPr cap="all"/>
          </a:pPr>
          <a:r>
            <a:rPr lang="en-GB" dirty="0">
              <a:latin typeface="Times New Roman" panose="02020603050405020304" pitchFamily="18" charset="0"/>
              <a:cs typeface="Times New Roman" panose="02020603050405020304" pitchFamily="18" charset="0"/>
            </a:rPr>
            <a:t>Looking at the Blake Mouton managerial grid, the ideal manager should have high scores on both the X and Y axis</a:t>
          </a:r>
          <a:endParaRPr lang="en-US" dirty="0">
            <a:latin typeface="Times New Roman" panose="02020603050405020304" pitchFamily="18" charset="0"/>
            <a:cs typeface="Times New Roman" panose="02020603050405020304" pitchFamily="18" charset="0"/>
          </a:endParaRPr>
        </a:p>
      </dgm:t>
    </dgm:pt>
    <dgm:pt modelId="{77B91780-0FFC-4DDE-A664-8430AF0588A8}" type="parTrans" cxnId="{ADFEC1A2-D8A1-417A-96CD-EE47BEB74799}">
      <dgm:prSet/>
      <dgm:spPr/>
      <dgm:t>
        <a:bodyPr/>
        <a:lstStyle/>
        <a:p>
          <a:endParaRPr lang="en-US"/>
        </a:p>
      </dgm:t>
    </dgm:pt>
    <dgm:pt modelId="{9C411170-DA57-45DA-936D-BCF140C7EC0D}" type="sibTrans" cxnId="{ADFEC1A2-D8A1-417A-96CD-EE47BEB74799}">
      <dgm:prSet/>
      <dgm:spPr/>
      <dgm:t>
        <a:bodyPr/>
        <a:lstStyle/>
        <a:p>
          <a:endParaRPr lang="en-US"/>
        </a:p>
      </dgm:t>
    </dgm:pt>
    <dgm:pt modelId="{A7EF1241-8AAA-4988-9D63-72EB692A4489}" type="pres">
      <dgm:prSet presAssocID="{F3C9DC64-5035-47FC-8AB4-BE38D6A412EE}" presName="root" presStyleCnt="0">
        <dgm:presLayoutVars>
          <dgm:dir/>
          <dgm:resizeHandles val="exact"/>
        </dgm:presLayoutVars>
      </dgm:prSet>
      <dgm:spPr/>
    </dgm:pt>
    <dgm:pt modelId="{2255E073-7198-445B-88EB-2CCEBF419552}" type="pres">
      <dgm:prSet presAssocID="{F6CFD507-9843-4453-9BC2-8EDAE20FC0B2}" presName="compNode" presStyleCnt="0"/>
      <dgm:spPr/>
    </dgm:pt>
    <dgm:pt modelId="{DC953057-5198-44C7-B425-CB04BCA1DDE9}" type="pres">
      <dgm:prSet presAssocID="{F6CFD507-9843-4453-9BC2-8EDAE20FC0B2}" presName="iconBgRect" presStyleLbl="bgShp" presStyleIdx="0" presStyleCnt="4" custScaleX="127897" custScaleY="122466"/>
      <dgm:spPr>
        <a:prstGeom prst="round2DiagRect">
          <a:avLst>
            <a:gd name="adj1" fmla="val 29727"/>
            <a:gd name="adj2" fmla="val 0"/>
          </a:avLst>
        </a:prstGeom>
      </dgm:spPr>
    </dgm:pt>
    <dgm:pt modelId="{2AFB7E97-C82C-4BE6-9F35-D59DFEBC4770}" type="pres">
      <dgm:prSet presAssocID="{F6CFD507-9843-4453-9BC2-8EDAE20FC0B2}" presName="iconRect" presStyleLbl="node1" presStyleIdx="0" presStyleCnt="4" custScaleX="165202" custScaleY="14223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E34F4E58-E146-481E-962B-0FD36ED3C88D}" type="pres">
      <dgm:prSet presAssocID="{F6CFD507-9843-4453-9BC2-8EDAE20FC0B2}" presName="spaceRect" presStyleCnt="0"/>
      <dgm:spPr/>
    </dgm:pt>
    <dgm:pt modelId="{0CE5E32B-480F-45A5-B57D-9194A6C1235B}" type="pres">
      <dgm:prSet presAssocID="{F6CFD507-9843-4453-9BC2-8EDAE20FC0B2}" presName="textRect" presStyleLbl="revTx" presStyleIdx="0" presStyleCnt="4">
        <dgm:presLayoutVars>
          <dgm:chMax val="1"/>
          <dgm:chPref val="1"/>
        </dgm:presLayoutVars>
      </dgm:prSet>
      <dgm:spPr/>
    </dgm:pt>
    <dgm:pt modelId="{D9492D11-98F3-48A7-996C-B44B8BC2602C}" type="pres">
      <dgm:prSet presAssocID="{501819B1-3243-4B41-92AB-6CE89BE815BE}" presName="sibTrans" presStyleCnt="0"/>
      <dgm:spPr/>
    </dgm:pt>
    <dgm:pt modelId="{B58E619E-95C5-41A0-BD84-464DACA09252}" type="pres">
      <dgm:prSet presAssocID="{DC33C97A-4706-4248-AF69-A4205432B0A9}" presName="compNode" presStyleCnt="0"/>
      <dgm:spPr/>
    </dgm:pt>
    <dgm:pt modelId="{FD4A5503-FB06-4647-B85E-8C56607C9485}" type="pres">
      <dgm:prSet presAssocID="{DC33C97A-4706-4248-AF69-A4205432B0A9}" presName="iconBgRect" presStyleLbl="bgShp" presStyleIdx="1" presStyleCnt="4" custScaleX="113814" custScaleY="127694"/>
      <dgm:spPr>
        <a:prstGeom prst="round2DiagRect">
          <a:avLst>
            <a:gd name="adj1" fmla="val 29727"/>
            <a:gd name="adj2" fmla="val 0"/>
          </a:avLst>
        </a:prstGeom>
      </dgm:spPr>
    </dgm:pt>
    <dgm:pt modelId="{898E0A4F-A808-4A9D-9EDA-6A970674B678}" type="pres">
      <dgm:prSet presAssocID="{DC33C97A-4706-4248-AF69-A4205432B0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1CF145E2-9F2C-493E-A2F6-4CCEB8237B2F}" type="pres">
      <dgm:prSet presAssocID="{DC33C97A-4706-4248-AF69-A4205432B0A9}" presName="spaceRect" presStyleCnt="0"/>
      <dgm:spPr/>
    </dgm:pt>
    <dgm:pt modelId="{52905C2B-4A78-493C-BE47-A42A03C5D50C}" type="pres">
      <dgm:prSet presAssocID="{DC33C97A-4706-4248-AF69-A4205432B0A9}" presName="textRect" presStyleLbl="revTx" presStyleIdx="1" presStyleCnt="4">
        <dgm:presLayoutVars>
          <dgm:chMax val="1"/>
          <dgm:chPref val="1"/>
        </dgm:presLayoutVars>
      </dgm:prSet>
      <dgm:spPr/>
    </dgm:pt>
    <dgm:pt modelId="{270D957C-509A-421A-B4B7-B0D224BB008A}" type="pres">
      <dgm:prSet presAssocID="{64598BB7-30A1-46BF-AF18-584C26DAEA3E}" presName="sibTrans" presStyleCnt="0"/>
      <dgm:spPr/>
    </dgm:pt>
    <dgm:pt modelId="{7D00D5AE-06D6-4B99-8A58-F2A95003FA35}" type="pres">
      <dgm:prSet presAssocID="{098C24F6-40DF-487C-9665-5BCEE7A917AA}" presName="compNode" presStyleCnt="0"/>
      <dgm:spPr/>
    </dgm:pt>
    <dgm:pt modelId="{79D40BFB-A6AA-4637-A1AF-8330D4BC30DD}" type="pres">
      <dgm:prSet presAssocID="{098C24F6-40DF-487C-9665-5BCEE7A917AA}" presName="iconBgRect" presStyleLbl="bgShp" presStyleIdx="2" presStyleCnt="4" custScaleX="116345" custScaleY="132922"/>
      <dgm:spPr>
        <a:prstGeom prst="round2DiagRect">
          <a:avLst>
            <a:gd name="adj1" fmla="val 29727"/>
            <a:gd name="adj2" fmla="val 0"/>
          </a:avLst>
        </a:prstGeom>
      </dgm:spPr>
    </dgm:pt>
    <dgm:pt modelId="{EDD3F882-7C6B-439A-B894-33ED1B0AAD38}" type="pres">
      <dgm:prSet presAssocID="{098C24F6-40DF-487C-9665-5BCEE7A917A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E4BA2C2-DD0F-4EDD-B5DC-68F440A1D6D3}" type="pres">
      <dgm:prSet presAssocID="{098C24F6-40DF-487C-9665-5BCEE7A917AA}" presName="spaceRect" presStyleCnt="0"/>
      <dgm:spPr/>
    </dgm:pt>
    <dgm:pt modelId="{2F5B132C-E39F-4568-9E03-99A9714D5387}" type="pres">
      <dgm:prSet presAssocID="{098C24F6-40DF-487C-9665-5BCEE7A917AA}" presName="textRect" presStyleLbl="revTx" presStyleIdx="2" presStyleCnt="4">
        <dgm:presLayoutVars>
          <dgm:chMax val="1"/>
          <dgm:chPref val="1"/>
        </dgm:presLayoutVars>
      </dgm:prSet>
      <dgm:spPr/>
    </dgm:pt>
    <dgm:pt modelId="{960B6B7D-5A9E-4F93-AE55-B00ECFEF9E50}" type="pres">
      <dgm:prSet presAssocID="{FBCC4CFF-F505-40B2-B80C-86C6146E12FD}" presName="sibTrans" presStyleCnt="0"/>
      <dgm:spPr/>
    </dgm:pt>
    <dgm:pt modelId="{EE8F3A1E-6E78-4275-85EE-04880B7A1784}" type="pres">
      <dgm:prSet presAssocID="{D1F4430F-2347-46DF-9F9D-8703050BE96F}" presName="compNode" presStyleCnt="0"/>
      <dgm:spPr/>
    </dgm:pt>
    <dgm:pt modelId="{841866CA-B87B-408B-8FC9-48FC39837EF2}" type="pres">
      <dgm:prSet presAssocID="{D1F4430F-2347-46DF-9F9D-8703050BE96F}" presName="iconBgRect" presStyleLbl="bgShp" presStyleIdx="3" presStyleCnt="4" custScaleX="128685" custScaleY="122466"/>
      <dgm:spPr>
        <a:prstGeom prst="round2DiagRect">
          <a:avLst>
            <a:gd name="adj1" fmla="val 29727"/>
            <a:gd name="adj2" fmla="val 0"/>
          </a:avLst>
        </a:prstGeom>
      </dgm:spPr>
    </dgm:pt>
    <dgm:pt modelId="{A83241BB-002F-4567-9F2B-E15C91A343C4}" type="pres">
      <dgm:prSet presAssocID="{D1F4430F-2347-46DF-9F9D-8703050BE96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63852CD-0929-4835-87F2-C52817D27402}" type="pres">
      <dgm:prSet presAssocID="{D1F4430F-2347-46DF-9F9D-8703050BE96F}" presName="spaceRect" presStyleCnt="0"/>
      <dgm:spPr/>
    </dgm:pt>
    <dgm:pt modelId="{B4C5A8DE-DDBC-4F82-BF61-CE53480822A9}" type="pres">
      <dgm:prSet presAssocID="{D1F4430F-2347-46DF-9F9D-8703050BE96F}" presName="textRect" presStyleLbl="revTx" presStyleIdx="3" presStyleCnt="4">
        <dgm:presLayoutVars>
          <dgm:chMax val="1"/>
          <dgm:chPref val="1"/>
        </dgm:presLayoutVars>
      </dgm:prSet>
      <dgm:spPr/>
    </dgm:pt>
  </dgm:ptLst>
  <dgm:cxnLst>
    <dgm:cxn modelId="{B2231404-FEB1-4BDB-9593-E210C958EB80}" type="presOf" srcId="{DC33C97A-4706-4248-AF69-A4205432B0A9}" destId="{52905C2B-4A78-493C-BE47-A42A03C5D50C}" srcOrd="0" destOrd="0" presId="urn:microsoft.com/office/officeart/2018/5/layout/IconLeafLabelList"/>
    <dgm:cxn modelId="{98528A08-A691-4FD6-AC64-5672720C57B7}" srcId="{F3C9DC64-5035-47FC-8AB4-BE38D6A412EE}" destId="{098C24F6-40DF-487C-9665-5BCEE7A917AA}" srcOrd="2" destOrd="0" parTransId="{1A921F37-5256-4A4C-A5F1-74B3E456443A}" sibTransId="{FBCC4CFF-F505-40B2-B80C-86C6146E12FD}"/>
    <dgm:cxn modelId="{AED1D017-77DE-4095-83AF-C87F257A04FB}" type="presOf" srcId="{098C24F6-40DF-487C-9665-5BCEE7A917AA}" destId="{2F5B132C-E39F-4568-9E03-99A9714D5387}" srcOrd="0" destOrd="0" presId="urn:microsoft.com/office/officeart/2018/5/layout/IconLeafLabelList"/>
    <dgm:cxn modelId="{6BD9DA4B-3482-48AE-806B-24A4874EAC8D}" type="presOf" srcId="{F6CFD507-9843-4453-9BC2-8EDAE20FC0B2}" destId="{0CE5E32B-480F-45A5-B57D-9194A6C1235B}" srcOrd="0" destOrd="0" presId="urn:microsoft.com/office/officeart/2018/5/layout/IconLeafLabelList"/>
    <dgm:cxn modelId="{D7F8C850-345A-4297-9EAD-5DD05F19F725}" srcId="{F3C9DC64-5035-47FC-8AB4-BE38D6A412EE}" destId="{DC33C97A-4706-4248-AF69-A4205432B0A9}" srcOrd="1" destOrd="0" parTransId="{70B37155-4777-4106-8604-638C078B16D1}" sibTransId="{64598BB7-30A1-46BF-AF18-584C26DAEA3E}"/>
    <dgm:cxn modelId="{45AB4B71-C699-4E9A-8050-99CE750913B0}" type="presOf" srcId="{F3C9DC64-5035-47FC-8AB4-BE38D6A412EE}" destId="{A7EF1241-8AAA-4988-9D63-72EB692A4489}" srcOrd="0" destOrd="0" presId="urn:microsoft.com/office/officeart/2018/5/layout/IconLeafLabelList"/>
    <dgm:cxn modelId="{FC5C207E-E883-4AFD-8F6B-860893F69507}" srcId="{F3C9DC64-5035-47FC-8AB4-BE38D6A412EE}" destId="{F6CFD507-9843-4453-9BC2-8EDAE20FC0B2}" srcOrd="0" destOrd="0" parTransId="{57A165FF-3F75-4EB8-B6AB-56BA06AF4525}" sibTransId="{501819B1-3243-4B41-92AB-6CE89BE815BE}"/>
    <dgm:cxn modelId="{ADFEC1A2-D8A1-417A-96CD-EE47BEB74799}" srcId="{F3C9DC64-5035-47FC-8AB4-BE38D6A412EE}" destId="{D1F4430F-2347-46DF-9F9D-8703050BE96F}" srcOrd="3" destOrd="0" parTransId="{77B91780-0FFC-4DDE-A664-8430AF0588A8}" sibTransId="{9C411170-DA57-45DA-936D-BCF140C7EC0D}"/>
    <dgm:cxn modelId="{8702EEB0-50F8-4733-8C1A-BD547B0BFF1A}" type="presOf" srcId="{D1F4430F-2347-46DF-9F9D-8703050BE96F}" destId="{B4C5A8DE-DDBC-4F82-BF61-CE53480822A9}" srcOrd="0" destOrd="0" presId="urn:microsoft.com/office/officeart/2018/5/layout/IconLeafLabelList"/>
    <dgm:cxn modelId="{C925216B-02B4-4CB0-8068-79A46D3037F7}" type="presParOf" srcId="{A7EF1241-8AAA-4988-9D63-72EB692A4489}" destId="{2255E073-7198-445B-88EB-2CCEBF419552}" srcOrd="0" destOrd="0" presId="urn:microsoft.com/office/officeart/2018/5/layout/IconLeafLabelList"/>
    <dgm:cxn modelId="{89CB47D0-CED7-488B-BE5C-55FC99A6FA45}" type="presParOf" srcId="{2255E073-7198-445B-88EB-2CCEBF419552}" destId="{DC953057-5198-44C7-B425-CB04BCA1DDE9}" srcOrd="0" destOrd="0" presId="urn:microsoft.com/office/officeart/2018/5/layout/IconLeafLabelList"/>
    <dgm:cxn modelId="{B4E96D86-753A-4390-B670-F895C16640C3}" type="presParOf" srcId="{2255E073-7198-445B-88EB-2CCEBF419552}" destId="{2AFB7E97-C82C-4BE6-9F35-D59DFEBC4770}" srcOrd="1" destOrd="0" presId="urn:microsoft.com/office/officeart/2018/5/layout/IconLeafLabelList"/>
    <dgm:cxn modelId="{3BEFC4FF-8CAD-4C26-B5D9-C30BB2A9EFEE}" type="presParOf" srcId="{2255E073-7198-445B-88EB-2CCEBF419552}" destId="{E34F4E58-E146-481E-962B-0FD36ED3C88D}" srcOrd="2" destOrd="0" presId="urn:microsoft.com/office/officeart/2018/5/layout/IconLeafLabelList"/>
    <dgm:cxn modelId="{F8DCC0AC-ECE6-4944-8F42-79D828690378}" type="presParOf" srcId="{2255E073-7198-445B-88EB-2CCEBF419552}" destId="{0CE5E32B-480F-45A5-B57D-9194A6C1235B}" srcOrd="3" destOrd="0" presId="urn:microsoft.com/office/officeart/2018/5/layout/IconLeafLabelList"/>
    <dgm:cxn modelId="{8C7DA89A-551C-4DEB-B9AB-28F950AF1602}" type="presParOf" srcId="{A7EF1241-8AAA-4988-9D63-72EB692A4489}" destId="{D9492D11-98F3-48A7-996C-B44B8BC2602C}" srcOrd="1" destOrd="0" presId="urn:microsoft.com/office/officeart/2018/5/layout/IconLeafLabelList"/>
    <dgm:cxn modelId="{89499C86-08CB-4C46-A356-24BEB5CB9884}" type="presParOf" srcId="{A7EF1241-8AAA-4988-9D63-72EB692A4489}" destId="{B58E619E-95C5-41A0-BD84-464DACA09252}" srcOrd="2" destOrd="0" presId="urn:microsoft.com/office/officeart/2018/5/layout/IconLeafLabelList"/>
    <dgm:cxn modelId="{C33187BB-8295-43DF-A19D-C6AD9435EBB1}" type="presParOf" srcId="{B58E619E-95C5-41A0-BD84-464DACA09252}" destId="{FD4A5503-FB06-4647-B85E-8C56607C9485}" srcOrd="0" destOrd="0" presId="urn:microsoft.com/office/officeart/2018/5/layout/IconLeafLabelList"/>
    <dgm:cxn modelId="{E1AEF667-C335-4F92-B75A-B9537527C31B}" type="presParOf" srcId="{B58E619E-95C5-41A0-BD84-464DACA09252}" destId="{898E0A4F-A808-4A9D-9EDA-6A970674B678}" srcOrd="1" destOrd="0" presId="urn:microsoft.com/office/officeart/2018/5/layout/IconLeafLabelList"/>
    <dgm:cxn modelId="{79A21389-A862-41A0-86DD-B7EF3630D6FE}" type="presParOf" srcId="{B58E619E-95C5-41A0-BD84-464DACA09252}" destId="{1CF145E2-9F2C-493E-A2F6-4CCEB8237B2F}" srcOrd="2" destOrd="0" presId="urn:microsoft.com/office/officeart/2018/5/layout/IconLeafLabelList"/>
    <dgm:cxn modelId="{A5B3E765-41FA-42AF-B385-2BF79D3380A4}" type="presParOf" srcId="{B58E619E-95C5-41A0-BD84-464DACA09252}" destId="{52905C2B-4A78-493C-BE47-A42A03C5D50C}" srcOrd="3" destOrd="0" presId="urn:microsoft.com/office/officeart/2018/5/layout/IconLeafLabelList"/>
    <dgm:cxn modelId="{DA3B94EE-2EF1-44B8-BEED-3429E0B735CA}" type="presParOf" srcId="{A7EF1241-8AAA-4988-9D63-72EB692A4489}" destId="{270D957C-509A-421A-B4B7-B0D224BB008A}" srcOrd="3" destOrd="0" presId="urn:microsoft.com/office/officeart/2018/5/layout/IconLeafLabelList"/>
    <dgm:cxn modelId="{D3ECF07D-4BE8-4F02-BC53-E4BB6CCB624E}" type="presParOf" srcId="{A7EF1241-8AAA-4988-9D63-72EB692A4489}" destId="{7D00D5AE-06D6-4B99-8A58-F2A95003FA35}" srcOrd="4" destOrd="0" presId="urn:microsoft.com/office/officeart/2018/5/layout/IconLeafLabelList"/>
    <dgm:cxn modelId="{B49A7A02-C12C-42F8-BD9A-16D8B539D64D}" type="presParOf" srcId="{7D00D5AE-06D6-4B99-8A58-F2A95003FA35}" destId="{79D40BFB-A6AA-4637-A1AF-8330D4BC30DD}" srcOrd="0" destOrd="0" presId="urn:microsoft.com/office/officeart/2018/5/layout/IconLeafLabelList"/>
    <dgm:cxn modelId="{AE3BC1BE-6924-420E-84B8-C81110831E9D}" type="presParOf" srcId="{7D00D5AE-06D6-4B99-8A58-F2A95003FA35}" destId="{EDD3F882-7C6B-439A-B894-33ED1B0AAD38}" srcOrd="1" destOrd="0" presId="urn:microsoft.com/office/officeart/2018/5/layout/IconLeafLabelList"/>
    <dgm:cxn modelId="{4CDC126C-FFBC-4843-AF15-CF25CB73A42F}" type="presParOf" srcId="{7D00D5AE-06D6-4B99-8A58-F2A95003FA35}" destId="{3E4BA2C2-DD0F-4EDD-B5DC-68F440A1D6D3}" srcOrd="2" destOrd="0" presId="urn:microsoft.com/office/officeart/2018/5/layout/IconLeafLabelList"/>
    <dgm:cxn modelId="{3E4058F1-EA26-40A2-B3AC-18C3B66B3802}" type="presParOf" srcId="{7D00D5AE-06D6-4B99-8A58-F2A95003FA35}" destId="{2F5B132C-E39F-4568-9E03-99A9714D5387}" srcOrd="3" destOrd="0" presId="urn:microsoft.com/office/officeart/2018/5/layout/IconLeafLabelList"/>
    <dgm:cxn modelId="{9AB3B87B-74BB-4505-A06C-3B30CDDCDA34}" type="presParOf" srcId="{A7EF1241-8AAA-4988-9D63-72EB692A4489}" destId="{960B6B7D-5A9E-4F93-AE55-B00ECFEF9E50}" srcOrd="5" destOrd="0" presId="urn:microsoft.com/office/officeart/2018/5/layout/IconLeafLabelList"/>
    <dgm:cxn modelId="{258997E4-F037-447A-A62B-EDB21C0185B9}" type="presParOf" srcId="{A7EF1241-8AAA-4988-9D63-72EB692A4489}" destId="{EE8F3A1E-6E78-4275-85EE-04880B7A1784}" srcOrd="6" destOrd="0" presId="urn:microsoft.com/office/officeart/2018/5/layout/IconLeafLabelList"/>
    <dgm:cxn modelId="{FBB34AE8-F8A1-4ABB-86EF-2F807DA5E8D4}" type="presParOf" srcId="{EE8F3A1E-6E78-4275-85EE-04880B7A1784}" destId="{841866CA-B87B-408B-8FC9-48FC39837EF2}" srcOrd="0" destOrd="0" presId="urn:microsoft.com/office/officeart/2018/5/layout/IconLeafLabelList"/>
    <dgm:cxn modelId="{961C4D06-EF35-4771-97E0-6A3F6204447B}" type="presParOf" srcId="{EE8F3A1E-6E78-4275-85EE-04880B7A1784}" destId="{A83241BB-002F-4567-9F2B-E15C91A343C4}" srcOrd="1" destOrd="0" presId="urn:microsoft.com/office/officeart/2018/5/layout/IconLeafLabelList"/>
    <dgm:cxn modelId="{0ADEEF23-138F-4C13-8DA8-ED599D6252EE}" type="presParOf" srcId="{EE8F3A1E-6E78-4275-85EE-04880B7A1784}" destId="{B63852CD-0929-4835-87F2-C52817D27402}" srcOrd="2" destOrd="0" presId="urn:microsoft.com/office/officeart/2018/5/layout/IconLeafLabelList"/>
    <dgm:cxn modelId="{507F97D0-EBE6-42CC-A6B3-D29589AF4727}" type="presParOf" srcId="{EE8F3A1E-6E78-4275-85EE-04880B7A1784}" destId="{B4C5A8DE-DDBC-4F82-BF61-CE53480822A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5180E1-37B1-4915-A4EB-51FED8A8F94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15B5E10-99E7-4D07-BFEF-1B65276F1162}">
      <dgm:prSet custT="1"/>
      <dgm:spPr/>
      <dgm:t>
        <a:bodyPr/>
        <a:lstStyle/>
        <a:p>
          <a:pPr>
            <a:lnSpc>
              <a:spcPct val="100000"/>
            </a:lnSpc>
          </a:pPr>
          <a:r>
            <a:rPr lang="en-GB" sz="1200" dirty="0">
              <a:latin typeface="Times New Roman" panose="02020603050405020304" pitchFamily="18" charset="0"/>
              <a:cs typeface="Times New Roman" panose="02020603050405020304" pitchFamily="18" charset="0"/>
            </a:rPr>
            <a:t>Marketing mix is a set of variables that can be manipulated to give a company a desired response to their target market. Includes; Product, Price, Place, Promotion</a:t>
          </a:r>
          <a:endParaRPr lang="en-US" sz="1200" dirty="0">
            <a:latin typeface="Times New Roman" panose="02020603050405020304" pitchFamily="18" charset="0"/>
            <a:cs typeface="Times New Roman" panose="02020603050405020304" pitchFamily="18" charset="0"/>
          </a:endParaRPr>
        </a:p>
      </dgm:t>
    </dgm:pt>
    <dgm:pt modelId="{21323319-8456-4F98-BA64-5562A4A9BFE4}" type="parTrans" cxnId="{DCEAB6DA-7472-4B86-9EC4-2E5A104FDD5D}">
      <dgm:prSet/>
      <dgm:spPr/>
      <dgm:t>
        <a:bodyPr/>
        <a:lstStyle/>
        <a:p>
          <a:endParaRPr lang="en-US"/>
        </a:p>
      </dgm:t>
    </dgm:pt>
    <dgm:pt modelId="{701A5E67-527C-446B-A4CF-BF00D864C76D}" type="sibTrans" cxnId="{DCEAB6DA-7472-4B86-9EC4-2E5A104FDD5D}">
      <dgm:prSet/>
      <dgm:spPr/>
      <dgm:t>
        <a:bodyPr/>
        <a:lstStyle/>
        <a:p>
          <a:endParaRPr lang="en-US"/>
        </a:p>
      </dgm:t>
    </dgm:pt>
    <dgm:pt modelId="{42866A37-FBC4-4E3A-AA3B-7AD5CF2BDA51}">
      <dgm:prSet/>
      <dgm:spPr/>
      <dgm:t>
        <a:bodyPr/>
        <a:lstStyle/>
        <a:p>
          <a:pPr>
            <a:lnSpc>
              <a:spcPct val="100000"/>
            </a:lnSpc>
          </a:pPr>
          <a:r>
            <a:rPr lang="en-GB" dirty="0">
              <a:latin typeface="Times New Roman" panose="02020603050405020304" pitchFamily="18" charset="0"/>
              <a:cs typeface="Times New Roman" panose="02020603050405020304" pitchFamily="18" charset="0"/>
            </a:rPr>
            <a:t>It is used to implement successful marketing strategies.</a:t>
          </a:r>
          <a:endParaRPr lang="en-US" dirty="0">
            <a:latin typeface="Times New Roman" panose="02020603050405020304" pitchFamily="18" charset="0"/>
            <a:cs typeface="Times New Roman" panose="02020603050405020304" pitchFamily="18" charset="0"/>
          </a:endParaRPr>
        </a:p>
      </dgm:t>
    </dgm:pt>
    <dgm:pt modelId="{CB5116B0-D3A1-47CF-A7B7-60FB2B348354}" type="parTrans" cxnId="{BBF7035D-769F-4F1F-B6D9-9187E08ADC78}">
      <dgm:prSet/>
      <dgm:spPr/>
      <dgm:t>
        <a:bodyPr/>
        <a:lstStyle/>
        <a:p>
          <a:endParaRPr lang="en-US"/>
        </a:p>
      </dgm:t>
    </dgm:pt>
    <dgm:pt modelId="{87BE379B-A9C0-4420-BC82-734068B5EA5A}" type="sibTrans" cxnId="{BBF7035D-769F-4F1F-B6D9-9187E08ADC78}">
      <dgm:prSet/>
      <dgm:spPr/>
      <dgm:t>
        <a:bodyPr/>
        <a:lstStyle/>
        <a:p>
          <a:endParaRPr lang="en-US"/>
        </a:p>
      </dgm:t>
    </dgm:pt>
    <dgm:pt modelId="{3B379D3C-08ED-42C7-8827-7EA1A6944045}">
      <dgm:prSet/>
      <dgm:spPr/>
      <dgm:t>
        <a:bodyPr/>
        <a:lstStyle/>
        <a:p>
          <a:pPr>
            <a:lnSpc>
              <a:spcPct val="100000"/>
            </a:lnSpc>
          </a:pPr>
          <a:r>
            <a:rPr lang="en-GB" dirty="0">
              <a:latin typeface="Times New Roman" panose="02020603050405020304" pitchFamily="18" charset="0"/>
              <a:cs typeface="Times New Roman" panose="02020603050405020304" pitchFamily="18" charset="0"/>
            </a:rPr>
            <a:t>It can be used for product development, promotional campaigns and pricing decisions, along with discovering the best distribution strategies.</a:t>
          </a:r>
          <a:endParaRPr lang="en-US" dirty="0">
            <a:latin typeface="Times New Roman" panose="02020603050405020304" pitchFamily="18" charset="0"/>
            <a:cs typeface="Times New Roman" panose="02020603050405020304" pitchFamily="18" charset="0"/>
          </a:endParaRPr>
        </a:p>
      </dgm:t>
    </dgm:pt>
    <dgm:pt modelId="{E01F0929-D5B2-420E-BBEA-02B5C96BE3F0}" type="parTrans" cxnId="{5B3DAF5D-908E-4E16-9E29-738D28A98044}">
      <dgm:prSet/>
      <dgm:spPr/>
      <dgm:t>
        <a:bodyPr/>
        <a:lstStyle/>
        <a:p>
          <a:endParaRPr lang="en-US"/>
        </a:p>
      </dgm:t>
    </dgm:pt>
    <dgm:pt modelId="{489AB1D2-EC68-42D7-95DD-13AAD96BEABB}" type="sibTrans" cxnId="{5B3DAF5D-908E-4E16-9E29-738D28A98044}">
      <dgm:prSet/>
      <dgm:spPr/>
      <dgm:t>
        <a:bodyPr/>
        <a:lstStyle/>
        <a:p>
          <a:endParaRPr lang="en-US"/>
        </a:p>
      </dgm:t>
    </dgm:pt>
    <dgm:pt modelId="{29D085FC-7919-481F-964D-23C1177893C2}" type="pres">
      <dgm:prSet presAssocID="{735180E1-37B1-4915-A4EB-51FED8A8F941}" presName="root" presStyleCnt="0">
        <dgm:presLayoutVars>
          <dgm:dir/>
          <dgm:resizeHandles val="exact"/>
        </dgm:presLayoutVars>
      </dgm:prSet>
      <dgm:spPr/>
    </dgm:pt>
    <dgm:pt modelId="{43E588FA-79A1-4E96-ABB7-682841369F01}" type="pres">
      <dgm:prSet presAssocID="{D15B5E10-99E7-4D07-BFEF-1B65276F1162}" presName="compNode" presStyleCnt="0"/>
      <dgm:spPr/>
    </dgm:pt>
    <dgm:pt modelId="{D87B7FB2-3826-458F-AD43-FD1FE940F1E9}" type="pres">
      <dgm:prSet presAssocID="{D15B5E10-99E7-4D07-BFEF-1B65276F1162}" presName="iconRect" presStyleLbl="node1" presStyleIdx="0" presStyleCnt="3" custScaleX="133707" custScaleY="150445" custLinFactNeighborY="802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udience"/>
        </a:ext>
      </dgm:extLst>
    </dgm:pt>
    <dgm:pt modelId="{7E05BE20-7AD0-4786-94AF-8943C610A3DF}" type="pres">
      <dgm:prSet presAssocID="{D15B5E10-99E7-4D07-BFEF-1B65276F1162}" presName="spaceRect" presStyleCnt="0"/>
      <dgm:spPr/>
    </dgm:pt>
    <dgm:pt modelId="{AA3D9D4E-46FE-4A6C-8ABB-C20F6874B11B}" type="pres">
      <dgm:prSet presAssocID="{D15B5E10-99E7-4D07-BFEF-1B65276F1162}" presName="textRect" presStyleLbl="revTx" presStyleIdx="0" presStyleCnt="3">
        <dgm:presLayoutVars>
          <dgm:chMax val="1"/>
          <dgm:chPref val="1"/>
        </dgm:presLayoutVars>
      </dgm:prSet>
      <dgm:spPr/>
    </dgm:pt>
    <dgm:pt modelId="{CB55FEDA-3CE2-410C-B5C2-B46237D8C8C4}" type="pres">
      <dgm:prSet presAssocID="{701A5E67-527C-446B-A4CF-BF00D864C76D}" presName="sibTrans" presStyleCnt="0"/>
      <dgm:spPr/>
    </dgm:pt>
    <dgm:pt modelId="{275EC477-5261-4AAA-A1DF-C9E0AD1B1573}" type="pres">
      <dgm:prSet presAssocID="{42866A37-FBC4-4E3A-AA3B-7AD5CF2BDA51}" presName="compNode" presStyleCnt="0"/>
      <dgm:spPr/>
    </dgm:pt>
    <dgm:pt modelId="{56CBB1DE-0C4E-4051-904D-7A9A0A0198EC}" type="pres">
      <dgm:prSet presAssocID="{42866A37-FBC4-4E3A-AA3B-7AD5CF2BDA51}" presName="iconRect" presStyleLbl="node1" presStyleIdx="1" presStyleCnt="3" custScaleX="140271" custScaleY="152915" custLinFactNeighborX="1236" custLinFactNeighborY="617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dvertising"/>
        </a:ext>
      </dgm:extLst>
    </dgm:pt>
    <dgm:pt modelId="{81DE4B8C-335C-477A-8619-E1FF56D95C8E}" type="pres">
      <dgm:prSet presAssocID="{42866A37-FBC4-4E3A-AA3B-7AD5CF2BDA51}" presName="spaceRect" presStyleCnt="0"/>
      <dgm:spPr/>
    </dgm:pt>
    <dgm:pt modelId="{CF20714C-E294-47DA-B580-79FF884118EA}" type="pres">
      <dgm:prSet presAssocID="{42866A37-FBC4-4E3A-AA3B-7AD5CF2BDA51}" presName="textRect" presStyleLbl="revTx" presStyleIdx="1" presStyleCnt="3">
        <dgm:presLayoutVars>
          <dgm:chMax val="1"/>
          <dgm:chPref val="1"/>
        </dgm:presLayoutVars>
      </dgm:prSet>
      <dgm:spPr/>
    </dgm:pt>
    <dgm:pt modelId="{3253070F-103F-4AC7-8D5A-0BAD03AAAAD6}" type="pres">
      <dgm:prSet presAssocID="{87BE379B-A9C0-4420-BC82-734068B5EA5A}" presName="sibTrans" presStyleCnt="0"/>
      <dgm:spPr/>
    </dgm:pt>
    <dgm:pt modelId="{4C6566C0-5F1E-4B25-B1C7-5EC9A71D8394}" type="pres">
      <dgm:prSet presAssocID="{3B379D3C-08ED-42C7-8827-7EA1A6944045}" presName="compNode" presStyleCnt="0"/>
      <dgm:spPr/>
    </dgm:pt>
    <dgm:pt modelId="{DDD79950-FD28-4613-8DFC-37688011046A}" type="pres">
      <dgm:prSet presAssocID="{3B379D3C-08ED-42C7-8827-7EA1A6944045}" presName="iconRect" presStyleLbl="node1" presStyleIdx="2" presStyleCnt="3" custScaleX="146834" custScaleY="159815" custLinFactNeighborX="1235" custLinFactNeighborY="100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g"/>
        </a:ext>
      </dgm:extLst>
    </dgm:pt>
    <dgm:pt modelId="{46AE7B39-2FD1-48E0-A33B-099C52B6C3EF}" type="pres">
      <dgm:prSet presAssocID="{3B379D3C-08ED-42C7-8827-7EA1A6944045}" presName="spaceRect" presStyleCnt="0"/>
      <dgm:spPr/>
    </dgm:pt>
    <dgm:pt modelId="{6D9EE955-E40C-4C35-93EB-4F1C02FCD077}" type="pres">
      <dgm:prSet presAssocID="{3B379D3C-08ED-42C7-8827-7EA1A6944045}" presName="textRect" presStyleLbl="revTx" presStyleIdx="2" presStyleCnt="3">
        <dgm:presLayoutVars>
          <dgm:chMax val="1"/>
          <dgm:chPref val="1"/>
        </dgm:presLayoutVars>
      </dgm:prSet>
      <dgm:spPr/>
    </dgm:pt>
  </dgm:ptLst>
  <dgm:cxnLst>
    <dgm:cxn modelId="{ADE62021-5E08-40FF-B1BA-549F7628CD17}" type="presOf" srcId="{D15B5E10-99E7-4D07-BFEF-1B65276F1162}" destId="{AA3D9D4E-46FE-4A6C-8ABB-C20F6874B11B}" srcOrd="0" destOrd="0" presId="urn:microsoft.com/office/officeart/2018/2/layout/IconLabelList"/>
    <dgm:cxn modelId="{4650F52C-2BD7-45C5-A8EE-0E6BC9D3875D}" type="presOf" srcId="{735180E1-37B1-4915-A4EB-51FED8A8F941}" destId="{29D085FC-7919-481F-964D-23C1177893C2}" srcOrd="0" destOrd="0" presId="urn:microsoft.com/office/officeart/2018/2/layout/IconLabelList"/>
    <dgm:cxn modelId="{D1C2693D-9326-4820-A463-142004EE58C7}" type="presOf" srcId="{42866A37-FBC4-4E3A-AA3B-7AD5CF2BDA51}" destId="{CF20714C-E294-47DA-B580-79FF884118EA}" srcOrd="0" destOrd="0" presId="urn:microsoft.com/office/officeart/2018/2/layout/IconLabelList"/>
    <dgm:cxn modelId="{BBF7035D-769F-4F1F-B6D9-9187E08ADC78}" srcId="{735180E1-37B1-4915-A4EB-51FED8A8F941}" destId="{42866A37-FBC4-4E3A-AA3B-7AD5CF2BDA51}" srcOrd="1" destOrd="0" parTransId="{CB5116B0-D3A1-47CF-A7B7-60FB2B348354}" sibTransId="{87BE379B-A9C0-4420-BC82-734068B5EA5A}"/>
    <dgm:cxn modelId="{5B3DAF5D-908E-4E16-9E29-738D28A98044}" srcId="{735180E1-37B1-4915-A4EB-51FED8A8F941}" destId="{3B379D3C-08ED-42C7-8827-7EA1A6944045}" srcOrd="2" destOrd="0" parTransId="{E01F0929-D5B2-420E-BBEA-02B5C96BE3F0}" sibTransId="{489AB1D2-EC68-42D7-95DD-13AAD96BEABB}"/>
    <dgm:cxn modelId="{A466E48A-E027-4F5C-B74B-4EA75FE21834}" type="presOf" srcId="{3B379D3C-08ED-42C7-8827-7EA1A6944045}" destId="{6D9EE955-E40C-4C35-93EB-4F1C02FCD077}" srcOrd="0" destOrd="0" presId="urn:microsoft.com/office/officeart/2018/2/layout/IconLabelList"/>
    <dgm:cxn modelId="{DCEAB6DA-7472-4B86-9EC4-2E5A104FDD5D}" srcId="{735180E1-37B1-4915-A4EB-51FED8A8F941}" destId="{D15B5E10-99E7-4D07-BFEF-1B65276F1162}" srcOrd="0" destOrd="0" parTransId="{21323319-8456-4F98-BA64-5562A4A9BFE4}" sibTransId="{701A5E67-527C-446B-A4CF-BF00D864C76D}"/>
    <dgm:cxn modelId="{B3A9562F-7FC9-4A28-977E-6DD150C4BAFF}" type="presParOf" srcId="{29D085FC-7919-481F-964D-23C1177893C2}" destId="{43E588FA-79A1-4E96-ABB7-682841369F01}" srcOrd="0" destOrd="0" presId="urn:microsoft.com/office/officeart/2018/2/layout/IconLabelList"/>
    <dgm:cxn modelId="{DD469B9F-DCA4-4050-8F9F-26F076DCECC6}" type="presParOf" srcId="{43E588FA-79A1-4E96-ABB7-682841369F01}" destId="{D87B7FB2-3826-458F-AD43-FD1FE940F1E9}" srcOrd="0" destOrd="0" presId="urn:microsoft.com/office/officeart/2018/2/layout/IconLabelList"/>
    <dgm:cxn modelId="{654B3B90-6D99-4EF0-B0A2-793C5F6E028C}" type="presParOf" srcId="{43E588FA-79A1-4E96-ABB7-682841369F01}" destId="{7E05BE20-7AD0-4786-94AF-8943C610A3DF}" srcOrd="1" destOrd="0" presId="urn:microsoft.com/office/officeart/2018/2/layout/IconLabelList"/>
    <dgm:cxn modelId="{928DA387-B341-4A63-8DC8-3F457DB36DA0}" type="presParOf" srcId="{43E588FA-79A1-4E96-ABB7-682841369F01}" destId="{AA3D9D4E-46FE-4A6C-8ABB-C20F6874B11B}" srcOrd="2" destOrd="0" presId="urn:microsoft.com/office/officeart/2018/2/layout/IconLabelList"/>
    <dgm:cxn modelId="{EA2903B1-7D2E-4A65-A207-B5A2F5CBEDCC}" type="presParOf" srcId="{29D085FC-7919-481F-964D-23C1177893C2}" destId="{CB55FEDA-3CE2-410C-B5C2-B46237D8C8C4}" srcOrd="1" destOrd="0" presId="urn:microsoft.com/office/officeart/2018/2/layout/IconLabelList"/>
    <dgm:cxn modelId="{EB001C84-52E5-45B6-ABAC-40E80CA09087}" type="presParOf" srcId="{29D085FC-7919-481F-964D-23C1177893C2}" destId="{275EC477-5261-4AAA-A1DF-C9E0AD1B1573}" srcOrd="2" destOrd="0" presId="urn:microsoft.com/office/officeart/2018/2/layout/IconLabelList"/>
    <dgm:cxn modelId="{717A2302-DA03-44C2-AFE3-75E54B12A6CE}" type="presParOf" srcId="{275EC477-5261-4AAA-A1DF-C9E0AD1B1573}" destId="{56CBB1DE-0C4E-4051-904D-7A9A0A0198EC}" srcOrd="0" destOrd="0" presId="urn:microsoft.com/office/officeart/2018/2/layout/IconLabelList"/>
    <dgm:cxn modelId="{796EBE48-0636-47B6-B32D-5E86C0987B99}" type="presParOf" srcId="{275EC477-5261-4AAA-A1DF-C9E0AD1B1573}" destId="{81DE4B8C-335C-477A-8619-E1FF56D95C8E}" srcOrd="1" destOrd="0" presId="urn:microsoft.com/office/officeart/2018/2/layout/IconLabelList"/>
    <dgm:cxn modelId="{43434C92-28B9-4A17-BDF3-D1408434EBFF}" type="presParOf" srcId="{275EC477-5261-4AAA-A1DF-C9E0AD1B1573}" destId="{CF20714C-E294-47DA-B580-79FF884118EA}" srcOrd="2" destOrd="0" presId="urn:microsoft.com/office/officeart/2018/2/layout/IconLabelList"/>
    <dgm:cxn modelId="{255D1ACF-7295-4899-A364-16C0E183542A}" type="presParOf" srcId="{29D085FC-7919-481F-964D-23C1177893C2}" destId="{3253070F-103F-4AC7-8D5A-0BAD03AAAAD6}" srcOrd="3" destOrd="0" presId="urn:microsoft.com/office/officeart/2018/2/layout/IconLabelList"/>
    <dgm:cxn modelId="{31B5AA34-7197-4319-819E-4432E85C1074}" type="presParOf" srcId="{29D085FC-7919-481F-964D-23C1177893C2}" destId="{4C6566C0-5F1E-4B25-B1C7-5EC9A71D8394}" srcOrd="4" destOrd="0" presId="urn:microsoft.com/office/officeart/2018/2/layout/IconLabelList"/>
    <dgm:cxn modelId="{2C60C697-4D9E-494F-93EA-A7A91ECF3694}" type="presParOf" srcId="{4C6566C0-5F1E-4B25-B1C7-5EC9A71D8394}" destId="{DDD79950-FD28-4613-8DFC-37688011046A}" srcOrd="0" destOrd="0" presId="urn:microsoft.com/office/officeart/2018/2/layout/IconLabelList"/>
    <dgm:cxn modelId="{200F1CDC-F87A-4764-9D50-36F8673CF363}" type="presParOf" srcId="{4C6566C0-5F1E-4B25-B1C7-5EC9A71D8394}" destId="{46AE7B39-2FD1-48E0-A33B-099C52B6C3EF}" srcOrd="1" destOrd="0" presId="urn:microsoft.com/office/officeart/2018/2/layout/IconLabelList"/>
    <dgm:cxn modelId="{EAB4850D-E93D-41BD-BDC9-611CC5B72F5E}" type="presParOf" srcId="{4C6566C0-5F1E-4B25-B1C7-5EC9A71D8394}" destId="{6D9EE955-E40C-4C35-93EB-4F1C02FCD07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9C34E-BF5D-4CCA-8455-1DD6639FBADE}">
      <dsp:nvSpPr>
        <dsp:cNvPr id="0" name=""/>
        <dsp:cNvSpPr/>
      </dsp:nvSpPr>
      <dsp:spPr>
        <a:xfrm>
          <a:off x="0" y="0"/>
          <a:ext cx="5518943" cy="15316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Times New Roman" panose="02020603050405020304" pitchFamily="18" charset="0"/>
              <a:cs typeface="Times New Roman" panose="02020603050405020304" pitchFamily="18" charset="0"/>
            </a:rPr>
            <a:t>PESTLE is a framework tool to analyse external factors that may impact a company.</a:t>
          </a:r>
          <a:endParaRPr lang="en-US" sz="2300" kern="1200" dirty="0">
            <a:latin typeface="Times New Roman" panose="02020603050405020304" pitchFamily="18" charset="0"/>
            <a:cs typeface="Times New Roman" panose="02020603050405020304" pitchFamily="18" charset="0"/>
          </a:endParaRPr>
        </a:p>
      </dsp:txBody>
      <dsp:txXfrm>
        <a:off x="44860" y="44860"/>
        <a:ext cx="3866205" cy="1441900"/>
      </dsp:txXfrm>
    </dsp:sp>
    <dsp:sp modelId="{9240D182-4994-4417-ADCE-682BC304DA02}">
      <dsp:nvSpPr>
        <dsp:cNvPr id="0" name=""/>
        <dsp:cNvSpPr/>
      </dsp:nvSpPr>
      <dsp:spPr>
        <a:xfrm>
          <a:off x="486965" y="1786890"/>
          <a:ext cx="5518943" cy="153162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Times New Roman" panose="02020603050405020304" pitchFamily="18" charset="0"/>
              <a:cs typeface="Times New Roman" panose="02020603050405020304" pitchFamily="18" charset="0"/>
            </a:rPr>
            <a:t>PESTLE </a:t>
          </a:r>
          <a:r>
            <a:rPr lang="en-US" sz="2300" kern="1200" dirty="0">
              <a:latin typeface="Times New Roman" panose="02020603050405020304" pitchFamily="18" charset="0"/>
              <a:cs typeface="Times New Roman" panose="02020603050405020304" pitchFamily="18" charset="0"/>
            </a:rPr>
            <a:t>assesses political, economic, social, technological, legal, and environmental impacts.</a:t>
          </a:r>
        </a:p>
      </dsp:txBody>
      <dsp:txXfrm>
        <a:off x="531825" y="1831750"/>
        <a:ext cx="3946705" cy="1441900"/>
      </dsp:txXfrm>
    </dsp:sp>
    <dsp:sp modelId="{FE3F2242-34D7-4C6D-A5E4-A3E10C0972A3}">
      <dsp:nvSpPr>
        <dsp:cNvPr id="0" name=""/>
        <dsp:cNvSpPr/>
      </dsp:nvSpPr>
      <dsp:spPr>
        <a:xfrm>
          <a:off x="973931" y="3573780"/>
          <a:ext cx="5518943" cy="153162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Applications of PESTLE include, risk assessment, strategic planning and market entry.</a:t>
          </a:r>
        </a:p>
      </dsp:txBody>
      <dsp:txXfrm>
        <a:off x="1018791" y="3618640"/>
        <a:ext cx="3946705" cy="1441900"/>
      </dsp:txXfrm>
    </dsp:sp>
    <dsp:sp modelId="{8A09A92E-9558-408F-B5EE-85BA4B153C2D}">
      <dsp:nvSpPr>
        <dsp:cNvPr id="0" name=""/>
        <dsp:cNvSpPr/>
      </dsp:nvSpPr>
      <dsp:spPr>
        <a:xfrm>
          <a:off x="4523390" y="1161478"/>
          <a:ext cx="995553" cy="99555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4747389" y="1161478"/>
        <a:ext cx="547555" cy="749154"/>
      </dsp:txXfrm>
    </dsp:sp>
    <dsp:sp modelId="{915D749C-710F-4A77-8F71-168E63E06257}">
      <dsp:nvSpPr>
        <dsp:cNvPr id="0" name=""/>
        <dsp:cNvSpPr/>
      </dsp:nvSpPr>
      <dsp:spPr>
        <a:xfrm>
          <a:off x="5010356" y="2938157"/>
          <a:ext cx="995553" cy="995553"/>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234355" y="2938157"/>
        <a:ext cx="547555" cy="749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BB08F-709E-4DE8-9075-06460299B8E9}">
      <dsp:nvSpPr>
        <dsp:cNvPr id="0" name=""/>
        <dsp:cNvSpPr/>
      </dsp:nvSpPr>
      <dsp:spPr>
        <a:xfrm>
          <a:off x="0" y="0"/>
          <a:ext cx="7714409" cy="45427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Times New Roman" panose="02020603050405020304" pitchFamily="18" charset="0"/>
              <a:cs typeface="Times New Roman" panose="02020603050405020304" pitchFamily="18" charset="0"/>
            </a:rPr>
            <a:t>What is Motivation</a:t>
          </a:r>
          <a:endParaRPr lang="en-US" sz="1400" b="0" kern="1200" dirty="0">
            <a:latin typeface="Times New Roman" panose="02020603050405020304" pitchFamily="18" charset="0"/>
            <a:cs typeface="Times New Roman" panose="02020603050405020304" pitchFamily="18" charset="0"/>
          </a:endParaRPr>
        </a:p>
      </dsp:txBody>
      <dsp:txXfrm>
        <a:off x="13305" y="13305"/>
        <a:ext cx="7171065" cy="427661"/>
      </dsp:txXfrm>
    </dsp:sp>
    <dsp:sp modelId="{83E1AFD6-FE7A-4A31-80B2-F1D79036D841}">
      <dsp:nvSpPr>
        <dsp:cNvPr id="0" name=""/>
        <dsp:cNvSpPr/>
      </dsp:nvSpPr>
      <dsp:spPr>
        <a:xfrm>
          <a:off x="576075" y="517364"/>
          <a:ext cx="7714409" cy="45427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Motivation is best described as the driving force behind an action</a:t>
          </a:r>
          <a:endParaRPr lang="en-US" sz="1400" kern="1200" dirty="0">
            <a:latin typeface="Times New Roman" panose="02020603050405020304" pitchFamily="18" charset="0"/>
            <a:cs typeface="Times New Roman" panose="02020603050405020304" pitchFamily="18" charset="0"/>
          </a:endParaRPr>
        </a:p>
      </dsp:txBody>
      <dsp:txXfrm>
        <a:off x="589380" y="530669"/>
        <a:ext cx="6816446" cy="427661"/>
      </dsp:txXfrm>
    </dsp:sp>
    <dsp:sp modelId="{CA2F0941-EA64-4D3F-9EA5-35DEF708DD28}">
      <dsp:nvSpPr>
        <dsp:cNvPr id="0" name=""/>
        <dsp:cNvSpPr/>
      </dsp:nvSpPr>
      <dsp:spPr>
        <a:xfrm>
          <a:off x="1152151" y="1034729"/>
          <a:ext cx="7714409" cy="45427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It is what makes people act on and achieve their goals</a:t>
          </a:r>
          <a:endParaRPr lang="en-US" sz="1400" kern="1200" dirty="0">
            <a:latin typeface="Times New Roman" panose="02020603050405020304" pitchFamily="18" charset="0"/>
            <a:cs typeface="Times New Roman" panose="02020603050405020304" pitchFamily="18" charset="0"/>
          </a:endParaRPr>
        </a:p>
      </dsp:txBody>
      <dsp:txXfrm>
        <a:off x="1165456" y="1048034"/>
        <a:ext cx="6816446" cy="427661"/>
      </dsp:txXfrm>
    </dsp:sp>
    <dsp:sp modelId="{4439CC35-4A36-4CFE-966D-F71C72C1EB21}">
      <dsp:nvSpPr>
        <dsp:cNvPr id="0" name=""/>
        <dsp:cNvSpPr/>
      </dsp:nvSpPr>
      <dsp:spPr>
        <a:xfrm>
          <a:off x="1728227" y="1552093"/>
          <a:ext cx="7714409" cy="45427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One of the most recognisable and used motivational theories is Maslow’s Hierarchy of needs</a:t>
          </a:r>
        </a:p>
      </dsp:txBody>
      <dsp:txXfrm>
        <a:off x="1741532" y="1565398"/>
        <a:ext cx="6816446" cy="427661"/>
      </dsp:txXfrm>
    </dsp:sp>
    <dsp:sp modelId="{8FE52674-A273-419D-BC97-3D584FEB9CC3}">
      <dsp:nvSpPr>
        <dsp:cNvPr id="0" name=""/>
        <dsp:cNvSpPr/>
      </dsp:nvSpPr>
      <dsp:spPr>
        <a:xfrm>
          <a:off x="2304303" y="2069458"/>
          <a:ext cx="7714409" cy="45427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A popular theory practiced is Self Determination theory</a:t>
          </a:r>
        </a:p>
      </dsp:txBody>
      <dsp:txXfrm>
        <a:off x="2317608" y="2082763"/>
        <a:ext cx="6816446" cy="427661"/>
      </dsp:txXfrm>
    </dsp:sp>
    <dsp:sp modelId="{CC7603C4-52A5-4BBB-80AB-78745C667E47}">
      <dsp:nvSpPr>
        <dsp:cNvPr id="0" name=""/>
        <dsp:cNvSpPr/>
      </dsp:nvSpPr>
      <dsp:spPr>
        <a:xfrm>
          <a:off x="7419132" y="331870"/>
          <a:ext cx="295276" cy="29527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485569" y="331870"/>
        <a:ext cx="162402" cy="222195"/>
      </dsp:txXfrm>
    </dsp:sp>
    <dsp:sp modelId="{9E968016-FD42-47A7-8035-B82C5C747DF8}">
      <dsp:nvSpPr>
        <dsp:cNvPr id="0" name=""/>
        <dsp:cNvSpPr/>
      </dsp:nvSpPr>
      <dsp:spPr>
        <a:xfrm>
          <a:off x="7995208" y="849235"/>
          <a:ext cx="295276" cy="29527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061645" y="849235"/>
        <a:ext cx="162402" cy="222195"/>
      </dsp:txXfrm>
    </dsp:sp>
    <dsp:sp modelId="{9334D792-60DC-42AE-9D70-9D32836A1789}">
      <dsp:nvSpPr>
        <dsp:cNvPr id="0" name=""/>
        <dsp:cNvSpPr/>
      </dsp:nvSpPr>
      <dsp:spPr>
        <a:xfrm>
          <a:off x="8571284" y="1359028"/>
          <a:ext cx="295276" cy="29527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637721" y="1359028"/>
        <a:ext cx="162402" cy="222195"/>
      </dsp:txXfrm>
    </dsp:sp>
    <dsp:sp modelId="{4754A872-67B1-4891-A141-06643410B413}">
      <dsp:nvSpPr>
        <dsp:cNvPr id="0" name=""/>
        <dsp:cNvSpPr/>
      </dsp:nvSpPr>
      <dsp:spPr>
        <a:xfrm>
          <a:off x="9147360" y="1881440"/>
          <a:ext cx="295276" cy="295276"/>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9213797" y="1881440"/>
        <a:ext cx="162402" cy="2221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6AC36-A601-4F0A-9A73-C3C32FD0D1FF}">
      <dsp:nvSpPr>
        <dsp:cNvPr id="0" name=""/>
        <dsp:cNvSpPr/>
      </dsp:nvSpPr>
      <dsp:spPr>
        <a:xfrm>
          <a:off x="1189" y="2683"/>
          <a:ext cx="4174260" cy="26506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5E6EA7-E9AF-40C6-B24F-A307007C4491}">
      <dsp:nvSpPr>
        <dsp:cNvPr id="0" name=""/>
        <dsp:cNvSpPr/>
      </dsp:nvSpPr>
      <dsp:spPr>
        <a:xfrm>
          <a:off x="464995" y="443299"/>
          <a:ext cx="4174260" cy="26506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Google have applied this theory well and chose to give employees 20% of their working time to spend on projects of their choosing</a:t>
          </a:r>
          <a:endParaRPr lang="en-US" sz="2800" kern="1200" dirty="0">
            <a:latin typeface="Times New Roman" panose="02020603050405020304" pitchFamily="18" charset="0"/>
            <a:cs typeface="Times New Roman" panose="02020603050405020304" pitchFamily="18" charset="0"/>
          </a:endParaRPr>
        </a:p>
      </dsp:txBody>
      <dsp:txXfrm>
        <a:off x="542630" y="520934"/>
        <a:ext cx="4018990" cy="2495385"/>
      </dsp:txXfrm>
    </dsp:sp>
    <dsp:sp modelId="{0E411D28-CA41-4E5C-B28C-0D027C5456C7}">
      <dsp:nvSpPr>
        <dsp:cNvPr id="0" name=""/>
        <dsp:cNvSpPr/>
      </dsp:nvSpPr>
      <dsp:spPr>
        <a:xfrm>
          <a:off x="5103062" y="2683"/>
          <a:ext cx="4174260" cy="26506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654476-BA9B-4A3B-997F-652172B042AC}">
      <dsp:nvSpPr>
        <dsp:cNvPr id="0" name=""/>
        <dsp:cNvSpPr/>
      </dsp:nvSpPr>
      <dsp:spPr>
        <a:xfrm>
          <a:off x="5566869" y="443299"/>
          <a:ext cx="4174260" cy="26506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This keeps employees happy increases the productivity in the workplace</a:t>
          </a:r>
          <a:endParaRPr lang="en-US" sz="2800" kern="1200" dirty="0">
            <a:latin typeface="Times New Roman" panose="02020603050405020304" pitchFamily="18" charset="0"/>
            <a:cs typeface="Times New Roman" panose="02020603050405020304" pitchFamily="18" charset="0"/>
          </a:endParaRPr>
        </a:p>
      </dsp:txBody>
      <dsp:txXfrm>
        <a:off x="5644504" y="520934"/>
        <a:ext cx="4018990" cy="2495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53057-5198-44C7-B425-CB04BCA1DDE9}">
      <dsp:nvSpPr>
        <dsp:cNvPr id="0" name=""/>
        <dsp:cNvSpPr/>
      </dsp:nvSpPr>
      <dsp:spPr>
        <a:xfrm>
          <a:off x="462238" y="221553"/>
          <a:ext cx="1597945" cy="15300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B7E97-C82C-4BE6-9F35-D59DFEBC4770}">
      <dsp:nvSpPr>
        <dsp:cNvPr id="0" name=""/>
        <dsp:cNvSpPr/>
      </dsp:nvSpPr>
      <dsp:spPr>
        <a:xfrm>
          <a:off x="669070" y="476779"/>
          <a:ext cx="1184282" cy="10196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E5E32B-480F-45A5-B57D-9194A6C1235B}">
      <dsp:nvSpPr>
        <dsp:cNvPr id="0" name=""/>
        <dsp:cNvSpPr/>
      </dsp:nvSpPr>
      <dsp:spPr>
        <a:xfrm>
          <a:off x="237112" y="2000456"/>
          <a:ext cx="2048197"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latin typeface="Times New Roman" panose="02020603050405020304" pitchFamily="18" charset="0"/>
              <a:cs typeface="Times New Roman" panose="02020603050405020304" pitchFamily="18" charset="0"/>
            </a:rPr>
            <a:t>Management is the process of planning, organising, leading and controlling resources to meet objectives.</a:t>
          </a:r>
          <a:endParaRPr lang="en-US" sz="1400" kern="1200" dirty="0">
            <a:latin typeface="Times New Roman" panose="02020603050405020304" pitchFamily="18" charset="0"/>
            <a:cs typeface="Times New Roman" panose="02020603050405020304" pitchFamily="18" charset="0"/>
          </a:endParaRPr>
        </a:p>
      </dsp:txBody>
      <dsp:txXfrm>
        <a:off x="237112" y="2000456"/>
        <a:ext cx="2048197" cy="1125000"/>
      </dsp:txXfrm>
    </dsp:sp>
    <dsp:sp modelId="{FD4A5503-FB06-4647-B85E-8C56607C9485}">
      <dsp:nvSpPr>
        <dsp:cNvPr id="0" name=""/>
        <dsp:cNvSpPr/>
      </dsp:nvSpPr>
      <dsp:spPr>
        <a:xfrm>
          <a:off x="2956847" y="205223"/>
          <a:ext cx="1421992" cy="1595409"/>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E0A4F-A808-4A9D-9EDA-6A970674B678}">
      <dsp:nvSpPr>
        <dsp:cNvPr id="0" name=""/>
        <dsp:cNvSpPr/>
      </dsp:nvSpPr>
      <dsp:spPr>
        <a:xfrm>
          <a:off x="3309408" y="644493"/>
          <a:ext cx="716869" cy="716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905C2B-4A78-493C-BE47-A42A03C5D50C}">
      <dsp:nvSpPr>
        <dsp:cNvPr id="0" name=""/>
        <dsp:cNvSpPr/>
      </dsp:nvSpPr>
      <dsp:spPr>
        <a:xfrm>
          <a:off x="2643744" y="2016786"/>
          <a:ext cx="2048197"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Times New Roman" panose="02020603050405020304" pitchFamily="18" charset="0"/>
              <a:cs typeface="Times New Roman" panose="02020603050405020304" pitchFamily="18" charset="0"/>
            </a:rPr>
            <a:t>Anyone can be a manager, but not all managers make effective leaders.</a:t>
          </a:r>
          <a:endParaRPr lang="en-US" sz="1300" kern="1200" dirty="0">
            <a:latin typeface="Times New Roman" panose="02020603050405020304" pitchFamily="18" charset="0"/>
            <a:cs typeface="Times New Roman" panose="02020603050405020304" pitchFamily="18" charset="0"/>
          </a:endParaRPr>
        </a:p>
      </dsp:txBody>
      <dsp:txXfrm>
        <a:off x="2643744" y="2016786"/>
        <a:ext cx="2048197" cy="1125000"/>
      </dsp:txXfrm>
    </dsp:sp>
    <dsp:sp modelId="{79D40BFB-A6AA-4637-A1AF-8330D4BC30DD}">
      <dsp:nvSpPr>
        <dsp:cNvPr id="0" name=""/>
        <dsp:cNvSpPr/>
      </dsp:nvSpPr>
      <dsp:spPr>
        <a:xfrm>
          <a:off x="5347668" y="188894"/>
          <a:ext cx="1453614" cy="166072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3F882-7C6B-439A-B894-33ED1B0AAD38}">
      <dsp:nvSpPr>
        <dsp:cNvPr id="0" name=""/>
        <dsp:cNvSpPr/>
      </dsp:nvSpPr>
      <dsp:spPr>
        <a:xfrm>
          <a:off x="5716040" y="660823"/>
          <a:ext cx="716869" cy="716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5B132C-E39F-4568-9E03-99A9714D5387}">
      <dsp:nvSpPr>
        <dsp:cNvPr id="0" name=""/>
        <dsp:cNvSpPr/>
      </dsp:nvSpPr>
      <dsp:spPr>
        <a:xfrm>
          <a:off x="5050376" y="2033115"/>
          <a:ext cx="2048197"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Times New Roman" panose="02020603050405020304" pitchFamily="18" charset="0"/>
              <a:cs typeface="Times New Roman" panose="02020603050405020304" pitchFamily="18" charset="0"/>
            </a:rPr>
            <a:t>The purpose of management is to ensure operations run smoothly.</a:t>
          </a:r>
          <a:endParaRPr lang="en-US" sz="1300" kern="1200" dirty="0">
            <a:latin typeface="Times New Roman" panose="02020603050405020304" pitchFamily="18" charset="0"/>
            <a:cs typeface="Times New Roman" panose="02020603050405020304" pitchFamily="18" charset="0"/>
          </a:endParaRPr>
        </a:p>
      </dsp:txBody>
      <dsp:txXfrm>
        <a:off x="5050376" y="2033115"/>
        <a:ext cx="2048197" cy="1125000"/>
      </dsp:txXfrm>
    </dsp:sp>
    <dsp:sp modelId="{841866CA-B87B-408B-8FC9-48FC39837EF2}">
      <dsp:nvSpPr>
        <dsp:cNvPr id="0" name=""/>
        <dsp:cNvSpPr/>
      </dsp:nvSpPr>
      <dsp:spPr>
        <a:xfrm>
          <a:off x="7677212" y="221553"/>
          <a:ext cx="1607790" cy="153009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241BB-002F-4567-9F2B-E15C91A343C4}">
      <dsp:nvSpPr>
        <dsp:cNvPr id="0" name=""/>
        <dsp:cNvSpPr/>
      </dsp:nvSpPr>
      <dsp:spPr>
        <a:xfrm>
          <a:off x="8122672" y="628164"/>
          <a:ext cx="716869" cy="716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C5A8DE-DDBC-4F82-BF61-CE53480822A9}">
      <dsp:nvSpPr>
        <dsp:cNvPr id="0" name=""/>
        <dsp:cNvSpPr/>
      </dsp:nvSpPr>
      <dsp:spPr>
        <a:xfrm>
          <a:off x="7457008" y="2000456"/>
          <a:ext cx="2048197"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Times New Roman" panose="02020603050405020304" pitchFamily="18" charset="0"/>
              <a:cs typeface="Times New Roman" panose="02020603050405020304" pitchFamily="18" charset="0"/>
            </a:rPr>
            <a:t>Looking at the Blake Mouton managerial grid, the ideal manager should have high scores on both the X and Y axis</a:t>
          </a:r>
          <a:endParaRPr lang="en-US" sz="1300" kern="1200" dirty="0">
            <a:latin typeface="Times New Roman" panose="02020603050405020304" pitchFamily="18" charset="0"/>
            <a:cs typeface="Times New Roman" panose="02020603050405020304" pitchFamily="18" charset="0"/>
          </a:endParaRPr>
        </a:p>
      </dsp:txBody>
      <dsp:txXfrm>
        <a:off x="7457008" y="2000456"/>
        <a:ext cx="2048197" cy="112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B7FB2-3826-458F-AD43-FD1FE940F1E9}">
      <dsp:nvSpPr>
        <dsp:cNvPr id="0" name=""/>
        <dsp:cNvSpPr/>
      </dsp:nvSpPr>
      <dsp:spPr>
        <a:xfrm>
          <a:off x="538011" y="609840"/>
          <a:ext cx="1178080" cy="1325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D9D4E-46FE-4A6C-8ABB-C20F6874B11B}">
      <dsp:nvSpPr>
        <dsp:cNvPr id="0" name=""/>
        <dsp:cNvSpPr/>
      </dsp:nvSpPr>
      <dsp:spPr>
        <a:xfrm>
          <a:off x="148061" y="2016468"/>
          <a:ext cx="195797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Marketing mix is a set of variables that can be manipulated to give a company a desired response to their target market. Includes; Product, Price, Place, Promotion</a:t>
          </a:r>
          <a:endParaRPr lang="en-US" sz="1200" kern="1200" dirty="0">
            <a:latin typeface="Times New Roman" panose="02020603050405020304" pitchFamily="18" charset="0"/>
            <a:cs typeface="Times New Roman" panose="02020603050405020304" pitchFamily="18" charset="0"/>
          </a:endParaRPr>
        </a:p>
      </dsp:txBody>
      <dsp:txXfrm>
        <a:off x="148061" y="2016468"/>
        <a:ext cx="1957979" cy="1237500"/>
      </dsp:txXfrm>
    </dsp:sp>
    <dsp:sp modelId="{56CBB1DE-0C4E-4051-904D-7A9A0A0198EC}">
      <dsp:nvSpPr>
        <dsp:cNvPr id="0" name=""/>
        <dsp:cNvSpPr/>
      </dsp:nvSpPr>
      <dsp:spPr>
        <a:xfrm>
          <a:off x="2820610" y="588073"/>
          <a:ext cx="1235915" cy="13473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0714C-E294-47DA-B580-79FF884118EA}">
      <dsp:nvSpPr>
        <dsp:cNvPr id="0" name=""/>
        <dsp:cNvSpPr/>
      </dsp:nvSpPr>
      <dsp:spPr>
        <a:xfrm>
          <a:off x="2448688" y="2021909"/>
          <a:ext cx="195797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It is used to implement successful marketing strategies.</a:t>
          </a:r>
          <a:endParaRPr lang="en-US" sz="1400" kern="1200" dirty="0">
            <a:latin typeface="Times New Roman" panose="02020603050405020304" pitchFamily="18" charset="0"/>
            <a:cs typeface="Times New Roman" panose="02020603050405020304" pitchFamily="18" charset="0"/>
          </a:endParaRPr>
        </a:p>
      </dsp:txBody>
      <dsp:txXfrm>
        <a:off x="2448688" y="2021909"/>
        <a:ext cx="1957979" cy="1237500"/>
      </dsp:txXfrm>
    </dsp:sp>
    <dsp:sp modelId="{DDD79950-FD28-4613-8DFC-37688011046A}">
      <dsp:nvSpPr>
        <dsp:cNvPr id="0" name=""/>
        <dsp:cNvSpPr/>
      </dsp:nvSpPr>
      <dsp:spPr>
        <a:xfrm>
          <a:off x="5092315" y="527278"/>
          <a:ext cx="1293741" cy="14081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EE955-E40C-4C35-93EB-4F1C02FCD077}">
      <dsp:nvSpPr>
        <dsp:cNvPr id="0" name=""/>
        <dsp:cNvSpPr/>
      </dsp:nvSpPr>
      <dsp:spPr>
        <a:xfrm>
          <a:off x="4749314" y="2037108"/>
          <a:ext cx="1957979"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It can be used for product development, promotional campaigns and pricing decisions, along with discovering the best distribution strategies.</a:t>
          </a:r>
          <a:endParaRPr lang="en-US" sz="1400" kern="1200" dirty="0">
            <a:latin typeface="Times New Roman" panose="02020603050405020304" pitchFamily="18" charset="0"/>
            <a:cs typeface="Times New Roman" panose="02020603050405020304" pitchFamily="18" charset="0"/>
          </a:endParaRPr>
        </a:p>
      </dsp:txBody>
      <dsp:txXfrm>
        <a:off x="4749314" y="2037108"/>
        <a:ext cx="1957979" cy="12375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08276C-1111-470B-832B-B1002D8A59D2}" type="datetimeFigureOut">
              <a:rPr lang="en-GB" smtClean="0"/>
              <a:t>06/03/2025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10ABE9-D3A6-4069-8402-6B3D9F316F1D}" type="slidenum">
              <a:rPr lang="en-GB" smtClean="0"/>
              <a:t>‹#›</a:t>
            </a:fld>
            <a:endParaRPr lang="en-GB" dirty="0"/>
          </a:p>
        </p:txBody>
      </p:sp>
    </p:spTree>
    <p:extLst>
      <p:ext uri="{BB962C8B-B14F-4D97-AF65-F5344CB8AC3E}">
        <p14:creationId xmlns:p14="http://schemas.microsoft.com/office/powerpoint/2010/main" val="3515289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Each of the sections above has a corresponding slide or slides dedicated to them.</a:t>
            </a:r>
          </a:p>
          <a:p>
            <a:endParaRPr lang="en-GB" dirty="0"/>
          </a:p>
        </p:txBody>
      </p:sp>
      <p:sp>
        <p:nvSpPr>
          <p:cNvPr id="4" name="Slide Number Placeholder 3"/>
          <p:cNvSpPr>
            <a:spLocks noGrp="1"/>
          </p:cNvSpPr>
          <p:nvPr>
            <p:ph type="sldNum" sz="quarter" idx="5"/>
          </p:nvPr>
        </p:nvSpPr>
        <p:spPr/>
        <p:txBody>
          <a:bodyPr/>
          <a:lstStyle/>
          <a:p>
            <a:fld id="{CA10ABE9-D3A6-4069-8402-6B3D9F316F1D}" type="slidenum">
              <a:rPr lang="en-GB" smtClean="0"/>
              <a:t>2</a:t>
            </a:fld>
            <a:endParaRPr lang="en-GB" dirty="0"/>
          </a:p>
        </p:txBody>
      </p:sp>
    </p:spTree>
    <p:extLst>
      <p:ext uri="{BB962C8B-B14F-4D97-AF65-F5344CB8AC3E}">
        <p14:creationId xmlns:p14="http://schemas.microsoft.com/office/powerpoint/2010/main" val="3944802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The Strengths section focuses on what is good about the company. This is anything internal like high productivity or motivated staff.</a:t>
            </a:r>
          </a:p>
          <a:p>
            <a:r>
              <a:rPr lang="en-GB" dirty="0">
                <a:latin typeface="Times New Roman" panose="02020603050405020304" pitchFamily="18" charset="0"/>
                <a:cs typeface="Times New Roman" panose="02020603050405020304" pitchFamily="18" charset="0"/>
              </a:rPr>
              <a:t>The Weakness section investigates what needs improvement. This could be failing machinery or even a high machinery break down rate.</a:t>
            </a:r>
          </a:p>
          <a:p>
            <a:r>
              <a:rPr lang="en-GB" dirty="0">
                <a:latin typeface="Times New Roman" panose="02020603050405020304" pitchFamily="18" charset="0"/>
                <a:cs typeface="Times New Roman" panose="02020603050405020304" pitchFamily="18" charset="0"/>
              </a:rPr>
              <a:t>The opportunities then looks at how the company can expand and make larger profits. This could be expanding the company into another market e.g. healthcare devices.</a:t>
            </a:r>
          </a:p>
          <a:p>
            <a:r>
              <a:rPr lang="en-GB" dirty="0">
                <a:latin typeface="Times New Roman" panose="02020603050405020304" pitchFamily="18" charset="0"/>
                <a:cs typeface="Times New Roman" panose="02020603050405020304" pitchFamily="18" charset="0"/>
              </a:rPr>
              <a:t>The Threats section then looks at external factors such as other companies or changes in consumer needs. This is the most valuable one for deciding what changes may need to be made in marketing.</a:t>
            </a:r>
          </a:p>
          <a:p>
            <a:r>
              <a:rPr lang="en-GB" dirty="0">
                <a:latin typeface="Times New Roman" panose="02020603050405020304" pitchFamily="18" charset="0"/>
                <a:cs typeface="Times New Roman" panose="02020603050405020304" pitchFamily="18" charset="0"/>
              </a:rPr>
              <a:t>SWOT can be useful to analyse how a company is doing and what can be done to change any problems that may occur.</a:t>
            </a:r>
          </a:p>
          <a:p>
            <a:r>
              <a:rPr lang="en-GB" dirty="0">
                <a:latin typeface="Times New Roman" panose="02020603050405020304" pitchFamily="18" charset="0"/>
                <a:cs typeface="Times New Roman" panose="02020603050405020304" pitchFamily="18" charset="0"/>
              </a:rPr>
              <a:t>SWOT analyses a company’s internal workings which can give the company a push to improve and strive to be better.</a:t>
            </a:r>
          </a:p>
        </p:txBody>
      </p:sp>
      <p:sp>
        <p:nvSpPr>
          <p:cNvPr id="4" name="Slide Number Placeholder 3"/>
          <p:cNvSpPr>
            <a:spLocks noGrp="1"/>
          </p:cNvSpPr>
          <p:nvPr>
            <p:ph type="sldNum" sz="quarter" idx="5"/>
          </p:nvPr>
        </p:nvSpPr>
        <p:spPr/>
        <p:txBody>
          <a:bodyPr/>
          <a:lstStyle/>
          <a:p>
            <a:fld id="{CA10ABE9-D3A6-4069-8402-6B3D9F316F1D}" type="slidenum">
              <a:rPr lang="en-GB" smtClean="0"/>
              <a:t>3</a:t>
            </a:fld>
            <a:endParaRPr lang="en-GB" dirty="0"/>
          </a:p>
        </p:txBody>
      </p:sp>
    </p:spTree>
    <p:extLst>
      <p:ext uri="{BB962C8B-B14F-4D97-AF65-F5344CB8AC3E}">
        <p14:creationId xmlns:p14="http://schemas.microsoft.com/office/powerpoint/2010/main" val="1303438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05B9FA-3DFC-A365-3C98-4C0CB2E5DA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C17A1B-8723-C810-E462-EFA99BCB5C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5BE7D1-5E24-0D79-7E43-9F4239D480C1}"/>
              </a:ext>
            </a:extLst>
          </p:cNvPr>
          <p:cNvSpPr>
            <a:spLocks noGrp="1"/>
          </p:cNvSpPr>
          <p:nvPr>
            <p:ph type="body" idx="1"/>
          </p:nvPr>
        </p:nvSpPr>
        <p:spPr/>
        <p:txBody>
          <a:bodyPr/>
          <a:lstStyle/>
          <a:p>
            <a:r>
              <a:rPr lang="en-US" dirty="0"/>
              <a:t>PESTLE analysis is a framework that a company can use to evaluate any external factors that may influence a company's future, they can be positive or negative. </a:t>
            </a:r>
          </a:p>
          <a:p>
            <a:r>
              <a:rPr lang="en-US" dirty="0"/>
              <a:t>PESTLE analysis can be used for a range of applications, these include; Risk assessment, market entry, strategic planning and more.</a:t>
            </a:r>
          </a:p>
          <a:p>
            <a:r>
              <a:rPr lang="en-US" dirty="0"/>
              <a:t>The Political section analyses government attitudes, environmental legislation to keep the company up to date with all legalities.</a:t>
            </a:r>
          </a:p>
          <a:p>
            <a:r>
              <a:rPr lang="en-US" dirty="0"/>
              <a:t>The Economic section analyses anything to do with external costs person's economic growth, minimum wage. These are </a:t>
            </a:r>
            <a:r>
              <a:rPr lang="en-US" dirty="0" err="1"/>
              <a:t>analysed</a:t>
            </a:r>
            <a:r>
              <a:rPr lang="en-US" dirty="0"/>
              <a:t> to identify any financial risks.</a:t>
            </a:r>
          </a:p>
          <a:p>
            <a:r>
              <a:rPr lang="en-US" dirty="0"/>
              <a:t>The Social section analyses things like lifestyle changes and attitudes to work and leisure to ensure that a company can keep staff motivated.</a:t>
            </a:r>
          </a:p>
          <a:p>
            <a:r>
              <a:rPr lang="en-US" dirty="0"/>
              <a:t>The Technological section analyses new technical discoveries to help keep company products up to date.</a:t>
            </a:r>
          </a:p>
          <a:p>
            <a:r>
              <a:rPr lang="en-US" dirty="0"/>
              <a:t>The Legal section looks at any existing and new laws to ensure the company is following them.</a:t>
            </a:r>
          </a:p>
          <a:p>
            <a:r>
              <a:rPr lang="en-US" dirty="0"/>
              <a:t>The Environmental section then looks at how a persons reaction to environmental issues can affect a business.</a:t>
            </a:r>
          </a:p>
          <a:p>
            <a:endParaRPr lang="en-GB" dirty="0"/>
          </a:p>
        </p:txBody>
      </p:sp>
      <p:sp>
        <p:nvSpPr>
          <p:cNvPr id="4" name="Slide Number Placeholder 3">
            <a:extLst>
              <a:ext uri="{FF2B5EF4-FFF2-40B4-BE49-F238E27FC236}">
                <a16:creationId xmlns:a16="http://schemas.microsoft.com/office/drawing/2014/main" id="{D6BE4E72-C773-BC66-FD1D-1AD513B5DD58}"/>
              </a:ext>
            </a:extLst>
          </p:cNvPr>
          <p:cNvSpPr>
            <a:spLocks noGrp="1"/>
          </p:cNvSpPr>
          <p:nvPr>
            <p:ph type="sldNum" sz="quarter" idx="5"/>
          </p:nvPr>
        </p:nvSpPr>
        <p:spPr/>
        <p:txBody>
          <a:bodyPr/>
          <a:lstStyle/>
          <a:p>
            <a:fld id="{CA10ABE9-D3A6-4069-8402-6B3D9F316F1D}" type="slidenum">
              <a:rPr lang="en-GB" smtClean="0"/>
              <a:t>4</a:t>
            </a:fld>
            <a:endParaRPr lang="en-GB" dirty="0"/>
          </a:p>
        </p:txBody>
      </p:sp>
    </p:spTree>
    <p:extLst>
      <p:ext uri="{BB962C8B-B14F-4D97-AF65-F5344CB8AC3E}">
        <p14:creationId xmlns:p14="http://schemas.microsoft.com/office/powerpoint/2010/main" val="3900141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Motivation can best be described as the driving force behind an action. </a:t>
            </a:r>
          </a:p>
          <a:p>
            <a:r>
              <a:rPr lang="en-GB" dirty="0"/>
              <a:t>When an employee is motivated, they tend to work harder and more efficiently.</a:t>
            </a:r>
          </a:p>
          <a:p>
            <a:r>
              <a:rPr lang="en-GB" dirty="0"/>
              <a:t>Maslow’s Hierarchy of needs is one of the most preferred and used motivational theories</a:t>
            </a:r>
          </a:p>
          <a:p>
            <a:r>
              <a:rPr lang="en-GB" dirty="0"/>
              <a:t>Self Determination theory is another popular choice, it explains how motivation can be intrinsic (internal) and extrinsic (external)</a:t>
            </a:r>
          </a:p>
          <a:p>
            <a:r>
              <a:rPr lang="en-GB" dirty="0"/>
              <a:t>Intrinsic factors can be; self esteem, the drive to fulfil personal goals etc.</a:t>
            </a:r>
          </a:p>
          <a:p>
            <a:r>
              <a:rPr lang="en-GB" dirty="0"/>
              <a:t>Extrinsic factors can be; the working environment, team coordination and input from management.</a:t>
            </a:r>
          </a:p>
          <a:p>
            <a:endParaRPr lang="en-GB" dirty="0"/>
          </a:p>
        </p:txBody>
      </p:sp>
      <p:sp>
        <p:nvSpPr>
          <p:cNvPr id="4" name="Slide Number Placeholder 3"/>
          <p:cNvSpPr>
            <a:spLocks noGrp="1"/>
          </p:cNvSpPr>
          <p:nvPr>
            <p:ph type="sldNum" sz="quarter" idx="5"/>
          </p:nvPr>
        </p:nvSpPr>
        <p:spPr/>
        <p:txBody>
          <a:bodyPr/>
          <a:lstStyle/>
          <a:p>
            <a:fld id="{CA10ABE9-D3A6-4069-8402-6B3D9F316F1D}" type="slidenum">
              <a:rPr lang="en-GB" smtClean="0"/>
              <a:t>5</a:t>
            </a:fld>
            <a:endParaRPr lang="en-GB"/>
          </a:p>
        </p:txBody>
      </p:sp>
    </p:spTree>
    <p:extLst>
      <p:ext uri="{BB962C8B-B14F-4D97-AF65-F5344CB8AC3E}">
        <p14:creationId xmlns:p14="http://schemas.microsoft.com/office/powerpoint/2010/main" val="2775151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91859-EDF0-CC7A-F497-1545497B3C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684863-6DA2-F75B-5ED9-33F18B3782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C891CC-190E-55A1-13F5-637BD978FF90}"/>
              </a:ext>
            </a:extLst>
          </p:cNvPr>
          <p:cNvSpPr>
            <a:spLocks noGrp="1"/>
          </p:cNvSpPr>
          <p:nvPr>
            <p:ph type="body" idx="1"/>
          </p:nvPr>
        </p:nvSpPr>
        <p:spPr/>
        <p:txBody>
          <a:bodyPr/>
          <a:lstStyle/>
          <a:p>
            <a:r>
              <a:rPr lang="en-GB" dirty="0"/>
              <a:t>Maslow stated that employees need to be satisfied within the workplace in order for them to feel motivated. </a:t>
            </a:r>
          </a:p>
          <a:p>
            <a:r>
              <a:rPr lang="en-GB" dirty="0"/>
              <a:t>He believed that people start at the bottom and can work their way up once their needs have been satisfied at that level.</a:t>
            </a:r>
          </a:p>
          <a:p>
            <a:r>
              <a:rPr lang="en-GB" dirty="0"/>
              <a:t>Sometimes these needs like the safety ones in the second tier, are more controlled by the management and supervisors rather than the other employees.</a:t>
            </a:r>
          </a:p>
          <a:p>
            <a:r>
              <a:rPr lang="en-GB" dirty="0"/>
              <a:t>Before anyone can progress up the pyramid, they need to have fulfilled all the requirements for the section they are currently in.</a:t>
            </a:r>
          </a:p>
        </p:txBody>
      </p:sp>
      <p:sp>
        <p:nvSpPr>
          <p:cNvPr id="4" name="Slide Number Placeholder 3">
            <a:extLst>
              <a:ext uri="{FF2B5EF4-FFF2-40B4-BE49-F238E27FC236}">
                <a16:creationId xmlns:a16="http://schemas.microsoft.com/office/drawing/2014/main" id="{D7CB0450-5C2D-E32F-D8AB-C891DE9DC073}"/>
              </a:ext>
            </a:extLst>
          </p:cNvPr>
          <p:cNvSpPr>
            <a:spLocks noGrp="1"/>
          </p:cNvSpPr>
          <p:nvPr>
            <p:ph type="sldNum" sz="quarter" idx="5"/>
          </p:nvPr>
        </p:nvSpPr>
        <p:spPr/>
        <p:txBody>
          <a:bodyPr/>
          <a:lstStyle/>
          <a:p>
            <a:fld id="{CA10ABE9-D3A6-4069-8402-6B3D9F316F1D}" type="slidenum">
              <a:rPr lang="en-GB" smtClean="0"/>
              <a:t>6</a:t>
            </a:fld>
            <a:endParaRPr lang="en-GB"/>
          </a:p>
        </p:txBody>
      </p:sp>
    </p:spTree>
    <p:extLst>
      <p:ext uri="{BB962C8B-B14F-4D97-AF65-F5344CB8AC3E}">
        <p14:creationId xmlns:p14="http://schemas.microsoft.com/office/powerpoint/2010/main" val="492923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14E10-6456-FE3E-BF07-CE7825437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21BEEB-9BC8-CE3F-6C00-B197BC6D01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21B2FD-2684-2998-05FB-00D902A31FED}"/>
              </a:ext>
            </a:extLst>
          </p:cNvPr>
          <p:cNvSpPr>
            <a:spLocks noGrp="1"/>
          </p:cNvSpPr>
          <p:nvPr>
            <p:ph type="body" idx="1"/>
          </p:nvPr>
        </p:nvSpPr>
        <p:spPr/>
        <p:txBody>
          <a:bodyPr/>
          <a:lstStyle/>
          <a:p>
            <a:r>
              <a:rPr lang="en-US" dirty="0"/>
              <a:t>Self Determination theory, is a theory that explains motivation in two ways.</a:t>
            </a:r>
          </a:p>
          <a:p>
            <a:r>
              <a:rPr lang="en-US" dirty="0"/>
              <a:t>Intrinsic (internal) is the view that a person's motivation can stem from their views of themselves, their self esteem and how they interact with others.</a:t>
            </a:r>
          </a:p>
          <a:p>
            <a:r>
              <a:rPr lang="en-US" dirty="0"/>
              <a:t>Extrinsic (external) is the view that motivation can be impacted by external factors like a workplace management, quality of equipment at work and how safe an employee may feel when working.</a:t>
            </a:r>
          </a:p>
          <a:p>
            <a:r>
              <a:rPr lang="en-US" dirty="0"/>
              <a:t>Google has used this theory by giving their employees some work time to spend working on individual projects, this allowed them to keep staff motivated and gave the company a boost in productivity. </a:t>
            </a:r>
            <a:endParaRPr lang="en-GB" dirty="0"/>
          </a:p>
        </p:txBody>
      </p:sp>
      <p:sp>
        <p:nvSpPr>
          <p:cNvPr id="4" name="Slide Number Placeholder 3">
            <a:extLst>
              <a:ext uri="{FF2B5EF4-FFF2-40B4-BE49-F238E27FC236}">
                <a16:creationId xmlns:a16="http://schemas.microsoft.com/office/drawing/2014/main" id="{46D77035-F486-365F-4E5E-650C1F5350C8}"/>
              </a:ext>
            </a:extLst>
          </p:cNvPr>
          <p:cNvSpPr>
            <a:spLocks noGrp="1"/>
          </p:cNvSpPr>
          <p:nvPr>
            <p:ph type="sldNum" sz="quarter" idx="5"/>
          </p:nvPr>
        </p:nvSpPr>
        <p:spPr/>
        <p:txBody>
          <a:bodyPr/>
          <a:lstStyle/>
          <a:p>
            <a:fld id="{CA10ABE9-D3A6-4069-8402-6B3D9F316F1D}" type="slidenum">
              <a:rPr lang="en-GB" smtClean="0"/>
              <a:t>7</a:t>
            </a:fld>
            <a:endParaRPr lang="en-GB" dirty="0"/>
          </a:p>
        </p:txBody>
      </p:sp>
    </p:spTree>
    <p:extLst>
      <p:ext uri="{BB962C8B-B14F-4D97-AF65-F5344CB8AC3E}">
        <p14:creationId xmlns:p14="http://schemas.microsoft.com/office/powerpoint/2010/main" val="3588455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Stephen Covey’s quote infers that for management and leadership to work well together, the correct leadership style must be applied.</a:t>
            </a:r>
          </a:p>
          <a:p>
            <a:r>
              <a:rPr lang="en-GB" dirty="0"/>
              <a:t>It infers that if the wrong approach to leadership is being applied then trying to manage it in that style will not be as efficient as choosing a more beneficial style for the company.</a:t>
            </a:r>
          </a:p>
        </p:txBody>
      </p:sp>
      <p:sp>
        <p:nvSpPr>
          <p:cNvPr id="4" name="Slide Number Placeholder 3"/>
          <p:cNvSpPr>
            <a:spLocks noGrp="1"/>
          </p:cNvSpPr>
          <p:nvPr>
            <p:ph type="sldNum" sz="quarter" idx="5"/>
          </p:nvPr>
        </p:nvSpPr>
        <p:spPr/>
        <p:txBody>
          <a:bodyPr/>
          <a:lstStyle/>
          <a:p>
            <a:fld id="{CA10ABE9-D3A6-4069-8402-6B3D9F316F1D}" type="slidenum">
              <a:rPr lang="en-GB" smtClean="0"/>
              <a:t>8</a:t>
            </a:fld>
            <a:endParaRPr lang="en-GB"/>
          </a:p>
        </p:txBody>
      </p:sp>
    </p:spTree>
    <p:extLst>
      <p:ext uri="{BB962C8B-B14F-4D97-AF65-F5344CB8AC3E}">
        <p14:creationId xmlns:p14="http://schemas.microsoft.com/office/powerpoint/2010/main" val="31083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Management can be described as the process of planning, organizing, and leading company resources to reach objectives and a common goal e.g., matching or exceeding a sales target.</a:t>
            </a:r>
          </a:p>
          <a:p>
            <a:r>
              <a:rPr lang="en-US" dirty="0"/>
              <a:t>A management role can be taken on by anybody, however this does not mean that they are a good leader.</a:t>
            </a:r>
          </a:p>
          <a:p>
            <a:r>
              <a:rPr lang="en-US" dirty="0"/>
              <a:t>The purpose of management within an organization is to ensure that the company's daily operations run smoothly.</a:t>
            </a:r>
          </a:p>
          <a:p>
            <a:r>
              <a:rPr lang="en-US" dirty="0"/>
              <a:t>Blake Mouton’s managerial grid is useful in finding out what type of manager a company has. A good manager would have high scores on both the X and Y axis. And a bad manager would have poor scores on both.</a:t>
            </a:r>
            <a:endParaRPr lang="en-GB" dirty="0"/>
          </a:p>
        </p:txBody>
      </p:sp>
      <p:sp>
        <p:nvSpPr>
          <p:cNvPr id="4" name="Slide Number Placeholder 3"/>
          <p:cNvSpPr>
            <a:spLocks noGrp="1"/>
          </p:cNvSpPr>
          <p:nvPr>
            <p:ph type="sldNum" sz="quarter" idx="5"/>
          </p:nvPr>
        </p:nvSpPr>
        <p:spPr/>
        <p:txBody>
          <a:bodyPr/>
          <a:lstStyle/>
          <a:p>
            <a:fld id="{CA10ABE9-D3A6-4069-8402-6B3D9F316F1D}" type="slidenum">
              <a:rPr lang="en-GB" smtClean="0"/>
              <a:t>9</a:t>
            </a:fld>
            <a:endParaRPr lang="en-GB"/>
          </a:p>
        </p:txBody>
      </p:sp>
    </p:spTree>
    <p:extLst>
      <p:ext uri="{BB962C8B-B14F-4D97-AF65-F5344CB8AC3E}">
        <p14:creationId xmlns:p14="http://schemas.microsoft.com/office/powerpoint/2010/main" val="476343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42A17-7544-894A-8155-CF8C2B1D50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D5554D-87D0-3D80-D549-6E8F542DFA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2981E4-F98F-E3CB-1139-2473A5BFB5B6}"/>
              </a:ext>
            </a:extLst>
          </p:cNvPr>
          <p:cNvSpPr>
            <a:spLocks noGrp="1"/>
          </p:cNvSpPr>
          <p:nvPr>
            <p:ph type="body" idx="1"/>
          </p:nvPr>
        </p:nvSpPr>
        <p:spPr/>
        <p:txBody>
          <a:bodyPr/>
          <a:lstStyle/>
          <a:p>
            <a:r>
              <a:rPr lang="en-US" dirty="0"/>
              <a:t>The Managerial grid shows the different types of managers a company can have and gives scores on which they can be marked on.</a:t>
            </a:r>
          </a:p>
          <a:p>
            <a:r>
              <a:rPr lang="en-US" dirty="0"/>
              <a:t>Impoverished management, this is where a manager has scored poorly on both axis. This type of manager is seen to have a low concern for both people and productivity. This style can lead to an unproductive working environment.</a:t>
            </a:r>
          </a:p>
          <a:p>
            <a:r>
              <a:rPr lang="en-US" dirty="0"/>
              <a:t>Authority-compliance manager, this style of manager has a high drive for productivity and does not care about staff morale and satisfaction. This style can lead to a tense and even hostile working environment as staff may feel pressured into working.</a:t>
            </a:r>
          </a:p>
          <a:p>
            <a:r>
              <a:rPr lang="en-US" dirty="0"/>
              <a:t>Country club management, this style seems to have no concern for company productivity but has a high concern for employees. This management style can be effective when staff are highly self motivated but should be avoided when staff have low team morale.</a:t>
            </a:r>
          </a:p>
          <a:p>
            <a:r>
              <a:rPr lang="en-US" dirty="0"/>
              <a:t>Middle of the road management, this style has a moderate concern for both people and productivity. This style can often result in compromises for either as neither the concern for people or productivity is fully supported.</a:t>
            </a:r>
          </a:p>
          <a:p>
            <a:r>
              <a:rPr lang="en-US" dirty="0"/>
              <a:t>Team management, is the ideal style as managers have a high concern for both productivity and people. This ensures that productivity goals are met and staff are happy and motivated to make it happen.</a:t>
            </a:r>
          </a:p>
          <a:p>
            <a:endParaRPr lang="en-GB" dirty="0"/>
          </a:p>
        </p:txBody>
      </p:sp>
      <p:sp>
        <p:nvSpPr>
          <p:cNvPr id="4" name="Slide Number Placeholder 3">
            <a:extLst>
              <a:ext uri="{FF2B5EF4-FFF2-40B4-BE49-F238E27FC236}">
                <a16:creationId xmlns:a16="http://schemas.microsoft.com/office/drawing/2014/main" id="{3A09A65B-378A-D66D-440D-A9B6E57268D9}"/>
              </a:ext>
            </a:extLst>
          </p:cNvPr>
          <p:cNvSpPr>
            <a:spLocks noGrp="1"/>
          </p:cNvSpPr>
          <p:nvPr>
            <p:ph type="sldNum" sz="quarter" idx="5"/>
          </p:nvPr>
        </p:nvSpPr>
        <p:spPr/>
        <p:txBody>
          <a:bodyPr/>
          <a:lstStyle/>
          <a:p>
            <a:fld id="{CA10ABE9-D3A6-4069-8402-6B3D9F316F1D}" type="slidenum">
              <a:rPr lang="en-GB" smtClean="0"/>
              <a:t>10</a:t>
            </a:fld>
            <a:endParaRPr lang="en-GB"/>
          </a:p>
        </p:txBody>
      </p:sp>
    </p:spTree>
    <p:extLst>
      <p:ext uri="{BB962C8B-B14F-4D97-AF65-F5344CB8AC3E}">
        <p14:creationId xmlns:p14="http://schemas.microsoft.com/office/powerpoint/2010/main" val="3332330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can be described best as someone's ability to influence those around them to achieve their personal and common goals.</a:t>
            </a:r>
          </a:p>
          <a:p>
            <a:r>
              <a:rPr lang="en-GB" dirty="0"/>
              <a:t>The main purpose of leadership is to provide employees or others around you with directions for working and an overall support for the team.</a:t>
            </a:r>
          </a:p>
          <a:p>
            <a:r>
              <a:rPr lang="en-GB" dirty="0"/>
              <a:t>Kurt Lewin’s theory focuses on three main styles. The first, Autocratic, is the least people involved method as managers would make all the decisions and order employees around. </a:t>
            </a:r>
          </a:p>
          <a:p>
            <a:r>
              <a:rPr lang="en-GB" dirty="0"/>
              <a:t>Democratic is the second style, this one has a much more humanitarian approach as it is more focused on what employees think and feel. </a:t>
            </a:r>
          </a:p>
          <a:p>
            <a:r>
              <a:rPr lang="en-GB" dirty="0"/>
              <a:t>The third style is Laissez Faire, this approach can seem less effective at times as managers tend to take a step back. However, if the team has a good work ethic then this can be a suitable choice. </a:t>
            </a:r>
          </a:p>
        </p:txBody>
      </p:sp>
      <p:sp>
        <p:nvSpPr>
          <p:cNvPr id="4" name="Slide Number Placeholder 3"/>
          <p:cNvSpPr>
            <a:spLocks noGrp="1"/>
          </p:cNvSpPr>
          <p:nvPr>
            <p:ph type="sldNum" sz="quarter" idx="5"/>
          </p:nvPr>
        </p:nvSpPr>
        <p:spPr/>
        <p:txBody>
          <a:bodyPr/>
          <a:lstStyle/>
          <a:p>
            <a:fld id="{CA10ABE9-D3A6-4069-8402-6B3D9F316F1D}" type="slidenum">
              <a:rPr lang="en-GB" smtClean="0"/>
              <a:t>11</a:t>
            </a:fld>
            <a:endParaRPr lang="en-GB"/>
          </a:p>
        </p:txBody>
      </p:sp>
    </p:spTree>
    <p:extLst>
      <p:ext uri="{BB962C8B-B14F-4D97-AF65-F5344CB8AC3E}">
        <p14:creationId xmlns:p14="http://schemas.microsoft.com/office/powerpoint/2010/main" val="17487529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D9E5C6-DDAF-7EB5-7F1C-780FCE98F2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D38C5D-8221-D0AB-CEC0-FE0AD1763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ABCE41-8D48-179A-95EB-5BB28C2DB33D}"/>
              </a:ext>
            </a:extLst>
          </p:cNvPr>
          <p:cNvSpPr>
            <a:spLocks noGrp="1"/>
          </p:cNvSpPr>
          <p:nvPr>
            <p:ph type="body" idx="1"/>
          </p:nvPr>
        </p:nvSpPr>
        <p:spPr/>
        <p:txBody>
          <a:bodyPr/>
          <a:lstStyle/>
          <a:p>
            <a:r>
              <a:rPr lang="en-US" dirty="0"/>
              <a:t>The Marketing mix is a set of variables that  company can manipulate to fit their desired target market. </a:t>
            </a:r>
          </a:p>
          <a:p>
            <a:r>
              <a:rPr lang="en-US" dirty="0"/>
              <a:t>The mix includes, Product, Place, Price, Promotion</a:t>
            </a:r>
          </a:p>
          <a:p>
            <a:r>
              <a:rPr lang="en-US" dirty="0"/>
              <a:t>Product ensures that the item being marketed it suitable for the target audience. </a:t>
            </a:r>
          </a:p>
          <a:p>
            <a:r>
              <a:rPr lang="en-US" dirty="0"/>
              <a:t>Place ensures that the items are being marketed properly across the desired distribution channels.</a:t>
            </a:r>
          </a:p>
          <a:p>
            <a:r>
              <a:rPr lang="en-US" dirty="0"/>
              <a:t>Price ensures that the pricing strategy used, and cost is proportional across the marketing competitors and if the company can argue its case for a higher price or use lower prices to win over the target market.</a:t>
            </a:r>
          </a:p>
          <a:p>
            <a:r>
              <a:rPr lang="en-US" dirty="0"/>
              <a:t>Promotion ensures that the product has been advertised properly and that the target audience knows about it.</a:t>
            </a:r>
          </a:p>
          <a:p>
            <a:r>
              <a:rPr lang="en-US" dirty="0"/>
              <a:t>The marketing mix is essential to navigate and plan successful business marketing strategies.</a:t>
            </a:r>
          </a:p>
          <a:p>
            <a:endParaRPr lang="en-GB" dirty="0"/>
          </a:p>
        </p:txBody>
      </p:sp>
      <p:sp>
        <p:nvSpPr>
          <p:cNvPr id="4" name="Slide Number Placeholder 3">
            <a:extLst>
              <a:ext uri="{FF2B5EF4-FFF2-40B4-BE49-F238E27FC236}">
                <a16:creationId xmlns:a16="http://schemas.microsoft.com/office/drawing/2014/main" id="{A111148C-1DC5-6CAE-983D-DF34EAE98710}"/>
              </a:ext>
            </a:extLst>
          </p:cNvPr>
          <p:cNvSpPr>
            <a:spLocks noGrp="1"/>
          </p:cNvSpPr>
          <p:nvPr>
            <p:ph type="sldNum" sz="quarter" idx="5"/>
          </p:nvPr>
        </p:nvSpPr>
        <p:spPr/>
        <p:txBody>
          <a:bodyPr/>
          <a:lstStyle/>
          <a:p>
            <a:fld id="{CA10ABE9-D3A6-4069-8402-6B3D9F316F1D}" type="slidenum">
              <a:rPr lang="en-GB" smtClean="0"/>
              <a:t>12</a:t>
            </a:fld>
            <a:endParaRPr lang="en-GB"/>
          </a:p>
        </p:txBody>
      </p:sp>
    </p:spTree>
    <p:extLst>
      <p:ext uri="{BB962C8B-B14F-4D97-AF65-F5344CB8AC3E}">
        <p14:creationId xmlns:p14="http://schemas.microsoft.com/office/powerpoint/2010/main" val="973384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63D71-AA3D-9438-0CDC-74D8D74163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ADDB4A-CC5A-52D9-5138-F5EC8528DB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8897E3-5153-D145-8600-3FE2C8EA4157}"/>
              </a:ext>
            </a:extLst>
          </p:cNvPr>
          <p:cNvSpPr>
            <a:spLocks noGrp="1"/>
          </p:cNvSpPr>
          <p:nvPr>
            <p:ph type="body" idx="1"/>
          </p:nvPr>
        </p:nvSpPr>
        <p:spPr/>
        <p:txBody>
          <a:bodyPr/>
          <a:lstStyle/>
          <a:p>
            <a:r>
              <a:rPr lang="en-US" dirty="0"/>
              <a:t>The product life cycle shows an estimate of the different stages a product will go through during its life. There is no direct timeline for this as some products may be more popular and demanded than other.</a:t>
            </a:r>
          </a:p>
          <a:p>
            <a:r>
              <a:rPr lang="en-US" dirty="0"/>
              <a:t>It is a way for a company to look at their products and to decide if any changes need to be made.</a:t>
            </a:r>
          </a:p>
          <a:p>
            <a:r>
              <a:rPr lang="en-US" dirty="0"/>
              <a:t>The Introduction stage is for when a product is newly released onto the market and is starting to get a few sales, during this stage a company may make losses as sales can be slow.</a:t>
            </a:r>
          </a:p>
          <a:p>
            <a:r>
              <a:rPr lang="en-US" dirty="0"/>
              <a:t>The Growth stage then is where the most sales will happen as your products will become more popular as people may promote them to others who are in the market to buy them.</a:t>
            </a:r>
          </a:p>
          <a:p>
            <a:r>
              <a:rPr lang="en-US" dirty="0"/>
              <a:t>The Maturity stage then is where sales would start to level off and decrease as most of the targeted audience would already own your product.</a:t>
            </a:r>
          </a:p>
          <a:p>
            <a:r>
              <a:rPr lang="en-US" dirty="0"/>
              <a:t>Once the product then reaches its decline stage there are a few different options that can be done. The most popular are, renewing the product with additional features and styling, or product discontinuation. This option may be more beneficial if the company has more sales from a similar product.</a:t>
            </a:r>
          </a:p>
        </p:txBody>
      </p:sp>
      <p:sp>
        <p:nvSpPr>
          <p:cNvPr id="4" name="Slide Number Placeholder 3">
            <a:extLst>
              <a:ext uri="{FF2B5EF4-FFF2-40B4-BE49-F238E27FC236}">
                <a16:creationId xmlns:a16="http://schemas.microsoft.com/office/drawing/2014/main" id="{1DF33595-D9A6-236B-6558-91E8CA3FAD07}"/>
              </a:ext>
            </a:extLst>
          </p:cNvPr>
          <p:cNvSpPr>
            <a:spLocks noGrp="1"/>
          </p:cNvSpPr>
          <p:nvPr>
            <p:ph type="sldNum" sz="quarter" idx="5"/>
          </p:nvPr>
        </p:nvSpPr>
        <p:spPr/>
        <p:txBody>
          <a:bodyPr/>
          <a:lstStyle/>
          <a:p>
            <a:fld id="{CA10ABE9-D3A6-4069-8402-6B3D9F316F1D}" type="slidenum">
              <a:rPr lang="en-GB" smtClean="0"/>
              <a:t>13</a:t>
            </a:fld>
            <a:endParaRPr lang="en-GB"/>
          </a:p>
        </p:txBody>
      </p:sp>
    </p:spTree>
    <p:extLst>
      <p:ext uri="{BB962C8B-B14F-4D97-AF65-F5344CB8AC3E}">
        <p14:creationId xmlns:p14="http://schemas.microsoft.com/office/powerpoint/2010/main" val="1236409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87B42-E27A-709A-ED75-54EAFD84F2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953B3-F0ED-ED2A-5C6C-24CDD3275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C94286-0A91-459D-42AC-F4B20E72ADBF}"/>
              </a:ext>
            </a:extLst>
          </p:cNvPr>
          <p:cNvSpPr>
            <a:spLocks noGrp="1"/>
          </p:cNvSpPr>
          <p:nvPr>
            <p:ph type="body" idx="1"/>
          </p:nvPr>
        </p:nvSpPr>
        <p:spPr/>
        <p:txBody>
          <a:bodyPr/>
          <a:lstStyle/>
          <a:p>
            <a:r>
              <a:rPr lang="en-US" dirty="0"/>
              <a:t>Change management is a process that is crucial for a company to implement when making changes. The process ensures that the company can instill a lasting change. </a:t>
            </a:r>
          </a:p>
          <a:p>
            <a:r>
              <a:rPr lang="en-US" dirty="0"/>
              <a:t>Without change management, employees may feel like the change was pointless and start to disagree with it. This would cause the change to fail.</a:t>
            </a:r>
          </a:p>
          <a:p>
            <a:r>
              <a:rPr lang="en-US" dirty="0"/>
              <a:t>For it to work it can be best to inform staff in plenty of time and give them a timeline of when the changes will take place.</a:t>
            </a:r>
          </a:p>
        </p:txBody>
      </p:sp>
      <p:sp>
        <p:nvSpPr>
          <p:cNvPr id="4" name="Slide Number Placeholder 3">
            <a:extLst>
              <a:ext uri="{FF2B5EF4-FFF2-40B4-BE49-F238E27FC236}">
                <a16:creationId xmlns:a16="http://schemas.microsoft.com/office/drawing/2014/main" id="{FE7BA5DA-77A1-AEC1-000A-906E3F9A463C}"/>
              </a:ext>
            </a:extLst>
          </p:cNvPr>
          <p:cNvSpPr>
            <a:spLocks noGrp="1"/>
          </p:cNvSpPr>
          <p:nvPr>
            <p:ph type="sldNum" sz="quarter" idx="5"/>
          </p:nvPr>
        </p:nvSpPr>
        <p:spPr/>
        <p:txBody>
          <a:bodyPr/>
          <a:lstStyle/>
          <a:p>
            <a:fld id="{CA10ABE9-D3A6-4069-8402-6B3D9F316F1D}" type="slidenum">
              <a:rPr lang="en-GB" smtClean="0"/>
              <a:t>14</a:t>
            </a:fld>
            <a:endParaRPr lang="en-GB"/>
          </a:p>
        </p:txBody>
      </p:sp>
    </p:spTree>
    <p:extLst>
      <p:ext uri="{BB962C8B-B14F-4D97-AF65-F5344CB8AC3E}">
        <p14:creationId xmlns:p14="http://schemas.microsoft.com/office/powerpoint/2010/main" val="4263818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CC79C-C198-0EA5-6C63-41585528C4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22E192-41E9-3229-9D8D-971B8C3A3C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791A34-23DD-742E-DE75-6236DFA15580}"/>
              </a:ext>
            </a:extLst>
          </p:cNvPr>
          <p:cNvSpPr>
            <a:spLocks noGrp="1"/>
          </p:cNvSpPr>
          <p:nvPr>
            <p:ph type="body" idx="1"/>
          </p:nvPr>
        </p:nvSpPr>
        <p:spPr/>
        <p:txBody>
          <a:bodyPr/>
          <a:lstStyle/>
          <a:p>
            <a:r>
              <a:rPr lang="en-US" b="0" dirty="0"/>
              <a:t>ADKAR is a theory that breaks change management down into 5 simpler steps.</a:t>
            </a:r>
            <a:r>
              <a:rPr lang="en-GB" sz="1800" kern="0" dirty="0">
                <a:effectLst/>
                <a:latin typeface="Times New Roman" panose="02020603050405020304" pitchFamily="18" charset="0"/>
                <a:ea typeface="Times New Roman" panose="02020603050405020304" pitchFamily="18" charset="0"/>
              </a:rPr>
              <a:t> </a:t>
            </a:r>
            <a:endParaRPr lang="en-US" b="0" dirty="0"/>
          </a:p>
          <a:p>
            <a:r>
              <a:rPr lang="en-US" b="0" dirty="0"/>
              <a:t>Awareness: Individuals must understand why the change is necessary and the risks of not changing.</a:t>
            </a:r>
          </a:p>
          <a:p>
            <a:r>
              <a:rPr lang="en-US" b="0" dirty="0"/>
              <a:t>Desire: People need to personally want to participate in and support the change.</a:t>
            </a:r>
          </a:p>
          <a:p>
            <a:r>
              <a:rPr lang="en-US" b="0" dirty="0"/>
              <a:t>Knowledge: Employees require the knowledge and training to know how to implement the change.</a:t>
            </a:r>
          </a:p>
          <a:p>
            <a:r>
              <a:rPr lang="en-US" b="0" dirty="0"/>
              <a:t>Ability: Individuals must have the ability to demonstrate the required skills and behaviors to implement the change.</a:t>
            </a:r>
          </a:p>
          <a:p>
            <a:r>
              <a:rPr lang="en-US" b="0" dirty="0"/>
              <a:t>Reinforcement: Mechanisms must be in place to reinforce and sustain the change over time.</a:t>
            </a:r>
            <a:endParaRPr lang="en-GB" b="0" dirty="0"/>
          </a:p>
        </p:txBody>
      </p:sp>
      <p:sp>
        <p:nvSpPr>
          <p:cNvPr id="4" name="Slide Number Placeholder 3">
            <a:extLst>
              <a:ext uri="{FF2B5EF4-FFF2-40B4-BE49-F238E27FC236}">
                <a16:creationId xmlns:a16="http://schemas.microsoft.com/office/drawing/2014/main" id="{9B5860AB-B31C-BB12-56E2-202B9071B810}"/>
              </a:ext>
            </a:extLst>
          </p:cNvPr>
          <p:cNvSpPr>
            <a:spLocks noGrp="1"/>
          </p:cNvSpPr>
          <p:nvPr>
            <p:ph type="sldNum" sz="quarter" idx="5"/>
          </p:nvPr>
        </p:nvSpPr>
        <p:spPr/>
        <p:txBody>
          <a:bodyPr/>
          <a:lstStyle/>
          <a:p>
            <a:fld id="{CA10ABE9-D3A6-4069-8402-6B3D9F316F1D}" type="slidenum">
              <a:rPr lang="en-GB" smtClean="0"/>
              <a:t>15</a:t>
            </a:fld>
            <a:endParaRPr lang="en-GB"/>
          </a:p>
        </p:txBody>
      </p:sp>
    </p:spTree>
    <p:extLst>
      <p:ext uri="{BB962C8B-B14F-4D97-AF65-F5344CB8AC3E}">
        <p14:creationId xmlns:p14="http://schemas.microsoft.com/office/powerpoint/2010/main" val="21780928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2DC65-5F00-31B4-D36C-469038D188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0DA475-BA4F-2143-B7AD-44A430E3EF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10C6E7-A9F8-A58F-8B4E-B73E9FBB64F4}"/>
              </a:ext>
            </a:extLst>
          </p:cNvPr>
          <p:cNvSpPr>
            <a:spLocks noGrp="1"/>
          </p:cNvSpPr>
          <p:nvPr>
            <p:ph type="body" idx="1"/>
          </p:nvPr>
        </p:nvSpPr>
        <p:spPr/>
        <p:txBody>
          <a:bodyPr/>
          <a:lstStyle/>
          <a:p>
            <a:r>
              <a:rPr lang="en-US" dirty="0"/>
              <a:t>To conclude, this presentation has showcased a range of tools and theories that are critical within business management in order to sustain a business.</a:t>
            </a:r>
            <a:endParaRPr lang="en-GB" dirty="0"/>
          </a:p>
        </p:txBody>
      </p:sp>
      <p:sp>
        <p:nvSpPr>
          <p:cNvPr id="4" name="Slide Number Placeholder 3">
            <a:extLst>
              <a:ext uri="{FF2B5EF4-FFF2-40B4-BE49-F238E27FC236}">
                <a16:creationId xmlns:a16="http://schemas.microsoft.com/office/drawing/2014/main" id="{A7A52C69-A6BD-A024-6F29-91D955C698EF}"/>
              </a:ext>
            </a:extLst>
          </p:cNvPr>
          <p:cNvSpPr>
            <a:spLocks noGrp="1"/>
          </p:cNvSpPr>
          <p:nvPr>
            <p:ph type="sldNum" sz="quarter" idx="5"/>
          </p:nvPr>
        </p:nvSpPr>
        <p:spPr/>
        <p:txBody>
          <a:bodyPr/>
          <a:lstStyle/>
          <a:p>
            <a:fld id="{CA10ABE9-D3A6-4069-8402-6B3D9F316F1D}" type="slidenum">
              <a:rPr lang="en-GB" smtClean="0"/>
              <a:t>16</a:t>
            </a:fld>
            <a:endParaRPr lang="en-GB" dirty="0"/>
          </a:p>
        </p:txBody>
      </p:sp>
    </p:spTree>
    <p:extLst>
      <p:ext uri="{BB962C8B-B14F-4D97-AF65-F5344CB8AC3E}">
        <p14:creationId xmlns:p14="http://schemas.microsoft.com/office/powerpoint/2010/main" val="10761190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to my presentation</a:t>
            </a:r>
          </a:p>
          <a:p>
            <a:r>
              <a:rPr lang="en-US" dirty="0"/>
              <a:t>Do you have any questions about the topics mentioned?</a:t>
            </a:r>
            <a:endParaRPr lang="en-GB" dirty="0"/>
          </a:p>
        </p:txBody>
      </p:sp>
      <p:sp>
        <p:nvSpPr>
          <p:cNvPr id="4" name="Slide Number Placeholder 3"/>
          <p:cNvSpPr>
            <a:spLocks noGrp="1"/>
          </p:cNvSpPr>
          <p:nvPr>
            <p:ph type="sldNum" sz="quarter" idx="5"/>
          </p:nvPr>
        </p:nvSpPr>
        <p:spPr/>
        <p:txBody>
          <a:bodyPr/>
          <a:lstStyle/>
          <a:p>
            <a:fld id="{CA10ABE9-D3A6-4069-8402-6B3D9F316F1D}" type="slidenum">
              <a:rPr lang="en-GB" smtClean="0"/>
              <a:t>17</a:t>
            </a:fld>
            <a:endParaRPr lang="en-GB" dirty="0"/>
          </a:p>
        </p:txBody>
      </p:sp>
    </p:spTree>
    <p:extLst>
      <p:ext uri="{BB962C8B-B14F-4D97-AF65-F5344CB8AC3E}">
        <p14:creationId xmlns:p14="http://schemas.microsoft.com/office/powerpoint/2010/main" val="1018858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270038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870767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198235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2529217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3294398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2768022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3909210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64642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162792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392733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829388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2518584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4082084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2599416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3299935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550107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8D16B-DD58-4D9B-B344-4AE5D0D07CA1}" type="datetimeFigureOut">
              <a:rPr lang="en-GB" smtClean="0"/>
              <a:t>06/03/2025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F8F6C4-C488-43D1-97FB-D947D994224A}" type="slidenum">
              <a:rPr lang="en-GB" smtClean="0"/>
              <a:t>‹#›</a:t>
            </a:fld>
            <a:endParaRPr lang="en-GB" dirty="0"/>
          </a:p>
        </p:txBody>
      </p:sp>
    </p:spTree>
    <p:extLst>
      <p:ext uri="{BB962C8B-B14F-4D97-AF65-F5344CB8AC3E}">
        <p14:creationId xmlns:p14="http://schemas.microsoft.com/office/powerpoint/2010/main" val="566741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0D8D16B-DD58-4D9B-B344-4AE5D0D07CA1}" type="datetimeFigureOut">
              <a:rPr lang="en-GB" smtClean="0"/>
              <a:t>06/03/2025</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F8F6C4-C488-43D1-97FB-D947D994224A}" type="slidenum">
              <a:rPr lang="en-GB" smtClean="0"/>
              <a:t>‹#›</a:t>
            </a:fld>
            <a:endParaRPr lang="en-GB" dirty="0"/>
          </a:p>
        </p:txBody>
      </p:sp>
    </p:spTree>
    <p:extLst>
      <p:ext uri="{BB962C8B-B14F-4D97-AF65-F5344CB8AC3E}">
        <p14:creationId xmlns:p14="http://schemas.microsoft.com/office/powerpoint/2010/main" val="924448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8B27-B14A-CF12-CEB1-71500C554B09}"/>
              </a:ext>
            </a:extLst>
          </p:cNvPr>
          <p:cNvSpPr>
            <a:spLocks noGrp="1"/>
          </p:cNvSpPr>
          <p:nvPr>
            <p:ph type="ctrTitle"/>
          </p:nvPr>
        </p:nvSpPr>
        <p:spPr>
          <a:xfrm>
            <a:off x="1980783" y="314115"/>
            <a:ext cx="8230433" cy="938705"/>
          </a:xfrm>
        </p:spPr>
        <p:txBody>
          <a:bodyPr>
            <a:normAutofit/>
          </a:bodyPr>
          <a:lstStyle/>
          <a:p>
            <a:pPr algn="ctr"/>
            <a:r>
              <a:rPr lang="en-GB" sz="4400" b="1" dirty="0">
                <a:latin typeface="Times New Roman" panose="02020603050405020304" pitchFamily="18" charset="0"/>
                <a:cs typeface="Times New Roman" panose="02020603050405020304" pitchFamily="18" charset="0"/>
              </a:rPr>
              <a:t>How to keep a successful business</a:t>
            </a:r>
          </a:p>
        </p:txBody>
      </p:sp>
      <p:sp>
        <p:nvSpPr>
          <p:cNvPr id="3" name="Subtitle 2">
            <a:extLst>
              <a:ext uri="{FF2B5EF4-FFF2-40B4-BE49-F238E27FC236}">
                <a16:creationId xmlns:a16="http://schemas.microsoft.com/office/drawing/2014/main" id="{D2A57F94-DEF9-1308-5494-846DD5FDFB9B}"/>
              </a:ext>
            </a:extLst>
          </p:cNvPr>
          <p:cNvSpPr>
            <a:spLocks noGrp="1"/>
          </p:cNvSpPr>
          <p:nvPr>
            <p:ph type="subTitle" idx="1"/>
          </p:nvPr>
        </p:nvSpPr>
        <p:spPr>
          <a:xfrm>
            <a:off x="9802761" y="3194352"/>
            <a:ext cx="2389239" cy="938705"/>
          </a:xfrm>
        </p:spPr>
        <p:txBody>
          <a:bodyPr/>
          <a:lstStyle/>
          <a:p>
            <a:pPr algn="just"/>
            <a:r>
              <a:rPr lang="en-GB" dirty="0">
                <a:latin typeface="Times New Roman" panose="02020603050405020304" pitchFamily="18" charset="0"/>
                <a:cs typeface="Times New Roman" panose="02020603050405020304" pitchFamily="18" charset="0"/>
              </a:rPr>
              <a:t>By Matthew Neale</a:t>
            </a:r>
          </a:p>
          <a:p>
            <a:pPr algn="just"/>
            <a:r>
              <a:rPr lang="en-GB" dirty="0">
                <a:latin typeface="Times New Roman" panose="02020603050405020304" pitchFamily="18" charset="0"/>
                <a:cs typeface="Times New Roman" panose="02020603050405020304" pitchFamily="18" charset="0"/>
              </a:rPr>
              <a:t>NEA20856038</a:t>
            </a:r>
          </a:p>
        </p:txBody>
      </p:sp>
      <p:sp>
        <p:nvSpPr>
          <p:cNvPr id="4" name="TextBox 3">
            <a:extLst>
              <a:ext uri="{FF2B5EF4-FFF2-40B4-BE49-F238E27FC236}">
                <a16:creationId xmlns:a16="http://schemas.microsoft.com/office/drawing/2014/main" id="{C1B4DE04-EE62-C02B-CE78-7AA1C085F96E}"/>
              </a:ext>
            </a:extLst>
          </p:cNvPr>
          <p:cNvSpPr txBox="1"/>
          <p:nvPr/>
        </p:nvSpPr>
        <p:spPr>
          <a:xfrm>
            <a:off x="9802761" y="4133057"/>
            <a:ext cx="1435196" cy="415498"/>
          </a:xfrm>
          <a:prstGeom prst="rect">
            <a:avLst/>
          </a:prstGeom>
          <a:noFill/>
        </p:spPr>
        <p:txBody>
          <a:bodyPr wrap="square" rtlCol="0">
            <a:spAutoFit/>
          </a:bodyPr>
          <a:lstStyle/>
          <a:p>
            <a:r>
              <a:rPr lang="en-GB" sz="2100" dirty="0">
                <a:latin typeface="Times New Roman" panose="02020603050405020304" pitchFamily="18" charset="0"/>
                <a:cs typeface="Times New Roman" panose="02020603050405020304" pitchFamily="18" charset="0"/>
              </a:rPr>
              <a:t>06/03/2025</a:t>
            </a:r>
          </a:p>
        </p:txBody>
      </p:sp>
      <p:pic>
        <p:nvPicPr>
          <p:cNvPr id="5" name="Picture 4">
            <a:extLst>
              <a:ext uri="{FF2B5EF4-FFF2-40B4-BE49-F238E27FC236}">
                <a16:creationId xmlns:a16="http://schemas.microsoft.com/office/drawing/2014/main" id="{25D195A4-00A9-CA5C-8ED3-D5E057F4169B}"/>
              </a:ext>
            </a:extLst>
          </p:cNvPr>
          <p:cNvPicPr>
            <a:picLocks noChangeAspect="1"/>
          </p:cNvPicPr>
          <p:nvPr/>
        </p:nvPicPr>
        <p:blipFill>
          <a:blip r:embed="rId2"/>
          <a:stretch>
            <a:fillRect/>
          </a:stretch>
        </p:blipFill>
        <p:spPr>
          <a:xfrm>
            <a:off x="4584143" y="2519316"/>
            <a:ext cx="3023713" cy="2282202"/>
          </a:xfrm>
          <a:prstGeom prst="rect">
            <a:avLst/>
          </a:prstGeom>
        </p:spPr>
      </p:pic>
      <p:sp>
        <p:nvSpPr>
          <p:cNvPr id="6" name="TextBox 5">
            <a:extLst>
              <a:ext uri="{FF2B5EF4-FFF2-40B4-BE49-F238E27FC236}">
                <a16:creationId xmlns:a16="http://schemas.microsoft.com/office/drawing/2014/main" id="{DD7F370F-C921-5E84-C2D9-7BE246CD57D7}"/>
              </a:ext>
            </a:extLst>
          </p:cNvPr>
          <p:cNvSpPr txBox="1"/>
          <p:nvPr/>
        </p:nvSpPr>
        <p:spPr>
          <a:xfrm>
            <a:off x="3897086" y="4996934"/>
            <a:ext cx="4920343"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Management, Innovation and Sustainability</a:t>
            </a:r>
          </a:p>
        </p:txBody>
      </p:sp>
    </p:spTree>
    <p:extLst>
      <p:ext uri="{BB962C8B-B14F-4D97-AF65-F5344CB8AC3E}">
        <p14:creationId xmlns:p14="http://schemas.microsoft.com/office/powerpoint/2010/main" val="4233531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F50D4-FD82-725F-5E6C-E80F492BE144}"/>
              </a:ext>
            </a:extLst>
          </p:cNvPr>
          <p:cNvSpPr>
            <a:spLocks noGrp="1"/>
          </p:cNvSpPr>
          <p:nvPr>
            <p:ph type="title"/>
          </p:nvPr>
        </p:nvSpPr>
        <p:spPr>
          <a:xfrm>
            <a:off x="1553497" y="608371"/>
            <a:ext cx="3745372" cy="916858"/>
          </a:xfrm>
        </p:spPr>
        <p:txBody>
          <a:bodyPr/>
          <a:lstStyle/>
          <a:p>
            <a:r>
              <a:rPr lang="en-GB" b="1" dirty="0">
                <a:latin typeface="Times New Roman" panose="02020603050405020304" pitchFamily="18" charset="0"/>
                <a:cs typeface="Times New Roman" panose="02020603050405020304" pitchFamily="18" charset="0"/>
              </a:rPr>
              <a:t>Sections</a:t>
            </a:r>
          </a:p>
        </p:txBody>
      </p:sp>
      <p:sp>
        <p:nvSpPr>
          <p:cNvPr id="3" name="Content Placeholder 2">
            <a:extLst>
              <a:ext uri="{FF2B5EF4-FFF2-40B4-BE49-F238E27FC236}">
                <a16:creationId xmlns:a16="http://schemas.microsoft.com/office/drawing/2014/main" id="{B83EAB2D-7E78-B3E2-98BE-8E88B2E1E8EA}"/>
              </a:ext>
            </a:extLst>
          </p:cNvPr>
          <p:cNvSpPr>
            <a:spLocks noGrp="1"/>
          </p:cNvSpPr>
          <p:nvPr>
            <p:ph idx="1"/>
          </p:nvPr>
        </p:nvSpPr>
        <p:spPr>
          <a:xfrm>
            <a:off x="1277833" y="1525229"/>
            <a:ext cx="3303999" cy="717755"/>
          </a:xfrm>
        </p:spPr>
        <p:txBody>
          <a:bodyPr/>
          <a:lstStyle/>
          <a:p>
            <a:r>
              <a:rPr lang="en-GB" dirty="0">
                <a:latin typeface="Times New Roman" panose="02020603050405020304" pitchFamily="18" charset="0"/>
                <a:cs typeface="Times New Roman" panose="02020603050405020304" pitchFamily="18" charset="0"/>
              </a:rPr>
              <a:t>SWOT analysis</a:t>
            </a:r>
          </a:p>
        </p:txBody>
      </p:sp>
      <p:sp>
        <p:nvSpPr>
          <p:cNvPr id="4" name="Content Placeholder 2">
            <a:extLst>
              <a:ext uri="{FF2B5EF4-FFF2-40B4-BE49-F238E27FC236}">
                <a16:creationId xmlns:a16="http://schemas.microsoft.com/office/drawing/2014/main" id="{F5C0E8EB-5D55-5C2B-6B66-430744C9EFBE}"/>
              </a:ext>
            </a:extLst>
          </p:cNvPr>
          <p:cNvSpPr txBox="1">
            <a:spLocks/>
          </p:cNvSpPr>
          <p:nvPr/>
        </p:nvSpPr>
        <p:spPr>
          <a:xfrm>
            <a:off x="1277832" y="2242984"/>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PESTLE analysis</a:t>
            </a:r>
          </a:p>
        </p:txBody>
      </p:sp>
      <p:sp>
        <p:nvSpPr>
          <p:cNvPr id="5" name="Content Placeholder 2">
            <a:extLst>
              <a:ext uri="{FF2B5EF4-FFF2-40B4-BE49-F238E27FC236}">
                <a16:creationId xmlns:a16="http://schemas.microsoft.com/office/drawing/2014/main" id="{D83BDDB0-4E97-C77E-6C62-0F67F60639C0}"/>
              </a:ext>
            </a:extLst>
          </p:cNvPr>
          <p:cNvSpPr txBox="1">
            <a:spLocks/>
          </p:cNvSpPr>
          <p:nvPr/>
        </p:nvSpPr>
        <p:spPr>
          <a:xfrm>
            <a:off x="1277831" y="2960739"/>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Motivation</a:t>
            </a:r>
          </a:p>
        </p:txBody>
      </p:sp>
      <p:sp>
        <p:nvSpPr>
          <p:cNvPr id="6" name="Content Placeholder 2">
            <a:extLst>
              <a:ext uri="{FF2B5EF4-FFF2-40B4-BE49-F238E27FC236}">
                <a16:creationId xmlns:a16="http://schemas.microsoft.com/office/drawing/2014/main" id="{50EE04CE-CD02-7B71-BCFC-59AE1DE4303C}"/>
              </a:ext>
            </a:extLst>
          </p:cNvPr>
          <p:cNvSpPr txBox="1">
            <a:spLocks/>
          </p:cNvSpPr>
          <p:nvPr/>
        </p:nvSpPr>
        <p:spPr>
          <a:xfrm>
            <a:off x="1277831" y="3678494"/>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Leadership</a:t>
            </a:r>
          </a:p>
        </p:txBody>
      </p:sp>
      <p:sp>
        <p:nvSpPr>
          <p:cNvPr id="7" name="Content Placeholder 2">
            <a:extLst>
              <a:ext uri="{FF2B5EF4-FFF2-40B4-BE49-F238E27FC236}">
                <a16:creationId xmlns:a16="http://schemas.microsoft.com/office/drawing/2014/main" id="{79C53C6B-05CA-7EFD-D69F-3A35C21E5A5F}"/>
              </a:ext>
            </a:extLst>
          </p:cNvPr>
          <p:cNvSpPr txBox="1">
            <a:spLocks/>
          </p:cNvSpPr>
          <p:nvPr/>
        </p:nvSpPr>
        <p:spPr>
          <a:xfrm>
            <a:off x="4969844" y="1525229"/>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Management</a:t>
            </a:r>
          </a:p>
        </p:txBody>
      </p:sp>
      <p:sp>
        <p:nvSpPr>
          <p:cNvPr id="8" name="Content Placeholder 2">
            <a:extLst>
              <a:ext uri="{FF2B5EF4-FFF2-40B4-BE49-F238E27FC236}">
                <a16:creationId xmlns:a16="http://schemas.microsoft.com/office/drawing/2014/main" id="{2DFF7F4B-BF44-054C-10AB-41FCF1B6BCD7}"/>
              </a:ext>
            </a:extLst>
          </p:cNvPr>
          <p:cNvSpPr txBox="1">
            <a:spLocks/>
          </p:cNvSpPr>
          <p:nvPr/>
        </p:nvSpPr>
        <p:spPr>
          <a:xfrm>
            <a:off x="4969843" y="2242983"/>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Marketing mix</a:t>
            </a:r>
          </a:p>
        </p:txBody>
      </p:sp>
      <p:sp>
        <p:nvSpPr>
          <p:cNvPr id="9" name="Content Placeholder 2">
            <a:extLst>
              <a:ext uri="{FF2B5EF4-FFF2-40B4-BE49-F238E27FC236}">
                <a16:creationId xmlns:a16="http://schemas.microsoft.com/office/drawing/2014/main" id="{8A100D62-9471-F22B-37C0-5DD86478D6DE}"/>
              </a:ext>
            </a:extLst>
          </p:cNvPr>
          <p:cNvSpPr txBox="1">
            <a:spLocks/>
          </p:cNvSpPr>
          <p:nvPr/>
        </p:nvSpPr>
        <p:spPr>
          <a:xfrm>
            <a:off x="4969843" y="2960737"/>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Product life cycle</a:t>
            </a:r>
          </a:p>
        </p:txBody>
      </p:sp>
      <p:sp>
        <p:nvSpPr>
          <p:cNvPr id="10" name="Content Placeholder 2">
            <a:extLst>
              <a:ext uri="{FF2B5EF4-FFF2-40B4-BE49-F238E27FC236}">
                <a16:creationId xmlns:a16="http://schemas.microsoft.com/office/drawing/2014/main" id="{DB1FBC3C-EAB9-89CC-404E-AEED5A57A32C}"/>
              </a:ext>
            </a:extLst>
          </p:cNvPr>
          <p:cNvSpPr txBox="1">
            <a:spLocks/>
          </p:cNvSpPr>
          <p:nvPr/>
        </p:nvSpPr>
        <p:spPr>
          <a:xfrm>
            <a:off x="4969842" y="3678492"/>
            <a:ext cx="3303999" cy="717755"/>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dirty="0">
                <a:latin typeface="Times New Roman" panose="02020603050405020304" pitchFamily="18" charset="0"/>
                <a:cs typeface="Times New Roman" panose="02020603050405020304" pitchFamily="18" charset="0"/>
              </a:rPr>
              <a:t>Change Management</a:t>
            </a:r>
          </a:p>
        </p:txBody>
      </p:sp>
    </p:spTree>
    <p:extLst>
      <p:ext uri="{BB962C8B-B14F-4D97-AF65-F5344CB8AC3E}">
        <p14:creationId xmlns:p14="http://schemas.microsoft.com/office/powerpoint/2010/main" val="2503544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4" name="Picture 23" descr="Desk with productivity items">
            <a:extLst>
              <a:ext uri="{FF2B5EF4-FFF2-40B4-BE49-F238E27FC236}">
                <a16:creationId xmlns:a16="http://schemas.microsoft.com/office/drawing/2014/main" id="{68FD30F4-8FC5-87C4-7007-F903C04032D3}"/>
              </a:ext>
            </a:extLst>
          </p:cNvPr>
          <p:cNvPicPr>
            <a:picLocks noChangeAspect="1"/>
          </p:cNvPicPr>
          <p:nvPr/>
        </p:nvPicPr>
        <p:blipFill>
          <a:blip r:embed="rId4"/>
          <a:srcRect l="31836" r="16586" b="-1"/>
          <a:stretch/>
        </p:blipFill>
        <p:spPr>
          <a:xfrm>
            <a:off x="6892924" y="10896"/>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1EFC3A80-C8FA-1164-532F-B52195B54883}"/>
              </a:ext>
            </a:extLst>
          </p:cNvPr>
          <p:cNvSpPr>
            <a:spLocks noGrp="1"/>
          </p:cNvSpPr>
          <p:nvPr>
            <p:ph type="title"/>
          </p:nvPr>
        </p:nvSpPr>
        <p:spPr>
          <a:xfrm>
            <a:off x="1742363" y="772886"/>
            <a:ext cx="3708026" cy="925285"/>
          </a:xfrm>
        </p:spPr>
        <p:txBody>
          <a:bodyPr>
            <a:normAutofit/>
          </a:bodyPr>
          <a:lstStyle/>
          <a:p>
            <a:pPr algn="l"/>
            <a:r>
              <a:rPr lang="en-GB" b="1" dirty="0">
                <a:latin typeface="Times New Roman" panose="02020603050405020304" pitchFamily="18" charset="0"/>
                <a:cs typeface="Times New Roman" panose="02020603050405020304" pitchFamily="18" charset="0"/>
              </a:rPr>
              <a:t>SWOT analysis</a:t>
            </a:r>
          </a:p>
        </p:txBody>
      </p:sp>
      <p:sp>
        <p:nvSpPr>
          <p:cNvPr id="3" name="Content Placeholder 2">
            <a:extLst>
              <a:ext uri="{FF2B5EF4-FFF2-40B4-BE49-F238E27FC236}">
                <a16:creationId xmlns:a16="http://schemas.microsoft.com/office/drawing/2014/main" id="{9B11DFD0-D770-500F-C4FA-84FB9477DBFE}"/>
              </a:ext>
            </a:extLst>
          </p:cNvPr>
          <p:cNvSpPr>
            <a:spLocks noGrp="1"/>
          </p:cNvSpPr>
          <p:nvPr>
            <p:ph idx="1"/>
          </p:nvPr>
        </p:nvSpPr>
        <p:spPr>
          <a:xfrm>
            <a:off x="1427239" y="1866899"/>
            <a:ext cx="5260680" cy="3124201"/>
          </a:xfrm>
        </p:spPr>
        <p:txBody>
          <a:bodyPr>
            <a:normAutofit/>
          </a:bodyPr>
          <a:lstStyle/>
          <a:p>
            <a:r>
              <a:rPr lang="en-GB" sz="2000" dirty="0">
                <a:latin typeface="Times New Roman" panose="02020603050405020304" pitchFamily="18" charset="0"/>
                <a:cs typeface="Times New Roman" panose="02020603050405020304" pitchFamily="18" charset="0"/>
              </a:rPr>
              <a:t>SWOT analysis is a critical tool to evaluate a company's strengths and weaknesses.</a:t>
            </a:r>
          </a:p>
          <a:p>
            <a:r>
              <a:rPr lang="en-GB" sz="2000" dirty="0">
                <a:latin typeface="Times New Roman" panose="02020603050405020304" pitchFamily="18" charset="0"/>
                <a:cs typeface="Times New Roman" panose="02020603050405020304" pitchFamily="18" charset="0"/>
              </a:rPr>
              <a:t>SWOT is used to aid a company's current position and potential changes</a:t>
            </a:r>
          </a:p>
          <a:p>
            <a:r>
              <a:rPr lang="en-GB" sz="2000" dirty="0">
                <a:latin typeface="Times New Roman" panose="02020603050405020304" pitchFamily="18" charset="0"/>
                <a:cs typeface="Times New Roman" panose="02020603050405020304" pitchFamily="18" charset="0"/>
              </a:rPr>
              <a:t>Used for competitive analysis and evaluates necessary areas for improvement.</a:t>
            </a:r>
          </a:p>
        </p:txBody>
      </p:sp>
    </p:spTree>
    <p:extLst>
      <p:ext uri="{BB962C8B-B14F-4D97-AF65-F5344CB8AC3E}">
        <p14:creationId xmlns:p14="http://schemas.microsoft.com/office/powerpoint/2010/main" val="4053168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B786B93B-6070-44E7-BED1-EBDB6CFC14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C864D5-CC19-F977-5FC7-264F7B085224}"/>
              </a:ext>
            </a:extLst>
          </p:cNvPr>
          <p:cNvSpPr>
            <a:spLocks noGrp="1"/>
          </p:cNvSpPr>
          <p:nvPr>
            <p:ph type="title"/>
          </p:nvPr>
        </p:nvSpPr>
        <p:spPr>
          <a:xfrm>
            <a:off x="1046649" y="1981200"/>
            <a:ext cx="4287350" cy="1099457"/>
          </a:xfrm>
        </p:spPr>
        <p:txBody>
          <a:bodyPr>
            <a:normAutofit/>
          </a:bodyPr>
          <a:lstStyle/>
          <a:p>
            <a:r>
              <a:rPr lang="en-GB" b="1" dirty="0">
                <a:latin typeface="Times New Roman" panose="02020603050405020304" pitchFamily="18" charset="0"/>
                <a:cs typeface="Times New Roman" panose="02020603050405020304" pitchFamily="18" charset="0"/>
              </a:rPr>
              <a:t>PESTLE analysis</a:t>
            </a:r>
          </a:p>
        </p:txBody>
      </p:sp>
      <p:graphicFrame>
        <p:nvGraphicFramePr>
          <p:cNvPr id="5" name="Content Placeholder 2">
            <a:extLst>
              <a:ext uri="{FF2B5EF4-FFF2-40B4-BE49-F238E27FC236}">
                <a16:creationId xmlns:a16="http://schemas.microsoft.com/office/drawing/2014/main" id="{41FCF5FD-B58A-675A-FBC5-4740654CFC1F}"/>
              </a:ext>
            </a:extLst>
          </p:cNvPr>
          <p:cNvGraphicFramePr>
            <a:graphicFrameLocks noGrp="1"/>
          </p:cNvGraphicFramePr>
          <p:nvPr>
            <p:ph idx="1"/>
            <p:extLst>
              <p:ext uri="{D42A27DB-BD31-4B8C-83A1-F6EECF244321}">
                <p14:modId xmlns:p14="http://schemas.microsoft.com/office/powerpoint/2010/main" val="20808055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6888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BEBCF-1D14-E93E-6EDD-0A4394D57ED8}"/>
              </a:ext>
            </a:extLst>
          </p:cNvPr>
          <p:cNvSpPr>
            <a:spLocks noGrp="1"/>
          </p:cNvSpPr>
          <p:nvPr>
            <p:ph type="title"/>
          </p:nvPr>
        </p:nvSpPr>
        <p:spPr>
          <a:xfrm>
            <a:off x="1405653" y="351503"/>
            <a:ext cx="10018713" cy="789039"/>
          </a:xfrm>
        </p:spPr>
        <p:txBody>
          <a:bodyPr/>
          <a:lstStyle/>
          <a:p>
            <a:r>
              <a:rPr lang="en-GB" b="1" dirty="0">
                <a:latin typeface="Times New Roman" panose="02020603050405020304" pitchFamily="18" charset="0"/>
                <a:cs typeface="Times New Roman" panose="02020603050405020304" pitchFamily="18" charset="0"/>
              </a:rPr>
              <a:t>Motivation</a:t>
            </a:r>
          </a:p>
        </p:txBody>
      </p:sp>
      <p:graphicFrame>
        <p:nvGraphicFramePr>
          <p:cNvPr id="8" name="Content Placeholder 2">
            <a:extLst>
              <a:ext uri="{FF2B5EF4-FFF2-40B4-BE49-F238E27FC236}">
                <a16:creationId xmlns:a16="http://schemas.microsoft.com/office/drawing/2014/main" id="{1E6FCFD8-3F7A-9C99-8FE1-3F56CC7461C3}"/>
              </a:ext>
            </a:extLst>
          </p:cNvPr>
          <p:cNvGraphicFramePr>
            <a:graphicFrameLocks noGrp="1"/>
          </p:cNvGraphicFramePr>
          <p:nvPr>
            <p:ph idx="1"/>
            <p:extLst>
              <p:ext uri="{D42A27DB-BD31-4B8C-83A1-F6EECF244321}">
                <p14:modId xmlns:p14="http://schemas.microsoft.com/office/powerpoint/2010/main" val="649927232"/>
              </p:ext>
            </p:extLst>
          </p:nvPr>
        </p:nvGraphicFramePr>
        <p:xfrm>
          <a:off x="1405653" y="1329813"/>
          <a:ext cx="10018713" cy="2523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3658F5D4-08E1-B0B4-CE98-4146449D81D6}"/>
              </a:ext>
            </a:extLst>
          </p:cNvPr>
          <p:cNvPicPr>
            <a:picLocks noChangeAspect="1"/>
          </p:cNvPicPr>
          <p:nvPr/>
        </p:nvPicPr>
        <p:blipFill>
          <a:blip r:embed="rId8"/>
          <a:stretch>
            <a:fillRect/>
          </a:stretch>
        </p:blipFill>
        <p:spPr>
          <a:xfrm>
            <a:off x="7350340" y="3853543"/>
            <a:ext cx="4074026" cy="2797498"/>
          </a:xfrm>
          <a:prstGeom prst="rect">
            <a:avLst/>
          </a:prstGeom>
        </p:spPr>
      </p:pic>
    </p:spTree>
    <p:extLst>
      <p:ext uri="{BB962C8B-B14F-4D97-AF65-F5344CB8AC3E}">
        <p14:creationId xmlns:p14="http://schemas.microsoft.com/office/powerpoint/2010/main" val="1555778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A081723B-E893-0C3E-29AB-0245F35FF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0AD9AB-B222-68DC-AD37-DF2A4E0B3B7A}"/>
              </a:ext>
            </a:extLst>
          </p:cNvPr>
          <p:cNvSpPr>
            <a:spLocks noGrp="1"/>
          </p:cNvSpPr>
          <p:nvPr>
            <p:ph type="title"/>
          </p:nvPr>
        </p:nvSpPr>
        <p:spPr>
          <a:xfrm>
            <a:off x="2159226" y="533400"/>
            <a:ext cx="4459288" cy="794657"/>
          </a:xfrm>
        </p:spPr>
        <p:txBody>
          <a:bodyPr>
            <a:normAutofit/>
          </a:bodyPr>
          <a:lstStyle/>
          <a:p>
            <a:r>
              <a:rPr lang="en-GB" b="1" dirty="0">
                <a:latin typeface="Times New Roman" panose="02020603050405020304" pitchFamily="18" charset="0"/>
                <a:cs typeface="Times New Roman" panose="02020603050405020304" pitchFamily="18" charset="0"/>
              </a:rPr>
              <a:t>Maslow Hierarchy</a:t>
            </a:r>
          </a:p>
        </p:txBody>
      </p:sp>
      <p:sp>
        <p:nvSpPr>
          <p:cNvPr id="3" name="Content Placeholder 2">
            <a:extLst>
              <a:ext uri="{FF2B5EF4-FFF2-40B4-BE49-F238E27FC236}">
                <a16:creationId xmlns:a16="http://schemas.microsoft.com/office/drawing/2014/main" id="{FFE01B59-573F-F86C-A834-EBCC6456DBE0}"/>
              </a:ext>
            </a:extLst>
          </p:cNvPr>
          <p:cNvSpPr>
            <a:spLocks noGrp="1"/>
          </p:cNvSpPr>
          <p:nvPr>
            <p:ph idx="1"/>
          </p:nvPr>
        </p:nvSpPr>
        <p:spPr>
          <a:xfrm>
            <a:off x="1440767" y="1759241"/>
            <a:ext cx="3414262" cy="3357045"/>
          </a:xfrm>
        </p:spPr>
        <p:txBody>
          <a:bodyPr>
            <a:normAutofit/>
          </a:bodyPr>
          <a:lstStyle/>
          <a:p>
            <a:pPr>
              <a:lnSpc>
                <a:spcPct val="90000"/>
              </a:lnSpc>
            </a:pPr>
            <a:r>
              <a:rPr lang="en-GB" sz="1500" dirty="0">
                <a:latin typeface="Times New Roman" panose="02020603050405020304" pitchFamily="18" charset="0"/>
                <a:cs typeface="Times New Roman" panose="02020603050405020304" pitchFamily="18" charset="0"/>
              </a:rPr>
              <a:t>Maslow’s Hierarchy is the theory that motivation is achieved at different levels.</a:t>
            </a:r>
          </a:p>
          <a:p>
            <a:pPr>
              <a:lnSpc>
                <a:spcPct val="90000"/>
              </a:lnSpc>
            </a:pPr>
            <a:r>
              <a:rPr lang="en-GB" sz="1500" dirty="0">
                <a:latin typeface="Times New Roman" panose="02020603050405020304" pitchFamily="18" charset="0"/>
                <a:cs typeface="Times New Roman" panose="02020603050405020304" pitchFamily="18" charset="0"/>
              </a:rPr>
              <a:t>To reach these different levels the previous ones must be fulfilled.</a:t>
            </a:r>
          </a:p>
          <a:p>
            <a:pPr>
              <a:lnSpc>
                <a:spcPct val="90000"/>
              </a:lnSpc>
            </a:pPr>
            <a:r>
              <a:rPr lang="en-GB" sz="1500" dirty="0">
                <a:latin typeface="Times New Roman" panose="02020603050405020304" pitchFamily="18" charset="0"/>
                <a:cs typeface="Times New Roman" panose="02020603050405020304" pitchFamily="18" charset="0"/>
              </a:rPr>
              <a:t>Sometimes employees may not progress to higher levels due to management problems</a:t>
            </a:r>
          </a:p>
        </p:txBody>
      </p:sp>
      <p:pic>
        <p:nvPicPr>
          <p:cNvPr id="4" name="Picture 3" descr="Understanding Abraham Maslow and the Hierarchy of Needs">
            <a:extLst>
              <a:ext uri="{FF2B5EF4-FFF2-40B4-BE49-F238E27FC236}">
                <a16:creationId xmlns:a16="http://schemas.microsoft.com/office/drawing/2014/main" id="{7BDF32D7-5BCF-57BD-638E-2CD4110DAAB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4941202" y="1686796"/>
            <a:ext cx="6237359" cy="3196646"/>
          </a:xfrm>
          <a:prstGeom prst="rect">
            <a:avLst/>
          </a:prstGeom>
          <a:noFill/>
        </p:spPr>
      </p:pic>
      <p:sp>
        <p:nvSpPr>
          <p:cNvPr id="6" name="TextBox 5">
            <a:extLst>
              <a:ext uri="{FF2B5EF4-FFF2-40B4-BE49-F238E27FC236}">
                <a16:creationId xmlns:a16="http://schemas.microsoft.com/office/drawing/2014/main" id="{BE448EE5-AA56-ED4F-A7A1-70879192C252}"/>
              </a:ext>
            </a:extLst>
          </p:cNvPr>
          <p:cNvSpPr txBox="1"/>
          <p:nvPr/>
        </p:nvSpPr>
        <p:spPr>
          <a:xfrm>
            <a:off x="9144000" y="5116286"/>
            <a:ext cx="6096000"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rPr>
              <a:t> (Gallagher, 2024)</a:t>
            </a:r>
            <a:endParaRPr lang="en-GB" dirty="0"/>
          </a:p>
        </p:txBody>
      </p:sp>
    </p:spTree>
    <p:extLst>
      <p:ext uri="{BB962C8B-B14F-4D97-AF65-F5344CB8AC3E}">
        <p14:creationId xmlns:p14="http://schemas.microsoft.com/office/powerpoint/2010/main" val="2855379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CE1D6F31-6515-D409-536F-A7F63E71FE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27742A-DC66-FF74-0F60-4F4BA56836B4}"/>
              </a:ext>
            </a:extLst>
          </p:cNvPr>
          <p:cNvSpPr>
            <a:spLocks noGrp="1"/>
          </p:cNvSpPr>
          <p:nvPr>
            <p:ph type="title"/>
          </p:nvPr>
        </p:nvSpPr>
        <p:spPr>
          <a:xfrm>
            <a:off x="1760706" y="685800"/>
            <a:ext cx="9742318" cy="1752599"/>
          </a:xfrm>
        </p:spPr>
        <p:txBody>
          <a:bodyPr>
            <a:normAutofit/>
          </a:bodyPr>
          <a:lstStyle/>
          <a:p>
            <a:r>
              <a:rPr lang="en-GB" b="1" dirty="0">
                <a:latin typeface="Times New Roman" panose="02020603050405020304" pitchFamily="18" charset="0"/>
                <a:cs typeface="Times New Roman" panose="02020603050405020304" pitchFamily="18" charset="0"/>
              </a:rPr>
              <a:t>Self determination theory in practice</a:t>
            </a:r>
          </a:p>
        </p:txBody>
      </p:sp>
      <p:graphicFrame>
        <p:nvGraphicFramePr>
          <p:cNvPr id="5" name="Content Placeholder 2">
            <a:extLst>
              <a:ext uri="{FF2B5EF4-FFF2-40B4-BE49-F238E27FC236}">
                <a16:creationId xmlns:a16="http://schemas.microsoft.com/office/drawing/2014/main" id="{53FD8B17-EEE9-7B61-7714-D997158D5856}"/>
              </a:ext>
            </a:extLst>
          </p:cNvPr>
          <p:cNvGraphicFramePr>
            <a:graphicFrameLocks noGrp="1"/>
          </p:cNvGraphicFramePr>
          <p:nvPr>
            <p:ph idx="1"/>
            <p:extLst>
              <p:ext uri="{D42A27DB-BD31-4B8C-83A1-F6EECF244321}">
                <p14:modId xmlns:p14="http://schemas.microsoft.com/office/powerpoint/2010/main" val="1317003385"/>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978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95E61839-C4B8-14E5-2213-A029CBDC9B7A}"/>
              </a:ext>
            </a:extLst>
          </p:cNvPr>
          <p:cNvSpPr>
            <a:spLocks noGrp="1" noChangeArrowheads="1"/>
          </p:cNvSpPr>
          <p:nvPr>
            <p:ph type="ctrTitle"/>
          </p:nvPr>
        </p:nvSpPr>
        <p:spPr bwMode="auto">
          <a:xfrm>
            <a:off x="4850405" y="1396180"/>
            <a:ext cx="6698127" cy="38425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algn="l" defTabSz="914400" rtl="0" eaLnBrk="0" fontAlgn="base" latinLnBrk="0" hangingPunct="0">
              <a:lnSpc>
                <a:spcPct val="90000"/>
              </a:lnSpc>
              <a:spcBef>
                <a:spcPct val="0"/>
              </a:spcBef>
              <a:spcAft>
                <a:spcPct val="0"/>
              </a:spcAft>
              <a:buClrTx/>
              <a:buSzTx/>
              <a:buFontTx/>
              <a:buNone/>
              <a:tabLst/>
            </a:pPr>
            <a:r>
              <a:rPr kumimoji="0" lang="en-US" altLang="en-US" sz="3800" b="0" i="0" u="none" strike="noStrike" cap="none" normalizeH="0" baseline="0" dirty="0">
                <a:ln>
                  <a:noFill/>
                </a:ln>
                <a:effectLst/>
                <a:latin typeface="Times New Roman" panose="02020603050405020304" pitchFamily="18" charset="0"/>
                <a:cs typeface="Times New Roman" panose="02020603050405020304" pitchFamily="18" charset="0"/>
              </a:rPr>
              <a:t>"Management is efficiency in climbing the ladder of success; leadership determines whether the ladder is leaning against the right wall.” </a:t>
            </a:r>
            <a:br>
              <a:rPr kumimoji="0" lang="en-US" altLang="en-US" sz="3800" b="0" i="0" u="none" strike="noStrike" cap="none" normalizeH="0" baseline="0" dirty="0">
                <a:ln>
                  <a:noFill/>
                </a:ln>
                <a:effectLst/>
                <a:latin typeface="Times New Roman" panose="02020603050405020304" pitchFamily="18" charset="0"/>
                <a:cs typeface="Times New Roman" panose="02020603050405020304" pitchFamily="18" charset="0"/>
              </a:rPr>
            </a:br>
            <a:r>
              <a:rPr kumimoji="0" lang="en-US" altLang="en-US" sz="3800" b="0" i="0" u="none" strike="noStrike" cap="none" normalizeH="0" baseline="0" dirty="0">
                <a:ln>
                  <a:noFill/>
                </a:ln>
                <a:effectLst/>
                <a:latin typeface="Times New Roman" panose="02020603050405020304" pitchFamily="18" charset="0"/>
                <a:cs typeface="Times New Roman" panose="02020603050405020304" pitchFamily="18" charset="0"/>
              </a:rPr>
              <a:t>- Stephen Covey. </a:t>
            </a:r>
          </a:p>
        </p:txBody>
      </p:sp>
    </p:spTree>
    <p:extLst>
      <p:ext uri="{BB962C8B-B14F-4D97-AF65-F5344CB8AC3E}">
        <p14:creationId xmlns:p14="http://schemas.microsoft.com/office/powerpoint/2010/main" val="3292111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F5E78-7B51-C599-06AA-521483DC6FB2}"/>
              </a:ext>
            </a:extLst>
          </p:cNvPr>
          <p:cNvSpPr>
            <a:spLocks noGrp="1"/>
          </p:cNvSpPr>
          <p:nvPr>
            <p:ph type="title"/>
          </p:nvPr>
        </p:nvSpPr>
        <p:spPr>
          <a:xfrm>
            <a:off x="1760706" y="685800"/>
            <a:ext cx="9742318" cy="1752599"/>
          </a:xfrm>
        </p:spPr>
        <p:txBody>
          <a:bodyPr>
            <a:normAutofit/>
          </a:bodyPr>
          <a:lstStyle/>
          <a:p>
            <a:r>
              <a:rPr lang="en-GB" b="1" dirty="0">
                <a:latin typeface="Times New Roman" panose="02020603050405020304" pitchFamily="18" charset="0"/>
                <a:cs typeface="Times New Roman" panose="02020603050405020304" pitchFamily="18" charset="0"/>
              </a:rPr>
              <a:t>Management</a:t>
            </a:r>
          </a:p>
        </p:txBody>
      </p:sp>
      <p:graphicFrame>
        <p:nvGraphicFramePr>
          <p:cNvPr id="5" name="Content Placeholder 2">
            <a:extLst>
              <a:ext uri="{FF2B5EF4-FFF2-40B4-BE49-F238E27FC236}">
                <a16:creationId xmlns:a16="http://schemas.microsoft.com/office/drawing/2014/main" id="{242207C0-C7B1-FA44-E931-C74F8E50C682}"/>
              </a:ext>
            </a:extLst>
          </p:cNvPr>
          <p:cNvGraphicFramePr>
            <a:graphicFrameLocks noGrp="1"/>
          </p:cNvGraphicFramePr>
          <p:nvPr>
            <p:ph idx="1"/>
            <p:extLst>
              <p:ext uri="{D42A27DB-BD31-4B8C-83A1-F6EECF244321}">
                <p14:modId xmlns:p14="http://schemas.microsoft.com/office/powerpoint/2010/main" val="3404810672"/>
              </p:ext>
            </p:extLst>
          </p:nvPr>
        </p:nvGraphicFramePr>
        <p:xfrm>
          <a:off x="1423248" y="1965219"/>
          <a:ext cx="9742319" cy="3347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329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CF1F8327-26AD-1A9C-ECC1-B33930D1C8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B7B332-59E8-F213-69C4-7D1D32146105}"/>
              </a:ext>
            </a:extLst>
          </p:cNvPr>
          <p:cNvSpPr>
            <a:spLocks noGrp="1"/>
          </p:cNvSpPr>
          <p:nvPr>
            <p:ph type="title"/>
          </p:nvPr>
        </p:nvSpPr>
        <p:spPr>
          <a:xfrm>
            <a:off x="2321487" y="227730"/>
            <a:ext cx="7549025" cy="646469"/>
          </a:xfrm>
        </p:spPr>
        <p:txBody>
          <a:bodyPr vert="horz" lIns="91440" tIns="45720" rIns="91440" bIns="45720" rtlCol="0" anchor="ctr">
            <a:normAutofit fontScale="90000"/>
          </a:bodyPr>
          <a:lstStyle/>
          <a:p>
            <a:r>
              <a:rPr lang="en-US" b="1" dirty="0">
                <a:latin typeface="Times New Roman" panose="02020603050405020304" pitchFamily="18" charset="0"/>
                <a:cs typeface="Times New Roman" panose="02020603050405020304" pitchFamily="18" charset="0"/>
              </a:rPr>
              <a:t>Blake Mouton Managerial Grid</a:t>
            </a:r>
          </a:p>
        </p:txBody>
      </p:sp>
      <p:pic>
        <p:nvPicPr>
          <p:cNvPr id="4" name="Content Placeholder 3">
            <a:extLst>
              <a:ext uri="{FF2B5EF4-FFF2-40B4-BE49-F238E27FC236}">
                <a16:creationId xmlns:a16="http://schemas.microsoft.com/office/drawing/2014/main" id="{C4D42151-A053-08C3-D6EE-08C04F9E8E91}"/>
              </a:ext>
            </a:extLst>
          </p:cNvPr>
          <p:cNvPicPr>
            <a:picLocks noGrp="1" noChangeAspect="1"/>
          </p:cNvPicPr>
          <p:nvPr>
            <p:ph idx="1"/>
          </p:nvPr>
        </p:nvPicPr>
        <p:blipFill>
          <a:blip r:embed="rId4"/>
          <a:stretch>
            <a:fillRect/>
          </a:stretch>
        </p:blipFill>
        <p:spPr>
          <a:xfrm>
            <a:off x="3414593" y="1002329"/>
            <a:ext cx="5362811" cy="4853342"/>
          </a:xfrm>
          <a:prstGeom prst="rect">
            <a:avLst/>
          </a:prstGeom>
        </p:spPr>
      </p:pic>
      <p:sp>
        <p:nvSpPr>
          <p:cNvPr id="5" name="TextBox 4">
            <a:extLst>
              <a:ext uri="{FF2B5EF4-FFF2-40B4-BE49-F238E27FC236}">
                <a16:creationId xmlns:a16="http://schemas.microsoft.com/office/drawing/2014/main" id="{40D336D6-A493-D761-FF80-AC86B5969E0B}"/>
              </a:ext>
            </a:extLst>
          </p:cNvPr>
          <p:cNvSpPr txBox="1"/>
          <p:nvPr/>
        </p:nvSpPr>
        <p:spPr>
          <a:xfrm>
            <a:off x="6096000" y="5983801"/>
            <a:ext cx="6096000"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Tutor Academy, 2025)</a:t>
            </a:r>
            <a:endParaRPr lang="en-GB" dirty="0"/>
          </a:p>
        </p:txBody>
      </p:sp>
    </p:spTree>
    <p:extLst>
      <p:ext uri="{BB962C8B-B14F-4D97-AF65-F5344CB8AC3E}">
        <p14:creationId xmlns:p14="http://schemas.microsoft.com/office/powerpoint/2010/main" val="728715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32"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033"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34"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035"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036"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037"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E663C79-5AE4-AAFB-86C6-E198EF8DD49C}"/>
              </a:ext>
            </a:extLst>
          </p:cNvPr>
          <p:cNvSpPr>
            <a:spLocks noGrp="1"/>
          </p:cNvSpPr>
          <p:nvPr>
            <p:ph type="title"/>
          </p:nvPr>
        </p:nvSpPr>
        <p:spPr>
          <a:xfrm>
            <a:off x="1484312" y="685800"/>
            <a:ext cx="4278928" cy="1752599"/>
          </a:xfrm>
        </p:spPr>
        <p:txBody>
          <a:bodyPr>
            <a:normAutofit/>
          </a:bodyPr>
          <a:lstStyle/>
          <a:p>
            <a:r>
              <a:rPr lang="en-GB" b="1" dirty="0">
                <a:latin typeface="Times New Roman" panose="02020603050405020304" pitchFamily="18" charset="0"/>
                <a:cs typeface="Times New Roman" panose="02020603050405020304" pitchFamily="18" charset="0"/>
              </a:rPr>
              <a:t>Leadership</a:t>
            </a:r>
          </a:p>
        </p:txBody>
      </p:sp>
      <p:sp>
        <p:nvSpPr>
          <p:cNvPr id="3" name="Content Placeholder 2">
            <a:extLst>
              <a:ext uri="{FF2B5EF4-FFF2-40B4-BE49-F238E27FC236}">
                <a16:creationId xmlns:a16="http://schemas.microsoft.com/office/drawing/2014/main" id="{373F6371-04D2-C95A-47EE-E713A5120546}"/>
              </a:ext>
            </a:extLst>
          </p:cNvPr>
          <p:cNvSpPr>
            <a:spLocks noGrp="1"/>
          </p:cNvSpPr>
          <p:nvPr>
            <p:ph idx="1"/>
          </p:nvPr>
        </p:nvSpPr>
        <p:spPr>
          <a:xfrm>
            <a:off x="1484310" y="2666999"/>
            <a:ext cx="4278929" cy="3124201"/>
          </a:xfrm>
        </p:spPr>
        <p:txBody>
          <a:bodyPr>
            <a:normAutofit/>
          </a:bodyPr>
          <a:lstStyle/>
          <a:p>
            <a:r>
              <a:rPr lang="en-GB" dirty="0">
                <a:latin typeface="Times New Roman" panose="02020603050405020304" pitchFamily="18" charset="0"/>
                <a:cs typeface="Times New Roman" panose="02020603050405020304" pitchFamily="18" charset="0"/>
              </a:rPr>
              <a:t>Leadership is the ability to influence others (employees) to achieve their goals</a:t>
            </a:r>
          </a:p>
          <a:p>
            <a:r>
              <a:rPr lang="en-GB" dirty="0">
                <a:latin typeface="Times New Roman" panose="02020603050405020304" pitchFamily="18" charset="0"/>
                <a:cs typeface="Times New Roman" panose="02020603050405020304" pitchFamily="18" charset="0"/>
              </a:rPr>
              <a:t>Leadership has a purpose to provide directions and support to teams.</a:t>
            </a:r>
          </a:p>
          <a:p>
            <a:endParaRPr lang="en-GB" dirty="0"/>
          </a:p>
        </p:txBody>
      </p:sp>
      <p:sp>
        <p:nvSpPr>
          <p:cNvPr id="1039"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Kurt Lewin Leadership Styles - Leadership Ahoy!">
            <a:extLst>
              <a:ext uri="{FF2B5EF4-FFF2-40B4-BE49-F238E27FC236}">
                <a16:creationId xmlns:a16="http://schemas.microsoft.com/office/drawing/2014/main" id="{D9F13763-696B-7D7F-10B0-0FB73154C95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4407" y="2021988"/>
            <a:ext cx="4744154" cy="25262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F0EEBA-3632-AFCA-D2D4-70B8DFA81E80}"/>
              </a:ext>
            </a:extLst>
          </p:cNvPr>
          <p:cNvSpPr txBox="1"/>
          <p:nvPr/>
        </p:nvSpPr>
        <p:spPr>
          <a:xfrm>
            <a:off x="6096000" y="5993219"/>
            <a:ext cx="6096000" cy="369332"/>
          </a:xfrm>
          <a:prstGeom prst="rect">
            <a:avLst/>
          </a:prstGeom>
          <a:noFill/>
        </p:spPr>
        <p:txBody>
          <a:bodyPr wrap="square">
            <a:spAutoFit/>
          </a:bodyPr>
          <a:lstStyle/>
          <a:p>
            <a:r>
              <a:rPr lang="en-GB" dirty="0"/>
              <a:t>(Leadership ahoy, N.D. )</a:t>
            </a:r>
          </a:p>
        </p:txBody>
      </p:sp>
    </p:spTree>
    <p:extLst>
      <p:ext uri="{BB962C8B-B14F-4D97-AF65-F5344CB8AC3E}">
        <p14:creationId xmlns:p14="http://schemas.microsoft.com/office/powerpoint/2010/main" val="146883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3EC85126-474E-893C-6BC2-6A64CBBED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8E57C6-4253-3D5E-822E-A8E3961CA141}"/>
              </a:ext>
            </a:extLst>
          </p:cNvPr>
          <p:cNvSpPr>
            <a:spLocks noGrp="1"/>
          </p:cNvSpPr>
          <p:nvPr>
            <p:ph type="title"/>
          </p:nvPr>
        </p:nvSpPr>
        <p:spPr>
          <a:xfrm>
            <a:off x="1484311" y="685800"/>
            <a:ext cx="10018713" cy="1185333"/>
          </a:xfrm>
        </p:spPr>
        <p:txBody>
          <a:bodyPr>
            <a:normAutofit/>
          </a:bodyPr>
          <a:lstStyle/>
          <a:p>
            <a:r>
              <a:rPr lang="en-GB" b="1" dirty="0">
                <a:latin typeface="Times New Roman" panose="02020603050405020304" pitchFamily="18" charset="0"/>
                <a:cs typeface="Times New Roman" panose="02020603050405020304" pitchFamily="18" charset="0"/>
              </a:rPr>
              <a:t>The 4P’s Marketing mix</a:t>
            </a:r>
          </a:p>
        </p:txBody>
      </p:sp>
      <p:graphicFrame>
        <p:nvGraphicFramePr>
          <p:cNvPr id="6" name="Content Placeholder 2">
            <a:extLst>
              <a:ext uri="{FF2B5EF4-FFF2-40B4-BE49-F238E27FC236}">
                <a16:creationId xmlns:a16="http://schemas.microsoft.com/office/drawing/2014/main" id="{25D7E104-81F5-7A7D-F7FE-6BC8FA9405B8}"/>
              </a:ext>
            </a:extLst>
          </p:cNvPr>
          <p:cNvGraphicFramePr>
            <a:graphicFrameLocks noGrp="1"/>
          </p:cNvGraphicFramePr>
          <p:nvPr>
            <p:ph idx="1"/>
            <p:extLst>
              <p:ext uri="{D42A27DB-BD31-4B8C-83A1-F6EECF244321}">
                <p14:modId xmlns:p14="http://schemas.microsoft.com/office/powerpoint/2010/main" val="3120164780"/>
              </p:ext>
            </p:extLst>
          </p:nvPr>
        </p:nvGraphicFramePr>
        <p:xfrm>
          <a:off x="1484311" y="1998133"/>
          <a:ext cx="6855356" cy="3793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descr="A close-up of different colored signs&#10;&#10;AI-generated content may be incorrect.">
            <a:extLst>
              <a:ext uri="{FF2B5EF4-FFF2-40B4-BE49-F238E27FC236}">
                <a16:creationId xmlns:a16="http://schemas.microsoft.com/office/drawing/2014/main" id="{967FB432-7823-A854-CC1D-928F14706361}"/>
              </a:ext>
            </a:extLst>
          </p:cNvPr>
          <p:cNvPicPr>
            <a:picLocks noChangeAspect="1"/>
          </p:cNvPicPr>
          <p:nvPr/>
        </p:nvPicPr>
        <p:blipFill>
          <a:blip r:embed="rId9"/>
          <a:stretch>
            <a:fillRect/>
          </a:stretch>
        </p:blipFill>
        <p:spPr>
          <a:xfrm>
            <a:off x="8785907" y="2793457"/>
            <a:ext cx="2717116" cy="220086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20227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F0C1B-D1FD-D092-E95E-31390DA4F9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F364AE-A81C-32E6-61FB-5E0E3D5CCECA}"/>
              </a:ext>
            </a:extLst>
          </p:cNvPr>
          <p:cNvSpPr>
            <a:spLocks noGrp="1"/>
          </p:cNvSpPr>
          <p:nvPr>
            <p:ph type="title"/>
          </p:nvPr>
        </p:nvSpPr>
        <p:spPr>
          <a:xfrm>
            <a:off x="1484311" y="685801"/>
            <a:ext cx="10018713" cy="897194"/>
          </a:xfrm>
        </p:spPr>
        <p:txBody>
          <a:bodyPr/>
          <a:lstStyle/>
          <a:p>
            <a:r>
              <a:rPr lang="en-GB" b="1" dirty="0">
                <a:latin typeface="Times New Roman" panose="02020603050405020304" pitchFamily="18" charset="0"/>
                <a:cs typeface="Times New Roman" panose="02020603050405020304" pitchFamily="18" charset="0"/>
              </a:rPr>
              <a:t>Product Life Cycle</a:t>
            </a:r>
          </a:p>
        </p:txBody>
      </p:sp>
      <p:sp>
        <p:nvSpPr>
          <p:cNvPr id="8" name="TextBox 7">
            <a:extLst>
              <a:ext uri="{FF2B5EF4-FFF2-40B4-BE49-F238E27FC236}">
                <a16:creationId xmlns:a16="http://schemas.microsoft.com/office/drawing/2014/main" id="{05CC3B5C-E47F-82FB-6BA1-02233F9B6BA9}"/>
              </a:ext>
            </a:extLst>
          </p:cNvPr>
          <p:cNvSpPr txBox="1"/>
          <p:nvPr/>
        </p:nvSpPr>
        <p:spPr>
          <a:xfrm>
            <a:off x="4532310" y="4866363"/>
            <a:ext cx="6096000" cy="830997"/>
          </a:xfrm>
          <a:prstGeom prst="rect">
            <a:avLst/>
          </a:prstGeom>
          <a:noFill/>
        </p:spPr>
        <p:txBody>
          <a:bodyPr wrap="square">
            <a:spAutoFit/>
          </a:bodyPr>
          <a:lstStyle/>
          <a:p>
            <a:pPr marL="342900" indent="-342900">
              <a:buClr>
                <a:schemeClr val="accent1">
                  <a:lumMod val="50000"/>
                </a:schemeClr>
              </a:buCl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It aids in market forecasting and aids strategic decision making</a:t>
            </a:r>
          </a:p>
        </p:txBody>
      </p:sp>
      <p:sp>
        <p:nvSpPr>
          <p:cNvPr id="10" name="TextBox 9">
            <a:extLst>
              <a:ext uri="{FF2B5EF4-FFF2-40B4-BE49-F238E27FC236}">
                <a16:creationId xmlns:a16="http://schemas.microsoft.com/office/drawing/2014/main" id="{2700B0CE-6909-2725-5701-96E0F0C52422}"/>
              </a:ext>
            </a:extLst>
          </p:cNvPr>
          <p:cNvSpPr txBox="1"/>
          <p:nvPr/>
        </p:nvSpPr>
        <p:spPr>
          <a:xfrm>
            <a:off x="4532310" y="3235857"/>
            <a:ext cx="6777374" cy="1200329"/>
          </a:xfrm>
          <a:prstGeom prst="rect">
            <a:avLst/>
          </a:prstGeom>
          <a:noFill/>
        </p:spPr>
        <p:txBody>
          <a:bodyPr wrap="square">
            <a:spAutoFit/>
          </a:bodyPr>
          <a:lstStyle/>
          <a:p>
            <a:pPr marL="342900" indent="-342900">
              <a:buClr>
                <a:schemeClr val="accent1">
                  <a:lumMod val="50000"/>
                </a:schemeClr>
              </a:buCl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life cycle is used to understand product evolution and how to adjust the market accordingly.</a:t>
            </a:r>
          </a:p>
        </p:txBody>
      </p:sp>
      <p:pic>
        <p:nvPicPr>
          <p:cNvPr id="4" name="Picture 3">
            <a:extLst>
              <a:ext uri="{FF2B5EF4-FFF2-40B4-BE49-F238E27FC236}">
                <a16:creationId xmlns:a16="http://schemas.microsoft.com/office/drawing/2014/main" id="{065A0D60-38A7-ED33-FFBC-4B68A7D05877}"/>
              </a:ext>
            </a:extLst>
          </p:cNvPr>
          <p:cNvPicPr>
            <a:picLocks noChangeAspect="1"/>
          </p:cNvPicPr>
          <p:nvPr/>
        </p:nvPicPr>
        <p:blipFill>
          <a:blip r:embed="rId3"/>
          <a:stretch>
            <a:fillRect/>
          </a:stretch>
        </p:blipFill>
        <p:spPr>
          <a:xfrm>
            <a:off x="385517" y="1799090"/>
            <a:ext cx="4146793" cy="325981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3" name="Content Placeholder 2">
            <a:extLst>
              <a:ext uri="{FF2B5EF4-FFF2-40B4-BE49-F238E27FC236}">
                <a16:creationId xmlns:a16="http://schemas.microsoft.com/office/drawing/2014/main" id="{1FC41A2D-4853-57DC-6412-47E17E1EFCDA}"/>
              </a:ext>
            </a:extLst>
          </p:cNvPr>
          <p:cNvSpPr txBox="1">
            <a:spLocks/>
          </p:cNvSpPr>
          <p:nvPr/>
        </p:nvSpPr>
        <p:spPr>
          <a:xfrm>
            <a:off x="4532310" y="1769805"/>
            <a:ext cx="6970713" cy="121402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Clr>
                <a:schemeClr val="accent1">
                  <a:lumMod val="50000"/>
                </a:schemeClr>
              </a:buClr>
              <a:buSzPct val="100000"/>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Each stage indicates a phase a product goes through during its lifetime from concept to termination</a:t>
            </a:r>
          </a:p>
        </p:txBody>
      </p:sp>
    </p:spTree>
    <p:extLst>
      <p:ext uri="{BB962C8B-B14F-4D97-AF65-F5344CB8AC3E}">
        <p14:creationId xmlns:p14="http://schemas.microsoft.com/office/powerpoint/2010/main" val="3886411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B7906D94-AA8E-CACE-2C5F-EE7D665630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670864-C34D-12E4-7718-57672728DB68}"/>
              </a:ext>
            </a:extLst>
          </p:cNvPr>
          <p:cNvSpPr>
            <a:spLocks noGrp="1"/>
          </p:cNvSpPr>
          <p:nvPr>
            <p:ph type="title"/>
          </p:nvPr>
        </p:nvSpPr>
        <p:spPr>
          <a:xfrm>
            <a:off x="1484312" y="685800"/>
            <a:ext cx="5747778" cy="1752599"/>
          </a:xfrm>
        </p:spPr>
        <p:txBody>
          <a:bodyPr>
            <a:normAutofit/>
          </a:bodyPr>
          <a:lstStyle/>
          <a:p>
            <a:r>
              <a:rPr lang="en-GB" b="1" dirty="0">
                <a:latin typeface="Times New Roman" panose="02020603050405020304" pitchFamily="18" charset="0"/>
                <a:cs typeface="Times New Roman" panose="02020603050405020304" pitchFamily="18" charset="0"/>
              </a:rPr>
              <a:t>Change Management</a:t>
            </a:r>
          </a:p>
        </p:txBody>
      </p:sp>
      <p:sp>
        <p:nvSpPr>
          <p:cNvPr id="3" name="Content Placeholder 2">
            <a:extLst>
              <a:ext uri="{FF2B5EF4-FFF2-40B4-BE49-F238E27FC236}">
                <a16:creationId xmlns:a16="http://schemas.microsoft.com/office/drawing/2014/main" id="{F7AA06CB-EB6E-F74A-A666-69B6587F99A0}"/>
              </a:ext>
            </a:extLst>
          </p:cNvPr>
          <p:cNvSpPr>
            <a:spLocks noGrp="1"/>
          </p:cNvSpPr>
          <p:nvPr>
            <p:ph idx="1"/>
          </p:nvPr>
        </p:nvSpPr>
        <p:spPr>
          <a:xfrm>
            <a:off x="1484311" y="2666999"/>
            <a:ext cx="5747778" cy="3124201"/>
          </a:xfrm>
        </p:spPr>
        <p:txBody>
          <a:bodyPr>
            <a:normAutofit/>
          </a:bodyPr>
          <a:lstStyle/>
          <a:p>
            <a:pPr>
              <a:lnSpc>
                <a:spcPct val="90000"/>
              </a:lnSpc>
            </a:pPr>
            <a:r>
              <a:rPr lang="en-GB" sz="2200"/>
              <a:t>Change management is the process that occurs when a company goes through changes</a:t>
            </a:r>
          </a:p>
          <a:p>
            <a:pPr>
              <a:lnSpc>
                <a:spcPct val="90000"/>
              </a:lnSpc>
            </a:pPr>
            <a:r>
              <a:rPr lang="en-GB" sz="2200"/>
              <a:t>Change management is essential to ensure that the change occurs smoothly and meets no resistance</a:t>
            </a:r>
          </a:p>
          <a:p>
            <a:pPr>
              <a:lnSpc>
                <a:spcPct val="90000"/>
              </a:lnSpc>
            </a:pPr>
            <a:r>
              <a:rPr lang="en-GB" sz="2200"/>
              <a:t>Change management is crucial when adapting to new organisational structures, technology changes and more.</a:t>
            </a:r>
          </a:p>
        </p:txBody>
      </p:sp>
      <p:pic>
        <p:nvPicPr>
          <p:cNvPr id="5" name="Picture 4" descr="A group of people sitting at a table&#10;&#10;AI-generated content may be incorrect.">
            <a:extLst>
              <a:ext uri="{FF2B5EF4-FFF2-40B4-BE49-F238E27FC236}">
                <a16:creationId xmlns:a16="http://schemas.microsoft.com/office/drawing/2014/main" id="{576169D8-35DF-A665-2FF2-D756BE1E2D89}"/>
              </a:ext>
            </a:extLst>
          </p:cNvPr>
          <p:cNvPicPr>
            <a:picLocks noChangeAspect="1"/>
          </p:cNvPicPr>
          <p:nvPr/>
        </p:nvPicPr>
        <p:blipFill>
          <a:blip r:embed="rId4"/>
          <a:srcRect l="40383" r="16154"/>
          <a:stretch/>
        </p:blipFill>
        <p:spPr>
          <a:xfrm>
            <a:off x="8554395" y="645285"/>
            <a:ext cx="1947175"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4" name="Picture 3" descr="A diagram of a management process&#10;&#10;AI-generated content may be incorrect.">
            <a:extLst>
              <a:ext uri="{FF2B5EF4-FFF2-40B4-BE49-F238E27FC236}">
                <a16:creationId xmlns:a16="http://schemas.microsoft.com/office/drawing/2014/main" id="{6D18960D-4EDD-A768-EADA-6C521E46953B}"/>
              </a:ext>
            </a:extLst>
          </p:cNvPr>
          <p:cNvPicPr>
            <a:picLocks noChangeAspect="1"/>
          </p:cNvPicPr>
          <p:nvPr/>
        </p:nvPicPr>
        <p:blipFill>
          <a:blip r:embed="rId5"/>
          <a:stretch>
            <a:fillRect/>
          </a:stretch>
        </p:blipFill>
        <p:spPr>
          <a:xfrm>
            <a:off x="7552943" y="3689376"/>
            <a:ext cx="3950079" cy="192566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619174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5914E-292C-7327-40AC-0CCE3E0926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BC5D83-6CE2-0677-C791-AF671E649A21}"/>
              </a:ext>
            </a:extLst>
          </p:cNvPr>
          <p:cNvSpPr>
            <a:spLocks noGrp="1"/>
          </p:cNvSpPr>
          <p:nvPr>
            <p:ph type="title"/>
          </p:nvPr>
        </p:nvSpPr>
        <p:spPr>
          <a:xfrm>
            <a:off x="1484311" y="685801"/>
            <a:ext cx="10018713" cy="897194"/>
          </a:xfrm>
        </p:spPr>
        <p:txBody>
          <a:bodyPr/>
          <a:lstStyle/>
          <a:p>
            <a:r>
              <a:rPr lang="en-GB" b="1" dirty="0">
                <a:latin typeface="Times New Roman" panose="02020603050405020304" pitchFamily="18" charset="0"/>
                <a:cs typeface="Times New Roman" panose="02020603050405020304" pitchFamily="18" charset="0"/>
              </a:rPr>
              <a:t>ADKAR</a:t>
            </a:r>
          </a:p>
        </p:txBody>
      </p:sp>
      <p:pic>
        <p:nvPicPr>
          <p:cNvPr id="2050" name="Picture 2" descr="ADKAR change model">
            <a:extLst>
              <a:ext uri="{FF2B5EF4-FFF2-40B4-BE49-F238E27FC236}">
                <a16:creationId xmlns:a16="http://schemas.microsoft.com/office/drawing/2014/main" id="{BA9FFD03-0B58-D168-AF95-792BE466A0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0253" y="1582995"/>
            <a:ext cx="9416716" cy="48015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533E59-A3B5-060E-4B57-EB023F814B41}"/>
              </a:ext>
            </a:extLst>
          </p:cNvPr>
          <p:cNvSpPr txBox="1"/>
          <p:nvPr/>
        </p:nvSpPr>
        <p:spPr>
          <a:xfrm>
            <a:off x="8872118" y="6384539"/>
            <a:ext cx="6096000"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rPr>
              <a:t>(Lucid Chart, 2019)</a:t>
            </a:r>
            <a:endParaRPr lang="en-GB" dirty="0"/>
          </a:p>
        </p:txBody>
      </p:sp>
    </p:spTree>
    <p:extLst>
      <p:ext uri="{BB962C8B-B14F-4D97-AF65-F5344CB8AC3E}">
        <p14:creationId xmlns:p14="http://schemas.microsoft.com/office/powerpoint/2010/main" val="3965129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8778B582-38A2-18DE-AB92-59A7BB5824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Black interconnected cogwheels vector image">
            <a:extLst>
              <a:ext uri="{FF2B5EF4-FFF2-40B4-BE49-F238E27FC236}">
                <a16:creationId xmlns:a16="http://schemas.microsoft.com/office/drawing/2014/main" id="{E94A69F8-6DCE-C24B-9169-AE41E216EF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200" r="14013"/>
          <a:stretch/>
        </p:blipFill>
        <p:spPr bwMode="auto">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03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dirty="0"/>
            </a:p>
          </p:txBody>
        </p:sp>
        <p:sp>
          <p:nvSpPr>
            <p:cNvPr id="103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dirty="0"/>
            </a:p>
          </p:txBody>
        </p:sp>
        <p:sp>
          <p:nvSpPr>
            <p:cNvPr id="103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dirty="0"/>
            </a:p>
          </p:txBody>
        </p:sp>
        <p:sp>
          <p:nvSpPr>
            <p:cNvPr id="103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dirty="0"/>
            </a:p>
          </p:txBody>
        </p:sp>
        <p:sp>
          <p:nvSpPr>
            <p:cNvPr id="103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dirty="0"/>
            </a:p>
          </p:txBody>
        </p:sp>
        <p:sp>
          <p:nvSpPr>
            <p:cNvPr id="103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dirty="0"/>
            </a:p>
          </p:txBody>
        </p:sp>
      </p:grpSp>
      <p:sp>
        <p:nvSpPr>
          <p:cNvPr id="2" name="Title 1">
            <a:extLst>
              <a:ext uri="{FF2B5EF4-FFF2-40B4-BE49-F238E27FC236}">
                <a16:creationId xmlns:a16="http://schemas.microsoft.com/office/drawing/2014/main" id="{FDB918E2-944C-80B8-8B30-3DA2619CCAD0}"/>
              </a:ext>
            </a:extLst>
          </p:cNvPr>
          <p:cNvSpPr>
            <a:spLocks noGrp="1"/>
          </p:cNvSpPr>
          <p:nvPr>
            <p:ph type="title"/>
          </p:nvPr>
        </p:nvSpPr>
        <p:spPr>
          <a:xfrm>
            <a:off x="1521119" y="457200"/>
            <a:ext cx="5260680" cy="1752599"/>
          </a:xfrm>
        </p:spPr>
        <p:txBody>
          <a:bodyPr>
            <a:normAutofit/>
          </a:bodyPr>
          <a:lstStyle/>
          <a:p>
            <a:pPr algn="l"/>
            <a:r>
              <a:rPr lang="en-GB"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08C52177-E81A-1690-0294-C710DD97AF6C}"/>
              </a:ext>
            </a:extLst>
          </p:cNvPr>
          <p:cNvSpPr>
            <a:spLocks noGrp="1"/>
          </p:cNvSpPr>
          <p:nvPr>
            <p:ph idx="1"/>
          </p:nvPr>
        </p:nvSpPr>
        <p:spPr>
          <a:xfrm>
            <a:off x="643468" y="2666999"/>
            <a:ext cx="5260680" cy="3124201"/>
          </a:xfrm>
        </p:spPr>
        <p:txBody>
          <a:bodyPr>
            <a:normAutofit/>
          </a:bodyPr>
          <a:lstStyle/>
          <a:p>
            <a:pPr>
              <a:lnSpc>
                <a:spcPct val="90000"/>
              </a:lnSpc>
            </a:pPr>
            <a:r>
              <a:rPr lang="en-GB" sz="1600" dirty="0">
                <a:latin typeface="Times New Roman" panose="02020603050405020304" pitchFamily="18" charset="0"/>
                <a:cs typeface="Times New Roman" panose="02020603050405020304" pitchFamily="18" charset="0"/>
              </a:rPr>
              <a:t>SWOT is a crucial to guide informed decisions</a:t>
            </a:r>
          </a:p>
          <a:p>
            <a:pPr>
              <a:lnSpc>
                <a:spcPct val="90000"/>
              </a:lnSpc>
            </a:pPr>
            <a:r>
              <a:rPr lang="en-GB" sz="1600" dirty="0">
                <a:latin typeface="Times New Roman" panose="02020603050405020304" pitchFamily="18" charset="0"/>
                <a:cs typeface="Times New Roman" panose="02020603050405020304" pitchFamily="18" charset="0"/>
              </a:rPr>
              <a:t>PESTLE analysis enables a company to adapt to external issues</a:t>
            </a:r>
          </a:p>
          <a:p>
            <a:pPr>
              <a:lnSpc>
                <a:spcPct val="90000"/>
              </a:lnSpc>
            </a:pPr>
            <a:r>
              <a:rPr lang="en-GB" sz="1600" dirty="0">
                <a:latin typeface="Times New Roman" panose="02020603050405020304" pitchFamily="18" charset="0"/>
                <a:cs typeface="Times New Roman" panose="02020603050405020304" pitchFamily="18" charset="0"/>
              </a:rPr>
              <a:t>Motivation is essential to drive organisational success and staff loyalty</a:t>
            </a:r>
          </a:p>
          <a:p>
            <a:pPr>
              <a:lnSpc>
                <a:spcPct val="90000"/>
              </a:lnSpc>
            </a:pPr>
            <a:r>
              <a:rPr lang="en-GB" sz="1600" dirty="0">
                <a:latin typeface="Times New Roman" panose="02020603050405020304" pitchFamily="18" charset="0"/>
                <a:cs typeface="Times New Roman" panose="02020603050405020304" pitchFamily="18" charset="0"/>
              </a:rPr>
              <a:t>Management and Leadership work together to steer an organisation toward success</a:t>
            </a:r>
          </a:p>
          <a:p>
            <a:pPr>
              <a:lnSpc>
                <a:spcPct val="90000"/>
              </a:lnSpc>
            </a:pPr>
            <a:r>
              <a:rPr lang="en-GB" sz="1600" dirty="0">
                <a:latin typeface="Times New Roman" panose="02020603050405020304" pitchFamily="18" charset="0"/>
                <a:cs typeface="Times New Roman" panose="02020603050405020304" pitchFamily="18" charset="0"/>
              </a:rPr>
              <a:t>The marketing mix and product life cycle are essential to ensure products reach the desired audience</a:t>
            </a:r>
          </a:p>
        </p:txBody>
      </p:sp>
    </p:spTree>
    <p:extLst>
      <p:ext uri="{BB962C8B-B14F-4D97-AF65-F5344CB8AC3E}">
        <p14:creationId xmlns:p14="http://schemas.microsoft.com/office/powerpoint/2010/main" val="654602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A362351-8A6E-A665-B361-622CF6687FA6}"/>
              </a:ext>
            </a:extLst>
          </p:cNvPr>
          <p:cNvSpPr>
            <a:spLocks noGrp="1"/>
          </p:cNvSpPr>
          <p:nvPr>
            <p:ph type="title"/>
          </p:nvPr>
        </p:nvSpPr>
        <p:spPr>
          <a:xfrm>
            <a:off x="5448299" y="1380068"/>
            <a:ext cx="6054723" cy="2616199"/>
          </a:xfrm>
        </p:spPr>
        <p:txBody>
          <a:bodyPr vert="horz" lIns="91440" tIns="45720" rIns="91440" bIns="45720" rtlCol="0" anchor="b">
            <a:normAutofit/>
          </a:bodyPr>
          <a:lstStyle/>
          <a:p>
            <a:r>
              <a:rPr lang="en-US" sz="6000" dirty="0">
                <a:latin typeface="Times New Roman" panose="02020603050405020304" pitchFamily="18" charset="0"/>
                <a:cs typeface="Times New Roman" panose="02020603050405020304" pitchFamily="18" charset="0"/>
              </a:rPr>
              <a:t>Thank you for listening</a:t>
            </a:r>
          </a:p>
        </p:txBody>
      </p:sp>
      <p:sp>
        <p:nvSpPr>
          <p:cNvPr id="3" name="Text Placeholder 2">
            <a:extLst>
              <a:ext uri="{FF2B5EF4-FFF2-40B4-BE49-F238E27FC236}">
                <a16:creationId xmlns:a16="http://schemas.microsoft.com/office/drawing/2014/main" id="{6F7C976B-015F-822D-C279-2063E57CA4BC}"/>
              </a:ext>
            </a:extLst>
          </p:cNvPr>
          <p:cNvSpPr>
            <a:spLocks noGrp="1"/>
          </p:cNvSpPr>
          <p:nvPr>
            <p:ph type="body" idx="1"/>
          </p:nvPr>
        </p:nvSpPr>
        <p:spPr>
          <a:xfrm>
            <a:off x="6336254" y="3996267"/>
            <a:ext cx="5166768" cy="1388534"/>
          </a:xfrm>
        </p:spPr>
        <p:txBody>
          <a:bodyPr vert="horz" lIns="91440" tIns="45720" rIns="91440" bIns="45720" rtlCol="0" anchor="t">
            <a:normAutofit/>
          </a:bodyPr>
          <a:lstStyle/>
          <a:p>
            <a:r>
              <a:rPr lang="en-US" sz="2100" dirty="0">
                <a:latin typeface="Times New Roman" panose="02020603050405020304" pitchFamily="18" charset="0"/>
                <a:cs typeface="Times New Roman" panose="02020603050405020304" pitchFamily="18" charset="0"/>
              </a:rPr>
              <a:t>Do you have any questions?</a:t>
            </a:r>
          </a:p>
        </p:txBody>
      </p:sp>
      <p:pic>
        <p:nvPicPr>
          <p:cNvPr id="5" name="Picture 4" descr="Close up image of hands applauding">
            <a:extLst>
              <a:ext uri="{FF2B5EF4-FFF2-40B4-BE49-F238E27FC236}">
                <a16:creationId xmlns:a16="http://schemas.microsoft.com/office/drawing/2014/main" id="{A13AE91B-67B8-95B6-284F-7052A23BA7B6}"/>
              </a:ext>
            </a:extLst>
          </p:cNvPr>
          <p:cNvPicPr>
            <a:picLocks noChangeAspect="1"/>
          </p:cNvPicPr>
          <p:nvPr/>
        </p:nvPicPr>
        <p:blipFill>
          <a:blip r:embed="rId4"/>
          <a:srcRect l="38035" r="8936" b="-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356591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810F5FC4E65C54584028F199B9B45D5" ma:contentTypeVersion="3" ma:contentTypeDescription="Create a new document." ma:contentTypeScope="" ma:versionID="eb93b8f469d1ece227f430785ddb6f20">
  <xsd:schema xmlns:xsd="http://www.w3.org/2001/XMLSchema" xmlns:xs="http://www.w3.org/2001/XMLSchema" xmlns:p="http://schemas.microsoft.com/office/2006/metadata/properties" xmlns:ns2="db040305-4dfc-47f5-a120-43193f524db7" targetNamespace="http://schemas.microsoft.com/office/2006/metadata/properties" ma:root="true" ma:fieldsID="58b14212efe05b78c9a7804f9106590b" ns2:_="">
    <xsd:import namespace="db040305-4dfc-47f5-a120-43193f524db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b040305-4dfc-47f5-a120-43193f524d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12FF13B-5A83-48FD-A430-2F23C3387062}"/>
</file>

<file path=customXml/itemProps2.xml><?xml version="1.0" encoding="utf-8"?>
<ds:datastoreItem xmlns:ds="http://schemas.openxmlformats.org/officeDocument/2006/customXml" ds:itemID="{B1B31FA7-DD4C-4EFF-BAC4-57CC28B31289}"/>
</file>

<file path=customXml/itemProps3.xml><?xml version="1.0" encoding="utf-8"?>
<ds:datastoreItem xmlns:ds="http://schemas.openxmlformats.org/officeDocument/2006/customXml" ds:itemID="{38205BA4-1EE5-4826-8034-5119E827B359}"/>
</file>

<file path=docProps/app.xml><?xml version="1.0" encoding="utf-8"?>
<Properties xmlns="http://schemas.openxmlformats.org/officeDocument/2006/extended-properties" xmlns:vt="http://schemas.openxmlformats.org/officeDocument/2006/docPropsVTypes">
  <Template/>
  <TotalTime>586</TotalTime>
  <Words>2405</Words>
  <Application>Microsoft Office PowerPoint</Application>
  <PresentationFormat>Widescreen</PresentationFormat>
  <Paragraphs>157</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Corbel</vt:lpstr>
      <vt:lpstr>Times New Roman</vt:lpstr>
      <vt:lpstr>Wingdings</vt:lpstr>
      <vt:lpstr>Parallax</vt:lpstr>
      <vt:lpstr>How to keep a successful business</vt:lpstr>
      <vt:lpstr>Sections</vt:lpstr>
      <vt:lpstr>SWOT analysis</vt:lpstr>
      <vt:lpstr>PESTLE analysis</vt:lpstr>
      <vt:lpstr>Motivation</vt:lpstr>
      <vt:lpstr>Maslow Hierarchy</vt:lpstr>
      <vt:lpstr>Self determination theory in practice</vt:lpstr>
      <vt:lpstr>"Management is efficiency in climbing the ladder of success; leadership determines whether the ladder is leaning against the right wall.”  - Stephen Covey. </vt:lpstr>
      <vt:lpstr>Management</vt:lpstr>
      <vt:lpstr>Blake Mouton Managerial Grid</vt:lpstr>
      <vt:lpstr>Leadership</vt:lpstr>
      <vt:lpstr>The 4P’s Marketing mix</vt:lpstr>
      <vt:lpstr>Product Life Cycle</vt:lpstr>
      <vt:lpstr>Change Management</vt:lpstr>
      <vt:lpstr>ADKAR</vt:lpstr>
      <vt:lpstr>Conclusion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NEA20856038 (Matthew Neale)</dc:creator>
  <cp:lastModifiedBy>NEA20856038 (Matthew Neale)</cp:lastModifiedBy>
  <cp:revision>17</cp:revision>
  <dcterms:created xsi:type="dcterms:W3CDTF">2025-02-05T11:50:17Z</dcterms:created>
  <dcterms:modified xsi:type="dcterms:W3CDTF">2025-03-06T20:02:03Z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0x0101000810F5FC4E65C54584028F199B9B45D5</vt:lpwstr>
  </property>
</Properties>
</file>