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handoutMasterIdLst>
    <p:handoutMasterId r:id="rId8"/>
  </p:handout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A0803F-DD36-4091-8A94-87F091E69B9E}" type="datetimeFigureOut">
              <a:rPr lang="en-GB" smtClean="0"/>
              <a:t>03/09/2020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B3821F-8C33-444F-820D-564C1FDFD8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856863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9/3/2020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9/3/2020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9/3/2020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9/3/2020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773C7C-3199-4615-BD6A-98C0B3DE426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4400" dirty="0">
                <a:solidFill>
                  <a:schemeClr val="tx1"/>
                </a:solidFill>
              </a:rPr>
              <a:t>SJIE 5004 - Celebrating Language and Cultural Belonging to Wales</a:t>
            </a:r>
            <a:r>
              <a:rPr lang="en-GB" sz="4400" dirty="0"/>
              <a:t>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F6902E-19D7-4402-85C9-D5447A5BF3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07067" y="4050836"/>
            <a:ext cx="7766936" cy="1807039"/>
          </a:xfrm>
        </p:spPr>
        <p:txBody>
          <a:bodyPr>
            <a:normAutofit fontScale="92500" lnSpcReduction="20000"/>
          </a:bodyPr>
          <a:lstStyle/>
          <a:p>
            <a:r>
              <a:rPr lang="cy-GB" sz="4400" dirty="0"/>
              <a:t>SJIE 5004C - Dathlu Iaith a Diwylliant - Perthyn i Gymru</a:t>
            </a:r>
            <a:endParaRPr lang="en-GB" sz="4400" dirty="0"/>
          </a:p>
          <a:p>
            <a:pPr algn="ctr"/>
            <a:r>
              <a:rPr lang="en-GB" sz="4400" dirty="0" err="1">
                <a:solidFill>
                  <a:schemeClr val="tx1"/>
                </a:solidFill>
              </a:rPr>
              <a:t>Powerpoint</a:t>
            </a:r>
            <a:r>
              <a:rPr lang="en-GB" sz="4400" dirty="0">
                <a:solidFill>
                  <a:schemeClr val="tx1"/>
                </a:solidFill>
              </a:rPr>
              <a:t> 1</a:t>
            </a:r>
          </a:p>
        </p:txBody>
      </p:sp>
    </p:spTree>
    <p:extLst>
      <p:ext uri="{BB962C8B-B14F-4D97-AF65-F5344CB8AC3E}">
        <p14:creationId xmlns:p14="http://schemas.microsoft.com/office/powerpoint/2010/main" val="18770483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8C8995-350E-4D4B-A634-325D639159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chemeClr val="tx1"/>
                </a:solidFill>
              </a:rPr>
              <a:t>Amcanion</a:t>
            </a:r>
            <a:r>
              <a:rPr lang="en-GB" dirty="0">
                <a:solidFill>
                  <a:schemeClr val="tx1"/>
                </a:solidFill>
              </a:rPr>
              <a:t> /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D54961-F994-4528-B8B0-56F23E62FE4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cy-GB" sz="2800" dirty="0"/>
              <a:t>Codi ymwybyddiaeth a dealltwriaeth o agweddau allweddol ar hanes, iaith a diwylliant Cymru.</a:t>
            </a:r>
            <a:endParaRPr lang="en-GB" sz="2800" dirty="0"/>
          </a:p>
          <a:p>
            <a:pPr lvl="0"/>
            <a:r>
              <a:rPr lang="cy-GB" sz="2800" dirty="0"/>
              <a:t>Adnabod cynnwys ac arwyddocâd y Cwricwlwm Cymreig.</a:t>
            </a:r>
            <a:endParaRPr lang="en-GB" sz="2800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963B32-3D1F-404B-8CC4-7173E024F49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GB" sz="2800" dirty="0"/>
              <a:t>To raise awareness and understanding of key aspects of Welsh history, language and culture</a:t>
            </a:r>
          </a:p>
          <a:p>
            <a:pPr lvl="0"/>
            <a:r>
              <a:rPr lang="en-GB" sz="2800" dirty="0"/>
              <a:t>To recognise the content and significance of the Curriculum </a:t>
            </a:r>
            <a:r>
              <a:rPr lang="en-GB" sz="2800" dirty="0" err="1"/>
              <a:t>Cymreig</a:t>
            </a:r>
            <a:r>
              <a:rPr lang="en-GB" sz="2800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60098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15637D-92F6-45D7-B57E-0DC919F84D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>
                <a:solidFill>
                  <a:schemeClr val="tx1"/>
                </a:solidFill>
              </a:rPr>
              <a:t>Deilliannau Dysgu / Learning Outcomes</a:t>
            </a:r>
            <a:br>
              <a:rPr lang="en-GB" dirty="0">
                <a:solidFill>
                  <a:schemeClr val="tx1"/>
                </a:solidFill>
              </a:rPr>
            </a:b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662BA3-39F1-46C2-89D2-397366D7BAA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47500" lnSpcReduction="20000"/>
          </a:bodyPr>
          <a:lstStyle/>
          <a:p>
            <a:pPr lvl="0"/>
            <a:endParaRPr lang="cy-GB" sz="2300" dirty="0"/>
          </a:p>
          <a:p>
            <a:pPr lvl="0"/>
            <a:r>
              <a:rPr lang="cy-GB" sz="3300" dirty="0"/>
              <a:t>Ddadansoddi’n feirniadol arwyddocâd y cysyniadau hunaniaeth a pherthyn</a:t>
            </a:r>
            <a:endParaRPr lang="en-GB" sz="3300" dirty="0"/>
          </a:p>
          <a:p>
            <a:pPr lvl="0"/>
            <a:r>
              <a:rPr lang="cy-GB" sz="3300" dirty="0"/>
              <a:t>Gwerthuso’n feirniadol rai digwyddiadau allweddol yn hanes Cymru a rôl yr iaith Gymraeg yn yr hanes hwnnw.</a:t>
            </a:r>
            <a:endParaRPr lang="en-GB" sz="3300" dirty="0"/>
          </a:p>
          <a:p>
            <a:pPr lvl="0"/>
            <a:r>
              <a:rPr lang="cy-GB" sz="3300" dirty="0"/>
              <a:t>Adfyfyrio’n feirniadol ar amrywiaeth yr iaith, daearyddiaeth a’r boblogaeth yng Nghymru</a:t>
            </a:r>
            <a:endParaRPr lang="en-GB" sz="3300" dirty="0"/>
          </a:p>
          <a:p>
            <a:pPr lvl="0"/>
            <a:r>
              <a:rPr lang="cy-GB" sz="3300" dirty="0"/>
              <a:t>Trefnu eu gwybodaeth a’r hyn y maent wedi’i ddysgu drwy ddefnyddio amrywiaeth o adnoddau gwybodaeth, a chyflwyno’u gwaith ar y lefel briodol.</a:t>
            </a:r>
            <a:endParaRPr lang="en-GB" sz="3300" dirty="0"/>
          </a:p>
          <a:p>
            <a:r>
              <a:rPr lang="en-GB" sz="3300" b="1" dirty="0"/>
              <a:t> 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3FA11E-0B9A-4418-9B03-0688FAAC1E8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47500" lnSpcReduction="20000"/>
          </a:bodyPr>
          <a:lstStyle/>
          <a:p>
            <a:endParaRPr lang="en-GB" dirty="0"/>
          </a:p>
          <a:p>
            <a:pPr lvl="0"/>
            <a:r>
              <a:rPr lang="en-GB" sz="3300" dirty="0"/>
              <a:t>Critically analyse the significance of the concepts of identity and belonging</a:t>
            </a:r>
          </a:p>
          <a:p>
            <a:pPr lvl="0"/>
            <a:r>
              <a:rPr lang="en-GB" sz="3300" dirty="0"/>
              <a:t>Critically evaluate some key events in Welsh history and the role of the Welsh language in that history </a:t>
            </a:r>
          </a:p>
          <a:p>
            <a:pPr lvl="0"/>
            <a:r>
              <a:rPr lang="en-GB" sz="3300" dirty="0"/>
              <a:t>Critically reflect on the diversity of the language, geography and population in Wales</a:t>
            </a:r>
          </a:p>
          <a:p>
            <a:pPr lvl="0"/>
            <a:r>
              <a:rPr lang="en-GB" sz="3300" dirty="0"/>
              <a:t>Organise their knowledge and learning through the use of a range of information resources and present their work at an appropriate level.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21744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02697F-72E6-4A30-A721-96E5800503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b="1" dirty="0">
                <a:solidFill>
                  <a:schemeClr val="tx1"/>
                </a:solidFill>
              </a:rPr>
              <a:t>Cynnwys Dangosol / Indictative Content</a:t>
            </a:r>
            <a:br>
              <a:rPr lang="en-GB" b="1" dirty="0">
                <a:solidFill>
                  <a:schemeClr val="tx1"/>
                </a:solidFill>
              </a:rPr>
            </a:b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A170B5-2406-46A6-95DD-3E127F528FB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lvl="0" fontAlgn="base" hangingPunct="0"/>
            <a:r>
              <a:rPr lang="cy-GB" dirty="0"/>
              <a:t>Archwiliad o’r hyn mae’n ei olygu i fod yn Gymro yn yr unfed ganrif ar hugain, yn cynnwys yr iaith a’r diwylliant a sut mae hyn wedi datblygu’n hanesyddol. Yn ogystal archwilir y rhwystrau a gyflwynir gan hyn.</a:t>
            </a:r>
            <a:endParaRPr lang="en-GB" b="1" dirty="0"/>
          </a:p>
          <a:p>
            <a:pPr lvl="0" fontAlgn="base" hangingPunct="0"/>
            <a:r>
              <a:rPr lang="cy-GB" dirty="0"/>
              <a:t>Trosolwg o ddigwyddiadau allweddol mewn hanes sydd wedi ffurfio Cymru fel cenedl.</a:t>
            </a:r>
            <a:endParaRPr lang="en-GB" b="1" dirty="0"/>
          </a:p>
          <a:p>
            <a:pPr lvl="0" fontAlgn="base" hangingPunct="0"/>
            <a:r>
              <a:rPr lang="cy-GB" dirty="0"/>
              <a:t>Rôl yr iaith Gymraeg mewn addysg.</a:t>
            </a:r>
            <a:endParaRPr lang="en-GB" b="1" dirty="0"/>
          </a:p>
          <a:p>
            <a:pPr lvl="0" fontAlgn="base" hangingPunct="0"/>
            <a:r>
              <a:rPr lang="cy-GB" dirty="0"/>
              <a:t>Cyfle i fyfyrwyr gymryd rhan mewn astudiaeth o hanes lleol.</a:t>
            </a:r>
            <a:endParaRPr lang="en-GB" b="1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0516A6-844F-48B5-BEE5-B83167126EC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lvl="0" hangingPunct="0"/>
            <a:r>
              <a:rPr lang="en-GB" dirty="0"/>
              <a:t>An exploration of what it means to be Welsh in the 21</a:t>
            </a:r>
            <a:r>
              <a:rPr lang="en-GB" baseline="30000" dirty="0"/>
              <a:t>st</a:t>
            </a:r>
            <a:r>
              <a:rPr lang="en-GB" dirty="0"/>
              <a:t> century, including language and culture and how this has developed historically. Barriers presented by this will also be explored.</a:t>
            </a:r>
            <a:endParaRPr lang="en-GB" b="1" dirty="0"/>
          </a:p>
          <a:p>
            <a:pPr lvl="0" hangingPunct="0"/>
            <a:r>
              <a:rPr lang="en-GB" dirty="0"/>
              <a:t>An overview of key events in history that have shaped Wales as a nation</a:t>
            </a:r>
            <a:endParaRPr lang="en-GB" b="1" dirty="0"/>
          </a:p>
          <a:p>
            <a:pPr lvl="0" hangingPunct="0"/>
            <a:r>
              <a:rPr lang="en-GB" dirty="0"/>
              <a:t>The role of the Welsh language in education</a:t>
            </a:r>
            <a:endParaRPr lang="en-GB" b="1" dirty="0"/>
          </a:p>
          <a:p>
            <a:pPr lvl="0" hangingPunct="0"/>
            <a:r>
              <a:rPr lang="en-GB" dirty="0"/>
              <a:t>An opportunity for students to engage in a study of local history </a:t>
            </a:r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95077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24E193-E89B-4295-AC50-D35683F0FF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y-GB" sz="2800" b="1" dirty="0">
                <a:solidFill>
                  <a:schemeClr val="tx1"/>
                </a:solidFill>
              </a:rPr>
              <a:t>Elfen Asesu 1 - 60% / </a:t>
            </a:r>
            <a:r>
              <a:rPr lang="en-GB" sz="2800" b="1" dirty="0">
                <a:solidFill>
                  <a:schemeClr val="tx1"/>
                </a:solidFill>
              </a:rPr>
              <a:t>Assessment Component 1                                                                    </a:t>
            </a:r>
            <a:br>
              <a:rPr lang="en-GB" sz="2800" b="1" dirty="0">
                <a:solidFill>
                  <a:schemeClr val="tx1"/>
                </a:solidFill>
              </a:rPr>
            </a:br>
            <a:r>
              <a:rPr lang="en-GB" sz="2800" b="1" dirty="0">
                <a:solidFill>
                  <a:schemeClr val="tx1"/>
                </a:solidFill>
              </a:rPr>
              <a:t>                                                              60%</a:t>
            </a:r>
            <a:br>
              <a:rPr lang="en-GB" sz="2800" b="1" dirty="0"/>
            </a:b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8A2F2E-A30E-4F3A-935D-3A6186CC491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y-GB" b="1" dirty="0"/>
              <a:t>Portffolio </a:t>
            </a:r>
            <a:r>
              <a:rPr lang="cy-GB" dirty="0"/>
              <a:t>– Portffolio</a:t>
            </a:r>
            <a:r>
              <a:rPr lang="cy-GB" b="1" dirty="0"/>
              <a:t> </a:t>
            </a:r>
            <a:r>
              <a:rPr lang="cy-GB" dirty="0"/>
              <a:t>o weithgareddau (2500 o eiriau): Paratowch bortffolio o weithgareddau sy’n hyrwyddo nodweddion diwylliannol, hanesyddol a daearyddol eich ardal leol.</a:t>
            </a:r>
            <a:endParaRPr lang="en-GB" dirty="0"/>
          </a:p>
          <a:p>
            <a:pPr hangingPunct="0"/>
            <a:r>
              <a:rPr lang="cy-GB" dirty="0"/>
              <a:t>Dylai’r portffolio gynnwys:</a:t>
            </a:r>
            <a:endParaRPr lang="en-GB" b="1" dirty="0"/>
          </a:p>
          <a:p>
            <a:pPr lvl="0" hangingPunct="0"/>
            <a:r>
              <a:rPr lang="en-GB" dirty="0"/>
              <a:t> </a:t>
            </a:r>
            <a:r>
              <a:rPr lang="cy-GB" dirty="0"/>
              <a:t>Rhesymwaith o’ch dewis</a:t>
            </a:r>
            <a:endParaRPr lang="en-GB" b="1" dirty="0"/>
          </a:p>
          <a:p>
            <a:pPr lvl="0" hangingPunct="0"/>
            <a:r>
              <a:rPr lang="en-GB" dirty="0"/>
              <a:t> </a:t>
            </a:r>
            <a:r>
              <a:rPr lang="cy-GB" dirty="0"/>
              <a:t>Trosolwg o’r gweithgareddau a ddewiswyd</a:t>
            </a:r>
            <a:endParaRPr lang="en-GB" b="1" dirty="0"/>
          </a:p>
          <a:p>
            <a:r>
              <a:rPr lang="en-GB" dirty="0"/>
              <a:t> </a:t>
            </a:r>
            <a:r>
              <a:rPr lang="cy-GB" dirty="0"/>
              <a:t>Gwerthusiad o'r gweithgareddau</a:t>
            </a:r>
          </a:p>
          <a:p>
            <a:r>
              <a:rPr lang="cy-GB" dirty="0"/>
              <a:t>Dyddiad 1/11/2020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77E3CB-15AD-401E-B6A3-A97E55930DF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hangingPunct="0"/>
            <a:r>
              <a:rPr lang="en-GB" sz="2200" dirty="0">
                <a:solidFill>
                  <a:schemeClr val="tx1"/>
                </a:solidFill>
              </a:rPr>
              <a:t>Prepare a portfolio of activities (2500 words) that are delivered in your setting that promotes Welsh language, cultural, historical and geographical features</a:t>
            </a:r>
            <a:r>
              <a:rPr lang="en-GB" sz="2200" dirty="0"/>
              <a:t>. </a:t>
            </a:r>
          </a:p>
          <a:p>
            <a:pPr hangingPunct="0"/>
            <a:r>
              <a:rPr lang="en-GB" sz="2200" dirty="0"/>
              <a:t>The portfolio should include:</a:t>
            </a:r>
            <a:endParaRPr lang="en-GB" sz="2200" b="1" dirty="0"/>
          </a:p>
          <a:p>
            <a:pPr lvl="0" hangingPunct="0"/>
            <a:r>
              <a:rPr lang="en-GB" sz="2200" dirty="0"/>
              <a:t> A rationale of your choice</a:t>
            </a:r>
            <a:endParaRPr lang="en-GB" sz="2200" b="1" dirty="0"/>
          </a:p>
          <a:p>
            <a:pPr lvl="0" hangingPunct="0"/>
            <a:r>
              <a:rPr lang="en-GB" sz="2200" dirty="0"/>
              <a:t> An overview of the chosen activities</a:t>
            </a:r>
            <a:endParaRPr lang="en-GB" sz="2200" b="1" dirty="0"/>
          </a:p>
          <a:p>
            <a:pPr lvl="0" hangingPunct="0"/>
            <a:r>
              <a:rPr lang="en-GB" sz="2200" dirty="0"/>
              <a:t> An evaluation of the activities</a:t>
            </a:r>
            <a:endParaRPr lang="en-GB" sz="2200" b="1" dirty="0"/>
          </a:p>
          <a:p>
            <a:r>
              <a:rPr lang="en-US" sz="2200" dirty="0"/>
              <a:t> </a:t>
            </a:r>
            <a:r>
              <a:rPr lang="en-US" sz="2200" dirty="0">
                <a:solidFill>
                  <a:schemeClr val="tx1"/>
                </a:solidFill>
              </a:rPr>
              <a:t>Submission date – 8/11/2020</a:t>
            </a:r>
            <a:endParaRPr lang="en-GB" sz="2200" dirty="0">
              <a:solidFill>
                <a:schemeClr val="tx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49272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540C98-7EC9-4740-A1D3-8DAB9BF497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sz="3100" b="1" dirty="0">
                <a:solidFill>
                  <a:schemeClr val="tx1"/>
                </a:solidFill>
              </a:rPr>
              <a:t>Elfen Asesu 2–40% /</a:t>
            </a:r>
            <a:r>
              <a:rPr lang="en-GB" sz="3100" b="1" dirty="0">
                <a:solidFill>
                  <a:schemeClr val="tx1"/>
                </a:solidFill>
              </a:rPr>
              <a:t>Assessment Component 2-40%</a:t>
            </a:r>
            <a:br>
              <a:rPr lang="en-GB" sz="3100" dirty="0">
                <a:solidFill>
                  <a:schemeClr val="tx1"/>
                </a:solidFill>
              </a:rPr>
            </a:br>
            <a:br>
              <a:rPr lang="en-GB" dirty="0">
                <a:solidFill>
                  <a:schemeClr val="tx1"/>
                </a:solidFill>
              </a:rPr>
            </a:b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906E27-CD9E-46EB-9FDE-7A8D7D65A5E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sz="2400" b="1" dirty="0"/>
              <a:t>Cyflwyniad Seminar Unigol (10 munud) - </a:t>
            </a:r>
            <a:r>
              <a:rPr lang="cy-GB" sz="2400" dirty="0"/>
              <a:t>Archwiliwch yn feirniadol ddigwyddiad hanesyddol sydd wedi effeithio’n arwyddocaol ar iaith addysg yng Nghymru.</a:t>
            </a:r>
            <a:endParaRPr lang="en-GB" sz="2400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AB090E-27F1-4D3F-A9D7-02EA4803812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400" b="1" dirty="0">
                <a:solidFill>
                  <a:schemeClr val="tx1"/>
                </a:solidFill>
              </a:rPr>
              <a:t>Individual </a:t>
            </a:r>
            <a:r>
              <a:rPr lang="en-US" sz="2400" b="1" dirty="0">
                <a:solidFill>
                  <a:schemeClr val="tx1"/>
                </a:solidFill>
              </a:rPr>
              <a:t>Seminar Presentation (10 mins) - </a:t>
            </a:r>
            <a:r>
              <a:rPr lang="en-US" sz="2400" dirty="0"/>
              <a:t>Critically explore an historical event that has significantly impacted on the language of education in Wales.</a:t>
            </a:r>
            <a:endParaRPr lang="en-GB" sz="2400" dirty="0"/>
          </a:p>
          <a:p>
            <a:r>
              <a:rPr lang="en-GB" sz="2400" dirty="0">
                <a:solidFill>
                  <a:schemeClr val="tx1"/>
                </a:solidFill>
              </a:rPr>
              <a:t>Dates tbc</a:t>
            </a:r>
          </a:p>
        </p:txBody>
      </p:sp>
    </p:spTree>
    <p:extLst>
      <p:ext uri="{BB962C8B-B14F-4D97-AF65-F5344CB8AC3E}">
        <p14:creationId xmlns:p14="http://schemas.microsoft.com/office/powerpoint/2010/main" val="2119234089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68</TotalTime>
  <Words>520</Words>
  <Application>Microsoft Office PowerPoint</Application>
  <PresentationFormat>Widescreen</PresentationFormat>
  <Paragraphs>46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Trebuchet MS</vt:lpstr>
      <vt:lpstr>Wingdings 3</vt:lpstr>
      <vt:lpstr>Facet</vt:lpstr>
      <vt:lpstr>SJIE 5004 - Celebrating Language and Cultural Belonging to Wales.</vt:lpstr>
      <vt:lpstr>Amcanion / Aims</vt:lpstr>
      <vt:lpstr>Deilliannau Dysgu / Learning Outcomes </vt:lpstr>
      <vt:lpstr>Cynnwys Dangosol / Indictative Content </vt:lpstr>
      <vt:lpstr>Elfen Asesu 1 - 60% / Assessment Component 1                                                                                                                                   60% </vt:lpstr>
      <vt:lpstr>Elfen Asesu 2–40% /Assessment Component 2-40%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SJIE 5004 - Celebrating Language and Cultural Belonging to Wales.</dc:title>
  <dc:creator>annmarie walters</dc:creator>
  <cp:lastModifiedBy>Cindy Hunt</cp:lastModifiedBy>
  <cp:revision>13</cp:revision>
  <cp:lastPrinted>2018-09-10T10:56:55Z</cp:lastPrinted>
  <dcterms:created xsi:type="dcterms:W3CDTF">2018-09-08T20:40:13Z</dcterms:created>
  <dcterms:modified xsi:type="dcterms:W3CDTF">2020-09-03T09:24:50Z</dcterms:modified>
</cp:coreProperties>
</file>