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41" r:id="rId3"/>
  </p:sldMasterIdLst>
  <p:notesMasterIdLst>
    <p:notesMasterId r:id="rId29"/>
  </p:notesMasterIdLst>
  <p:sldIdLst>
    <p:sldId id="543" r:id="rId4"/>
    <p:sldId id="378" r:id="rId5"/>
    <p:sldId id="448" r:id="rId6"/>
    <p:sldId id="379" r:id="rId7"/>
    <p:sldId id="1132" r:id="rId8"/>
    <p:sldId id="1143" r:id="rId9"/>
    <p:sldId id="272" r:id="rId10"/>
    <p:sldId id="294" r:id="rId11"/>
    <p:sldId id="340" r:id="rId12"/>
    <p:sldId id="1148" r:id="rId13"/>
    <p:sldId id="1149" r:id="rId14"/>
    <p:sldId id="1150" r:id="rId15"/>
    <p:sldId id="1146" r:id="rId16"/>
    <p:sldId id="258" r:id="rId17"/>
    <p:sldId id="259" r:id="rId18"/>
    <p:sldId id="260" r:id="rId19"/>
    <p:sldId id="265" r:id="rId20"/>
    <p:sldId id="261" r:id="rId21"/>
    <p:sldId id="264" r:id="rId22"/>
    <p:sldId id="1144" r:id="rId23"/>
    <p:sldId id="274" r:id="rId24"/>
    <p:sldId id="275" r:id="rId25"/>
    <p:sldId id="1145" r:id="rId26"/>
    <p:sldId id="377" r:id="rId27"/>
    <p:sldId id="114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15/10/2026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4</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C7CE2EB-D4E2-2E45-BC1B-428B8654E5C5}" type="slidenum">
              <a:rPr lang="en-US" smtClean="0"/>
              <a:pPr/>
              <a:t>7</a:t>
            </a:fld>
            <a:endParaRPr lang="en-US"/>
          </a:p>
        </p:txBody>
      </p:sp>
    </p:spTree>
    <p:extLst>
      <p:ext uri="{BB962C8B-B14F-4D97-AF65-F5344CB8AC3E}">
        <p14:creationId xmlns:p14="http://schemas.microsoft.com/office/powerpoint/2010/main" val="4104156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Intended strategies that are fully realised become ‘deliberate strategies’.  But a number will be lost, as ‘Unrealised strategies’.  But there is a third element, that can be referred to as ‘emerging strategies’, which are actions that are taken over time….one at a time….which accumulate over time into a sort of pattern or a consistent theme.  For example, rather than the organisation pursuing a strategy of diversification, a company simply makes diversification decisions one at a time, in effect testing the market.</a:t>
            </a:r>
          </a:p>
          <a:p>
            <a:endParaRPr lang="en-GB" dirty="0"/>
          </a:p>
          <a:p>
            <a:r>
              <a:rPr lang="en-GB" dirty="0"/>
              <a:t>Mintzberg argues that effective strategies mix these in ways that reflect the conditions at hand, notably the ability to predict as well as the need to react to unexpected events.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20</a:t>
            </a:fld>
            <a:endParaRPr lang="en-GB" altLang="en-US"/>
          </a:p>
        </p:txBody>
      </p:sp>
    </p:spTree>
    <p:extLst>
      <p:ext uri="{BB962C8B-B14F-4D97-AF65-F5344CB8AC3E}">
        <p14:creationId xmlns:p14="http://schemas.microsoft.com/office/powerpoint/2010/main" val="37737002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15/10/2026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15/10/2026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15/10/2026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15/10/2026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15/10/2026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15/10/2026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15/10/2026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8.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3.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10.jpg"/><Relationship Id="rId1" Type="http://schemas.openxmlformats.org/officeDocument/2006/relationships/slideLayout" Target="../slideLayouts/slideLayout23.xml"/><Relationship Id="rId5" Type="http://schemas.openxmlformats.org/officeDocument/2006/relationships/hyperlink" Target="https://fabiusmaximus.com/2018/11/05/feminist-strategy/" TargetMode="External"/><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3" Type="http://schemas.openxmlformats.org/officeDocument/2006/relationships/hyperlink" Target="http://www.juanjosecorrea.com/2008/03/para-qu-sirve-la-planificacin.html" TargetMode="External"/><Relationship Id="rId2" Type="http://schemas.openxmlformats.org/officeDocument/2006/relationships/image" Target="../media/image12.jpg"/><Relationship Id="rId1" Type="http://schemas.openxmlformats.org/officeDocument/2006/relationships/slideLayout" Target="../slideLayouts/slideLayout23.xml"/><Relationship Id="rId4" Type="http://schemas.openxmlformats.org/officeDocument/2006/relationships/image" Target="../media/image13.gi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6.jpg"/><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8</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a:bodyPr>
          <a:lstStyle/>
          <a:p>
            <a:endParaRPr lang="en-GB" dirty="0"/>
          </a:p>
          <a:p>
            <a:r>
              <a:rPr lang="en-GB" dirty="0"/>
              <a:t>Assignment refresher</a:t>
            </a:r>
          </a:p>
          <a:p>
            <a:r>
              <a:rPr lang="en-GB" dirty="0"/>
              <a:t>Reading &amp; Research Review</a:t>
            </a:r>
          </a:p>
          <a:p>
            <a:r>
              <a:rPr lang="en-GB" dirty="0"/>
              <a:t>Strategy &amp; Learning</a:t>
            </a:r>
          </a:p>
          <a:p>
            <a:r>
              <a:rPr lang="en-GB" dirty="0"/>
              <a:t>The Learning School</a:t>
            </a:r>
          </a:p>
          <a:p>
            <a:r>
              <a:rPr lang="en-GB" dirty="0"/>
              <a:t>Emergence &amp; Learning</a:t>
            </a:r>
          </a:p>
          <a:p>
            <a:r>
              <a:rPr lang="en-GB" dirty="0"/>
              <a:t>Mintzberg’s View</a:t>
            </a:r>
          </a:p>
          <a:p>
            <a:r>
              <a:rPr lang="en-GB" dirty="0"/>
              <a:t>Emergent Strategy</a:t>
            </a:r>
          </a:p>
          <a:p>
            <a:r>
              <a:rPr lang="en-GB" dirty="0"/>
              <a:t>Strategy &amp; Culture</a:t>
            </a:r>
          </a:p>
          <a:p>
            <a:r>
              <a:rPr lang="en-GB" dirty="0"/>
              <a:t>Review</a:t>
            </a:r>
          </a:p>
          <a:p>
            <a:endParaRPr lang="en-GB" dirty="0"/>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755576" y="63654"/>
            <a:ext cx="4536504" cy="693747"/>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
        <p:nvSpPr>
          <p:cNvPr id="8" name="TextBox 7">
            <a:extLst>
              <a:ext uri="{FF2B5EF4-FFF2-40B4-BE49-F238E27FC236}">
                <a16:creationId xmlns:a16="http://schemas.microsoft.com/office/drawing/2014/main" id="{D0711B79-3002-234F-B034-569869702708}"/>
              </a:ext>
            </a:extLst>
          </p:cNvPr>
          <p:cNvSpPr txBox="1"/>
          <p:nvPr/>
        </p:nvSpPr>
        <p:spPr>
          <a:xfrm>
            <a:off x="4811211" y="4224048"/>
            <a:ext cx="3573380" cy="369332"/>
          </a:xfrm>
          <a:prstGeom prst="rect">
            <a:avLst/>
          </a:prstGeom>
          <a:noFill/>
        </p:spPr>
        <p:txBody>
          <a:bodyPr wrap="square">
            <a:spAutoFit/>
          </a:bodyPr>
          <a:lstStyle/>
          <a:p>
            <a:r>
              <a:rPr lang="en-GB" b="1" dirty="0">
                <a:solidFill>
                  <a:srgbClr val="FF0000"/>
                </a:solidFill>
              </a:rPr>
              <a:t>11:59pm </a:t>
            </a:r>
            <a:r>
              <a:rPr lang="en-GB" b="1">
                <a:solidFill>
                  <a:srgbClr val="FF0000"/>
                </a:solidFill>
              </a:rPr>
              <a:t>on 22</a:t>
            </a:r>
            <a:r>
              <a:rPr lang="en-GB" b="1" baseline="30000">
                <a:solidFill>
                  <a:srgbClr val="FF0000"/>
                </a:solidFill>
              </a:rPr>
              <a:t>nd</a:t>
            </a:r>
            <a:r>
              <a:rPr lang="en-GB" b="1">
                <a:solidFill>
                  <a:srgbClr val="FF0000"/>
                </a:solidFill>
              </a:rPr>
              <a:t> November 2026</a:t>
            </a:r>
            <a:endParaRPr lang="en-GB" b="1" dirty="0">
              <a:solidFill>
                <a:srgbClr val="FF0000"/>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Reading &amp; Research</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lnSpcReduction="10000"/>
          </a:bodyPr>
          <a:lstStyle/>
          <a:p>
            <a:pPr marL="0" indent="0">
              <a:buNone/>
            </a:pPr>
            <a:r>
              <a:rPr lang="en-GB" dirty="0">
                <a:solidFill>
                  <a:srgbClr val="002060"/>
                </a:solidFill>
              </a:rPr>
              <a:t>Research your own/chosen organisations current (and past) strategies, and see which of the ‘5 Ps’ they are using, and which ‘School’ they are in?  You will need to investigate the other ‘schools’ to find out the complete picture Mintzberg painted with his research.</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Investigate Mintzberg and his range of work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SfWP Outreach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about 3 to 6 hours to complete</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Effect transition="in" filter="fade">
                                      <p:cBhvr>
                                        <p:cTn id="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32496D2-875F-41AB-B418-1E17D004A1A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77755" y="815115"/>
            <a:ext cx="3514725" cy="2781300"/>
          </a:xfrm>
          <a:prstGeom prst="rect">
            <a:avLst/>
          </a:prstGeom>
        </p:spPr>
      </p:pic>
      <p:sp>
        <p:nvSpPr>
          <p:cNvPr id="2" name="Title 1">
            <a:extLst>
              <a:ext uri="{FF2B5EF4-FFF2-40B4-BE49-F238E27FC236}">
                <a16:creationId xmlns:a16="http://schemas.microsoft.com/office/drawing/2014/main" id="{9D3F3873-3D22-4264-8144-B648C76D1A2A}"/>
              </a:ext>
            </a:extLst>
          </p:cNvPr>
          <p:cNvSpPr>
            <a:spLocks noGrp="1"/>
          </p:cNvSpPr>
          <p:nvPr>
            <p:ph type="title"/>
          </p:nvPr>
        </p:nvSpPr>
        <p:spPr>
          <a:xfrm>
            <a:off x="2781969" y="78893"/>
            <a:ext cx="4166295" cy="534556"/>
          </a:xfrm>
        </p:spPr>
        <p:txBody>
          <a:bodyPr>
            <a:normAutofit fontScale="90000"/>
          </a:bodyPr>
          <a:lstStyle/>
          <a:p>
            <a:r>
              <a:rPr lang="en-GB" dirty="0"/>
              <a:t>10 Schools of Strategy</a:t>
            </a:r>
          </a:p>
        </p:txBody>
      </p:sp>
      <p:sp>
        <p:nvSpPr>
          <p:cNvPr id="3" name="Content Placeholder 2">
            <a:extLst>
              <a:ext uri="{FF2B5EF4-FFF2-40B4-BE49-F238E27FC236}">
                <a16:creationId xmlns:a16="http://schemas.microsoft.com/office/drawing/2014/main" id="{1929242B-D9DF-4C2F-A607-0EB4EA69DA2E}"/>
              </a:ext>
            </a:extLst>
          </p:cNvPr>
          <p:cNvSpPr>
            <a:spLocks noGrp="1"/>
          </p:cNvSpPr>
          <p:nvPr>
            <p:ph idx="1"/>
          </p:nvPr>
        </p:nvSpPr>
        <p:spPr>
          <a:xfrm>
            <a:off x="251520" y="656784"/>
            <a:ext cx="7886700" cy="3978737"/>
          </a:xfrm>
        </p:spPr>
        <p:txBody>
          <a:bodyPr>
            <a:normAutofit/>
          </a:bodyPr>
          <a:lstStyle/>
          <a:p>
            <a:pPr marL="514350" indent="-514350">
              <a:buFont typeface="+mj-lt"/>
              <a:buAutoNum type="arabicPeriod"/>
            </a:pPr>
            <a:r>
              <a:rPr lang="en-GB" sz="2000" i="1" dirty="0">
                <a:solidFill>
                  <a:srgbClr val="002060"/>
                </a:solidFill>
              </a:rPr>
              <a:t>The Design School</a:t>
            </a:r>
          </a:p>
          <a:p>
            <a:pPr marL="514350" indent="-514350">
              <a:buFont typeface="+mj-lt"/>
              <a:buAutoNum type="arabicPeriod"/>
            </a:pPr>
            <a:r>
              <a:rPr lang="en-GB" sz="2000" i="1" dirty="0">
                <a:solidFill>
                  <a:srgbClr val="002060"/>
                </a:solidFill>
              </a:rPr>
              <a:t>The Planning School</a:t>
            </a:r>
          </a:p>
          <a:p>
            <a:pPr marL="514350" indent="-514350">
              <a:buFont typeface="+mj-lt"/>
              <a:buAutoNum type="arabicPeriod"/>
            </a:pPr>
            <a:r>
              <a:rPr lang="en-GB" sz="2000" i="1" dirty="0">
                <a:solidFill>
                  <a:srgbClr val="002060"/>
                </a:solidFill>
              </a:rPr>
              <a:t>The Positioning School</a:t>
            </a:r>
          </a:p>
          <a:p>
            <a:pPr marL="514350" indent="-514350">
              <a:buFont typeface="+mj-lt"/>
              <a:buAutoNum type="arabicPeriod"/>
            </a:pPr>
            <a:r>
              <a:rPr lang="en-GB" sz="2000" i="1" dirty="0">
                <a:solidFill>
                  <a:srgbClr val="002060"/>
                </a:solidFill>
              </a:rPr>
              <a:t>The Entrepreneurial School</a:t>
            </a:r>
          </a:p>
          <a:p>
            <a:pPr marL="514350" indent="-514350">
              <a:buFont typeface="+mj-lt"/>
              <a:buAutoNum type="arabicPeriod"/>
            </a:pPr>
            <a:r>
              <a:rPr lang="en-GB" sz="2000" dirty="0">
                <a:solidFill>
                  <a:srgbClr val="0000CC"/>
                </a:solidFill>
              </a:rPr>
              <a:t>The Cognitive School</a:t>
            </a:r>
          </a:p>
          <a:p>
            <a:pPr marL="514350" indent="-514350">
              <a:buFont typeface="+mj-lt"/>
              <a:buAutoNum type="arabicPeriod"/>
            </a:pPr>
            <a:r>
              <a:rPr lang="en-GB" sz="2000" i="1" dirty="0">
                <a:solidFill>
                  <a:srgbClr val="002060"/>
                </a:solidFill>
              </a:rPr>
              <a:t>The Learning School</a:t>
            </a:r>
          </a:p>
          <a:p>
            <a:pPr marL="514350" indent="-514350">
              <a:buFont typeface="+mj-lt"/>
              <a:buAutoNum type="arabicPeriod"/>
            </a:pPr>
            <a:r>
              <a:rPr lang="en-GB" sz="2000" dirty="0">
                <a:solidFill>
                  <a:srgbClr val="0000CC"/>
                </a:solidFill>
              </a:rPr>
              <a:t>The Power School</a:t>
            </a:r>
          </a:p>
          <a:p>
            <a:pPr marL="514350" indent="-514350">
              <a:buFont typeface="+mj-lt"/>
              <a:buAutoNum type="arabicPeriod"/>
            </a:pPr>
            <a:r>
              <a:rPr lang="en-GB" sz="2000" dirty="0">
                <a:solidFill>
                  <a:srgbClr val="0000CC"/>
                </a:solidFill>
              </a:rPr>
              <a:t>The Cultural School</a:t>
            </a:r>
          </a:p>
          <a:p>
            <a:pPr marL="514350" indent="-514350">
              <a:buFont typeface="+mj-lt"/>
              <a:buAutoNum type="arabicPeriod"/>
            </a:pPr>
            <a:r>
              <a:rPr lang="en-GB" sz="2000" dirty="0">
                <a:solidFill>
                  <a:srgbClr val="0000CC"/>
                </a:solidFill>
              </a:rPr>
              <a:t>The Environmental School</a:t>
            </a:r>
          </a:p>
          <a:p>
            <a:pPr marL="514350" indent="-514350">
              <a:buFont typeface="+mj-lt"/>
              <a:buAutoNum type="arabicPeriod"/>
            </a:pPr>
            <a:r>
              <a:rPr lang="en-GB" sz="2000" dirty="0">
                <a:solidFill>
                  <a:srgbClr val="0000CC"/>
                </a:solidFill>
              </a:rPr>
              <a:t>The Configuration School</a:t>
            </a:r>
          </a:p>
        </p:txBody>
      </p:sp>
      <p:pic>
        <p:nvPicPr>
          <p:cNvPr id="1026" name="Picture 2" descr="homer simpson episode 22 GIF">
            <a:extLst>
              <a:ext uri="{FF2B5EF4-FFF2-40B4-BE49-F238E27FC236}">
                <a16:creationId xmlns:a16="http://schemas.microsoft.com/office/drawing/2014/main" id="{2B973880-A14F-4483-845F-5C58228EEA01}"/>
              </a:ext>
            </a:extLst>
          </p:cNvPr>
          <p:cNvPicPr>
            <a:picLocks noChangeAspect="1" noChangeArrowheads="1" noCrop="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948264" y="4020796"/>
            <a:ext cx="2189798" cy="166972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87F57FA-81E7-43A8-986D-8DB755D12161}"/>
              </a:ext>
            </a:extLst>
          </p:cNvPr>
          <p:cNvSpPr txBox="1"/>
          <p:nvPr/>
        </p:nvSpPr>
        <p:spPr>
          <a:xfrm>
            <a:off x="107504" y="4678856"/>
            <a:ext cx="6696744" cy="923330"/>
          </a:xfrm>
          <a:prstGeom prst="rect">
            <a:avLst/>
          </a:prstGeom>
          <a:noFill/>
        </p:spPr>
        <p:txBody>
          <a:bodyPr wrap="square" rtlCol="0">
            <a:spAutoFit/>
          </a:bodyPr>
          <a:lstStyle/>
          <a:p>
            <a:pPr algn="ctr"/>
            <a:r>
              <a:rPr lang="en-GB" i="1" dirty="0">
                <a:solidFill>
                  <a:srgbClr val="002060"/>
                </a:solidFill>
              </a:rPr>
              <a:t>“We have looked at some of these and, hopefully, you have carried out your own independent research – but, as a group,  we will look at one more of these schools of strategy – The Learning School.”</a:t>
            </a:r>
          </a:p>
        </p:txBody>
      </p:sp>
    </p:spTree>
    <p:extLst>
      <p:ext uri="{BB962C8B-B14F-4D97-AF65-F5344CB8AC3E}">
        <p14:creationId xmlns:p14="http://schemas.microsoft.com/office/powerpoint/2010/main" val="1983177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5">
                                            <p:txEl>
                                              <p:pRg st="0" end="0"/>
                                            </p:txEl>
                                          </p:spTgt>
                                        </p:tgtEl>
                                        <p:attrNameLst>
                                          <p:attrName>style.visibility</p:attrName>
                                        </p:attrNameLst>
                                      </p:cBhvr>
                                      <p:to>
                                        <p:strVal val="visible"/>
                                      </p:to>
                                    </p:set>
                                    <p:animEffect transition="in" filter="fade">
                                      <p:cBhvr>
                                        <p:cTn id="5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40B4-9B65-4240-AB8C-954685F4610E}"/>
              </a:ext>
            </a:extLst>
          </p:cNvPr>
          <p:cNvSpPr>
            <a:spLocks noGrp="1"/>
          </p:cNvSpPr>
          <p:nvPr>
            <p:ph type="title"/>
          </p:nvPr>
        </p:nvSpPr>
        <p:spPr>
          <a:xfrm>
            <a:off x="628650" y="365125"/>
            <a:ext cx="7886700" cy="831627"/>
          </a:xfrm>
        </p:spPr>
        <p:txBody>
          <a:bodyPr/>
          <a:lstStyle/>
          <a:p>
            <a:pPr algn="ctr"/>
            <a:r>
              <a:rPr lang="en-GB" dirty="0"/>
              <a:t>The Learning School</a:t>
            </a:r>
          </a:p>
        </p:txBody>
      </p:sp>
      <p:sp>
        <p:nvSpPr>
          <p:cNvPr id="3" name="Content Placeholder 2">
            <a:extLst>
              <a:ext uri="{FF2B5EF4-FFF2-40B4-BE49-F238E27FC236}">
                <a16:creationId xmlns:a16="http://schemas.microsoft.com/office/drawing/2014/main" id="{33A4EAE8-690D-48A6-B9BD-9BD4DA385D48}"/>
              </a:ext>
            </a:extLst>
          </p:cNvPr>
          <p:cNvSpPr>
            <a:spLocks noGrp="1"/>
          </p:cNvSpPr>
          <p:nvPr>
            <p:ph idx="1"/>
          </p:nvPr>
        </p:nvSpPr>
        <p:spPr>
          <a:xfrm>
            <a:off x="457200" y="1417638"/>
            <a:ext cx="8229600" cy="3379514"/>
          </a:xfrm>
        </p:spPr>
        <p:txBody>
          <a:bodyPr/>
          <a:lstStyle/>
          <a:p>
            <a:r>
              <a:rPr lang="en-GB" sz="2800" dirty="0">
                <a:solidFill>
                  <a:srgbClr val="0000CC"/>
                </a:solidFill>
              </a:rPr>
              <a:t>Strategy formation as an ‘Emergent Process’</a:t>
            </a:r>
          </a:p>
          <a:p>
            <a:r>
              <a:rPr lang="en-GB" sz="2800" dirty="0">
                <a:solidFill>
                  <a:srgbClr val="0000CC"/>
                </a:solidFill>
              </a:rPr>
              <a:t>If the world is as complex as, for example, the Cognitive School implies then how should strategists proceed?      </a:t>
            </a:r>
            <a:r>
              <a:rPr lang="en-GB" sz="2800" i="1" u="sng" dirty="0">
                <a:solidFill>
                  <a:srgbClr val="0000CC"/>
                </a:solidFill>
              </a:rPr>
              <a:t>‘Learn over time!’</a:t>
            </a:r>
          </a:p>
          <a:p>
            <a:r>
              <a:rPr lang="en-GB" sz="2800" dirty="0">
                <a:solidFill>
                  <a:srgbClr val="0000CC"/>
                </a:solidFill>
              </a:rPr>
              <a:t>“How do strategies actually form?”</a:t>
            </a:r>
          </a:p>
          <a:p>
            <a:r>
              <a:rPr lang="en-GB" sz="2800" dirty="0">
                <a:solidFill>
                  <a:srgbClr val="0000CC"/>
                </a:solidFill>
              </a:rPr>
              <a:t>Informed individuals </a:t>
            </a:r>
            <a:r>
              <a:rPr lang="en-GB" sz="2800" i="1" dirty="0">
                <a:solidFill>
                  <a:srgbClr val="0000CC"/>
                </a:solidFill>
              </a:rPr>
              <a:t>anywhere</a:t>
            </a:r>
            <a:r>
              <a:rPr lang="en-GB" sz="2800" dirty="0">
                <a:solidFill>
                  <a:srgbClr val="0000CC"/>
                </a:solidFill>
              </a:rPr>
              <a:t> can contribute</a:t>
            </a:r>
          </a:p>
          <a:p>
            <a:r>
              <a:rPr lang="en-GB" sz="2800" dirty="0">
                <a:solidFill>
                  <a:srgbClr val="0000CC"/>
                </a:solidFill>
              </a:rPr>
              <a:t>Emergent Strategy and Retrospective Sense-Making</a:t>
            </a:r>
          </a:p>
        </p:txBody>
      </p:sp>
    </p:spTree>
    <p:extLst>
      <p:ext uri="{BB962C8B-B14F-4D97-AF65-F5344CB8AC3E}">
        <p14:creationId xmlns:p14="http://schemas.microsoft.com/office/powerpoint/2010/main" val="3251483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2078" y="136526"/>
            <a:ext cx="4476750" cy="679904"/>
          </a:xfrm>
        </p:spPr>
        <p:txBody>
          <a:bodyPr/>
          <a:lstStyle/>
          <a:p>
            <a:r>
              <a:rPr lang="en-GB" dirty="0"/>
              <a:t>Emergence and learning</a:t>
            </a:r>
            <a:endParaRPr lang="en-US" dirty="0"/>
          </a:p>
        </p:txBody>
      </p:sp>
      <p:sp>
        <p:nvSpPr>
          <p:cNvPr id="3" name="Content Placeholder 2"/>
          <p:cNvSpPr>
            <a:spLocks noGrp="1"/>
          </p:cNvSpPr>
          <p:nvPr>
            <p:ph idx="1"/>
          </p:nvPr>
        </p:nvSpPr>
        <p:spPr>
          <a:xfrm>
            <a:off x="199763" y="1024731"/>
            <a:ext cx="4731466" cy="4351338"/>
          </a:xfrm>
        </p:spPr>
        <p:txBody>
          <a:bodyPr>
            <a:noAutofit/>
          </a:bodyPr>
          <a:lstStyle/>
          <a:p>
            <a:r>
              <a:rPr lang="en-GB" sz="2400" dirty="0">
                <a:solidFill>
                  <a:srgbClr val="0000CC"/>
                </a:solidFill>
              </a:rPr>
              <a:t>Rather than having a strategy unit or a strategically minded leader at the top, the learning organization behaves, as a whole, strategically.</a:t>
            </a:r>
          </a:p>
          <a:p>
            <a:r>
              <a:rPr lang="en-GB" sz="2400" dirty="0">
                <a:solidFill>
                  <a:srgbClr val="0000CC"/>
                </a:solidFill>
              </a:rPr>
              <a:t>Rather than trying to predict the future, the mantra of the emergent approach is being prepared for future challenges that cannot be summarized in neat strategy reports</a:t>
            </a:r>
          </a:p>
          <a:p>
            <a:r>
              <a:rPr lang="en-GB" sz="2400" dirty="0">
                <a:solidFill>
                  <a:srgbClr val="0000CC"/>
                </a:solidFill>
              </a:rPr>
              <a:t>Preparedness replaces predictability as the strategic imperative</a:t>
            </a:r>
            <a:endParaRPr lang="en-AU" sz="2400" dirty="0">
              <a:solidFill>
                <a:srgbClr val="0000CC"/>
              </a:solidFill>
            </a:endParaRPr>
          </a:p>
        </p:txBody>
      </p:sp>
      <p:pic>
        <p:nvPicPr>
          <p:cNvPr id="4098" name="Picture 2" descr="a woman in a suit says &quot; i prepare for everything &quot; in front of a paramount network logo">
            <a:extLst>
              <a:ext uri="{FF2B5EF4-FFF2-40B4-BE49-F238E27FC236}">
                <a16:creationId xmlns:a16="http://schemas.microsoft.com/office/drawing/2014/main" id="{C0D5A97A-5862-C169-1B4F-5A7C40FD20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6257" y="2536370"/>
            <a:ext cx="3167743" cy="316774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03868"/>
            <a:ext cx="7886700" cy="831627"/>
          </a:xfrm>
        </p:spPr>
        <p:txBody>
          <a:bodyPr/>
          <a:lstStyle/>
          <a:p>
            <a:pPr algn="ctr"/>
            <a:r>
              <a:rPr lang="en-GB" dirty="0"/>
              <a:t>Strategy and learning</a:t>
            </a:r>
            <a:endParaRPr lang="en-US" dirty="0"/>
          </a:p>
        </p:txBody>
      </p:sp>
      <p:sp>
        <p:nvSpPr>
          <p:cNvPr id="3" name="Content Placeholder 2"/>
          <p:cNvSpPr>
            <a:spLocks noGrp="1"/>
          </p:cNvSpPr>
          <p:nvPr>
            <p:ph idx="1"/>
          </p:nvPr>
        </p:nvSpPr>
        <p:spPr>
          <a:xfrm>
            <a:off x="628650" y="850506"/>
            <a:ext cx="7886700" cy="2371665"/>
          </a:xfrm>
        </p:spPr>
        <p:txBody>
          <a:bodyPr>
            <a:normAutofit/>
          </a:bodyPr>
          <a:lstStyle/>
          <a:p>
            <a:r>
              <a:rPr lang="en-GB" dirty="0">
                <a:solidFill>
                  <a:srgbClr val="0000CC"/>
                </a:solidFill>
              </a:rPr>
              <a:t>Single-loop learning optimizes its knowledge of a given problem by using skills, refining abilities and acquiring the knowledge necessary to achieve a resolution of that problem </a:t>
            </a:r>
            <a:endParaRPr lang="en-AU" dirty="0">
              <a:solidFill>
                <a:srgbClr val="0000CC"/>
              </a:solidFill>
            </a:endParaRPr>
          </a:p>
          <a:p>
            <a:r>
              <a:rPr lang="en-GB" dirty="0">
                <a:solidFill>
                  <a:srgbClr val="0000CC"/>
                </a:solidFill>
              </a:rPr>
              <a:t>Double-loop learning means changing the frame of reference that normally guides behaviour, teaching you how to change the rules of the game; it implies rethinking the task at hand and considering whether its accomplishment is beneficial or not</a:t>
            </a:r>
          </a:p>
        </p:txBody>
      </p:sp>
      <p:pic>
        <p:nvPicPr>
          <p:cNvPr id="5" name="Picture 4">
            <a:extLst>
              <a:ext uri="{FF2B5EF4-FFF2-40B4-BE49-F238E27FC236}">
                <a16:creationId xmlns:a16="http://schemas.microsoft.com/office/drawing/2014/main" id="{E79E4152-B051-C12E-5FD5-59ED23F5A45D}"/>
              </a:ext>
            </a:extLst>
          </p:cNvPr>
          <p:cNvPicPr>
            <a:picLocks noChangeAspect="1"/>
          </p:cNvPicPr>
          <p:nvPr/>
        </p:nvPicPr>
        <p:blipFill>
          <a:blip r:embed="rId2"/>
          <a:stretch>
            <a:fillRect/>
          </a:stretch>
        </p:blipFill>
        <p:spPr>
          <a:xfrm>
            <a:off x="2463667" y="3148364"/>
            <a:ext cx="4216665" cy="2504893"/>
          </a:xfrm>
          <a:prstGeom prst="rect">
            <a:avLst/>
          </a:prstGeom>
        </p:spPr>
      </p:pic>
    </p:spTree>
    <p:extLst>
      <p:ext uri="{BB962C8B-B14F-4D97-AF65-F5344CB8AC3E}">
        <p14:creationId xmlns:p14="http://schemas.microsoft.com/office/powerpoint/2010/main" val="3859070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4496"/>
            <a:ext cx="4237264" cy="831627"/>
          </a:xfrm>
        </p:spPr>
        <p:txBody>
          <a:bodyPr/>
          <a:lstStyle/>
          <a:p>
            <a:r>
              <a:rPr lang="en-GB" dirty="0"/>
              <a:t>Strategy and learning</a:t>
            </a:r>
            <a:endParaRPr lang="en-US" dirty="0"/>
          </a:p>
        </p:txBody>
      </p:sp>
      <p:sp>
        <p:nvSpPr>
          <p:cNvPr id="3" name="Content Placeholder 2"/>
          <p:cNvSpPr>
            <a:spLocks noGrp="1"/>
          </p:cNvSpPr>
          <p:nvPr>
            <p:ph idx="1"/>
          </p:nvPr>
        </p:nvSpPr>
        <p:spPr>
          <a:xfrm>
            <a:off x="628650" y="1196752"/>
            <a:ext cx="7886700" cy="4351338"/>
          </a:xfrm>
        </p:spPr>
        <p:txBody>
          <a:bodyPr>
            <a:normAutofit/>
          </a:bodyPr>
          <a:lstStyle/>
          <a:p>
            <a:r>
              <a:rPr lang="en-GB" dirty="0">
                <a:solidFill>
                  <a:srgbClr val="0000CC"/>
                </a:solidFill>
              </a:rPr>
              <a:t>Deutero-learning is continuous, behavioural-communicative and largely unconscious </a:t>
            </a:r>
          </a:p>
          <a:p>
            <a:r>
              <a:rPr lang="en-US" b="0" i="0" dirty="0">
                <a:solidFill>
                  <a:srgbClr val="0000CC"/>
                </a:solidFill>
                <a:effectLst/>
              </a:rPr>
              <a:t>Deutero-learning, or </a:t>
            </a:r>
            <a:r>
              <a:rPr lang="en-US" b="0" i="1" dirty="0">
                <a:solidFill>
                  <a:srgbClr val="0000CC"/>
                </a:solidFill>
                <a:effectLst/>
              </a:rPr>
              <a:t>triple-loop learning</a:t>
            </a:r>
            <a:r>
              <a:rPr lang="en-US" b="0" i="0" dirty="0">
                <a:solidFill>
                  <a:srgbClr val="0000CC"/>
                </a:solidFill>
                <a:effectLst/>
              </a:rPr>
              <a:t>, encompasses and transcends both single-loop and double-loop learning.</a:t>
            </a:r>
          </a:p>
          <a:p>
            <a:r>
              <a:rPr lang="en-US" b="0" i="0" dirty="0">
                <a:solidFill>
                  <a:srgbClr val="0000CC"/>
                </a:solidFill>
                <a:effectLst/>
              </a:rPr>
              <a:t> While single-loop learning asks questions pertaining to actions and double-loop learning asks questions regarding underlying mental models and assumptions, triple-loop learning focuses on transforming organizational members by helping them learn how to learn. </a:t>
            </a:r>
          </a:p>
          <a:p>
            <a:r>
              <a:rPr lang="en-US" dirty="0">
                <a:solidFill>
                  <a:srgbClr val="0000CC"/>
                </a:solidFill>
              </a:rPr>
              <a:t>Single-loop learning is </a:t>
            </a:r>
            <a:r>
              <a:rPr lang="en-GB" i="1" dirty="0">
                <a:solidFill>
                  <a:srgbClr val="0000CC"/>
                </a:solidFill>
              </a:rPr>
              <a:t>NOT</a:t>
            </a:r>
            <a:r>
              <a:rPr lang="en-GB" dirty="0">
                <a:solidFill>
                  <a:srgbClr val="0000CC"/>
                </a:solidFill>
              </a:rPr>
              <a:t> strategic, while double-loop and Deutero-learning </a:t>
            </a:r>
            <a:r>
              <a:rPr lang="en-GB" i="1" dirty="0">
                <a:solidFill>
                  <a:srgbClr val="0000CC"/>
                </a:solidFill>
              </a:rPr>
              <a:t>ARE</a:t>
            </a:r>
            <a:r>
              <a:rPr lang="en-GB" dirty="0">
                <a:solidFill>
                  <a:srgbClr val="0000CC"/>
                </a:solidFill>
              </a:rPr>
              <a:t> strategic</a:t>
            </a:r>
            <a:endParaRPr lang="en-AU" dirty="0">
              <a:solidFill>
                <a:srgbClr val="0000CC"/>
              </a:solidFill>
            </a:endParaRPr>
          </a:p>
        </p:txBody>
      </p:sp>
    </p:spTree>
    <p:extLst>
      <p:ext uri="{BB962C8B-B14F-4D97-AF65-F5344CB8AC3E}">
        <p14:creationId xmlns:p14="http://schemas.microsoft.com/office/powerpoint/2010/main" val="105803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EEA4BB85-2198-60F6-8FE4-32894F7306E7}"/>
              </a:ext>
            </a:extLst>
          </p:cNvPr>
          <p:cNvSpPr>
            <a:spLocks noGrp="1" noChangeArrowheads="1"/>
          </p:cNvSpPr>
          <p:nvPr>
            <p:ph idx="1"/>
          </p:nvPr>
        </p:nvSpPr>
        <p:spPr bwMode="auto">
          <a:xfrm>
            <a:off x="127150" y="96635"/>
            <a:ext cx="8611385" cy="542450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63480" rIns="0" bIns="126960" numCol="1" anchor="ctr" anchorCtr="0" compatLnSpc="1">
            <a:prstTxWarp prst="textNoShape">
              <a:avLst/>
            </a:prstTxWarp>
            <a:spAutoFit/>
          </a:bodyPr>
          <a:lstStyle/>
          <a:p>
            <a:pPr marL="0" indent="0" defTabSz="914400" eaLnBrk="0" fontAlgn="base" hangingPunct="0">
              <a:lnSpc>
                <a:spcPct val="100000"/>
              </a:lnSpc>
              <a:spcBef>
                <a:spcPct val="0"/>
              </a:spcBef>
              <a:spcAft>
                <a:spcPct val="0"/>
              </a:spcAft>
              <a:buNone/>
            </a:pPr>
            <a:r>
              <a:rPr lang="en-US" altLang="en-US" sz="2000" b="1" u="sng" dirty="0">
                <a:solidFill>
                  <a:srgbClr val="0000CC"/>
                </a:solidFill>
              </a:rPr>
              <a:t>Single-Loop Learning</a:t>
            </a:r>
            <a:endParaRPr lang="en-US" altLang="en-US" sz="2000" u="sng" dirty="0">
              <a:solidFill>
                <a:srgbClr val="0000CC"/>
              </a:solidFill>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1" i="0" u="none" strike="noStrike" cap="none" normalizeH="0" baseline="0" dirty="0">
              <a:ln>
                <a:noFill/>
              </a:ln>
              <a:solidFill>
                <a:srgbClr val="0000CC"/>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1" i="0" u="none" strike="noStrike" cap="none" normalizeH="0" baseline="0" dirty="0">
                <a:ln>
                  <a:noFill/>
                </a:ln>
                <a:solidFill>
                  <a:srgbClr val="0000CC"/>
                </a:solidFill>
                <a:effectLst/>
              </a:rPr>
              <a:t>Definition:</a:t>
            </a:r>
            <a:r>
              <a:rPr kumimoji="0" lang="en-US" altLang="en-US" sz="2000" b="0" i="0" u="none" strike="noStrike" cap="none" normalizeH="0" baseline="0" dirty="0">
                <a:ln>
                  <a:noFill/>
                </a:ln>
                <a:solidFill>
                  <a:srgbClr val="0000CC"/>
                </a:solidFill>
                <a:effectLst/>
              </a:rPr>
              <a:t> This is the most basic form of learning, focused on making minor adjustments to fix a problem without questioning the underlying methods or assumptions.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1" i="0" u="none" strike="noStrike" cap="none" normalizeH="0" baseline="0" dirty="0">
                <a:ln>
                  <a:noFill/>
                </a:ln>
                <a:solidFill>
                  <a:srgbClr val="0000CC"/>
                </a:solidFill>
                <a:effectLst/>
              </a:rPr>
              <a:t>Example:</a:t>
            </a:r>
            <a:r>
              <a:rPr kumimoji="0" lang="en-US" altLang="en-US" sz="2000" b="0" i="0" u="none" strike="noStrike" cap="none" normalizeH="0" baseline="0" dirty="0">
                <a:ln>
                  <a:noFill/>
                </a:ln>
                <a:solidFill>
                  <a:srgbClr val="0000CC"/>
                </a:solidFill>
                <a:effectLst/>
              </a:rPr>
              <a:t> A student gets a question wrong on a test. They look up the right answer and memorize it, but don't analyze why they made the mistake in the first place or change their study habits.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baseline="0" dirty="0">
              <a:ln>
                <a:noFill/>
              </a:ln>
              <a:solidFill>
                <a:srgbClr val="0000CC"/>
              </a:solidFill>
              <a:effectLst/>
            </a:endParaRPr>
          </a:p>
          <a:p>
            <a:pPr marL="0" lvl="0" indent="0" defTabSz="914400" eaLnBrk="0" fontAlgn="base" hangingPunct="0">
              <a:lnSpc>
                <a:spcPct val="100000"/>
              </a:lnSpc>
              <a:spcBef>
                <a:spcPct val="0"/>
              </a:spcBef>
              <a:spcAft>
                <a:spcPct val="0"/>
              </a:spcAft>
              <a:buNone/>
            </a:pPr>
            <a:r>
              <a:rPr lang="en-US" altLang="en-US" sz="2000" b="1" u="sng" dirty="0">
                <a:solidFill>
                  <a:srgbClr val="0000CC"/>
                </a:solidFill>
              </a:rPr>
              <a:t>Double-Loop Learning</a:t>
            </a:r>
          </a:p>
          <a:p>
            <a:pPr marL="0" lvl="0" indent="0" defTabSz="914400" eaLnBrk="0" fontAlgn="base" hangingPunct="0">
              <a:lnSpc>
                <a:spcPct val="100000"/>
              </a:lnSpc>
              <a:spcBef>
                <a:spcPct val="0"/>
              </a:spcBef>
              <a:spcAft>
                <a:spcPct val="0"/>
              </a:spcAft>
              <a:buNone/>
            </a:pPr>
            <a:endParaRPr lang="en-US" altLang="en-US" sz="2000" dirty="0">
              <a:solidFill>
                <a:srgbClr val="0000CC"/>
              </a:solidFill>
            </a:endParaRPr>
          </a:p>
          <a:p>
            <a:pPr marL="0" lvl="0" indent="0" defTabSz="914400" eaLnBrk="0" fontAlgn="base" hangingPunct="0">
              <a:lnSpc>
                <a:spcPct val="100000"/>
              </a:lnSpc>
              <a:spcBef>
                <a:spcPct val="0"/>
              </a:spcBef>
              <a:spcAft>
                <a:spcPct val="0"/>
              </a:spcAft>
              <a:buNone/>
            </a:pPr>
            <a:r>
              <a:rPr lang="en-US" altLang="en-US" sz="2000" b="1" dirty="0">
                <a:solidFill>
                  <a:srgbClr val="0000CC"/>
                </a:solidFill>
              </a:rPr>
              <a:t>Definition:</a:t>
            </a:r>
            <a:r>
              <a:rPr lang="en-US" altLang="en-US" sz="2000" dirty="0">
                <a:solidFill>
                  <a:srgbClr val="0000CC"/>
                </a:solidFill>
              </a:rPr>
              <a:t> This involves questioning the existing assumptions, strategies, and rules that led to the problem in the first place, and then making changes to those to find a more effective solution.</a:t>
            </a:r>
          </a:p>
          <a:p>
            <a:pPr marL="0" lvl="0" indent="0" defTabSz="914400" eaLnBrk="0" fontAlgn="base" hangingPunct="0">
              <a:lnSpc>
                <a:spcPct val="100000"/>
              </a:lnSpc>
              <a:spcBef>
                <a:spcPct val="0"/>
              </a:spcBef>
              <a:spcAft>
                <a:spcPct val="0"/>
              </a:spcAft>
              <a:buNone/>
            </a:pPr>
            <a:r>
              <a:rPr lang="en-US" altLang="en-US" sz="2000" b="1" dirty="0">
                <a:solidFill>
                  <a:srgbClr val="0000CC"/>
                </a:solidFill>
              </a:rPr>
              <a:t>Example:</a:t>
            </a:r>
            <a:r>
              <a:rPr lang="en-US" altLang="en-US" sz="2000" dirty="0">
                <a:solidFill>
                  <a:srgbClr val="0000CC"/>
                </a:solidFill>
              </a:rPr>
              <a:t> A student gets several questions wrong on a test. They realize their study habits are the problem, so they change their approach to how they study to fix the underlying issue, not just the individual mistakes. </a:t>
            </a:r>
            <a:endParaRPr kumimoji="0" lang="en-US" altLang="en-US" sz="2000" b="0" i="0" u="none" strike="noStrike" cap="none" normalizeH="0" baseline="0" dirty="0">
              <a:ln>
                <a:noFill/>
              </a:ln>
              <a:solidFill>
                <a:srgbClr val="0000CC"/>
              </a:solidFill>
              <a:effectLst/>
            </a:endParaRPr>
          </a:p>
        </p:txBody>
      </p:sp>
    </p:spTree>
    <p:extLst>
      <p:ext uri="{BB962C8B-B14F-4D97-AF65-F5344CB8AC3E}">
        <p14:creationId xmlns:p14="http://schemas.microsoft.com/office/powerpoint/2010/main" val="2121715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7" end="7"/>
                                            </p:txEl>
                                          </p:spTgt>
                                        </p:tgtEl>
                                        <p:attrNameLst>
                                          <p:attrName>style.visibility</p:attrName>
                                        </p:attrNameLst>
                                      </p:cBhvr>
                                      <p:to>
                                        <p:strVal val="visible"/>
                                      </p:to>
                                    </p:set>
                                    <p:animEffect transition="in" filter="fade">
                                      <p:cBhvr>
                                        <p:cTn id="22" dur="500"/>
                                        <p:tgtEl>
                                          <p:spTgt spid="4">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F30FA-2AFD-613D-3250-CC05A2C08CE6}"/>
              </a:ext>
            </a:extLst>
          </p:cNvPr>
          <p:cNvSpPr>
            <a:spLocks noGrp="1"/>
          </p:cNvSpPr>
          <p:nvPr>
            <p:ph type="title"/>
          </p:nvPr>
        </p:nvSpPr>
        <p:spPr>
          <a:xfrm>
            <a:off x="266307" y="190954"/>
            <a:ext cx="8611385" cy="886731"/>
          </a:xfrm>
        </p:spPr>
        <p:txBody>
          <a:bodyPr/>
          <a:lstStyle/>
          <a:p>
            <a:r>
              <a:rPr lang="en-GB" dirty="0"/>
              <a:t>Triple Loop Learning</a:t>
            </a:r>
          </a:p>
        </p:txBody>
      </p:sp>
      <p:sp>
        <p:nvSpPr>
          <p:cNvPr id="4" name="Rectangle 1">
            <a:extLst>
              <a:ext uri="{FF2B5EF4-FFF2-40B4-BE49-F238E27FC236}">
                <a16:creationId xmlns:a16="http://schemas.microsoft.com/office/drawing/2014/main" id="{0C42FA00-3F1A-14FB-E671-9A73CD64B4D4}"/>
              </a:ext>
            </a:extLst>
          </p:cNvPr>
          <p:cNvSpPr>
            <a:spLocks noGrp="1" noChangeArrowheads="1"/>
          </p:cNvSpPr>
          <p:nvPr>
            <p:ph idx="1"/>
          </p:nvPr>
        </p:nvSpPr>
        <p:spPr bwMode="auto">
          <a:xfrm>
            <a:off x="266307" y="1077685"/>
            <a:ext cx="6047407" cy="4501172"/>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63480" rIns="0" bIns="12696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1" i="0" u="none" strike="noStrike" cap="none" normalizeH="0" baseline="0" dirty="0">
                <a:ln>
                  <a:noFill/>
                </a:ln>
                <a:solidFill>
                  <a:srgbClr val="0000CC"/>
                </a:solidFill>
                <a:effectLst/>
                <a:latin typeface="Google Sans"/>
              </a:rPr>
              <a:t>Definition:</a:t>
            </a:r>
            <a:r>
              <a:rPr kumimoji="0" lang="en-US" altLang="en-US" sz="2000" b="0" i="0" u="none" strike="noStrike" cap="none" normalizeH="0" baseline="0" dirty="0">
                <a:ln>
                  <a:noFill/>
                </a:ln>
                <a:solidFill>
                  <a:srgbClr val="0000CC"/>
                </a:solidFill>
                <a:effectLst/>
                <a:latin typeface="Google Sans"/>
              </a:rPr>
              <a:t> This is the most advanced level, which involves questioning the fundamental goals, values, and beliefs that shape the entire learning system. It is learning about how and why you learn in a particular way.</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baseline="0" dirty="0">
              <a:ln>
                <a:noFill/>
              </a:ln>
              <a:solidFill>
                <a:srgbClr val="0000CC"/>
              </a:solidFill>
              <a:effectLst/>
              <a:latin typeface="Google Sans"/>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1" i="0" u="none" strike="noStrike" cap="none" normalizeH="0" baseline="0" dirty="0">
                <a:ln>
                  <a:noFill/>
                </a:ln>
                <a:solidFill>
                  <a:srgbClr val="0000CC"/>
                </a:solidFill>
                <a:effectLst/>
                <a:latin typeface="Google Sans"/>
              </a:rPr>
              <a:t>Example:</a:t>
            </a:r>
            <a:r>
              <a:rPr kumimoji="0" lang="en-US" altLang="en-US" sz="2000" b="0" i="0" u="none" strike="noStrike" cap="none" normalizeH="0" baseline="0" dirty="0">
                <a:ln>
                  <a:noFill/>
                </a:ln>
                <a:solidFill>
                  <a:srgbClr val="0000CC"/>
                </a:solidFill>
                <a:effectLst/>
                <a:latin typeface="Google Sans"/>
              </a:rPr>
              <a:t> A student starts questioning why they are in a particular major or why they have the goal of getting a specific type of job. They may realize their initial goals don't align with their core values and decide to completely change their career path as a result. </a:t>
            </a:r>
          </a:p>
          <a:p>
            <a:pPr marL="0" marR="0" lvl="0" indent="0" algn="l" defTabSz="914400" rtl="0" eaLnBrk="0" fontAlgn="base" latinLnBrk="0" hangingPunct="0">
              <a:lnSpc>
                <a:spcPct val="100000"/>
              </a:lnSpc>
              <a:spcBef>
                <a:spcPct val="0"/>
              </a:spcBef>
              <a:spcAft>
                <a:spcPct val="0"/>
              </a:spcAft>
              <a:buClrTx/>
              <a:buSzTx/>
              <a:buNone/>
              <a:tabLst/>
            </a:pPr>
            <a:endParaRPr lang="en-US" altLang="en-US" sz="2000" dirty="0">
              <a:solidFill>
                <a:srgbClr val="0000CC"/>
              </a:solidFill>
              <a:latin typeface="Google Sans"/>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0" i="0" u="none" strike="noStrike" cap="none" normalizeH="0" baseline="0" dirty="0">
                <a:ln>
                  <a:noFill/>
                </a:ln>
                <a:solidFill>
                  <a:srgbClr val="0000CC"/>
                </a:solidFill>
                <a:effectLst/>
                <a:latin typeface="Google Sans"/>
              </a:rPr>
              <a:t>Learning Point: Triple Loop Learning involves </a:t>
            </a:r>
            <a:r>
              <a:rPr kumimoji="0" lang="en-US" altLang="en-US" sz="2000" b="1" i="1" u="sng" strike="noStrike" cap="none" normalizeH="0" baseline="0" dirty="0">
                <a:ln>
                  <a:noFill/>
                </a:ln>
                <a:solidFill>
                  <a:srgbClr val="0000CC"/>
                </a:solidFill>
                <a:effectLst/>
                <a:latin typeface="Google Sans"/>
              </a:rPr>
              <a:t>deeper thinking</a:t>
            </a:r>
            <a:r>
              <a:rPr kumimoji="0" lang="en-US" altLang="en-US" sz="2000" b="0" i="0" u="none" strike="noStrike" cap="none" normalizeH="0" baseline="0" dirty="0">
                <a:ln>
                  <a:noFill/>
                </a:ln>
                <a:solidFill>
                  <a:srgbClr val="0000CC"/>
                </a:solidFill>
                <a:effectLst/>
                <a:latin typeface="Google Sans"/>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rgbClr val="0000CC"/>
              </a:solidFill>
              <a:effectLst/>
              <a:latin typeface="Arial" panose="020B0604020202020204" pitchFamily="34" charset="0"/>
            </a:endParaRPr>
          </a:p>
        </p:txBody>
      </p:sp>
      <p:pic>
        <p:nvPicPr>
          <p:cNvPr id="2051" name="Picture 3" descr="a man in a purple shirt making a sad face">
            <a:extLst>
              <a:ext uri="{FF2B5EF4-FFF2-40B4-BE49-F238E27FC236}">
                <a16:creationId xmlns:a16="http://schemas.microsoft.com/office/drawing/2014/main" id="{DB9E2EFB-5C39-AAE1-8448-455C33DECE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9533" y="2111829"/>
            <a:ext cx="2693202" cy="22710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542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51"/>
                                        </p:tgtEl>
                                        <p:attrNameLst>
                                          <p:attrName>style.visibility</p:attrName>
                                        </p:attrNameLst>
                                      </p:cBhvr>
                                      <p:to>
                                        <p:strVal val="visible"/>
                                      </p:to>
                                    </p:set>
                                    <p:animEffect transition="in" filter="fade">
                                      <p:cBhvr>
                                        <p:cTn id="22"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6D613-659E-5E76-60C6-00D7C6FA6951}"/>
              </a:ext>
            </a:extLst>
          </p:cNvPr>
          <p:cNvSpPr>
            <a:spLocks noGrp="1"/>
          </p:cNvSpPr>
          <p:nvPr>
            <p:ph type="title"/>
          </p:nvPr>
        </p:nvSpPr>
        <p:spPr>
          <a:xfrm>
            <a:off x="268665" y="365126"/>
            <a:ext cx="8611385" cy="783263"/>
          </a:xfrm>
        </p:spPr>
        <p:txBody>
          <a:bodyPr/>
          <a:lstStyle/>
          <a:p>
            <a:r>
              <a:rPr lang="en-GB" dirty="0"/>
              <a:t>Triple Loop Learning</a:t>
            </a:r>
          </a:p>
        </p:txBody>
      </p:sp>
      <p:sp>
        <p:nvSpPr>
          <p:cNvPr id="3" name="Content Placeholder 2">
            <a:extLst>
              <a:ext uri="{FF2B5EF4-FFF2-40B4-BE49-F238E27FC236}">
                <a16:creationId xmlns:a16="http://schemas.microsoft.com/office/drawing/2014/main" id="{33D9331E-1480-9B87-4780-E759BBA6F7A2}"/>
              </a:ext>
            </a:extLst>
          </p:cNvPr>
          <p:cNvSpPr>
            <a:spLocks noGrp="1"/>
          </p:cNvSpPr>
          <p:nvPr>
            <p:ph idx="1"/>
          </p:nvPr>
        </p:nvSpPr>
        <p:spPr>
          <a:xfrm>
            <a:off x="268665" y="1459792"/>
            <a:ext cx="8611385" cy="2267404"/>
          </a:xfrm>
        </p:spPr>
        <p:txBody>
          <a:bodyPr/>
          <a:lstStyle/>
          <a:p>
            <a:r>
              <a:rPr lang="en-GB" dirty="0">
                <a:solidFill>
                  <a:srgbClr val="0000CC"/>
                </a:solidFill>
              </a:rPr>
              <a:t>Single Loop Learning	-	Doing </a:t>
            </a:r>
            <a:r>
              <a:rPr lang="en-GB" b="1" i="1" dirty="0">
                <a:solidFill>
                  <a:srgbClr val="0000CC"/>
                </a:solidFill>
              </a:rPr>
              <a:t>things right</a:t>
            </a:r>
          </a:p>
          <a:p>
            <a:endParaRPr lang="en-GB" dirty="0">
              <a:solidFill>
                <a:srgbClr val="0000CC"/>
              </a:solidFill>
            </a:endParaRPr>
          </a:p>
          <a:p>
            <a:r>
              <a:rPr lang="en-GB" dirty="0">
                <a:solidFill>
                  <a:srgbClr val="0000CC"/>
                </a:solidFill>
              </a:rPr>
              <a:t>Double Loop Learning	-	Doing the </a:t>
            </a:r>
            <a:r>
              <a:rPr lang="en-GB" b="1" i="1" dirty="0">
                <a:solidFill>
                  <a:srgbClr val="0000CC"/>
                </a:solidFill>
              </a:rPr>
              <a:t>right things</a:t>
            </a:r>
          </a:p>
          <a:p>
            <a:endParaRPr lang="en-GB" dirty="0">
              <a:solidFill>
                <a:srgbClr val="0000CC"/>
              </a:solidFill>
            </a:endParaRPr>
          </a:p>
          <a:p>
            <a:r>
              <a:rPr lang="en-GB" dirty="0">
                <a:solidFill>
                  <a:srgbClr val="0000CC"/>
                </a:solidFill>
              </a:rPr>
              <a:t>Triple Loop Learning 	-	Why are we doing these things in the first 						place?  </a:t>
            </a:r>
            <a:r>
              <a:rPr lang="en-GB" b="1" i="1" dirty="0">
                <a:solidFill>
                  <a:srgbClr val="0000CC"/>
                </a:solidFill>
              </a:rPr>
              <a:t>Are these the right things?</a:t>
            </a:r>
          </a:p>
        </p:txBody>
      </p:sp>
      <p:pic>
        <p:nvPicPr>
          <p:cNvPr id="3074" name="Picture 2" descr="a man in a purple shirt making a sad face">
            <a:extLst>
              <a:ext uri="{FF2B5EF4-FFF2-40B4-BE49-F238E27FC236}">
                <a16:creationId xmlns:a16="http://schemas.microsoft.com/office/drawing/2014/main" id="{4D2962CC-E58D-B717-28C4-10B188BF0C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95057"/>
            <a:ext cx="2122714" cy="1714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4674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91A44-EDAE-4D81-93BA-1B32897EBB33}"/>
              </a:ext>
            </a:extLst>
          </p:cNvPr>
          <p:cNvSpPr>
            <a:spLocks noGrp="1"/>
          </p:cNvSpPr>
          <p:nvPr>
            <p:ph type="title"/>
          </p:nvPr>
        </p:nvSpPr>
        <p:spPr>
          <a:xfrm>
            <a:off x="1979712" y="56355"/>
            <a:ext cx="5112568" cy="1325563"/>
          </a:xfrm>
        </p:spPr>
        <p:txBody>
          <a:bodyPr/>
          <a:lstStyle/>
          <a:p>
            <a:pPr algn="ctr"/>
            <a:r>
              <a:rPr lang="en-GB" dirty="0">
                <a:solidFill>
                  <a:srgbClr val="0000CC"/>
                </a:solidFill>
              </a:rPr>
              <a:t>Single, Double and Triple-Loop Learning</a:t>
            </a:r>
          </a:p>
        </p:txBody>
      </p:sp>
      <p:pic>
        <p:nvPicPr>
          <p:cNvPr id="6" name="Picture 5">
            <a:extLst>
              <a:ext uri="{FF2B5EF4-FFF2-40B4-BE49-F238E27FC236}">
                <a16:creationId xmlns:a16="http://schemas.microsoft.com/office/drawing/2014/main" id="{6477302E-7DFF-48A8-B120-61344C394D97}"/>
              </a:ext>
            </a:extLst>
          </p:cNvPr>
          <p:cNvPicPr>
            <a:picLocks noChangeAspect="1"/>
          </p:cNvPicPr>
          <p:nvPr/>
        </p:nvPicPr>
        <p:blipFill>
          <a:blip r:embed="rId2"/>
          <a:stretch>
            <a:fillRect/>
          </a:stretch>
        </p:blipFill>
        <p:spPr>
          <a:xfrm>
            <a:off x="1366390" y="1480865"/>
            <a:ext cx="6411220" cy="3896269"/>
          </a:xfrm>
          <a:prstGeom prst="rect">
            <a:avLst/>
          </a:prstGeom>
        </p:spPr>
      </p:pic>
    </p:spTree>
    <p:extLst>
      <p:ext uri="{BB962C8B-B14F-4D97-AF65-F5344CB8AC3E}">
        <p14:creationId xmlns:p14="http://schemas.microsoft.com/office/powerpoint/2010/main" val="1702049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975643"/>
          </a:xfrm>
        </p:spPr>
        <p:txBody>
          <a:bodyPr/>
          <a:lstStyle/>
          <a:p>
            <a:r>
              <a:rPr lang="en-GB" dirty="0"/>
              <a:t>Some other thoughts…</a:t>
            </a:r>
            <a:endParaRPr lang="en-US" dirty="0"/>
          </a:p>
        </p:txBody>
      </p:sp>
      <p:sp>
        <p:nvSpPr>
          <p:cNvPr id="3" name="Content Placeholder 2"/>
          <p:cNvSpPr>
            <a:spLocks noGrp="1"/>
          </p:cNvSpPr>
          <p:nvPr>
            <p:ph idx="1"/>
          </p:nvPr>
        </p:nvSpPr>
        <p:spPr>
          <a:xfrm>
            <a:off x="386943" y="1772816"/>
            <a:ext cx="7886700" cy="2736304"/>
          </a:xfrm>
        </p:spPr>
        <p:txBody>
          <a:bodyPr/>
          <a:lstStyle/>
          <a:p>
            <a:r>
              <a:rPr lang="en-GB" dirty="0">
                <a:solidFill>
                  <a:srgbClr val="0000CC"/>
                </a:solidFill>
              </a:rPr>
              <a:t>According to Bill Starbuck (1983):</a:t>
            </a:r>
          </a:p>
          <a:p>
            <a:pPr lvl="1"/>
            <a:r>
              <a:rPr lang="en-GB" dirty="0">
                <a:solidFill>
                  <a:srgbClr val="0000CC"/>
                </a:solidFill>
              </a:rPr>
              <a:t>Organizations are action-generators that don’t plan (think) and then do (act)</a:t>
            </a:r>
          </a:p>
          <a:p>
            <a:pPr lvl="1"/>
            <a:r>
              <a:rPr lang="en-GB" dirty="0">
                <a:solidFill>
                  <a:srgbClr val="0000CC"/>
                </a:solidFill>
              </a:rPr>
              <a:t>Organizations do what they are good at, </a:t>
            </a:r>
            <a:r>
              <a:rPr lang="en-GB" i="1" dirty="0">
                <a:solidFill>
                  <a:srgbClr val="0000CC"/>
                </a:solidFill>
              </a:rPr>
              <a:t>then</a:t>
            </a:r>
            <a:r>
              <a:rPr lang="en-GB" dirty="0">
                <a:solidFill>
                  <a:srgbClr val="0000CC"/>
                </a:solidFill>
              </a:rPr>
              <a:t> they search for problems that look like a justification for their action</a:t>
            </a:r>
          </a:p>
        </p:txBody>
      </p:sp>
      <p:pic>
        <p:nvPicPr>
          <p:cNvPr id="5" name="Picture 4">
            <a:extLst>
              <a:ext uri="{FF2B5EF4-FFF2-40B4-BE49-F238E27FC236}">
                <a16:creationId xmlns:a16="http://schemas.microsoft.com/office/drawing/2014/main" id="{F31B5238-B03C-57AC-9FCE-B61E0EF429A0}"/>
              </a:ext>
            </a:extLst>
          </p:cNvPr>
          <p:cNvPicPr>
            <a:picLocks noChangeAspect="1"/>
          </p:cNvPicPr>
          <p:nvPr/>
        </p:nvPicPr>
        <p:blipFill>
          <a:blip r:embed="rId2"/>
          <a:stretch>
            <a:fillRect/>
          </a:stretch>
        </p:blipFill>
        <p:spPr>
          <a:xfrm>
            <a:off x="2857045" y="3354497"/>
            <a:ext cx="3429909" cy="2338732"/>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903635"/>
          </a:xfrm>
        </p:spPr>
        <p:txBody>
          <a:bodyPr/>
          <a:lstStyle/>
          <a:p>
            <a:pPr algn="ctr"/>
            <a:r>
              <a:rPr lang="en-US" dirty="0"/>
              <a:t>Henry Mintzberg</a:t>
            </a:r>
          </a:p>
        </p:txBody>
      </p:sp>
      <p:sp>
        <p:nvSpPr>
          <p:cNvPr id="3" name="Content Placeholder 2"/>
          <p:cNvSpPr>
            <a:spLocks noGrp="1"/>
          </p:cNvSpPr>
          <p:nvPr>
            <p:ph idx="1"/>
          </p:nvPr>
        </p:nvSpPr>
        <p:spPr>
          <a:xfrm>
            <a:off x="511087" y="1268759"/>
            <a:ext cx="5857056" cy="3869297"/>
          </a:xfrm>
        </p:spPr>
        <p:txBody>
          <a:bodyPr>
            <a:normAutofit/>
          </a:bodyPr>
          <a:lstStyle/>
          <a:p>
            <a:pPr marL="0" indent="0">
              <a:buNone/>
            </a:pPr>
            <a:r>
              <a:rPr lang="en-GB" dirty="0">
                <a:solidFill>
                  <a:srgbClr val="0000CC"/>
                </a:solidFill>
              </a:rPr>
              <a:t>Mintzberg researched five managers in depth by shadowing them, and discovered that: -</a:t>
            </a:r>
          </a:p>
          <a:p>
            <a:pPr marL="0" indent="0">
              <a:buNone/>
            </a:pPr>
            <a:endParaRPr lang="en-GB" dirty="0">
              <a:solidFill>
                <a:srgbClr val="0000CC"/>
              </a:solidFill>
            </a:endParaRPr>
          </a:p>
          <a:p>
            <a:pPr lvl="1"/>
            <a:r>
              <a:rPr lang="en-GB" dirty="0">
                <a:solidFill>
                  <a:srgbClr val="0000CC"/>
                </a:solidFill>
              </a:rPr>
              <a:t>Management was based on </a:t>
            </a:r>
            <a:r>
              <a:rPr lang="en-GB" i="1" dirty="0">
                <a:solidFill>
                  <a:srgbClr val="0000CC"/>
                </a:solidFill>
              </a:rPr>
              <a:t>judgement and intuition </a:t>
            </a:r>
            <a:r>
              <a:rPr lang="en-GB" dirty="0">
                <a:solidFill>
                  <a:srgbClr val="0000CC"/>
                </a:solidFill>
              </a:rPr>
              <a:t>rather than on rational analysis and planning</a:t>
            </a:r>
          </a:p>
          <a:p>
            <a:pPr lvl="1"/>
            <a:r>
              <a:rPr lang="en-GB" dirty="0">
                <a:solidFill>
                  <a:srgbClr val="0000CC"/>
                </a:solidFill>
              </a:rPr>
              <a:t>Managers did not behave as if they were rational engineers but played diverse roles, engaged in fragmented tasks and often improvised</a:t>
            </a:r>
            <a:endParaRPr lang="en-AU" dirty="0">
              <a:solidFill>
                <a:srgbClr val="0000CC"/>
              </a:solidFill>
            </a:endParaRPr>
          </a:p>
        </p:txBody>
      </p:sp>
      <p:pic>
        <p:nvPicPr>
          <p:cNvPr id="5" name="Picture 4">
            <a:extLst>
              <a:ext uri="{FF2B5EF4-FFF2-40B4-BE49-F238E27FC236}">
                <a16:creationId xmlns:a16="http://schemas.microsoft.com/office/drawing/2014/main" id="{0DCD8611-0818-F75D-235A-049C40BBF93C}"/>
              </a:ext>
            </a:extLst>
          </p:cNvPr>
          <p:cNvPicPr>
            <a:picLocks noChangeAspect="1"/>
          </p:cNvPicPr>
          <p:nvPr/>
        </p:nvPicPr>
        <p:blipFill>
          <a:blip r:embed="rId2"/>
          <a:stretch>
            <a:fillRect/>
          </a:stretch>
        </p:blipFill>
        <p:spPr>
          <a:xfrm>
            <a:off x="6705549" y="3476667"/>
            <a:ext cx="2438451" cy="219586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831627"/>
          </a:xfrm>
        </p:spPr>
        <p:txBody>
          <a:bodyPr/>
          <a:lstStyle/>
          <a:p>
            <a:pPr algn="ctr"/>
            <a:r>
              <a:rPr lang="en-US" dirty="0" err="1"/>
              <a:t>Mintzberg’s</a:t>
            </a:r>
            <a:r>
              <a:rPr lang="en-US" dirty="0"/>
              <a:t> power</a:t>
            </a:r>
          </a:p>
        </p:txBody>
      </p:sp>
      <p:sp>
        <p:nvSpPr>
          <p:cNvPr id="3" name="Content Placeholder 2"/>
          <p:cNvSpPr>
            <a:spLocks noGrp="1"/>
          </p:cNvSpPr>
          <p:nvPr>
            <p:ph idx="1"/>
          </p:nvPr>
        </p:nvSpPr>
        <p:spPr>
          <a:xfrm>
            <a:off x="628650" y="1422853"/>
            <a:ext cx="7886700" cy="3691607"/>
          </a:xfrm>
        </p:spPr>
        <p:txBody>
          <a:bodyPr/>
          <a:lstStyle/>
          <a:p>
            <a:r>
              <a:rPr lang="en-GB" dirty="0">
                <a:solidFill>
                  <a:srgbClr val="0000CC"/>
                </a:solidFill>
              </a:rPr>
              <a:t>Mintzberg said that the organization’s design, culture and power games all co-shape the strategy of the organization, not the other way round</a:t>
            </a:r>
          </a:p>
          <a:p>
            <a:r>
              <a:rPr lang="en-GB" dirty="0">
                <a:solidFill>
                  <a:srgbClr val="0000CC"/>
                </a:solidFill>
              </a:rPr>
              <a:t>The head (top management) is held hostage by the body (the organization) and its politics:</a:t>
            </a:r>
          </a:p>
          <a:p>
            <a:pPr lvl="1"/>
            <a:r>
              <a:rPr lang="en-GB" dirty="0">
                <a:solidFill>
                  <a:srgbClr val="0000CC"/>
                </a:solidFill>
              </a:rPr>
              <a:t>Strategy is useful because it provides a rationale, a kind of camouflage or </a:t>
            </a:r>
            <a:r>
              <a:rPr lang="en-GB" i="1" dirty="0">
                <a:solidFill>
                  <a:srgbClr val="0000CC"/>
                </a:solidFill>
              </a:rPr>
              <a:t>veneer</a:t>
            </a:r>
            <a:r>
              <a:rPr lang="en-GB" dirty="0">
                <a:solidFill>
                  <a:srgbClr val="0000CC"/>
                </a:solidFill>
              </a:rPr>
              <a:t>, for doing things</a:t>
            </a:r>
            <a:endParaRPr lang="en-AU" dirty="0">
              <a:solidFill>
                <a:srgbClr val="0000CC"/>
              </a:solidFill>
            </a:endParaRPr>
          </a:p>
        </p:txBody>
      </p:sp>
      <p:pic>
        <p:nvPicPr>
          <p:cNvPr id="5" name="Picture 4">
            <a:extLst>
              <a:ext uri="{FF2B5EF4-FFF2-40B4-BE49-F238E27FC236}">
                <a16:creationId xmlns:a16="http://schemas.microsoft.com/office/drawing/2014/main" id="{2A9513F7-35F2-2F79-4529-0C9D45399932}"/>
              </a:ext>
            </a:extLst>
          </p:cNvPr>
          <p:cNvPicPr>
            <a:picLocks noChangeAspect="1"/>
          </p:cNvPicPr>
          <p:nvPr/>
        </p:nvPicPr>
        <p:blipFill>
          <a:blip r:embed="rId2"/>
          <a:stretch>
            <a:fillRect/>
          </a:stretch>
        </p:blipFill>
        <p:spPr>
          <a:xfrm>
            <a:off x="2670902" y="3956694"/>
            <a:ext cx="3802195" cy="176731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4300"/>
            <a:ext cx="7886700" cy="1325563"/>
          </a:xfrm>
        </p:spPr>
        <p:txBody>
          <a:bodyPr/>
          <a:lstStyle/>
          <a:p>
            <a:pPr algn="ctr"/>
            <a:r>
              <a:rPr lang="en-GB" dirty="0"/>
              <a:t>Mintzberg opposes deliberate strategy</a:t>
            </a:r>
            <a:endParaRPr lang="en-US" dirty="0"/>
          </a:p>
        </p:txBody>
      </p:sp>
      <p:sp>
        <p:nvSpPr>
          <p:cNvPr id="4" name="Content Placeholder 3"/>
          <p:cNvSpPr>
            <a:spLocks noGrp="1"/>
          </p:cNvSpPr>
          <p:nvPr>
            <p:ph idx="1"/>
          </p:nvPr>
        </p:nvSpPr>
        <p:spPr>
          <a:xfrm>
            <a:off x="659135" y="1431454"/>
            <a:ext cx="7886700" cy="2487403"/>
          </a:xfrm>
        </p:spPr>
        <p:txBody>
          <a:bodyPr/>
          <a:lstStyle/>
          <a:p>
            <a:pPr marL="0" indent="0">
              <a:buNone/>
            </a:pPr>
            <a:r>
              <a:rPr lang="en-GB" dirty="0">
                <a:solidFill>
                  <a:srgbClr val="0000CC"/>
                </a:solidFill>
              </a:rPr>
              <a:t>Deliberate strategies are: </a:t>
            </a:r>
          </a:p>
          <a:p>
            <a:pPr lvl="1"/>
            <a:r>
              <a:rPr lang="en-GB" dirty="0">
                <a:solidFill>
                  <a:srgbClr val="0000CC"/>
                </a:solidFill>
              </a:rPr>
              <a:t>intentionally designed by integrating data and scanning the environment</a:t>
            </a:r>
            <a:endParaRPr lang="en-AU" dirty="0">
              <a:solidFill>
                <a:srgbClr val="0000CC"/>
              </a:solidFill>
            </a:endParaRPr>
          </a:p>
          <a:p>
            <a:pPr lvl="1"/>
            <a:r>
              <a:rPr lang="en-GB" dirty="0">
                <a:solidFill>
                  <a:srgbClr val="0000CC"/>
                </a:solidFill>
              </a:rPr>
              <a:t>carefully articulated</a:t>
            </a:r>
          </a:p>
          <a:p>
            <a:pPr lvl="1"/>
            <a:r>
              <a:rPr lang="en-GB" dirty="0">
                <a:solidFill>
                  <a:srgbClr val="0000CC"/>
                </a:solidFill>
              </a:rPr>
              <a:t>communicated widely through an organization</a:t>
            </a:r>
          </a:p>
          <a:p>
            <a:pPr lvl="1"/>
            <a:r>
              <a:rPr lang="en-GB" dirty="0">
                <a:solidFill>
                  <a:srgbClr val="0000CC"/>
                </a:solidFill>
              </a:rPr>
              <a:t>implemented with an express outcome in mind</a:t>
            </a:r>
          </a:p>
          <a:p>
            <a:pPr marL="0" indent="0">
              <a:buNone/>
            </a:pPr>
            <a:r>
              <a:rPr lang="en-GB" dirty="0">
                <a:solidFill>
                  <a:srgbClr val="0000CC"/>
                </a:solidFill>
              </a:rPr>
              <a:t>Strategy analysts then assess whether the objectives of a deliberate strategy are actually achieved</a:t>
            </a:r>
            <a:r>
              <a:rPr lang="en-AU" dirty="0">
                <a:solidFill>
                  <a:srgbClr val="0000CC"/>
                </a:solidFill>
              </a:rPr>
              <a:t> </a:t>
            </a:r>
            <a:endParaRPr lang="en-US" dirty="0">
              <a:solidFill>
                <a:srgbClr val="0000CC"/>
              </a:solidFill>
            </a:endParaRPr>
          </a:p>
        </p:txBody>
      </p:sp>
      <p:pic>
        <p:nvPicPr>
          <p:cNvPr id="5" name="Picture 4">
            <a:extLst>
              <a:ext uri="{FF2B5EF4-FFF2-40B4-BE49-F238E27FC236}">
                <a16:creationId xmlns:a16="http://schemas.microsoft.com/office/drawing/2014/main" id="{24150C55-CB40-26D9-CB3F-D1C18837902F}"/>
              </a:ext>
            </a:extLst>
          </p:cNvPr>
          <p:cNvPicPr>
            <a:picLocks noChangeAspect="1"/>
          </p:cNvPicPr>
          <p:nvPr/>
        </p:nvPicPr>
        <p:blipFill>
          <a:blip r:embed="rId2"/>
          <a:stretch>
            <a:fillRect/>
          </a:stretch>
        </p:blipFill>
        <p:spPr>
          <a:xfrm>
            <a:off x="5495416" y="3656776"/>
            <a:ext cx="3648584" cy="204816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500"/>
                                        <p:tgtEl>
                                          <p:spTgt spid="4">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4">
                                            <p:txEl>
                                              <p:pRg st="5" end="5"/>
                                            </p:txEl>
                                          </p:spTgt>
                                        </p:tgtEl>
                                        <p:attrNameLst>
                                          <p:attrName>style.visibility</p:attrName>
                                        </p:attrNameLst>
                                      </p:cBhvr>
                                      <p:to>
                                        <p:strVal val="visible"/>
                                      </p:to>
                                    </p:set>
                                    <p:animEffect transition="in" filter="fade">
                                      <p:cBhvr>
                                        <p:cTn id="24"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831627"/>
          </a:xfrm>
        </p:spPr>
        <p:txBody>
          <a:bodyPr/>
          <a:lstStyle/>
          <a:p>
            <a:pPr algn="ctr"/>
            <a:r>
              <a:rPr lang="en-US" dirty="0" err="1"/>
              <a:t>Mintzberg’s</a:t>
            </a:r>
            <a:r>
              <a:rPr lang="en-US" dirty="0"/>
              <a:t> view</a:t>
            </a:r>
          </a:p>
        </p:txBody>
      </p:sp>
      <p:sp>
        <p:nvSpPr>
          <p:cNvPr id="3" name="Content Placeholder 2"/>
          <p:cNvSpPr>
            <a:spLocks noGrp="1"/>
          </p:cNvSpPr>
          <p:nvPr>
            <p:ph idx="1"/>
          </p:nvPr>
        </p:nvSpPr>
        <p:spPr>
          <a:xfrm>
            <a:off x="628650" y="1268760"/>
            <a:ext cx="7886700" cy="3907631"/>
          </a:xfrm>
        </p:spPr>
        <p:txBody>
          <a:bodyPr/>
          <a:lstStyle/>
          <a:p>
            <a:r>
              <a:rPr lang="en-GB" dirty="0">
                <a:solidFill>
                  <a:srgbClr val="0000CC"/>
                </a:solidFill>
              </a:rPr>
              <a:t>Strategy is a story that can be made to fit whatever the facts are represented as being:</a:t>
            </a:r>
          </a:p>
          <a:p>
            <a:endParaRPr lang="en-GB" dirty="0">
              <a:solidFill>
                <a:srgbClr val="0000CC"/>
              </a:solidFill>
            </a:endParaRPr>
          </a:p>
          <a:p>
            <a:pPr lvl="1"/>
            <a:r>
              <a:rPr lang="en-GB" dirty="0">
                <a:solidFill>
                  <a:srgbClr val="0000CC"/>
                </a:solidFill>
              </a:rPr>
              <a:t>‘The notion that strategy is something that should happen way up there, far removed from the details of running an organization on a daily basis, is one of the great fallacies of conventional management. And it explains a good many of the most dramatic failures in business and public policy today’ </a:t>
            </a:r>
          </a:p>
          <a:p>
            <a:pPr lvl="1"/>
            <a:endParaRPr lang="en-GB" dirty="0">
              <a:solidFill>
                <a:srgbClr val="0000CC"/>
              </a:solidFill>
            </a:endParaRPr>
          </a:p>
          <a:p>
            <a:pPr lvl="1"/>
            <a:r>
              <a:rPr lang="en-GB" dirty="0">
                <a:solidFill>
                  <a:srgbClr val="0000CC"/>
                </a:solidFill>
              </a:rPr>
              <a:t>Strategy is used to legitimate where an organization has got to and how it got there, rather than showing it the way to get there</a:t>
            </a:r>
            <a:endParaRPr lang="en-US" dirty="0">
              <a:solidFill>
                <a:srgbClr val="0000CC"/>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99231"/>
            <a:ext cx="7886700" cy="831627"/>
          </a:xfrm>
        </p:spPr>
        <p:txBody>
          <a:bodyPr/>
          <a:lstStyle/>
          <a:p>
            <a:pPr algn="ctr"/>
            <a:r>
              <a:rPr lang="en-GB" dirty="0" err="1"/>
              <a:t>Mintzberg</a:t>
            </a:r>
            <a:r>
              <a:rPr lang="en-GB" dirty="0"/>
              <a:t> and emergence</a:t>
            </a:r>
            <a:endParaRPr lang="en-US" dirty="0"/>
          </a:p>
        </p:txBody>
      </p:sp>
      <p:sp>
        <p:nvSpPr>
          <p:cNvPr id="3" name="Content Placeholder 2"/>
          <p:cNvSpPr>
            <a:spLocks noGrp="1"/>
          </p:cNvSpPr>
          <p:nvPr>
            <p:ph idx="1"/>
          </p:nvPr>
        </p:nvSpPr>
        <p:spPr>
          <a:xfrm>
            <a:off x="614189" y="1051843"/>
            <a:ext cx="7886700" cy="4351338"/>
          </a:xfrm>
        </p:spPr>
        <p:txBody>
          <a:bodyPr/>
          <a:lstStyle/>
          <a:p>
            <a:r>
              <a:rPr lang="en-US" dirty="0" err="1"/>
              <a:t>Mintzberg’s</a:t>
            </a:r>
            <a:r>
              <a:rPr lang="en-US" dirty="0"/>
              <a:t> theory is based on ‘emergence’:</a:t>
            </a:r>
          </a:p>
          <a:p>
            <a:pPr lvl="1"/>
            <a:r>
              <a:rPr lang="en-GB" dirty="0"/>
              <a:t>Emergent strategy originates in the interaction of the organization with its environment</a:t>
            </a:r>
          </a:p>
          <a:p>
            <a:pPr lvl="1"/>
            <a:r>
              <a:rPr lang="en-GB" dirty="0"/>
              <a:t>As events unfold and ideas about them coalesce, emergent strategies tend to converge as ideas and actions from multiple sources are integrated into a pattern</a:t>
            </a:r>
            <a:endParaRPr lang="en-AU" dirty="0"/>
          </a:p>
          <a:p>
            <a:pPr lvl="1"/>
            <a:r>
              <a:rPr lang="en-US" dirty="0"/>
              <a:t>Strategy is what strategists do in practice</a:t>
            </a:r>
          </a:p>
          <a:p>
            <a:pPr lvl="1"/>
            <a:r>
              <a:rPr lang="en-US" dirty="0"/>
              <a:t>Strategy </a:t>
            </a:r>
            <a:r>
              <a:rPr lang="en-GB" dirty="0"/>
              <a:t>is constantly being redefined, reconfigured and renegotiated in practice</a:t>
            </a:r>
          </a:p>
          <a:p>
            <a:pPr lvl="1"/>
            <a:r>
              <a:rPr lang="en-GB" dirty="0"/>
              <a:t>Strategy is a form of negotiated order – or better, negotiated ordering</a:t>
            </a:r>
          </a:p>
        </p:txBody>
      </p:sp>
      <p:pic>
        <p:nvPicPr>
          <p:cNvPr id="5" name="Picture 4">
            <a:extLst>
              <a:ext uri="{FF2B5EF4-FFF2-40B4-BE49-F238E27FC236}">
                <a16:creationId xmlns:a16="http://schemas.microsoft.com/office/drawing/2014/main" id="{70DBBE8B-E29D-AC2B-C33D-A63A4E7C4A4C}"/>
              </a:ext>
            </a:extLst>
          </p:cNvPr>
          <p:cNvPicPr>
            <a:picLocks noChangeAspect="1"/>
          </p:cNvPicPr>
          <p:nvPr/>
        </p:nvPicPr>
        <p:blipFill>
          <a:blip r:embed="rId2"/>
          <a:stretch>
            <a:fillRect/>
          </a:stretch>
        </p:blipFill>
        <p:spPr>
          <a:xfrm>
            <a:off x="3418179" y="4229719"/>
            <a:ext cx="2705509" cy="14889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5D839-6D93-4EF5-B373-4015DDD45CD5}"/>
              </a:ext>
            </a:extLst>
          </p:cNvPr>
          <p:cNvSpPr>
            <a:spLocks noGrp="1"/>
          </p:cNvSpPr>
          <p:nvPr>
            <p:ph type="title"/>
          </p:nvPr>
        </p:nvSpPr>
        <p:spPr>
          <a:xfrm>
            <a:off x="628650" y="188640"/>
            <a:ext cx="7886700" cy="903635"/>
          </a:xfrm>
        </p:spPr>
        <p:txBody>
          <a:bodyPr/>
          <a:lstStyle/>
          <a:p>
            <a:pPr algn="ctr"/>
            <a:r>
              <a:rPr lang="en-GB" dirty="0"/>
              <a:t>Emergent Strategy</a:t>
            </a:r>
          </a:p>
        </p:txBody>
      </p:sp>
      <p:sp>
        <p:nvSpPr>
          <p:cNvPr id="5" name="Arrow: Right 4">
            <a:extLst>
              <a:ext uri="{FF2B5EF4-FFF2-40B4-BE49-F238E27FC236}">
                <a16:creationId xmlns:a16="http://schemas.microsoft.com/office/drawing/2014/main" id="{01C4AFB9-B05E-44B3-861E-82B66ADA0A6F}"/>
              </a:ext>
            </a:extLst>
          </p:cNvPr>
          <p:cNvSpPr/>
          <p:nvPr/>
        </p:nvSpPr>
        <p:spPr>
          <a:xfrm rot="1198649">
            <a:off x="1147919" y="1435771"/>
            <a:ext cx="2376264" cy="18722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Intended Strategy</a:t>
            </a:r>
          </a:p>
        </p:txBody>
      </p:sp>
      <p:sp>
        <p:nvSpPr>
          <p:cNvPr id="6" name="Arrow: Right 5">
            <a:extLst>
              <a:ext uri="{FF2B5EF4-FFF2-40B4-BE49-F238E27FC236}">
                <a16:creationId xmlns:a16="http://schemas.microsoft.com/office/drawing/2014/main" id="{71A66D80-E991-4EA9-8D6C-7AA571E904EF}"/>
              </a:ext>
            </a:extLst>
          </p:cNvPr>
          <p:cNvSpPr/>
          <p:nvPr/>
        </p:nvSpPr>
        <p:spPr>
          <a:xfrm rot="1212885">
            <a:off x="3360687" y="2875431"/>
            <a:ext cx="3456384" cy="11071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Deliberate Strategy</a:t>
            </a:r>
          </a:p>
        </p:txBody>
      </p:sp>
      <p:sp>
        <p:nvSpPr>
          <p:cNvPr id="7" name="Arrow: Curved Left 6">
            <a:extLst>
              <a:ext uri="{FF2B5EF4-FFF2-40B4-BE49-F238E27FC236}">
                <a16:creationId xmlns:a16="http://schemas.microsoft.com/office/drawing/2014/main" id="{B84817A7-A199-413A-A94A-AC955D478237}"/>
              </a:ext>
            </a:extLst>
          </p:cNvPr>
          <p:cNvSpPr/>
          <p:nvPr/>
        </p:nvSpPr>
        <p:spPr>
          <a:xfrm rot="1162946">
            <a:off x="3155818" y="3200426"/>
            <a:ext cx="626330" cy="112142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TextBox 7">
            <a:extLst>
              <a:ext uri="{FF2B5EF4-FFF2-40B4-BE49-F238E27FC236}">
                <a16:creationId xmlns:a16="http://schemas.microsoft.com/office/drawing/2014/main" id="{539E03DD-2F12-40DE-84F4-BB0BDAC1ECA8}"/>
              </a:ext>
            </a:extLst>
          </p:cNvPr>
          <p:cNvSpPr txBox="1"/>
          <p:nvPr/>
        </p:nvSpPr>
        <p:spPr>
          <a:xfrm>
            <a:off x="915218" y="3841123"/>
            <a:ext cx="2012539" cy="369332"/>
          </a:xfrm>
          <a:prstGeom prst="rect">
            <a:avLst/>
          </a:prstGeom>
          <a:noFill/>
        </p:spPr>
        <p:txBody>
          <a:bodyPr wrap="none" rtlCol="0">
            <a:spAutoFit/>
          </a:bodyPr>
          <a:lstStyle/>
          <a:p>
            <a:r>
              <a:rPr lang="en-GB" dirty="0"/>
              <a:t>Unrealised Strategy</a:t>
            </a:r>
          </a:p>
        </p:txBody>
      </p:sp>
      <p:sp>
        <p:nvSpPr>
          <p:cNvPr id="9" name="Arrow: Right 8">
            <a:extLst>
              <a:ext uri="{FF2B5EF4-FFF2-40B4-BE49-F238E27FC236}">
                <a16:creationId xmlns:a16="http://schemas.microsoft.com/office/drawing/2014/main" id="{CB357135-4ADA-42EC-A072-C0E8AF199B84}"/>
              </a:ext>
            </a:extLst>
          </p:cNvPr>
          <p:cNvSpPr/>
          <p:nvPr/>
        </p:nvSpPr>
        <p:spPr>
          <a:xfrm>
            <a:off x="7082383" y="3360650"/>
            <a:ext cx="1440160" cy="15998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Realised Strategy</a:t>
            </a:r>
          </a:p>
        </p:txBody>
      </p:sp>
      <p:sp>
        <p:nvSpPr>
          <p:cNvPr id="10" name="TextBox 9">
            <a:extLst>
              <a:ext uri="{FF2B5EF4-FFF2-40B4-BE49-F238E27FC236}">
                <a16:creationId xmlns:a16="http://schemas.microsoft.com/office/drawing/2014/main" id="{F8D06BF9-50B6-48BA-9317-6A7A46E2FDAB}"/>
              </a:ext>
            </a:extLst>
          </p:cNvPr>
          <p:cNvSpPr txBox="1"/>
          <p:nvPr/>
        </p:nvSpPr>
        <p:spPr>
          <a:xfrm rot="19120375">
            <a:off x="3743121" y="4756502"/>
            <a:ext cx="1944216" cy="369332"/>
          </a:xfrm>
          <a:prstGeom prst="rect">
            <a:avLst/>
          </a:prstGeom>
          <a:noFill/>
        </p:spPr>
        <p:txBody>
          <a:bodyPr wrap="square" rtlCol="0">
            <a:spAutoFit/>
          </a:bodyPr>
          <a:lstStyle/>
          <a:p>
            <a:r>
              <a:rPr lang="en-GB" dirty="0"/>
              <a:t>Emergent Strategy</a:t>
            </a:r>
          </a:p>
        </p:txBody>
      </p:sp>
      <p:cxnSp>
        <p:nvCxnSpPr>
          <p:cNvPr id="12" name="Straight Arrow Connector 11">
            <a:extLst>
              <a:ext uri="{FF2B5EF4-FFF2-40B4-BE49-F238E27FC236}">
                <a16:creationId xmlns:a16="http://schemas.microsoft.com/office/drawing/2014/main" id="{88EEC389-06CF-4D60-A6DD-FB94E2D3844B}"/>
              </a:ext>
            </a:extLst>
          </p:cNvPr>
          <p:cNvCxnSpPr/>
          <p:nvPr/>
        </p:nvCxnSpPr>
        <p:spPr>
          <a:xfrm flipV="1">
            <a:off x="4130965" y="3841123"/>
            <a:ext cx="585051" cy="184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28CD2B01-DC95-4BCE-AD6D-45D104F9AADF}"/>
              </a:ext>
            </a:extLst>
          </p:cNvPr>
          <p:cNvCxnSpPr/>
          <p:nvPr/>
        </p:nvCxnSpPr>
        <p:spPr>
          <a:xfrm flipV="1">
            <a:off x="4572000" y="4025789"/>
            <a:ext cx="561667" cy="3682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7AD7E55-A911-4CED-93FC-721FE20C28E2}"/>
              </a:ext>
            </a:extLst>
          </p:cNvPr>
          <p:cNvCxnSpPr/>
          <p:nvPr/>
        </p:nvCxnSpPr>
        <p:spPr>
          <a:xfrm flipV="1">
            <a:off x="4459594" y="3841123"/>
            <a:ext cx="733924" cy="184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9E94AFC-1339-458F-ADD1-7724B3D1AF33}"/>
              </a:ext>
            </a:extLst>
          </p:cNvPr>
          <p:cNvCxnSpPr/>
          <p:nvPr/>
        </p:nvCxnSpPr>
        <p:spPr>
          <a:xfrm flipV="1">
            <a:off x="2336051" y="4394001"/>
            <a:ext cx="1283765" cy="3311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4D90E4BA-58F1-4844-9163-5CAACCC5E346}"/>
              </a:ext>
            </a:extLst>
          </p:cNvPr>
          <p:cNvCxnSpPr/>
          <p:nvPr/>
        </p:nvCxnSpPr>
        <p:spPr>
          <a:xfrm flipV="1">
            <a:off x="3150996" y="4729175"/>
            <a:ext cx="896725" cy="6323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D8687AA-F521-4891-9EEB-DE2F0ADEA5C6}"/>
              </a:ext>
            </a:extLst>
          </p:cNvPr>
          <p:cNvCxnSpPr/>
          <p:nvPr/>
        </p:nvCxnSpPr>
        <p:spPr>
          <a:xfrm flipV="1">
            <a:off x="3347864" y="4243393"/>
            <a:ext cx="936104" cy="7717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CE108F3-5F07-4B04-998F-528451F7D05A}"/>
              </a:ext>
            </a:extLst>
          </p:cNvPr>
          <p:cNvCxnSpPr/>
          <p:nvPr/>
        </p:nvCxnSpPr>
        <p:spPr>
          <a:xfrm flipV="1">
            <a:off x="2606596" y="4683997"/>
            <a:ext cx="862387" cy="3613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21C2240E-2CAB-4159-A408-F935C7B0C5C4}"/>
              </a:ext>
            </a:extLst>
          </p:cNvPr>
          <p:cNvCxnSpPr/>
          <p:nvPr/>
        </p:nvCxnSpPr>
        <p:spPr>
          <a:xfrm flipV="1">
            <a:off x="3810600" y="4060699"/>
            <a:ext cx="545376" cy="1491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022CDC08-1081-4E20-A6AA-DB4B7D3115BC}"/>
              </a:ext>
            </a:extLst>
          </p:cNvPr>
          <p:cNvCxnSpPr/>
          <p:nvPr/>
        </p:nvCxnSpPr>
        <p:spPr>
          <a:xfrm flipV="1">
            <a:off x="4423490" y="3966298"/>
            <a:ext cx="950876" cy="7394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55DF52D4-F5F9-4531-AA7E-EFFD6E9A59CD}"/>
              </a:ext>
            </a:extLst>
          </p:cNvPr>
          <p:cNvCxnSpPr/>
          <p:nvPr/>
        </p:nvCxnSpPr>
        <p:spPr>
          <a:xfrm flipV="1">
            <a:off x="4210251" y="4060699"/>
            <a:ext cx="570373" cy="3499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ACC6B5E-4E3E-40E8-B0AA-7D74FC490C2D}"/>
              </a:ext>
            </a:extLst>
          </p:cNvPr>
          <p:cNvCxnSpPr/>
          <p:nvPr/>
        </p:nvCxnSpPr>
        <p:spPr>
          <a:xfrm flipV="1">
            <a:off x="2581946" y="4881119"/>
            <a:ext cx="815139" cy="4804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10CA514B-0F3F-4464-A2AA-62315880A80C}"/>
              </a:ext>
            </a:extLst>
          </p:cNvPr>
          <p:cNvCxnSpPr/>
          <p:nvPr/>
        </p:nvCxnSpPr>
        <p:spPr>
          <a:xfrm flipV="1">
            <a:off x="2303067" y="4705787"/>
            <a:ext cx="611682" cy="1577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225B25CD-D907-4A09-9AB4-1DB6BD003D0F}"/>
              </a:ext>
            </a:extLst>
          </p:cNvPr>
          <p:cNvCxnSpPr/>
          <p:nvPr/>
        </p:nvCxnSpPr>
        <p:spPr>
          <a:xfrm flipV="1">
            <a:off x="3995243" y="4535952"/>
            <a:ext cx="458855" cy="479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1A5A56BF-E720-4274-82DA-D65BF42A5215}"/>
              </a:ext>
            </a:extLst>
          </p:cNvPr>
          <p:cNvCxnSpPr/>
          <p:nvPr/>
        </p:nvCxnSpPr>
        <p:spPr>
          <a:xfrm flipV="1">
            <a:off x="2823135" y="4280876"/>
            <a:ext cx="934222" cy="1841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B5D6C2F5-1C3E-45B0-B05A-E6579BA36FA4}"/>
              </a:ext>
            </a:extLst>
          </p:cNvPr>
          <p:cNvCxnSpPr/>
          <p:nvPr/>
        </p:nvCxnSpPr>
        <p:spPr>
          <a:xfrm flipV="1">
            <a:off x="3644706" y="4320827"/>
            <a:ext cx="403015" cy="2149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EF86D25A-34D7-4676-8239-53B4723D9906}"/>
              </a:ext>
            </a:extLst>
          </p:cNvPr>
          <p:cNvCxnSpPr/>
          <p:nvPr/>
        </p:nvCxnSpPr>
        <p:spPr>
          <a:xfrm flipV="1">
            <a:off x="4015983" y="4446971"/>
            <a:ext cx="362890" cy="2239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82E786FE-5319-43E4-B4EC-B4A7EE94F021}"/>
              </a:ext>
            </a:extLst>
          </p:cNvPr>
          <p:cNvCxnSpPr/>
          <p:nvPr/>
        </p:nvCxnSpPr>
        <p:spPr>
          <a:xfrm flipV="1">
            <a:off x="3556495" y="5045354"/>
            <a:ext cx="304020" cy="4414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44EE84A5-E2AF-44C2-A581-733F6F187AB8}"/>
              </a:ext>
            </a:extLst>
          </p:cNvPr>
          <p:cNvSpPr txBox="1"/>
          <p:nvPr/>
        </p:nvSpPr>
        <p:spPr>
          <a:xfrm>
            <a:off x="5961475" y="5266099"/>
            <a:ext cx="2905860" cy="369332"/>
          </a:xfrm>
          <a:prstGeom prst="rect">
            <a:avLst/>
          </a:prstGeom>
          <a:noFill/>
        </p:spPr>
        <p:txBody>
          <a:bodyPr wrap="none" rtlCol="0">
            <a:spAutoFit/>
          </a:bodyPr>
          <a:lstStyle/>
          <a:p>
            <a:r>
              <a:rPr lang="en-GB" dirty="0"/>
              <a:t>Mintzberg, et al.  (2009) p.12</a:t>
            </a:r>
          </a:p>
        </p:txBody>
      </p:sp>
    </p:spTree>
    <p:extLst>
      <p:ext uri="{BB962C8B-B14F-4D97-AF65-F5344CB8AC3E}">
        <p14:creationId xmlns:p14="http://schemas.microsoft.com/office/powerpoint/2010/main" val="1981448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903635"/>
          </a:xfrm>
        </p:spPr>
        <p:txBody>
          <a:bodyPr/>
          <a:lstStyle/>
          <a:p>
            <a:pPr algn="ctr"/>
            <a:r>
              <a:rPr lang="en-GB" dirty="0"/>
              <a:t>Strategy and culture</a:t>
            </a:r>
            <a:endParaRPr lang="en-US" dirty="0"/>
          </a:p>
        </p:txBody>
      </p:sp>
      <p:sp>
        <p:nvSpPr>
          <p:cNvPr id="3" name="Content Placeholder 2"/>
          <p:cNvSpPr>
            <a:spLocks noGrp="1"/>
          </p:cNvSpPr>
          <p:nvPr>
            <p:ph idx="1"/>
          </p:nvPr>
        </p:nvSpPr>
        <p:spPr>
          <a:xfrm>
            <a:off x="683568" y="1412776"/>
            <a:ext cx="7886700" cy="4032448"/>
          </a:xfrm>
        </p:spPr>
        <p:txBody>
          <a:bodyPr/>
          <a:lstStyle/>
          <a:p>
            <a:r>
              <a:rPr lang="en-GB" dirty="0">
                <a:solidFill>
                  <a:srgbClr val="0000CC"/>
                </a:solidFill>
              </a:rPr>
              <a:t>Culture represents the taken-for-granted ways an organization perceives its environment and itself: </a:t>
            </a:r>
          </a:p>
          <a:p>
            <a:pPr lvl="1"/>
            <a:r>
              <a:rPr lang="en-GB" dirty="0">
                <a:solidFill>
                  <a:srgbClr val="0000CC"/>
                </a:solidFill>
              </a:rPr>
              <a:t>Culture is often fragmentary and usually emergent around the eruption and condensation of specific issues, so it is usually the case that there is a plurality of organizational cultures in any one context</a:t>
            </a:r>
            <a:endParaRPr lang="en-AU" dirty="0">
              <a:solidFill>
                <a:srgbClr val="0000CC"/>
              </a:solidFill>
            </a:endParaRPr>
          </a:p>
          <a:p>
            <a:r>
              <a:rPr lang="en-AU" dirty="0">
                <a:solidFill>
                  <a:srgbClr val="0000CC"/>
                </a:solidFill>
              </a:rPr>
              <a:t>Schein’s (1997) model has three layers of culture:</a:t>
            </a:r>
          </a:p>
          <a:p>
            <a:pPr lvl="1"/>
            <a:r>
              <a:rPr lang="en-AU" dirty="0">
                <a:solidFill>
                  <a:srgbClr val="0000CC"/>
                </a:solidFill>
              </a:rPr>
              <a:t>artefacts </a:t>
            </a:r>
          </a:p>
          <a:p>
            <a:pPr lvl="1"/>
            <a:r>
              <a:rPr lang="en-AU" dirty="0">
                <a:solidFill>
                  <a:srgbClr val="0000CC"/>
                </a:solidFill>
              </a:rPr>
              <a:t>decisions</a:t>
            </a:r>
          </a:p>
          <a:p>
            <a:pPr lvl="1"/>
            <a:r>
              <a:rPr lang="en-AU" dirty="0">
                <a:solidFill>
                  <a:srgbClr val="0000CC"/>
                </a:solidFill>
              </a:rPr>
              <a:t>values</a:t>
            </a:r>
            <a:endParaRPr lang="en-US" dirty="0">
              <a:solidFill>
                <a:srgbClr val="0000CC"/>
              </a:solidFill>
            </a:endParaRPr>
          </a:p>
        </p:txBody>
      </p:sp>
      <p:pic>
        <p:nvPicPr>
          <p:cNvPr id="5" name="Picture 4">
            <a:extLst>
              <a:ext uri="{FF2B5EF4-FFF2-40B4-BE49-F238E27FC236}">
                <a16:creationId xmlns:a16="http://schemas.microsoft.com/office/drawing/2014/main" id="{94CA2A36-24D0-FE0B-4119-E571818B9421}"/>
              </a:ext>
            </a:extLst>
          </p:cNvPr>
          <p:cNvPicPr>
            <a:picLocks noChangeAspect="1"/>
          </p:cNvPicPr>
          <p:nvPr/>
        </p:nvPicPr>
        <p:blipFill>
          <a:blip r:embed="rId2"/>
          <a:stretch>
            <a:fillRect/>
          </a:stretch>
        </p:blipFill>
        <p:spPr>
          <a:xfrm>
            <a:off x="4833256" y="3554737"/>
            <a:ext cx="4310743" cy="214210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687611"/>
          </a:xfrm>
        </p:spPr>
        <p:txBody>
          <a:bodyPr/>
          <a:lstStyle/>
          <a:p>
            <a:pPr algn="ctr"/>
            <a:r>
              <a:rPr lang="en-US" dirty="0"/>
              <a:t>Strong culture </a:t>
            </a:r>
          </a:p>
        </p:txBody>
      </p:sp>
      <p:sp>
        <p:nvSpPr>
          <p:cNvPr id="3" name="Content Placeholder 2"/>
          <p:cNvSpPr>
            <a:spLocks noGrp="1"/>
          </p:cNvSpPr>
          <p:nvPr>
            <p:ph idx="1"/>
          </p:nvPr>
        </p:nvSpPr>
        <p:spPr>
          <a:xfrm>
            <a:off x="202095" y="1586485"/>
            <a:ext cx="7975798" cy="2301754"/>
          </a:xfrm>
        </p:spPr>
        <p:txBody>
          <a:bodyPr/>
          <a:lstStyle/>
          <a:p>
            <a:pPr marL="0" indent="0">
              <a:buNone/>
            </a:pPr>
            <a:r>
              <a:rPr lang="en-US" dirty="0">
                <a:solidFill>
                  <a:srgbClr val="0000CC"/>
                </a:solidFill>
              </a:rPr>
              <a:t>Peters and Waterman’s In Search of Excellence (1982) emphasized the centrality of culture for strategy:</a:t>
            </a:r>
          </a:p>
          <a:p>
            <a:pPr lvl="1"/>
            <a:r>
              <a:rPr lang="en-US" dirty="0">
                <a:solidFill>
                  <a:srgbClr val="0000CC"/>
                </a:solidFill>
              </a:rPr>
              <a:t>Strong cultures lead to strong strategies </a:t>
            </a:r>
          </a:p>
          <a:p>
            <a:pPr marL="0" indent="0">
              <a:buNone/>
            </a:pPr>
            <a:r>
              <a:rPr lang="en-US" dirty="0">
                <a:solidFill>
                  <a:srgbClr val="0000CC"/>
                </a:solidFill>
              </a:rPr>
              <a:t>Opposing views: Martin’s (2002) view of culture as more realistically differentiated or fragmented:</a:t>
            </a:r>
          </a:p>
          <a:p>
            <a:pPr lvl="1"/>
            <a:r>
              <a:rPr lang="en-US" dirty="0">
                <a:solidFill>
                  <a:srgbClr val="0000CC"/>
                </a:solidFill>
              </a:rPr>
              <a:t>Variability can lead to stronger strategies due to a greater diversity of thinking</a:t>
            </a:r>
          </a:p>
        </p:txBody>
      </p:sp>
      <p:sp>
        <p:nvSpPr>
          <p:cNvPr id="4" name="TextBox 3">
            <a:extLst>
              <a:ext uri="{FF2B5EF4-FFF2-40B4-BE49-F238E27FC236}">
                <a16:creationId xmlns:a16="http://schemas.microsoft.com/office/drawing/2014/main" id="{C9B7C11B-3524-3146-EAA1-9DBB20DD4A46}"/>
              </a:ext>
            </a:extLst>
          </p:cNvPr>
          <p:cNvSpPr txBox="1"/>
          <p:nvPr/>
        </p:nvSpPr>
        <p:spPr>
          <a:xfrm>
            <a:off x="202095" y="4421988"/>
            <a:ext cx="5408212" cy="461665"/>
          </a:xfrm>
          <a:prstGeom prst="rect">
            <a:avLst/>
          </a:prstGeom>
          <a:noFill/>
        </p:spPr>
        <p:txBody>
          <a:bodyPr wrap="none" rtlCol="0">
            <a:spAutoFit/>
          </a:bodyPr>
          <a:lstStyle/>
          <a:p>
            <a:r>
              <a:rPr lang="en-GB" sz="2400" dirty="0"/>
              <a:t>Question:  Are these views irreconcilable?</a:t>
            </a:r>
          </a:p>
        </p:txBody>
      </p:sp>
      <p:pic>
        <p:nvPicPr>
          <p:cNvPr id="6" name="Picture 5">
            <a:extLst>
              <a:ext uri="{FF2B5EF4-FFF2-40B4-BE49-F238E27FC236}">
                <a16:creationId xmlns:a16="http://schemas.microsoft.com/office/drawing/2014/main" id="{C8378A31-7328-1E12-72B8-F6A456800A78}"/>
              </a:ext>
            </a:extLst>
          </p:cNvPr>
          <p:cNvPicPr>
            <a:picLocks noChangeAspect="1"/>
          </p:cNvPicPr>
          <p:nvPr/>
        </p:nvPicPr>
        <p:blipFill>
          <a:blip r:embed="rId2"/>
          <a:stretch>
            <a:fillRect/>
          </a:stretch>
        </p:blipFill>
        <p:spPr>
          <a:xfrm>
            <a:off x="6085114" y="4044601"/>
            <a:ext cx="3058886" cy="167810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C64EC-D189-4C1C-9B39-A4D53ACB19A1}"/>
              </a:ext>
            </a:extLst>
          </p:cNvPr>
          <p:cNvSpPr>
            <a:spLocks noGrp="1"/>
          </p:cNvSpPr>
          <p:nvPr>
            <p:ph type="title"/>
          </p:nvPr>
        </p:nvSpPr>
        <p:spPr>
          <a:xfrm>
            <a:off x="628650" y="132358"/>
            <a:ext cx="7886700" cy="1325563"/>
          </a:xfrm>
        </p:spPr>
        <p:txBody>
          <a:bodyPr/>
          <a:lstStyle/>
          <a:p>
            <a:pPr algn="ctr"/>
            <a:r>
              <a:rPr lang="en-GB" sz="4000" dirty="0"/>
              <a:t>So, what can we surmise about Strategy?</a:t>
            </a:r>
          </a:p>
        </p:txBody>
      </p:sp>
      <p:sp>
        <p:nvSpPr>
          <p:cNvPr id="3" name="Content Placeholder 2">
            <a:extLst>
              <a:ext uri="{FF2B5EF4-FFF2-40B4-BE49-F238E27FC236}">
                <a16:creationId xmlns:a16="http://schemas.microsoft.com/office/drawing/2014/main" id="{4476B5EB-D847-4FB9-9768-47FE41FBF89D}"/>
              </a:ext>
            </a:extLst>
          </p:cNvPr>
          <p:cNvSpPr>
            <a:spLocks noGrp="1"/>
          </p:cNvSpPr>
          <p:nvPr>
            <p:ph idx="1"/>
          </p:nvPr>
        </p:nvSpPr>
        <p:spPr>
          <a:xfrm>
            <a:off x="628650" y="1268760"/>
            <a:ext cx="5173436" cy="3816424"/>
          </a:xfrm>
        </p:spPr>
        <p:txBody>
          <a:bodyPr/>
          <a:lstStyle/>
          <a:p>
            <a:r>
              <a:rPr lang="en-GB" dirty="0"/>
              <a:t>‘It can be complicated!’</a:t>
            </a:r>
          </a:p>
          <a:p>
            <a:r>
              <a:rPr lang="en-GB" dirty="0"/>
              <a:t>There are different schools of thought on how it should be derived</a:t>
            </a:r>
          </a:p>
          <a:p>
            <a:r>
              <a:rPr lang="en-GB" dirty="0"/>
              <a:t>Is there a right way?  What are your thoughts?</a:t>
            </a:r>
          </a:p>
          <a:p>
            <a:r>
              <a:rPr lang="en-GB" dirty="0"/>
              <a:t>There are many academics analysing it – and there are variations on a theme, as well as opposing views</a:t>
            </a:r>
          </a:p>
          <a:p>
            <a:r>
              <a:rPr lang="en-GB" dirty="0"/>
              <a:t>It is closely linked to concepts of ‘change; as well as customer focus, creativity &amp; innovation, as well as leadership &amp; culture! </a:t>
            </a:r>
          </a:p>
        </p:txBody>
      </p:sp>
      <p:pic>
        <p:nvPicPr>
          <p:cNvPr id="5" name="Picture 4">
            <a:extLst>
              <a:ext uri="{FF2B5EF4-FFF2-40B4-BE49-F238E27FC236}">
                <a16:creationId xmlns:a16="http://schemas.microsoft.com/office/drawing/2014/main" id="{C5E81B50-D2E2-B3E9-EEC4-1E92549F039C}"/>
              </a:ext>
            </a:extLst>
          </p:cNvPr>
          <p:cNvPicPr>
            <a:picLocks noChangeAspect="1"/>
          </p:cNvPicPr>
          <p:nvPr/>
        </p:nvPicPr>
        <p:blipFill>
          <a:blip r:embed="rId2"/>
          <a:stretch>
            <a:fillRect/>
          </a:stretch>
        </p:blipFill>
        <p:spPr>
          <a:xfrm>
            <a:off x="6327893" y="2204259"/>
            <a:ext cx="2816107" cy="1945426"/>
          </a:xfrm>
          <a:prstGeom prst="rect">
            <a:avLst/>
          </a:prstGeom>
        </p:spPr>
      </p:pic>
    </p:spTree>
    <p:extLst>
      <p:ext uri="{BB962C8B-B14F-4D97-AF65-F5344CB8AC3E}">
        <p14:creationId xmlns:p14="http://schemas.microsoft.com/office/powerpoint/2010/main" val="3377176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189571" y="116632"/>
            <a:ext cx="8954429" cy="3600986"/>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 </a:t>
            </a:r>
          </a:p>
          <a:p>
            <a:pPr marL="342900" indent="-342900">
              <a:buFont typeface="Arial" panose="020B0604020202020204" pitchFamily="34" charset="0"/>
              <a:buChar char="•"/>
              <a:defRPr/>
            </a:pPr>
            <a:r>
              <a:rPr lang="en-GB" sz="2800" dirty="0">
                <a:solidFill>
                  <a:srgbClr val="002060"/>
                </a:solidFill>
              </a:rPr>
              <a:t>Clegg, S. R., Pitelis, C., Schweitzer, J. &amp; Whittle, A. (2020). </a:t>
            </a:r>
            <a:r>
              <a:rPr lang="en-GB" sz="2800" i="1" dirty="0">
                <a:solidFill>
                  <a:srgbClr val="002060"/>
                </a:solidFill>
              </a:rPr>
              <a:t>Strategy: Theory and practice</a:t>
            </a:r>
            <a:r>
              <a:rPr lang="en-GB" sz="2800" dirty="0">
                <a:solidFill>
                  <a:srgbClr val="002060"/>
                </a:solidFill>
              </a:rPr>
              <a:t>. 3</a:t>
            </a:r>
            <a:r>
              <a:rPr lang="en-GB" sz="2800" baseline="30000" dirty="0">
                <a:solidFill>
                  <a:srgbClr val="002060"/>
                </a:solidFill>
              </a:rPr>
              <a:t>rd</a:t>
            </a:r>
            <a:r>
              <a:rPr lang="en-GB" sz="2800" dirty="0">
                <a:solidFill>
                  <a:srgbClr val="002060"/>
                </a:solidFill>
              </a:rPr>
              <a:t> edn. Sage Publications Ltd.</a:t>
            </a:r>
          </a:p>
          <a:p>
            <a:pPr marL="342900" indent="-342900">
              <a:buFont typeface="Arial" panose="020B0604020202020204" pitchFamily="34" charset="0"/>
              <a:buChar char="•"/>
              <a:defRPr/>
            </a:pPr>
            <a:r>
              <a:rPr lang="en-GB" sz="2800" dirty="0">
                <a:solidFill>
                  <a:srgbClr val="002060"/>
                </a:solidFill>
              </a:rPr>
              <a:t>Mintzberg, H., Ahlstrand, B., &amp; Lampel, J. (2009) </a:t>
            </a:r>
            <a:r>
              <a:rPr lang="en-GB" sz="2800" i="1" dirty="0">
                <a:solidFill>
                  <a:srgbClr val="002060"/>
                </a:solidFill>
              </a:rPr>
              <a:t>Strategy safari: Your complete guide through the wilds of strategic management</a:t>
            </a:r>
            <a:r>
              <a:rPr lang="en-GB" sz="2800" dirty="0">
                <a:solidFill>
                  <a:srgbClr val="002060"/>
                </a:solidFill>
              </a:rPr>
              <a:t>. 2</a:t>
            </a:r>
            <a:r>
              <a:rPr lang="en-GB" sz="2800" baseline="30000" dirty="0">
                <a:solidFill>
                  <a:srgbClr val="002060"/>
                </a:solidFill>
              </a:rPr>
              <a:t>nd</a:t>
            </a:r>
            <a:r>
              <a:rPr lang="en-GB" sz="2800" dirty="0">
                <a:solidFill>
                  <a:srgbClr val="002060"/>
                </a:solidFill>
              </a:rPr>
              <a:t> edn. Pearson Education Limited</a:t>
            </a:r>
          </a:p>
        </p:txBody>
      </p:sp>
    </p:spTree>
    <p:extLst>
      <p:ext uri="{BB962C8B-B14F-4D97-AF65-F5344CB8AC3E}">
        <p14:creationId xmlns:p14="http://schemas.microsoft.com/office/powerpoint/2010/main" val="3754774674"/>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5022</TotalTime>
  <Words>1940</Words>
  <Application>Microsoft Office PowerPoint</Application>
  <PresentationFormat>On-screen Show (4:3)</PresentationFormat>
  <Paragraphs>172</Paragraphs>
  <Slides>25</Slides>
  <Notes>4</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25</vt:i4>
      </vt:variant>
    </vt:vector>
  </HeadingPairs>
  <TitlesOfParts>
    <vt:vector size="34" baseType="lpstr">
      <vt:lpstr>Arial</vt:lpstr>
      <vt:lpstr>Calibri</vt:lpstr>
      <vt:lpstr>Calibri Light</vt:lpstr>
      <vt:lpstr>Google Sans</vt:lpstr>
      <vt:lpstr>Tahoma</vt:lpstr>
      <vt:lpstr>Times New Roman</vt:lpstr>
      <vt:lpstr>UWTSD 200 B</vt:lpstr>
      <vt:lpstr>UWTSD 2024</vt:lpstr>
      <vt:lpstr>UWTSD Text 2</vt:lpstr>
      <vt:lpstr>Session 8</vt:lpstr>
      <vt:lpstr>Agenda</vt:lpstr>
      <vt:lpstr>Module Task Assessment</vt:lpstr>
      <vt:lpstr>Reading &amp; Research</vt:lpstr>
      <vt:lpstr>10 Schools of Strategy</vt:lpstr>
      <vt:lpstr>The Learning School</vt:lpstr>
      <vt:lpstr>Emergence and learning</vt:lpstr>
      <vt:lpstr>Strategy and learning</vt:lpstr>
      <vt:lpstr>Strategy and learning</vt:lpstr>
      <vt:lpstr>PowerPoint Presentation</vt:lpstr>
      <vt:lpstr>Triple Loop Learning</vt:lpstr>
      <vt:lpstr>Triple Loop Learning</vt:lpstr>
      <vt:lpstr>Single, Double and Triple-Loop Learning</vt:lpstr>
      <vt:lpstr>Some other thoughts…</vt:lpstr>
      <vt:lpstr>Henry Mintzberg</vt:lpstr>
      <vt:lpstr>Mintzberg’s power</vt:lpstr>
      <vt:lpstr>Mintzberg opposes deliberate strategy</vt:lpstr>
      <vt:lpstr>Mintzberg’s view</vt:lpstr>
      <vt:lpstr>Mintzberg and emergence</vt:lpstr>
      <vt:lpstr>Emergent Strategy</vt:lpstr>
      <vt:lpstr>Strategy and culture</vt:lpstr>
      <vt:lpstr>Strong culture </vt:lpstr>
      <vt:lpstr>So, what can we surmise about Strategy?</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21</cp:revision>
  <dcterms:created xsi:type="dcterms:W3CDTF">2022-07-05T09:16:08Z</dcterms:created>
  <dcterms:modified xsi:type="dcterms:W3CDTF">2026-10-15T11:51:55Z</dcterms:modified>
</cp:coreProperties>
</file>