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18"/>
  </p:notesMasterIdLst>
  <p:handoutMasterIdLst>
    <p:handoutMasterId r:id="rId19"/>
  </p:handoutMasterIdLst>
  <p:sldIdLst>
    <p:sldId id="297" r:id="rId2"/>
    <p:sldId id="337" r:id="rId3"/>
    <p:sldId id="338" r:id="rId4"/>
    <p:sldId id="339" r:id="rId5"/>
    <p:sldId id="348" r:id="rId6"/>
    <p:sldId id="349" r:id="rId7"/>
    <p:sldId id="350" r:id="rId8"/>
    <p:sldId id="351" r:id="rId9"/>
    <p:sldId id="340" r:id="rId10"/>
    <p:sldId id="341" r:id="rId11"/>
    <p:sldId id="342" r:id="rId12"/>
    <p:sldId id="343" r:id="rId13"/>
    <p:sldId id="344" r:id="rId14"/>
    <p:sldId id="345" r:id="rId15"/>
    <p:sldId id="346" r:id="rId16"/>
    <p:sldId id="347" r:id="rId1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0" autoAdjust="0"/>
    <p:restoredTop sz="94660"/>
  </p:normalViewPr>
  <p:slideViewPr>
    <p:cSldViewPr>
      <p:cViewPr varScale="1">
        <p:scale>
          <a:sx n="87" d="100"/>
          <a:sy n="87" d="100"/>
        </p:scale>
        <p:origin x="48" y="192"/>
      </p:cViewPr>
      <p:guideLst>
        <p:guide orient="horz" pos="2160"/>
        <p:guide pos="3840"/>
      </p:guideLst>
    </p:cSldViewPr>
  </p:slideViewPr>
  <p:notesTextViewPr>
    <p:cViewPr>
      <p:scale>
        <a:sx n="1" d="1"/>
        <a:sy n="1" d="1"/>
      </p:scale>
      <p:origin x="0" y="0"/>
    </p:cViewPr>
  </p:notesTextViewPr>
  <p:sorterViewPr>
    <p:cViewPr>
      <p:scale>
        <a:sx n="100" d="100"/>
        <a:sy n="100" d="100"/>
      </p:scale>
      <p:origin x="0" y="-97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F49141CD-A316-4641-9816-C97D6922B0C7}"/>
    <pc:docChg chg="modSld">
      <pc:chgData name="Nichola Welton" userId="33867cc6-3c98-481e-a066-a55221f849bb" providerId="ADAL" clId="{F49141CD-A316-4641-9816-C97D6922B0C7}" dt="2022-02-08T13:27:38.377" v="4" actId="20577"/>
      <pc:docMkLst>
        <pc:docMk/>
      </pc:docMkLst>
      <pc:sldChg chg="modSp mod">
        <pc:chgData name="Nichola Welton" userId="33867cc6-3c98-481e-a066-a55221f849bb" providerId="ADAL" clId="{F49141CD-A316-4641-9816-C97D6922B0C7}" dt="2022-02-08T13:27:38.377" v="4" actId="20577"/>
        <pc:sldMkLst>
          <pc:docMk/>
          <pc:sldMk cId="2692186904" sldId="338"/>
        </pc:sldMkLst>
        <pc:spChg chg="mod">
          <ac:chgData name="Nichola Welton" userId="33867cc6-3c98-481e-a066-a55221f849bb" providerId="ADAL" clId="{F49141CD-A316-4641-9816-C97D6922B0C7}" dt="2022-02-08T13:27:38.377" v="4" actId="20577"/>
          <ac:spMkLst>
            <pc:docMk/>
            <pc:sldMk cId="2692186904" sldId="338"/>
            <ac:spMk id="2" creationId="{AA2B9428-08CE-2C44-8D19-CF77FD63ACF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08/02/2022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08/02/2022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898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7707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5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08/02/2022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5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08/02/2022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08/02/2022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452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08/02/2022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8392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64F3F4-CE19-49F8-9EF4-FF4EE52031C2}" type="datetimeFigureOut">
              <a:rPr lang="en-GB" smtClean="0"/>
              <a:t>08/02/2022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39922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78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2543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800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08/02/2022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5995764"/>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virtuallibrary.info/evaluating-sources.html"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logs.hss.ed.ac.uk/pubs-and-publications/2016/10/17/preparing-for-your-literature-review/"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itn.hms.harvard.edu/flash/2017/opinion-socially-conscious-scientist/"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tonybates.ca/2014/08/25/developing-intellectual-and-practical-skills-in-a-digital-age/"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philbasiceducation.blogspot.com/2012/07/education-for-life-and-work-developing.html" TargetMode="External"/><Relationship Id="rId2" Type="http://schemas.openxmlformats.org/officeDocument/2006/relationships/image" Target="../media/image7.gif"/><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justintarte.blogspot.com/2011/12/top-10-questions-to-ask-yourself-in.html?m=0"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1100051" y="5225240"/>
            <a:ext cx="10058400" cy="1143000"/>
          </a:xfrm>
        </p:spPr>
        <p:txBody>
          <a:bodyPr>
            <a:normAutofit/>
          </a:bodyPr>
          <a:lstStyle/>
          <a:p>
            <a:r>
              <a:rPr lang="en-GB" b="1" i="1">
                <a:solidFill>
                  <a:srgbClr val="FFFFFF"/>
                </a:solidFill>
              </a:rPr>
              <a:t>Assignment 1</a:t>
            </a:r>
          </a:p>
          <a:p>
            <a:r>
              <a:rPr lang="cy-GB">
                <a:solidFill>
                  <a:srgbClr val="FFFFFF"/>
                </a:solidFill>
              </a:rPr>
              <a:t> </a:t>
            </a:r>
          </a:p>
        </p:txBody>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892168"/>
          </a:xfrm>
        </p:spPr>
        <p:txBody>
          <a:bodyPr>
            <a:normAutofit/>
          </a:bodyPr>
          <a:lstStyle/>
          <a:p>
            <a:r>
              <a:rPr lang="en-GB">
                <a:solidFill>
                  <a:srgbClr val="FFFFFF"/>
                </a:solidFill>
              </a:rPr>
              <a:t>Developing Research: </a:t>
            </a:r>
            <a:br>
              <a:rPr lang="en-GB">
                <a:solidFill>
                  <a:srgbClr val="FFFFFF"/>
                </a:solidFill>
              </a:rPr>
            </a:br>
            <a:r>
              <a:rPr lang="en-GB">
                <a:solidFill>
                  <a:srgbClr val="FFFFFF"/>
                </a:solidFill>
              </a:rPr>
              <a:t>Theory and Practice</a:t>
            </a:r>
          </a:p>
        </p:txBody>
      </p:sp>
    </p:spTree>
    <p:extLst>
      <p:ext uri="{BB962C8B-B14F-4D97-AF65-F5344CB8AC3E}">
        <p14:creationId xmlns:p14="http://schemas.microsoft.com/office/powerpoint/2010/main" val="42085076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DFB02-CA29-1847-A34F-AADCAD832EF9}"/>
              </a:ext>
            </a:extLst>
          </p:cNvPr>
          <p:cNvSpPr>
            <a:spLocks noGrp="1"/>
          </p:cNvSpPr>
          <p:nvPr>
            <p:ph type="title"/>
          </p:nvPr>
        </p:nvSpPr>
        <p:spPr>
          <a:xfrm>
            <a:off x="7859485" y="634946"/>
            <a:ext cx="3690257" cy="1450757"/>
          </a:xfrm>
        </p:spPr>
        <p:txBody>
          <a:bodyPr>
            <a:normAutofit/>
          </a:bodyPr>
          <a:lstStyle/>
          <a:p>
            <a:r>
              <a:rPr lang="en-US" dirty="0"/>
              <a:t>Assignment Title</a:t>
            </a:r>
          </a:p>
        </p:txBody>
      </p:sp>
      <p:pic>
        <p:nvPicPr>
          <p:cNvPr id="5" name="Picture 4" descr="Diagram&#10;&#10;Description automatically generated">
            <a:extLst>
              <a:ext uri="{FF2B5EF4-FFF2-40B4-BE49-F238E27FC236}">
                <a16:creationId xmlns:a16="http://schemas.microsoft.com/office/drawing/2014/main" id="{D9A3C431-4E3F-2449-8D1D-D02C16F8DB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11617" y="640081"/>
            <a:ext cx="5354565" cy="5314406"/>
          </a:xfrm>
          <a:prstGeom prst="rect">
            <a:avLst/>
          </a:prstGeom>
        </p:spPr>
      </p:pic>
      <p:cxnSp>
        <p:nvCxnSpPr>
          <p:cNvPr id="13" name="Straight Connector 12">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496CAC-3DF9-1F49-AE67-B7C8C7B17FE9}"/>
              </a:ext>
            </a:extLst>
          </p:cNvPr>
          <p:cNvSpPr>
            <a:spLocks noGrp="1"/>
          </p:cNvSpPr>
          <p:nvPr>
            <p:ph idx="1"/>
          </p:nvPr>
        </p:nvSpPr>
        <p:spPr>
          <a:xfrm>
            <a:off x="7859485" y="2198914"/>
            <a:ext cx="3690257" cy="3670180"/>
          </a:xfrm>
        </p:spPr>
        <p:txBody>
          <a:bodyPr>
            <a:normAutofit/>
          </a:bodyPr>
          <a:lstStyle/>
          <a:p>
            <a:r>
              <a:rPr lang="en-GB" sz="3600" dirty="0"/>
              <a:t>Undertake a critical evaluation of a Journal Article relevant to your discipline of study. </a:t>
            </a:r>
          </a:p>
          <a:p>
            <a:endParaRPr lang="en-US" dirty="0"/>
          </a:p>
        </p:txBody>
      </p:sp>
      <p:sp>
        <p:nvSpPr>
          <p:cNvPr id="15" name="Rectangle 14">
            <a:extLst>
              <a:ext uri="{FF2B5EF4-FFF2-40B4-BE49-F238E27FC236}">
                <a16:creationId xmlns:a16="http://schemas.microsoft.com/office/drawing/2014/main" id="{02CE8509-9E93-4D74-BF24-661F111C7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6A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66E8BA98-E13C-403B-AC96-75E203799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46498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F9795A40-0F15-8C4D-85E1-44760E69D744}"/>
              </a:ext>
            </a:extLst>
          </p:cNvPr>
          <p:cNvSpPr txBox="1"/>
          <p:nvPr/>
        </p:nvSpPr>
        <p:spPr>
          <a:xfrm>
            <a:off x="4326091" y="5754432"/>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virtuallibrary.info/evaluating-source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729477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A2B9428-08CE-2C44-8D19-CF77FD63ACF9}"/>
              </a:ext>
            </a:extLst>
          </p:cNvPr>
          <p:cNvSpPr>
            <a:spLocks noGrp="1"/>
          </p:cNvSpPr>
          <p:nvPr>
            <p:ph type="title"/>
          </p:nvPr>
        </p:nvSpPr>
        <p:spPr>
          <a:xfrm>
            <a:off x="492370" y="516835"/>
            <a:ext cx="3084844" cy="5772840"/>
          </a:xfrm>
        </p:spPr>
        <p:txBody>
          <a:bodyPr vert="horz" lIns="91440" tIns="45720" rIns="91440" bIns="45720" rtlCol="0" anchor="ctr">
            <a:normAutofit fontScale="90000"/>
          </a:bodyPr>
          <a:lstStyle/>
          <a:p>
            <a:r>
              <a:rPr lang="en-GB" b="1" dirty="0">
                <a:solidFill>
                  <a:schemeClr val="tx1"/>
                </a:solidFill>
              </a:rPr>
              <a:t>Submission Date: 8</a:t>
            </a:r>
            <a:r>
              <a:rPr lang="en-GB" b="1" baseline="30000" dirty="0">
                <a:solidFill>
                  <a:schemeClr val="tx1"/>
                </a:solidFill>
              </a:rPr>
              <a:t>th</a:t>
            </a:r>
            <a:r>
              <a:rPr lang="en-GB" b="1" dirty="0">
                <a:solidFill>
                  <a:schemeClr val="tx1"/>
                </a:solidFill>
              </a:rPr>
              <a:t> April 2022</a:t>
            </a:r>
            <a:br>
              <a:rPr lang="en-GB" b="1" dirty="0">
                <a:solidFill>
                  <a:schemeClr val="tx1"/>
                </a:solidFill>
              </a:rPr>
            </a:br>
            <a:br>
              <a:rPr lang="en-GB" b="1" dirty="0">
                <a:solidFill>
                  <a:schemeClr val="tx1"/>
                </a:solidFill>
              </a:rPr>
            </a:br>
            <a:r>
              <a:rPr lang="en-GB" b="1" dirty="0">
                <a:solidFill>
                  <a:schemeClr val="tx1"/>
                </a:solidFill>
              </a:rPr>
              <a:t>Word Count: 3750 Words</a:t>
            </a:r>
            <a:br>
              <a:rPr lang="en-GB" b="1" dirty="0">
                <a:solidFill>
                  <a:schemeClr val="tx1"/>
                </a:solidFill>
              </a:rPr>
            </a:br>
            <a:br>
              <a:rPr lang="en-GB" b="1" dirty="0">
                <a:solidFill>
                  <a:schemeClr val="tx1"/>
                </a:solidFill>
              </a:rPr>
            </a:br>
            <a:br>
              <a:rPr lang="en-GB" b="1" dirty="0">
                <a:solidFill>
                  <a:schemeClr val="tx1"/>
                </a:solidFill>
              </a:rPr>
            </a:br>
            <a:endParaRPr lang="en-US" sz="3600" dirty="0">
              <a:solidFill>
                <a:schemeClr val="tx1"/>
              </a:solidFill>
            </a:endParaRPr>
          </a:p>
        </p:txBody>
      </p:sp>
      <p:sp>
        <p:nvSpPr>
          <p:cNvPr id="30" name="Rectangle 29">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040944E4-F6C5-2340-93E9-2B2A9E068071}"/>
              </a:ext>
            </a:extLst>
          </p:cNvPr>
          <p:cNvGraphicFramePr>
            <a:graphicFrameLocks noGrp="1"/>
          </p:cNvGraphicFramePr>
          <p:nvPr>
            <p:ph idx="1"/>
            <p:extLst>
              <p:ext uri="{D42A27DB-BD31-4B8C-83A1-F6EECF244321}">
                <p14:modId xmlns:p14="http://schemas.microsoft.com/office/powerpoint/2010/main" val="722843362"/>
              </p:ext>
            </p:extLst>
          </p:nvPr>
        </p:nvGraphicFramePr>
        <p:xfrm>
          <a:off x="4741863" y="516836"/>
          <a:ext cx="6797675" cy="4776394"/>
        </p:xfrm>
        <a:graphic>
          <a:graphicData uri="http://schemas.openxmlformats.org/drawingml/2006/table">
            <a:tbl>
              <a:tblPr/>
              <a:tblGrid>
                <a:gridCol w="6797675">
                  <a:extLst>
                    <a:ext uri="{9D8B030D-6E8A-4147-A177-3AD203B41FA5}">
                      <a16:colId xmlns:a16="http://schemas.microsoft.com/office/drawing/2014/main" val="1537325863"/>
                    </a:ext>
                  </a:extLst>
                </a:gridCol>
              </a:tblGrid>
              <a:tr h="4776394">
                <a:tc>
                  <a:txBody>
                    <a:bodyPr/>
                    <a:lstStyle/>
                    <a:p>
                      <a:pPr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Guidance: </a:t>
                      </a:r>
                    </a:p>
                    <a:p>
                      <a:pPr algn="just" fontAlgn="base" hangingPunct="0">
                        <a:spcBef>
                          <a:spcPts val="0"/>
                        </a:spcBef>
                        <a:spcAft>
                          <a:spcPts val="0"/>
                        </a:spcAft>
                      </a:pPr>
                      <a:endParaRPr lang="en-GB" sz="3000" b="0" i="0" u="none" strike="noStrike" dirty="0">
                        <a:effectLst/>
                        <a:latin typeface="Arial" panose="020B0604020202020204" pitchFamily="34" charset="0"/>
                      </a:endParaRP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You will be provided with examples of Journal Articles and or guidance on identifying relevant peer reviewed articles. </a:t>
                      </a:r>
                    </a:p>
                    <a:p>
                      <a:pPr marL="347472" indent="-347472" algn="just" fontAlgn="base" hangingPunct="0">
                        <a:spcBef>
                          <a:spcPts val="0"/>
                        </a:spcBef>
                        <a:spcAft>
                          <a:spcPts val="0"/>
                        </a:spcAft>
                      </a:pPr>
                      <a:endParaRPr lang="en-GB" sz="3000" b="0" i="0" u="none" strike="noStrike" dirty="0">
                        <a:effectLst/>
                        <a:latin typeface="Arial" panose="020B0604020202020204" pitchFamily="34" charset="0"/>
                      </a:endParaRP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Critical evaluation is a systematic way of considering the value and robustness of a piece of research, the results and how relevant and applicable they are. </a:t>
                      </a: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 </a:t>
                      </a:r>
                      <a:endParaRPr lang="en-GB" sz="3000" b="0" i="0" u="none" strike="noStrike" dirty="0">
                        <a:effectLst/>
                        <a:latin typeface="Arial" panose="020B0604020202020204" pitchFamily="34" charset="0"/>
                      </a:endParaRP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Carrying out a review of a research article will be discussed in the lectures and guidance provided. </a:t>
                      </a:r>
                      <a:endParaRPr lang="en-GB" sz="3000" b="0" i="0" u="none" strike="noStrike" dirty="0">
                        <a:effectLst/>
                        <a:latin typeface="Arial" panose="020B0604020202020204" pitchFamily="34" charset="0"/>
                      </a:endParaRPr>
                    </a:p>
                    <a:p>
                      <a:pPr algn="just" fontAlgn="t">
                        <a:spcBef>
                          <a:spcPts val="600"/>
                        </a:spcBef>
                        <a:spcAft>
                          <a:spcPts val="600"/>
                        </a:spcAft>
                      </a:pPr>
                      <a:endParaRPr lang="en-GB" sz="3000" b="0" i="0" u="none" strike="noStrike" dirty="0">
                        <a:effectLst/>
                        <a:latin typeface="Arial" panose="020B0604020202020204" pitchFamily="34" charset="0"/>
                      </a:endParaRPr>
                    </a:p>
                  </a:txBody>
                  <a:tcPr marL="111958" marR="111958" marT="1554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61146441"/>
                  </a:ext>
                </a:extLst>
              </a:tr>
            </a:tbl>
          </a:graphicData>
        </a:graphic>
      </p:graphicFrame>
    </p:spTree>
    <p:extLst>
      <p:ext uri="{BB962C8B-B14F-4D97-AF65-F5344CB8AC3E}">
        <p14:creationId xmlns:p14="http://schemas.microsoft.com/office/powerpoint/2010/main" val="2692186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9DE18-AAA7-6F4B-A337-5B4B78B15E79}"/>
              </a:ext>
            </a:extLst>
          </p:cNvPr>
          <p:cNvSpPr>
            <a:spLocks noGrp="1"/>
          </p:cNvSpPr>
          <p:nvPr>
            <p:ph type="title"/>
          </p:nvPr>
        </p:nvSpPr>
        <p:spPr>
          <a:xfrm>
            <a:off x="4974771" y="634946"/>
            <a:ext cx="6574972" cy="1450757"/>
          </a:xfrm>
        </p:spPr>
        <p:txBody>
          <a:bodyPr>
            <a:normAutofit/>
          </a:bodyPr>
          <a:lstStyle/>
          <a:p>
            <a:r>
              <a:rPr lang="en-GB" sz="3700" b="1"/>
              <a:t>Engagement with Literature Skills</a:t>
            </a:r>
            <a:br>
              <a:rPr lang="en-GB" sz="3700"/>
            </a:br>
            <a:endParaRPr lang="en-US" sz="3700"/>
          </a:p>
        </p:txBody>
      </p:sp>
      <p:pic>
        <p:nvPicPr>
          <p:cNvPr id="11" name="Picture 10" descr="A pile of books&#10;&#10;Description automatically generated with low confidence">
            <a:extLst>
              <a:ext uri="{FF2B5EF4-FFF2-40B4-BE49-F238E27FC236}">
                <a16:creationId xmlns:a16="http://schemas.microsoft.com/office/drawing/2014/main" id="{5115A4F6-A581-7745-9875-5A66A29CB5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213" r="23718"/>
          <a:stretch/>
        </p:blipFill>
        <p:spPr>
          <a:xfrm>
            <a:off x="633999" y="640081"/>
            <a:ext cx="4001315" cy="5314406"/>
          </a:xfrm>
          <a:prstGeom prst="rect">
            <a:avLst/>
          </a:prstGeom>
        </p:spPr>
      </p:pic>
      <p:cxnSp>
        <p:nvCxnSpPr>
          <p:cNvPr id="19" name="Straight Connector 18">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DA4002-0C13-0F46-B8CF-883894868FB7}"/>
              </a:ext>
            </a:extLst>
          </p:cNvPr>
          <p:cNvSpPr>
            <a:spLocks noGrp="1"/>
          </p:cNvSpPr>
          <p:nvPr>
            <p:ph idx="1"/>
          </p:nvPr>
        </p:nvSpPr>
        <p:spPr>
          <a:xfrm>
            <a:off x="4974769" y="2198914"/>
            <a:ext cx="6574973" cy="3670180"/>
          </a:xfrm>
        </p:spPr>
        <p:txBody>
          <a:bodyPr>
            <a:normAutofit/>
          </a:bodyPr>
          <a:lstStyle/>
          <a:p>
            <a:r>
              <a:rPr lang="en-GB" dirty="0"/>
              <a:t>Your work must be informed and supported by scholarly material that is </a:t>
            </a:r>
            <a:r>
              <a:rPr lang="en-GB" i="1" dirty="0"/>
              <a:t>relevant</a:t>
            </a:r>
            <a:r>
              <a:rPr lang="en-GB" dirty="0"/>
              <a:t> to and </a:t>
            </a:r>
            <a:r>
              <a:rPr lang="en-GB" i="1" dirty="0"/>
              <a:t>focused</a:t>
            </a:r>
            <a:r>
              <a:rPr lang="en-GB" dirty="0"/>
              <a:t> on the task(s) set; you should make use of scholarly reviews and primary sources, as appropriate (for example, refereed research articles and/or original materials appropriate to the discipline).</a:t>
            </a:r>
          </a:p>
          <a:p>
            <a:endParaRPr lang="en-GB" dirty="0"/>
          </a:p>
          <a:p>
            <a:pPr marL="0" indent="0">
              <a:buNone/>
            </a:pPr>
            <a:endParaRPr lang="en-US" dirty="0"/>
          </a:p>
        </p:txBody>
      </p:sp>
      <p:sp>
        <p:nvSpPr>
          <p:cNvPr id="21" name="Rectangle 20">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2E4E6533-D050-D64B-BF44-04FDED56D2B4}"/>
              </a:ext>
            </a:extLst>
          </p:cNvPr>
          <p:cNvSpPr txBox="1"/>
          <p:nvPr/>
        </p:nvSpPr>
        <p:spPr>
          <a:xfrm>
            <a:off x="2175987" y="5754432"/>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blogs.hss.ed.ac.uk/pubs-and-publications/2016/10/17/preparing-for-your-literature-re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763176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38360-F9A6-AA45-9D01-4BA890700442}"/>
              </a:ext>
            </a:extLst>
          </p:cNvPr>
          <p:cNvSpPr>
            <a:spLocks noGrp="1"/>
          </p:cNvSpPr>
          <p:nvPr>
            <p:ph type="title"/>
          </p:nvPr>
        </p:nvSpPr>
        <p:spPr>
          <a:xfrm>
            <a:off x="1097280" y="286603"/>
            <a:ext cx="10058400" cy="1450757"/>
          </a:xfrm>
        </p:spPr>
        <p:txBody>
          <a:bodyPr>
            <a:normAutofit/>
          </a:bodyPr>
          <a:lstStyle/>
          <a:p>
            <a:r>
              <a:rPr lang="en-GB" b="1" dirty="0"/>
              <a:t>Knowledge and Understanding Skills</a:t>
            </a:r>
            <a:br>
              <a:rPr lang="en-GB" dirty="0"/>
            </a:br>
            <a:endParaRPr lang="en-US" dirty="0"/>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FFA1C4-F85F-0C49-ABE5-456FC685A461}"/>
              </a:ext>
            </a:extLst>
          </p:cNvPr>
          <p:cNvSpPr>
            <a:spLocks noGrp="1"/>
          </p:cNvSpPr>
          <p:nvPr>
            <p:ph idx="1"/>
          </p:nvPr>
        </p:nvSpPr>
        <p:spPr>
          <a:xfrm>
            <a:off x="1097279" y="1845734"/>
            <a:ext cx="6454987" cy="4023360"/>
          </a:xfrm>
        </p:spPr>
        <p:txBody>
          <a:bodyPr>
            <a:normAutofit/>
          </a:bodyPr>
          <a:lstStyle/>
          <a:p>
            <a:r>
              <a:rPr lang="en-GB" sz="2400" dirty="0"/>
              <a:t>At level 7, you should be able to demonstrate a systematic understanding of knowledge, and a critical awareness of current problems and/or new insights, much of which is at, or informed by, the forefront of your academic discipline, field of study or area of professional practice, with a comprehensive understanding of techniques applicable to your own research or advanced scholarship. </a:t>
            </a:r>
            <a:endParaRPr lang="en-US" sz="2400" dirty="0"/>
          </a:p>
        </p:txBody>
      </p:sp>
      <p:pic>
        <p:nvPicPr>
          <p:cNvPr id="7" name="Graphic 6" descr="Decision chart">
            <a:extLst>
              <a:ext uri="{FF2B5EF4-FFF2-40B4-BE49-F238E27FC236}">
                <a16:creationId xmlns:a16="http://schemas.microsoft.com/office/drawing/2014/main" id="{8C4FEEEA-E906-4CA3-BD72-4AB111E593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0570" y="2084269"/>
            <a:ext cx="3135109" cy="3135109"/>
          </a:xfrm>
          <a:prstGeom prst="rect">
            <a:avLst/>
          </a:prstGeom>
        </p:spPr>
      </p:pic>
      <p:sp>
        <p:nvSpPr>
          <p:cNvPr id="14" name="Rectangle 13">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1530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CE36-09ED-2B46-9694-8E537F600530}"/>
              </a:ext>
            </a:extLst>
          </p:cNvPr>
          <p:cNvSpPr>
            <a:spLocks noGrp="1"/>
          </p:cNvSpPr>
          <p:nvPr>
            <p:ph type="title"/>
          </p:nvPr>
        </p:nvSpPr>
        <p:spPr>
          <a:xfrm>
            <a:off x="1097280" y="286603"/>
            <a:ext cx="10058400" cy="1450757"/>
          </a:xfrm>
        </p:spPr>
        <p:txBody>
          <a:bodyPr>
            <a:normAutofit/>
          </a:bodyPr>
          <a:lstStyle/>
          <a:p>
            <a:r>
              <a:rPr lang="en-GB" b="1" dirty="0"/>
              <a:t>Cognitive and Intellectual Skills</a:t>
            </a:r>
            <a:br>
              <a:rPr lang="en-GB" dirty="0"/>
            </a:br>
            <a:endParaRPr lang="en-US" dirty="0"/>
          </a:p>
        </p:txBody>
      </p:sp>
      <p:pic>
        <p:nvPicPr>
          <p:cNvPr id="11" name="Picture 10">
            <a:extLst>
              <a:ext uri="{FF2B5EF4-FFF2-40B4-BE49-F238E27FC236}">
                <a16:creationId xmlns:a16="http://schemas.microsoft.com/office/drawing/2014/main" id="{C60E2070-E662-D84E-83CC-96FB2675382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607" r="20664"/>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CD3E5A1E-4968-D047-AB85-84245427799E}"/>
              </a:ext>
            </a:extLst>
          </p:cNvPr>
          <p:cNvSpPr>
            <a:spLocks noGrp="1"/>
          </p:cNvSpPr>
          <p:nvPr>
            <p:ph idx="1"/>
          </p:nvPr>
        </p:nvSpPr>
        <p:spPr>
          <a:xfrm>
            <a:off x="4639733" y="1845734"/>
            <a:ext cx="6515947" cy="4023360"/>
          </a:xfrm>
        </p:spPr>
        <p:txBody>
          <a:bodyPr>
            <a:noAutofit/>
          </a:bodyPr>
          <a:lstStyle/>
          <a:p>
            <a:r>
              <a:rPr lang="en-GB" dirty="0"/>
              <a:t>You should be able to: evaluate critically current research and advanced scholarship in the discipline; evaluate methodologies and develop critiques of them and, where appropriate, to propose new hypotheses; </a:t>
            </a:r>
          </a:p>
          <a:p>
            <a:endParaRPr lang="en-GB" dirty="0"/>
          </a:p>
          <a:p>
            <a:r>
              <a:rPr lang="en-GB" dirty="0"/>
              <a:t>deal with complex issues both systematically and creatively to make sound judgements in the absence of complete data. Your work must contain evidence of logical, analytical thinking, evaluation and synthesis. For example, to examine and break information down into parts, make inferences, compile, compare and contrast information. </a:t>
            </a:r>
            <a:endParaRPr lang="en-US" dirty="0"/>
          </a:p>
        </p:txBody>
      </p:sp>
      <p:sp>
        <p:nvSpPr>
          <p:cNvPr id="12" name="TextBox 11">
            <a:extLst>
              <a:ext uri="{FF2B5EF4-FFF2-40B4-BE49-F238E27FC236}">
                <a16:creationId xmlns:a16="http://schemas.microsoft.com/office/drawing/2014/main" id="{BBF9964C-D6AF-D94F-8AC7-FF739A6BC255}"/>
              </a:ext>
            </a:extLst>
          </p:cNvPr>
          <p:cNvSpPr txBox="1"/>
          <p:nvPr/>
        </p:nvSpPr>
        <p:spPr>
          <a:xfrm>
            <a:off x="1731338" y="5187275"/>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tn.hms.harvard.edu/flash/2017/opinion-socially-conscious-scientis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21291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DAFB6-4134-EC44-99AF-4C00319DE7EE}"/>
              </a:ext>
            </a:extLst>
          </p:cNvPr>
          <p:cNvSpPr>
            <a:spLocks noGrp="1"/>
          </p:cNvSpPr>
          <p:nvPr>
            <p:ph type="title"/>
          </p:nvPr>
        </p:nvSpPr>
        <p:spPr>
          <a:xfrm>
            <a:off x="6411685" y="634946"/>
            <a:ext cx="5127171" cy="1450757"/>
          </a:xfrm>
        </p:spPr>
        <p:txBody>
          <a:bodyPr>
            <a:normAutofit/>
          </a:bodyPr>
          <a:lstStyle/>
          <a:p>
            <a:r>
              <a:rPr lang="en-GB" b="1" dirty="0"/>
              <a:t>Practical Skills</a:t>
            </a:r>
            <a:br>
              <a:rPr lang="en-GB" dirty="0"/>
            </a:br>
            <a:endParaRPr lang="en-US" dirty="0"/>
          </a:p>
        </p:txBody>
      </p:sp>
      <p:pic>
        <p:nvPicPr>
          <p:cNvPr id="5" name="Picture 4" descr="Diagram, bubble chart&#10;&#10;Description automatically generated">
            <a:extLst>
              <a:ext uri="{FF2B5EF4-FFF2-40B4-BE49-F238E27FC236}">
                <a16:creationId xmlns:a16="http://schemas.microsoft.com/office/drawing/2014/main" id="{6AAD3F08-25AA-014F-A519-EF475EE6C9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2" y="1012684"/>
            <a:ext cx="5451627" cy="4512590"/>
          </a:xfrm>
          <a:prstGeom prst="rect">
            <a:avLst/>
          </a:prstGeom>
        </p:spPr>
      </p:pic>
      <p:cxnSp>
        <p:nvCxnSpPr>
          <p:cNvPr id="20" name="Straight Connector 1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BD2F3E-D7D6-4344-B3DC-DDE4C3BB8CFC}"/>
              </a:ext>
            </a:extLst>
          </p:cNvPr>
          <p:cNvSpPr>
            <a:spLocks noGrp="1"/>
          </p:cNvSpPr>
          <p:nvPr>
            <p:ph idx="1"/>
          </p:nvPr>
        </p:nvSpPr>
        <p:spPr>
          <a:xfrm>
            <a:off x="6411684" y="2198914"/>
            <a:ext cx="5127172" cy="3670180"/>
          </a:xfrm>
        </p:spPr>
        <p:txBody>
          <a:bodyPr>
            <a:normAutofit/>
          </a:bodyPr>
          <a:lstStyle/>
          <a:p>
            <a:r>
              <a:rPr lang="en-GB" dirty="0"/>
              <a:t>At level 7, you should be able to demonstrate originality in the application of knowledge, together with a practical understanding of how established techniques of research and enquiry are used to create and interpret knowledge in the discipline. This includes acting autonomously in planning and implementing tasks at a professional or equivalent level, originality in tackling and solving problems, and decision-making in complex and unpredictable contexts or situations.</a:t>
            </a:r>
          </a:p>
          <a:p>
            <a:endParaRPr lang="en-US" dirty="0"/>
          </a:p>
        </p:txBody>
      </p:sp>
      <p:sp>
        <p:nvSpPr>
          <p:cNvPr id="21" name="Rectangle 14">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A810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16">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59493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641EC15D-6662-A740-AED7-3005324E3850}"/>
              </a:ext>
            </a:extLst>
          </p:cNvPr>
          <p:cNvSpPr txBox="1"/>
          <p:nvPr/>
        </p:nvSpPr>
        <p:spPr>
          <a:xfrm>
            <a:off x="3654728" y="5325219"/>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onybates.ca/2014/08/25/developing-intellectual-and-practical-skills-in-a-digital-ag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99922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F74B8-8932-0442-BA7D-48081910A3A3}"/>
              </a:ext>
            </a:extLst>
          </p:cNvPr>
          <p:cNvSpPr>
            <a:spLocks noGrp="1"/>
          </p:cNvSpPr>
          <p:nvPr>
            <p:ph type="title"/>
          </p:nvPr>
        </p:nvSpPr>
        <p:spPr>
          <a:xfrm>
            <a:off x="1097280" y="286603"/>
            <a:ext cx="10058400" cy="1450757"/>
          </a:xfrm>
        </p:spPr>
        <p:txBody>
          <a:bodyPr>
            <a:normAutofit/>
          </a:bodyPr>
          <a:lstStyle/>
          <a:p>
            <a:r>
              <a:rPr lang="en-GB" sz="3700" b="1"/>
              <a:t>Transferable Skills for Life and Professional Practice </a:t>
            </a:r>
            <a:br>
              <a:rPr lang="en-GB" sz="3700"/>
            </a:br>
            <a:endParaRPr lang="en-US" sz="3700"/>
          </a:p>
        </p:txBody>
      </p:sp>
      <p:pic>
        <p:nvPicPr>
          <p:cNvPr id="5" name="Picture 4" descr="Logo, company name&#10;&#10;Description automatically generated">
            <a:extLst>
              <a:ext uri="{FF2B5EF4-FFF2-40B4-BE49-F238E27FC236}">
                <a16:creationId xmlns:a16="http://schemas.microsoft.com/office/drawing/2014/main" id="{12993B0A-3C97-9A4B-A280-320C3B5AC8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76432" y="2645950"/>
            <a:ext cx="3094997" cy="2011748"/>
          </a:xfrm>
          <a:prstGeom prst="rect">
            <a:avLst/>
          </a:prstGeom>
        </p:spPr>
      </p:pic>
      <p:sp>
        <p:nvSpPr>
          <p:cNvPr id="3" name="Content Placeholder 2">
            <a:extLst>
              <a:ext uri="{FF2B5EF4-FFF2-40B4-BE49-F238E27FC236}">
                <a16:creationId xmlns:a16="http://schemas.microsoft.com/office/drawing/2014/main" id="{08265C4C-4CF0-3A46-BC42-9D5142FDCEAD}"/>
              </a:ext>
            </a:extLst>
          </p:cNvPr>
          <p:cNvSpPr>
            <a:spLocks noGrp="1"/>
          </p:cNvSpPr>
          <p:nvPr>
            <p:ph idx="1"/>
          </p:nvPr>
        </p:nvSpPr>
        <p:spPr>
          <a:xfrm>
            <a:off x="4639733" y="1845734"/>
            <a:ext cx="6515947" cy="4023360"/>
          </a:xfrm>
        </p:spPr>
        <p:txBody>
          <a:bodyPr>
            <a:normAutofit/>
          </a:bodyPr>
          <a:lstStyle/>
          <a:p>
            <a:r>
              <a:rPr lang="en-GB"/>
              <a:t>Your work must provide evidence of the qualities and transferable skills necessary for postgraduate-level employment in circumstances requiring sound judgement, personal responsibility and initiative in complex and unpredictable professional environments. </a:t>
            </a:r>
          </a:p>
          <a:p>
            <a:r>
              <a:rPr lang="en-GB"/>
              <a:t> This includes demonstrating: the independent learning ability for continuing professional development to advance existing skills and acquire new competences of a professional nature that will enable you to assume significant responsibility within organisations; </a:t>
            </a:r>
            <a:endParaRPr lang="en-US" dirty="0"/>
          </a:p>
        </p:txBody>
      </p:sp>
      <p:sp>
        <p:nvSpPr>
          <p:cNvPr id="29" name="Rectangle 23">
            <a:extLst>
              <a:ext uri="{FF2B5EF4-FFF2-40B4-BE49-F238E27FC236}">
                <a16:creationId xmlns:a16="http://schemas.microsoft.com/office/drawing/2014/main" id="{77C34054-98F8-4229-885E-04C52596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C621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5">
            <a:extLst>
              <a:ext uri="{FF2B5EF4-FFF2-40B4-BE49-F238E27FC236}">
                <a16:creationId xmlns:a16="http://schemas.microsoft.com/office/drawing/2014/main" id="{22AAB964-B835-4B93-A1F3-4A30D1F3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8F7FCD7A-B084-1145-91F0-A2C72063753B}"/>
              </a:ext>
            </a:extLst>
          </p:cNvPr>
          <p:cNvSpPr txBox="1"/>
          <p:nvPr/>
        </p:nvSpPr>
        <p:spPr>
          <a:xfrm>
            <a:off x="1851563" y="4457643"/>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hilbasiceducation.blogspot.com/2012/07/education-for-life-and-work-develop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502599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3AD34C-7830-0B4D-B5CB-A77F1EA1DA13}"/>
              </a:ext>
            </a:extLst>
          </p:cNvPr>
          <p:cNvSpPr>
            <a:spLocks noGrp="1"/>
          </p:cNvSpPr>
          <p:nvPr>
            <p:ph type="title"/>
          </p:nvPr>
        </p:nvSpPr>
        <p:spPr>
          <a:xfrm>
            <a:off x="492370" y="605896"/>
            <a:ext cx="3084844" cy="5646208"/>
          </a:xfrm>
        </p:spPr>
        <p:txBody>
          <a:bodyPr anchor="ctr">
            <a:normAutofit/>
          </a:bodyPr>
          <a:lstStyle/>
          <a:p>
            <a:r>
              <a:rPr lang="en-GB" sz="3600" dirty="0"/>
              <a:t>Introduction 250 words </a:t>
            </a:r>
            <a:r>
              <a:rPr lang="en-GB" sz="3600" dirty="0" err="1"/>
              <a:t>ish</a:t>
            </a:r>
            <a:r>
              <a:rPr lang="en-GB" sz="3600" dirty="0"/>
              <a:t>:</a:t>
            </a:r>
            <a:br>
              <a:rPr lang="en-GB" sz="3600" dirty="0"/>
            </a:br>
            <a:endParaRPr lang="en-US" sz="36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D662C15-57EC-CD44-A59C-0C79AAC7FC48}"/>
              </a:ext>
            </a:extLst>
          </p:cNvPr>
          <p:cNvSpPr>
            <a:spLocks noGrp="1"/>
          </p:cNvSpPr>
          <p:nvPr>
            <p:ph idx="1"/>
          </p:nvPr>
        </p:nvSpPr>
        <p:spPr>
          <a:xfrm>
            <a:off x="4742016" y="605896"/>
            <a:ext cx="6413663" cy="5646208"/>
          </a:xfrm>
        </p:spPr>
        <p:txBody>
          <a:bodyPr anchor="ctr">
            <a:normAutofit/>
          </a:bodyPr>
          <a:lstStyle/>
          <a:p>
            <a:endParaRPr lang="en-GB"/>
          </a:p>
          <a:p>
            <a:pPr lvl="0"/>
            <a:r>
              <a:rPr lang="en-GB"/>
              <a:t>Reference for the research journal article</a:t>
            </a:r>
          </a:p>
          <a:p>
            <a:r>
              <a:rPr lang="en-GB"/>
              <a:t>Why is it important? Generally </a:t>
            </a:r>
          </a:p>
          <a:p>
            <a:r>
              <a:rPr lang="en-GB"/>
              <a:t>This submission will critique the research article xxxxx which focuses on xxxxx. Initially there will be a brief exploration of the literature review within the article and then a more in-depth critique of the methodology by examining the methodology, methods and context of the research design. Smith (2021) outlines that to contribute to the gap in research knowledge it is important to xxxxxxx. It appears to be a pragmatic design due to its focus on xxxxx; this will be discussed in more detail in the body of this submission (Author, year).</a:t>
            </a:r>
          </a:p>
          <a:p>
            <a:endParaRPr lang="en-US" dirty="0"/>
          </a:p>
        </p:txBody>
      </p:sp>
    </p:spTree>
    <p:extLst>
      <p:ext uri="{BB962C8B-B14F-4D97-AF65-F5344CB8AC3E}">
        <p14:creationId xmlns:p14="http://schemas.microsoft.com/office/powerpoint/2010/main" val="1432968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FD9DA0-0514-D949-9417-22BCE75B1E34}"/>
              </a:ext>
            </a:extLst>
          </p:cNvPr>
          <p:cNvSpPr>
            <a:spLocks noGrp="1"/>
          </p:cNvSpPr>
          <p:nvPr>
            <p:ph idx="1"/>
          </p:nvPr>
        </p:nvSpPr>
        <p:spPr>
          <a:xfrm>
            <a:off x="1097280" y="1086678"/>
            <a:ext cx="10027920" cy="3471467"/>
          </a:xfrm>
        </p:spPr>
        <p:txBody>
          <a:bodyPr>
            <a:normAutofit/>
          </a:bodyPr>
          <a:lstStyle/>
          <a:p>
            <a:r>
              <a:rPr lang="en-GB" dirty="0"/>
              <a:t>Link to other literature ‘out there’ - explain why this is an important issue – reference (Author, year).</a:t>
            </a:r>
          </a:p>
          <a:p>
            <a:endParaRPr lang="en-GB" dirty="0"/>
          </a:p>
          <a:p>
            <a:r>
              <a:rPr lang="en-GB" dirty="0"/>
              <a:t>There are a number of key points outlined in this research article including </a:t>
            </a:r>
            <a:r>
              <a:rPr lang="en-GB" dirty="0" err="1"/>
              <a:t>xxxxx</a:t>
            </a:r>
            <a:r>
              <a:rPr lang="en-GB" dirty="0"/>
              <a:t>, </a:t>
            </a:r>
            <a:r>
              <a:rPr lang="en-GB" dirty="0" err="1"/>
              <a:t>xxxxx</a:t>
            </a:r>
            <a:r>
              <a:rPr lang="en-GB" dirty="0"/>
              <a:t> and </a:t>
            </a:r>
            <a:r>
              <a:rPr lang="en-GB" dirty="0" err="1"/>
              <a:t>xxxxx</a:t>
            </a:r>
            <a:r>
              <a:rPr lang="en-GB" dirty="0"/>
              <a:t> (Williams, Full, Full &amp; Full, 2020). Currently government policy and legislation is cited throughout the literature review (REF). In addition key issues such as ‘miss-trust of government’ were also evidence through secondary sources (Baum, </a:t>
            </a:r>
            <a:r>
              <a:rPr lang="en-GB" dirty="0" err="1"/>
              <a:t>Jaminson</a:t>
            </a:r>
            <a:r>
              <a:rPr lang="en-GB" dirty="0"/>
              <a:t> &amp; </a:t>
            </a:r>
            <a:r>
              <a:rPr lang="en-GB" dirty="0" err="1"/>
              <a:t>Goold</a:t>
            </a:r>
            <a:r>
              <a:rPr lang="en-GB" dirty="0"/>
              <a:t>, 2008 </a:t>
            </a:r>
            <a:r>
              <a:rPr lang="en-GB" i="1" dirty="0"/>
              <a:t>cited in </a:t>
            </a:r>
            <a:r>
              <a:rPr lang="en-GB" dirty="0"/>
              <a:t>Williams, </a:t>
            </a:r>
            <a:r>
              <a:rPr lang="en-GB" i="1" dirty="0"/>
              <a:t>et al, </a:t>
            </a:r>
            <a:r>
              <a:rPr lang="en-GB" dirty="0"/>
              <a:t>2020, p.5). This is also in line with Smith (2019, 35) who commented that ‘in times of great challenge the population often mistrusts the government in power’.</a:t>
            </a:r>
          </a:p>
          <a:p>
            <a:endParaRPr lang="en-US" dirty="0"/>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BE1CEC-96BF-3844-95F1-CC2791FF4119}"/>
              </a:ext>
            </a:extLst>
          </p:cNvPr>
          <p:cNvSpPr>
            <a:spLocks noGrp="1"/>
          </p:cNvSpPr>
          <p:nvPr>
            <p:ph type="title"/>
          </p:nvPr>
        </p:nvSpPr>
        <p:spPr>
          <a:xfrm>
            <a:off x="1066800" y="5252936"/>
            <a:ext cx="10058400" cy="1028715"/>
          </a:xfrm>
        </p:spPr>
        <p:txBody>
          <a:bodyPr anchor="ctr">
            <a:normAutofit/>
          </a:bodyPr>
          <a:lstStyle/>
          <a:p>
            <a:pPr algn="ctr"/>
            <a:r>
              <a:rPr lang="en-GB" sz="3400" b="1" dirty="0">
                <a:solidFill>
                  <a:srgbClr val="FFFFFF"/>
                </a:solidFill>
              </a:rPr>
              <a:t>Mini Literature Review </a:t>
            </a:r>
            <a:r>
              <a:rPr lang="en-GB" sz="3400" dirty="0">
                <a:solidFill>
                  <a:srgbClr val="FFFFFF"/>
                </a:solidFill>
              </a:rPr>
              <a:t>200 words </a:t>
            </a:r>
            <a:r>
              <a:rPr lang="en-GB" sz="3400" dirty="0" err="1">
                <a:solidFill>
                  <a:srgbClr val="FFFFFF"/>
                </a:solidFill>
              </a:rPr>
              <a:t>ish</a:t>
            </a:r>
            <a:r>
              <a:rPr lang="en-GB" sz="3400" b="1" dirty="0">
                <a:solidFill>
                  <a:srgbClr val="FFFFFF"/>
                </a:solidFill>
              </a:rPr>
              <a:t>:</a:t>
            </a:r>
            <a:br>
              <a:rPr lang="en-GB" sz="3400" dirty="0">
                <a:solidFill>
                  <a:srgbClr val="FFFFFF"/>
                </a:solidFill>
              </a:rPr>
            </a:br>
            <a:endParaRPr lang="en-US" sz="3400" dirty="0">
              <a:solidFill>
                <a:srgbClr val="FFFFFF"/>
              </a:solidFill>
            </a:endParaRPr>
          </a:p>
        </p:txBody>
      </p:sp>
      <p:sp>
        <p:nvSpPr>
          <p:cNvPr id="12" name="Rectangle 11">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0665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622EC-1912-B04E-B660-F1F13431F88D}"/>
              </a:ext>
            </a:extLst>
          </p:cNvPr>
          <p:cNvSpPr>
            <a:spLocks noGrp="1"/>
          </p:cNvSpPr>
          <p:nvPr>
            <p:ph type="title"/>
          </p:nvPr>
        </p:nvSpPr>
        <p:spPr/>
        <p:txBody>
          <a:bodyPr>
            <a:normAutofit fontScale="90000"/>
          </a:bodyPr>
          <a:lstStyle/>
          <a:p>
            <a:br>
              <a:rPr lang="en-GB" b="1" dirty="0"/>
            </a:br>
            <a:r>
              <a:rPr lang="en-GB" b="1" dirty="0"/>
              <a:t>Body of your assignment</a:t>
            </a:r>
            <a:br>
              <a:rPr lang="en-GB" b="1" dirty="0"/>
            </a:br>
            <a:r>
              <a:rPr lang="en-GB" b="1" dirty="0"/>
              <a:t> </a:t>
            </a:r>
            <a:r>
              <a:rPr lang="en-GB" dirty="0"/>
              <a:t>2750-3000 words </a:t>
            </a:r>
            <a:r>
              <a:rPr lang="en-GB" dirty="0" err="1"/>
              <a:t>ish</a:t>
            </a:r>
            <a:r>
              <a:rPr lang="en-GB" b="1" dirty="0"/>
              <a:t>:</a:t>
            </a:r>
            <a:br>
              <a:rPr lang="en-GB" dirty="0"/>
            </a:br>
            <a:endParaRPr lang="en-US" dirty="0"/>
          </a:p>
        </p:txBody>
      </p:sp>
      <p:sp>
        <p:nvSpPr>
          <p:cNvPr id="3" name="Content Placeholder 2">
            <a:extLst>
              <a:ext uri="{FF2B5EF4-FFF2-40B4-BE49-F238E27FC236}">
                <a16:creationId xmlns:a16="http://schemas.microsoft.com/office/drawing/2014/main" id="{AEB3CBEC-83AA-9746-A278-6FBC41E1AC5B}"/>
              </a:ext>
            </a:extLst>
          </p:cNvPr>
          <p:cNvSpPr>
            <a:spLocks noGrp="1"/>
          </p:cNvSpPr>
          <p:nvPr>
            <p:ph idx="1"/>
          </p:nvPr>
        </p:nvSpPr>
        <p:spPr/>
        <p:txBody>
          <a:bodyPr/>
          <a:lstStyle/>
          <a:p>
            <a:r>
              <a:rPr lang="en-GB" dirty="0"/>
              <a:t>(mini intro) Overview of article – ‘what does it say and what are you going to focus on? Brief.</a:t>
            </a:r>
          </a:p>
          <a:p>
            <a:r>
              <a:rPr lang="en-GB" dirty="0"/>
              <a:t>Highlight the research questions </a:t>
            </a:r>
          </a:p>
          <a:p>
            <a:r>
              <a:rPr lang="en-GB" dirty="0"/>
              <a:t>Remember to also say what best practice in the article is and what you could improve on.</a:t>
            </a:r>
          </a:p>
          <a:p>
            <a:r>
              <a:rPr lang="en-GB" dirty="0"/>
              <a:t>Although there was no research questions in this paper the objective of the research clearly signposted towards the research question which could have been:</a:t>
            </a:r>
          </a:p>
          <a:p>
            <a:endParaRPr lang="en-US" dirty="0"/>
          </a:p>
        </p:txBody>
      </p:sp>
    </p:spTree>
    <p:extLst>
      <p:ext uri="{BB962C8B-B14F-4D97-AF65-F5344CB8AC3E}">
        <p14:creationId xmlns:p14="http://schemas.microsoft.com/office/powerpoint/2010/main" val="1279156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EAE589B-5389-E04F-91B9-AE6FB678584D}"/>
              </a:ext>
            </a:extLst>
          </p:cNvPr>
          <p:cNvSpPr>
            <a:spLocks noGrp="1"/>
          </p:cNvSpPr>
          <p:nvPr>
            <p:ph type="title"/>
          </p:nvPr>
        </p:nvSpPr>
        <p:spPr>
          <a:xfrm>
            <a:off x="492370" y="605896"/>
            <a:ext cx="3084844" cy="5646208"/>
          </a:xfrm>
        </p:spPr>
        <p:txBody>
          <a:bodyPr anchor="ctr">
            <a:normAutofit/>
          </a:bodyPr>
          <a:lstStyle/>
          <a:p>
            <a:br>
              <a:rPr lang="en-GB" sz="3600" b="1" dirty="0">
                <a:solidFill>
                  <a:srgbClr val="FFFFFF"/>
                </a:solidFill>
              </a:rPr>
            </a:br>
            <a:br>
              <a:rPr lang="en-GB" sz="3600" b="1" dirty="0">
                <a:solidFill>
                  <a:srgbClr val="FFFFFF"/>
                </a:solidFill>
              </a:rPr>
            </a:br>
            <a:br>
              <a:rPr lang="en-GB" sz="3600" b="1" dirty="0">
                <a:solidFill>
                  <a:srgbClr val="FFFFFF"/>
                </a:solidFill>
              </a:rPr>
            </a:br>
            <a:r>
              <a:rPr lang="en-GB" sz="3600" b="1" dirty="0">
                <a:solidFill>
                  <a:srgbClr val="FFFFFF"/>
                </a:solidFill>
              </a:rPr>
              <a:t>Body of your assignment</a:t>
            </a:r>
            <a:br>
              <a:rPr lang="en-GB" sz="3600" b="1" dirty="0">
                <a:solidFill>
                  <a:srgbClr val="FFFFFF"/>
                </a:solidFill>
              </a:rPr>
            </a:br>
            <a:r>
              <a:rPr lang="en-GB" sz="3600" b="1" dirty="0">
                <a:solidFill>
                  <a:srgbClr val="FFFFFF"/>
                </a:solidFill>
              </a:rPr>
              <a:t> </a:t>
            </a:r>
            <a:r>
              <a:rPr lang="en-GB" sz="3600" dirty="0">
                <a:solidFill>
                  <a:srgbClr val="FFFFFF"/>
                </a:solidFill>
              </a:rPr>
              <a:t>2750-3000 words </a:t>
            </a:r>
            <a:r>
              <a:rPr lang="en-GB" sz="3600" dirty="0" err="1">
                <a:solidFill>
                  <a:srgbClr val="FFFFFF"/>
                </a:solidFill>
              </a:rPr>
              <a:t>ish</a:t>
            </a:r>
            <a:r>
              <a:rPr lang="en-GB" sz="3600" b="1" dirty="0">
                <a:solidFill>
                  <a:srgbClr val="FFFFFF"/>
                </a:solidFill>
              </a:rPr>
              <a:t>:</a:t>
            </a:r>
            <a:br>
              <a:rPr lang="en-GB" sz="3600" dirty="0">
                <a:solidFill>
                  <a:srgbClr val="FFFFFF"/>
                </a:solidFill>
              </a:rPr>
            </a:br>
            <a:endParaRPr lang="en-US" sz="36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4FD89CE-76CA-2F41-A1CA-1F170ECC0C17}"/>
              </a:ext>
            </a:extLst>
          </p:cNvPr>
          <p:cNvSpPr>
            <a:spLocks noGrp="1"/>
          </p:cNvSpPr>
          <p:nvPr>
            <p:ph idx="1"/>
          </p:nvPr>
        </p:nvSpPr>
        <p:spPr>
          <a:xfrm>
            <a:off x="4742016" y="605896"/>
            <a:ext cx="6413663" cy="5646208"/>
          </a:xfrm>
        </p:spPr>
        <p:txBody>
          <a:bodyPr anchor="ctr">
            <a:normAutofit/>
          </a:bodyPr>
          <a:lstStyle/>
          <a:p>
            <a:pPr lvl="0"/>
            <a:r>
              <a:rPr lang="en-GB" b="1" dirty="0"/>
              <a:t>What methodology position did they take and why?</a:t>
            </a:r>
            <a:endParaRPr lang="en-GB" dirty="0"/>
          </a:p>
          <a:p>
            <a:pPr lvl="1"/>
            <a:r>
              <a:rPr lang="en-GB" dirty="0"/>
              <a:t>Was it an appropriate position?</a:t>
            </a:r>
          </a:p>
          <a:p>
            <a:pPr lvl="1"/>
            <a:endParaRPr lang="en-GB" dirty="0"/>
          </a:p>
          <a:p>
            <a:r>
              <a:rPr lang="en-GB" dirty="0"/>
              <a:t>A clarity of research question is essential to underpin a clear research plan ‘</a:t>
            </a:r>
            <a:r>
              <a:rPr lang="en-GB" dirty="0" err="1"/>
              <a:t>xxxxxx</a:t>
            </a:r>
            <a:r>
              <a:rPr lang="en-GB" dirty="0"/>
              <a:t>’ (Author, year, </a:t>
            </a:r>
            <a:r>
              <a:rPr lang="en-GB" dirty="0" err="1"/>
              <a:t>p.x</a:t>
            </a:r>
            <a:r>
              <a:rPr lang="en-GB" dirty="0"/>
              <a:t>). The research question also clearly links with the methodological position and data collection methods (REF). They have not stated their MP although it appears to be ‘Interpretative’ as </a:t>
            </a:r>
            <a:r>
              <a:rPr lang="en-GB" dirty="0" err="1"/>
              <a:t>xxxxxxxxxx</a:t>
            </a:r>
            <a:r>
              <a:rPr lang="en-GB" dirty="0"/>
              <a:t> (Author, year). Data collection also further underpins this type of methodological position (REF). later on in the article it talks about grounded theory yet does not give much to support the rationale for this – so weave that in too.</a:t>
            </a:r>
          </a:p>
          <a:p>
            <a:endParaRPr lang="en-US" dirty="0"/>
          </a:p>
        </p:txBody>
      </p:sp>
    </p:spTree>
    <p:extLst>
      <p:ext uri="{BB962C8B-B14F-4D97-AF65-F5344CB8AC3E}">
        <p14:creationId xmlns:p14="http://schemas.microsoft.com/office/powerpoint/2010/main" val="557121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D38CD-7A3C-9843-88B9-16883E4E998F}"/>
              </a:ext>
            </a:extLst>
          </p:cNvPr>
          <p:cNvSpPr>
            <a:spLocks noGrp="1"/>
          </p:cNvSpPr>
          <p:nvPr>
            <p:ph type="title"/>
          </p:nvPr>
        </p:nvSpPr>
        <p:spPr/>
        <p:txBody>
          <a:bodyPr/>
          <a:lstStyle/>
          <a:p>
            <a:r>
              <a:rPr lang="en-GB" b="1" dirty="0">
                <a:solidFill>
                  <a:schemeClr val="tx1"/>
                </a:solidFill>
              </a:rPr>
              <a:t>Body of your assignment</a:t>
            </a:r>
            <a:endParaRPr lang="en-US" dirty="0">
              <a:solidFill>
                <a:schemeClr val="tx1"/>
              </a:solidFill>
            </a:endParaRPr>
          </a:p>
        </p:txBody>
      </p:sp>
      <p:sp>
        <p:nvSpPr>
          <p:cNvPr id="3" name="Content Placeholder 2">
            <a:extLst>
              <a:ext uri="{FF2B5EF4-FFF2-40B4-BE49-F238E27FC236}">
                <a16:creationId xmlns:a16="http://schemas.microsoft.com/office/drawing/2014/main" id="{B8F761D3-F121-A745-8B61-DCEC71C263C3}"/>
              </a:ext>
            </a:extLst>
          </p:cNvPr>
          <p:cNvSpPr>
            <a:spLocks noGrp="1"/>
          </p:cNvSpPr>
          <p:nvPr>
            <p:ph idx="1"/>
          </p:nvPr>
        </p:nvSpPr>
        <p:spPr/>
        <p:txBody>
          <a:bodyPr/>
          <a:lstStyle/>
          <a:p>
            <a:pPr lvl="0"/>
            <a:r>
              <a:rPr lang="en-GB" b="1" dirty="0"/>
              <a:t>What methods did they use and why?</a:t>
            </a:r>
          </a:p>
          <a:p>
            <a:pPr lvl="0"/>
            <a:endParaRPr lang="en-GB" sz="1400" dirty="0"/>
          </a:p>
          <a:p>
            <a:pPr lvl="1"/>
            <a:r>
              <a:rPr lang="en-GB" b="1" dirty="0"/>
              <a:t>Were they appropriate to answer the Research Question? </a:t>
            </a:r>
            <a:endParaRPr lang="en-GB" sz="1200" b="1" dirty="0"/>
          </a:p>
          <a:p>
            <a:r>
              <a:rPr lang="en-GB" dirty="0"/>
              <a:t>The limitations of this study surround the use of online and social media engagement with participants. Tell us what the issues are</a:t>
            </a:r>
            <a:endParaRPr lang="en-GB" sz="1400" dirty="0"/>
          </a:p>
          <a:p>
            <a:r>
              <a:rPr lang="en-GB" dirty="0"/>
              <a:t>The article explored the use of focus group with ‘10 out of the 25 participants’ (Smith, 2018, p. 32). Interestingly there was little discussion of the power relationships between the researcher and the participants (Author, year). Although, Smith (2018) indicates that he acknowledge that he was the employer and that there was a need to consider the implications for data collection  (Denzin &amp; Lincoln, 2017, p. 15); </a:t>
            </a:r>
            <a:endParaRPr lang="en-US" dirty="0"/>
          </a:p>
        </p:txBody>
      </p:sp>
    </p:spTree>
    <p:extLst>
      <p:ext uri="{BB962C8B-B14F-4D97-AF65-F5344CB8AC3E}">
        <p14:creationId xmlns:p14="http://schemas.microsoft.com/office/powerpoint/2010/main" val="2068907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56B6-2105-E44B-9F37-95FFAC9B6E08}"/>
              </a:ext>
            </a:extLst>
          </p:cNvPr>
          <p:cNvSpPr>
            <a:spLocks noGrp="1"/>
          </p:cNvSpPr>
          <p:nvPr>
            <p:ph type="title"/>
          </p:nvPr>
        </p:nvSpPr>
        <p:spPr/>
        <p:txBody>
          <a:bodyPr/>
          <a:lstStyle/>
          <a:p>
            <a:r>
              <a:rPr lang="en-GB" b="1" dirty="0"/>
              <a:t>Conclusion </a:t>
            </a:r>
            <a:r>
              <a:rPr lang="en-GB" dirty="0"/>
              <a:t>300 words:</a:t>
            </a:r>
            <a:br>
              <a:rPr lang="en-GB" dirty="0"/>
            </a:br>
            <a:endParaRPr lang="en-US" dirty="0"/>
          </a:p>
        </p:txBody>
      </p:sp>
      <p:sp>
        <p:nvSpPr>
          <p:cNvPr id="3" name="Content Placeholder 2">
            <a:extLst>
              <a:ext uri="{FF2B5EF4-FFF2-40B4-BE49-F238E27FC236}">
                <a16:creationId xmlns:a16="http://schemas.microsoft.com/office/drawing/2014/main" id="{C05242AB-7CD3-B043-891B-51C16FF97315}"/>
              </a:ext>
            </a:extLst>
          </p:cNvPr>
          <p:cNvSpPr>
            <a:spLocks noGrp="1"/>
          </p:cNvSpPr>
          <p:nvPr>
            <p:ph sz="half" idx="1"/>
          </p:nvPr>
        </p:nvSpPr>
        <p:spPr/>
        <p:txBody>
          <a:bodyPr>
            <a:normAutofit/>
          </a:bodyPr>
          <a:lstStyle/>
          <a:p>
            <a:r>
              <a:rPr lang="en-GB" sz="2800" b="1" dirty="0"/>
              <a:t>So what?</a:t>
            </a:r>
          </a:p>
          <a:p>
            <a:r>
              <a:rPr lang="en-GB" dirty="0"/>
              <a:t>Resume of what you have found out</a:t>
            </a:r>
          </a:p>
          <a:p>
            <a:r>
              <a:rPr lang="en-GB" dirty="0"/>
              <a:t>Main issues good and could do better</a:t>
            </a:r>
          </a:p>
          <a:p>
            <a:r>
              <a:rPr lang="en-GB" sz="2800" dirty="0">
                <a:solidFill>
                  <a:schemeClr val="tx1"/>
                </a:solidFill>
              </a:rPr>
              <a:t>Who cares?</a:t>
            </a:r>
          </a:p>
          <a:p>
            <a:r>
              <a:rPr lang="en-GB" dirty="0"/>
              <a:t>Who is impacted upon the above?	</a:t>
            </a:r>
          </a:p>
          <a:p>
            <a:r>
              <a:rPr lang="en-GB" dirty="0"/>
              <a:t>Research specific Participants </a:t>
            </a:r>
          </a:p>
          <a:p>
            <a:endParaRPr lang="en-US" dirty="0"/>
          </a:p>
        </p:txBody>
      </p:sp>
      <p:sp>
        <p:nvSpPr>
          <p:cNvPr id="4" name="Content Placeholder 3">
            <a:extLst>
              <a:ext uri="{FF2B5EF4-FFF2-40B4-BE49-F238E27FC236}">
                <a16:creationId xmlns:a16="http://schemas.microsoft.com/office/drawing/2014/main" id="{29150CE7-3C65-8E40-A678-0190D084BBBD}"/>
              </a:ext>
            </a:extLst>
          </p:cNvPr>
          <p:cNvSpPr>
            <a:spLocks noGrp="1"/>
          </p:cNvSpPr>
          <p:nvPr>
            <p:ph sz="half" idx="2"/>
          </p:nvPr>
        </p:nvSpPr>
        <p:spPr/>
        <p:txBody>
          <a:bodyPr>
            <a:normAutofit/>
          </a:bodyPr>
          <a:lstStyle/>
          <a:p>
            <a:r>
              <a:rPr lang="en-GB" b="1" dirty="0"/>
              <a:t>Overall has the research helped society - Support a client group/industry/society/culture/community?  </a:t>
            </a:r>
          </a:p>
          <a:p>
            <a:r>
              <a:rPr lang="en-GB" sz="2800" b="1" dirty="0"/>
              <a:t>What next?</a:t>
            </a:r>
          </a:p>
          <a:p>
            <a:r>
              <a:rPr lang="en-GB" dirty="0"/>
              <a:t>What would you change?</a:t>
            </a:r>
          </a:p>
          <a:p>
            <a:r>
              <a:rPr lang="en-GB" dirty="0"/>
              <a:t>To make it better</a:t>
            </a:r>
          </a:p>
          <a:p>
            <a:endParaRPr lang="en-US" dirty="0"/>
          </a:p>
        </p:txBody>
      </p:sp>
    </p:spTree>
    <p:extLst>
      <p:ext uri="{BB962C8B-B14F-4D97-AF65-F5344CB8AC3E}">
        <p14:creationId xmlns:p14="http://schemas.microsoft.com/office/powerpoint/2010/main" val="78836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51847E-6921-E04D-89F8-A881FB7AA90E}"/>
              </a:ext>
            </a:extLst>
          </p:cNvPr>
          <p:cNvSpPr>
            <a:spLocks noGrp="1"/>
          </p:cNvSpPr>
          <p:nvPr>
            <p:ph type="title"/>
          </p:nvPr>
        </p:nvSpPr>
        <p:spPr/>
        <p:txBody>
          <a:bodyPr/>
          <a:lstStyle/>
          <a:p>
            <a:endParaRPr lang="en-US"/>
          </a:p>
        </p:txBody>
      </p:sp>
      <p:pic>
        <p:nvPicPr>
          <p:cNvPr id="8" name="Content Placeholder 7" descr="Icon&#10;&#10;Description automatically generated">
            <a:extLst>
              <a:ext uri="{FF2B5EF4-FFF2-40B4-BE49-F238E27FC236}">
                <a16:creationId xmlns:a16="http://schemas.microsoft.com/office/drawing/2014/main" id="{F1197F17-6AA4-9A47-AD1F-6E9A9641EF8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14800" y="1846263"/>
            <a:ext cx="4022725" cy="4022725"/>
          </a:xfrm>
        </p:spPr>
      </p:pic>
      <p:sp>
        <p:nvSpPr>
          <p:cNvPr id="9" name="TextBox 8">
            <a:extLst>
              <a:ext uri="{FF2B5EF4-FFF2-40B4-BE49-F238E27FC236}">
                <a16:creationId xmlns:a16="http://schemas.microsoft.com/office/drawing/2014/main" id="{D2ABCA5F-0552-514A-A9F5-D9CA7A9C55E0}"/>
              </a:ext>
            </a:extLst>
          </p:cNvPr>
          <p:cNvSpPr txBox="1"/>
          <p:nvPr/>
        </p:nvSpPr>
        <p:spPr>
          <a:xfrm>
            <a:off x="4114800" y="5868988"/>
            <a:ext cx="4022725" cy="230832"/>
          </a:xfrm>
          <a:prstGeom prst="rect">
            <a:avLst/>
          </a:prstGeom>
          <a:noFill/>
        </p:spPr>
        <p:txBody>
          <a:bodyPr wrap="square" rtlCol="0">
            <a:spAutoFit/>
          </a:bodyPr>
          <a:lstStyle/>
          <a:p>
            <a:r>
              <a:rPr lang="en-US" sz="900">
                <a:hlinkClick r:id="rId3" tooltip="http://justintarte.blogspot.com/2011/12/top-10-questions-to-ask-yourself-in.html?m=0"/>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2501557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D47B3-E330-FA49-8B83-4E20AE540F7E}"/>
              </a:ext>
            </a:extLst>
          </p:cNvPr>
          <p:cNvSpPr>
            <a:spLocks noGrp="1"/>
          </p:cNvSpPr>
          <p:nvPr>
            <p:ph type="title"/>
          </p:nvPr>
        </p:nvSpPr>
        <p:spPr/>
        <p:txBody>
          <a:bodyPr/>
          <a:lstStyle/>
          <a:p>
            <a:r>
              <a:rPr lang="en-US" dirty="0"/>
              <a:t>Additional Research</a:t>
            </a:r>
          </a:p>
        </p:txBody>
      </p:sp>
      <p:sp>
        <p:nvSpPr>
          <p:cNvPr id="3" name="Content Placeholder 2">
            <a:extLst>
              <a:ext uri="{FF2B5EF4-FFF2-40B4-BE49-F238E27FC236}">
                <a16:creationId xmlns:a16="http://schemas.microsoft.com/office/drawing/2014/main" id="{57CC1720-79FB-524B-B1AD-4A281CC470FA}"/>
              </a:ext>
            </a:extLst>
          </p:cNvPr>
          <p:cNvSpPr>
            <a:spLocks noGrp="1"/>
          </p:cNvSpPr>
          <p:nvPr>
            <p:ph idx="1"/>
          </p:nvPr>
        </p:nvSpPr>
        <p:spPr/>
        <p:txBody>
          <a:bodyPr>
            <a:normAutofit/>
          </a:bodyPr>
          <a:lstStyle/>
          <a:p>
            <a:r>
              <a:rPr lang="en-US" sz="3200" dirty="0"/>
              <a:t>Complete Activity in Session1</a:t>
            </a:r>
          </a:p>
          <a:p>
            <a:r>
              <a:rPr lang="en-US" sz="3200" dirty="0"/>
              <a:t>Conduct research and find some relevant literature from Peer reviewed journals that align with your interests</a:t>
            </a:r>
          </a:p>
        </p:txBody>
      </p:sp>
    </p:spTree>
    <p:extLst>
      <p:ext uri="{BB962C8B-B14F-4D97-AF65-F5344CB8AC3E}">
        <p14:creationId xmlns:p14="http://schemas.microsoft.com/office/powerpoint/2010/main" val="270948518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702</TotalTime>
  <Words>1249</Words>
  <Application>Microsoft Office PowerPoint</Application>
  <PresentationFormat>Widescreen</PresentationFormat>
  <Paragraphs>71</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Retrospect</vt:lpstr>
      <vt:lpstr>Developing Research:  Theory and Practice</vt:lpstr>
      <vt:lpstr>Assignment Title</vt:lpstr>
      <vt:lpstr>Submission Date: 8th April 2022  Word Count: 3750 Words   </vt:lpstr>
      <vt:lpstr>Engagement with Literature Skills </vt:lpstr>
      <vt:lpstr>Knowledge and Understanding Skills </vt:lpstr>
      <vt:lpstr>Cognitive and Intellectual Skills </vt:lpstr>
      <vt:lpstr>Practical Skills </vt:lpstr>
      <vt:lpstr>Transferable Skills for Life and Professional Practice  </vt:lpstr>
      <vt:lpstr>Introduction 250 words ish: </vt:lpstr>
      <vt:lpstr>Mini Literature Review 200 words ish: </vt:lpstr>
      <vt:lpstr> Body of your assignment  2750-3000 words ish: </vt:lpstr>
      <vt:lpstr>   Body of your assignment  2750-3000 words ish: </vt:lpstr>
      <vt:lpstr>Body of your assignment</vt:lpstr>
      <vt:lpstr>Conclusion 300 words: </vt:lpstr>
      <vt:lpstr>PowerPoint Presentation</vt:lpstr>
      <vt:lpstr>Additional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Nichola Welton</cp:lastModifiedBy>
  <cp:revision>90</cp:revision>
  <cp:lastPrinted>2014-10-02T07:30:48Z</cp:lastPrinted>
  <dcterms:created xsi:type="dcterms:W3CDTF">2014-09-09T20:19:59Z</dcterms:created>
  <dcterms:modified xsi:type="dcterms:W3CDTF">2022-02-08T13:28:06Z</dcterms:modified>
</cp:coreProperties>
</file>