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68"/>
  </p:notesMasterIdLst>
  <p:sldIdLst>
    <p:sldId id="282" r:id="rId3"/>
    <p:sldId id="283" r:id="rId4"/>
    <p:sldId id="284" r:id="rId5"/>
    <p:sldId id="285" r:id="rId6"/>
    <p:sldId id="286" r:id="rId7"/>
    <p:sldId id="287" r:id="rId8"/>
    <p:sldId id="288" r:id="rId9"/>
    <p:sldId id="289" r:id="rId10"/>
    <p:sldId id="290" r:id="rId11"/>
    <p:sldId id="291" r:id="rId12"/>
    <p:sldId id="292" r:id="rId13"/>
    <p:sldId id="293" r:id="rId14"/>
    <p:sldId id="294" r:id="rId15"/>
    <p:sldId id="295" r:id="rId16"/>
    <p:sldId id="296" r:id="rId17"/>
    <p:sldId id="297" r:id="rId18"/>
    <p:sldId id="298" r:id="rId19"/>
    <p:sldId id="299" r:id="rId20"/>
    <p:sldId id="300" r:id="rId21"/>
    <p:sldId id="301" r:id="rId22"/>
    <p:sldId id="302" r:id="rId23"/>
    <p:sldId id="303" r:id="rId24"/>
    <p:sldId id="304" r:id="rId25"/>
    <p:sldId id="305" r:id="rId26"/>
    <p:sldId id="306" r:id="rId27"/>
    <p:sldId id="307" r:id="rId28"/>
    <p:sldId id="308" r:id="rId29"/>
    <p:sldId id="309" r:id="rId30"/>
    <p:sldId id="310" r:id="rId31"/>
    <p:sldId id="311" r:id="rId32"/>
    <p:sldId id="312" r:id="rId33"/>
    <p:sldId id="313" r:id="rId34"/>
    <p:sldId id="314" r:id="rId35"/>
    <p:sldId id="315" r:id="rId36"/>
    <p:sldId id="316" r:id="rId37"/>
    <p:sldId id="317" r:id="rId38"/>
    <p:sldId id="318" r:id="rId39"/>
    <p:sldId id="319" r:id="rId40"/>
    <p:sldId id="320" r:id="rId41"/>
    <p:sldId id="321" r:id="rId42"/>
    <p:sldId id="257" r:id="rId43"/>
    <p:sldId id="258" r:id="rId44"/>
    <p:sldId id="259" r:id="rId45"/>
    <p:sldId id="260" r:id="rId46"/>
    <p:sldId id="261" r:id="rId47"/>
    <p:sldId id="262" r:id="rId48"/>
    <p:sldId id="263" r:id="rId49"/>
    <p:sldId id="264" r:id="rId50"/>
    <p:sldId id="265" r:id="rId51"/>
    <p:sldId id="266" r:id="rId52"/>
    <p:sldId id="267" r:id="rId53"/>
    <p:sldId id="268" r:id="rId54"/>
    <p:sldId id="269" r:id="rId55"/>
    <p:sldId id="270" r:id="rId56"/>
    <p:sldId id="271" r:id="rId57"/>
    <p:sldId id="272" r:id="rId58"/>
    <p:sldId id="273" r:id="rId59"/>
    <p:sldId id="274" r:id="rId60"/>
    <p:sldId id="275" r:id="rId61"/>
    <p:sldId id="276" r:id="rId62"/>
    <p:sldId id="277" r:id="rId63"/>
    <p:sldId id="278" r:id="rId64"/>
    <p:sldId id="279" r:id="rId65"/>
    <p:sldId id="280" r:id="rId66"/>
    <p:sldId id="281"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93" d="100"/>
          <a:sy n="93" d="100"/>
        </p:scale>
        <p:origin x="72" y="2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notesMaster" Target="notesMasters/notesMaster1.xml"/><Relationship Id="rId7" Type="http://schemas.openxmlformats.org/officeDocument/2006/relationships/slide" Target="slides/slide5.xml"/><Relationship Id="rId71"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19C5A0-31DF-42C2-98B9-9D472ADA41DD}" type="datetimeFigureOut">
              <a:rPr lang="en-GB" smtClean="0"/>
              <a:t>16/04/2021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037CC3-A395-403B-A3EA-4C7EADF072EB}" type="slidenum">
              <a:rPr lang="en-GB" smtClean="0"/>
              <a:t>‹#›</a:t>
            </a:fld>
            <a:endParaRPr lang="en-GB"/>
          </a:p>
        </p:txBody>
      </p:sp>
    </p:spTree>
    <p:extLst>
      <p:ext uri="{BB962C8B-B14F-4D97-AF65-F5344CB8AC3E}">
        <p14:creationId xmlns:p14="http://schemas.microsoft.com/office/powerpoint/2010/main" val="4032235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E9CB2B7-447B-4086-8A78-3D0B1DB933A1}"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5222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D6BD4ED-CFEF-4F42-A743-AB2BC7CAB9E1}"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endParaRPr>
          </a:p>
        </p:txBody>
      </p:sp>
      <p:sp>
        <p:nvSpPr>
          <p:cNvPr id="52228" name="Rectangle 2"/>
          <p:cNvSpPr>
            <a:spLocks noGrp="1" noRot="1" noChangeAspect="1" noChangeArrowheads="1" noTextEdit="1"/>
          </p:cNvSpPr>
          <p:nvPr>
            <p:ph type="sldImg"/>
          </p:nvPr>
        </p:nvSpPr>
        <p:spPr>
          <a:xfrm>
            <a:off x="441325" y="300038"/>
            <a:ext cx="5978525" cy="4483100"/>
          </a:xfrm>
          <a:ln/>
        </p:spPr>
      </p:sp>
      <p:sp>
        <p:nvSpPr>
          <p:cNvPr id="52229" name="Rectangle 3"/>
          <p:cNvSpPr>
            <a:spLocks noGrp="1" noChangeArrowheads="1"/>
          </p:cNvSpPr>
          <p:nvPr>
            <p:ph type="body" idx="1"/>
          </p:nvPr>
        </p:nvSpPr>
        <p:spPr>
          <a:xfrm>
            <a:off x="523875" y="4945063"/>
            <a:ext cx="2905125" cy="3697287"/>
          </a:xfrm>
          <a:solidFill>
            <a:srgbClr val="FFFFFF"/>
          </a:solidFill>
          <a:ln>
            <a:solidFill>
              <a:srgbClr val="000000"/>
            </a:solidFill>
            <a:miter lim="800000"/>
            <a:headEnd/>
            <a:tailEnd/>
          </a:ln>
        </p:spPr>
        <p:txBody>
          <a:bodyPr/>
          <a:lstStyle/>
          <a:p>
            <a:pPr eaLnBrk="1" hangingPunct="1">
              <a:spcBef>
                <a:spcPct val="0"/>
              </a:spcBef>
            </a:pPr>
            <a:r>
              <a:rPr lang="en-US" altLang="en-US" b="1" i="1" smtClean="0">
                <a:latin typeface="Arial" panose="020B0604020202020204" pitchFamily="34" charset="0"/>
              </a:rPr>
              <a:t>Purpose</a:t>
            </a:r>
            <a:r>
              <a:rPr lang="en-US" altLang="en-US" smtClean="0">
                <a:latin typeface="Arial" panose="020B0604020202020204" pitchFamily="34" charset="0"/>
              </a:rPr>
              <a:t> </a:t>
            </a:r>
          </a:p>
          <a:p>
            <a:pPr eaLnBrk="1" hangingPunct="1">
              <a:spcBef>
                <a:spcPct val="0"/>
              </a:spcBef>
            </a:pPr>
            <a:r>
              <a:rPr lang="en-US" altLang="en-US" smtClean="0">
                <a:latin typeface="Arial" panose="020B0604020202020204" pitchFamily="34" charset="0"/>
              </a:rPr>
              <a:t>Introduces the concepts of value added and and non-value added activities</a:t>
            </a:r>
          </a:p>
          <a:p>
            <a:pPr eaLnBrk="1" hangingPunct="1">
              <a:spcBef>
                <a:spcPct val="0"/>
              </a:spcBef>
            </a:pPr>
            <a:r>
              <a:rPr lang="en-US" altLang="en-US" i="1" smtClean="0">
                <a:latin typeface="Arial" panose="020B0604020202020204" pitchFamily="34" charset="0"/>
              </a:rPr>
              <a:t>Definitions and examples of each category are provided in later slides</a:t>
            </a:r>
            <a:r>
              <a:rPr lang="en-US" altLang="en-US" smtClean="0">
                <a:latin typeface="Arial" panose="020B0604020202020204" pitchFamily="34" charset="0"/>
              </a:rPr>
              <a:t>.</a:t>
            </a:r>
          </a:p>
          <a:p>
            <a:pPr eaLnBrk="1" hangingPunct="1">
              <a:spcBef>
                <a:spcPct val="0"/>
              </a:spcBef>
            </a:pPr>
            <a:r>
              <a:rPr lang="en-US" altLang="en-US" b="1" i="1" smtClean="0">
                <a:latin typeface="Arial" panose="020B0604020202020204" pitchFamily="34" charset="0"/>
              </a:rPr>
              <a:t>Key Points</a:t>
            </a:r>
            <a:endParaRPr lang="en-US" altLang="en-US" smtClean="0">
              <a:latin typeface="Arial" panose="020B0604020202020204" pitchFamily="34" charset="0"/>
            </a:endParaRPr>
          </a:p>
          <a:p>
            <a:pPr lvl="1" eaLnBrk="1" hangingPunct="1">
              <a:spcBef>
                <a:spcPct val="0"/>
              </a:spcBef>
            </a:pPr>
            <a:r>
              <a:rPr lang="en-US" altLang="en-US" smtClean="0">
                <a:latin typeface="Arial" panose="020B0604020202020204" pitchFamily="34" charset="0"/>
              </a:rPr>
              <a:t>The goal of all processes is to produce an output. This output may be a physical product, information, report, or service.</a:t>
            </a:r>
          </a:p>
          <a:p>
            <a:pPr lvl="1" eaLnBrk="1" hangingPunct="1">
              <a:spcBef>
                <a:spcPct val="0"/>
              </a:spcBef>
            </a:pPr>
            <a:r>
              <a:rPr lang="en-US" altLang="en-US" smtClean="0">
                <a:latin typeface="Arial" panose="020B0604020202020204" pitchFamily="34" charset="0"/>
              </a:rPr>
              <a:t>This output is for the benefit of our customers or clients.</a:t>
            </a:r>
          </a:p>
          <a:p>
            <a:pPr lvl="1" eaLnBrk="1" hangingPunct="1">
              <a:spcBef>
                <a:spcPct val="0"/>
              </a:spcBef>
            </a:pPr>
            <a:r>
              <a:rPr lang="en-US" altLang="en-US" smtClean="0">
                <a:latin typeface="Arial" panose="020B0604020202020204" pitchFamily="34" charset="0"/>
              </a:rPr>
              <a:t>Activities performed to generate the output may be classified as value added and non-value added activities.</a:t>
            </a:r>
          </a:p>
        </p:txBody>
      </p:sp>
    </p:spTree>
    <p:extLst>
      <p:ext uri="{BB962C8B-B14F-4D97-AF65-F5344CB8AC3E}">
        <p14:creationId xmlns:p14="http://schemas.microsoft.com/office/powerpoint/2010/main" val="2321370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F8B4579-16A6-4AD0-A73E-5C23F5BF25C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5325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BCF84B7-96EB-4822-8D8F-96FDE939C06D}"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endParaRPr>
          </a:p>
        </p:txBody>
      </p:sp>
      <p:sp>
        <p:nvSpPr>
          <p:cNvPr id="53252" name="Rectangle 2"/>
          <p:cNvSpPr>
            <a:spLocks noGrp="1" noRot="1" noChangeAspect="1" noChangeArrowheads="1" noTextEdit="1"/>
          </p:cNvSpPr>
          <p:nvPr>
            <p:ph type="sldImg"/>
          </p:nvPr>
        </p:nvSpPr>
        <p:spPr>
          <a:xfrm>
            <a:off x="441325" y="300038"/>
            <a:ext cx="5978525" cy="4483100"/>
          </a:xfrm>
          <a:ln/>
        </p:spPr>
      </p:sp>
      <p:sp>
        <p:nvSpPr>
          <p:cNvPr id="53253" name="Rectangle 3"/>
          <p:cNvSpPr>
            <a:spLocks noGrp="1" noChangeArrowheads="1"/>
          </p:cNvSpPr>
          <p:nvPr>
            <p:ph type="body" idx="1"/>
          </p:nvPr>
        </p:nvSpPr>
        <p:spPr>
          <a:xfrm>
            <a:off x="523875" y="4945063"/>
            <a:ext cx="2905125" cy="3697287"/>
          </a:xfrm>
          <a:solidFill>
            <a:srgbClr val="FFFFFF"/>
          </a:solidFill>
          <a:ln>
            <a:solidFill>
              <a:srgbClr val="000000"/>
            </a:solidFill>
            <a:miter lim="800000"/>
            <a:headEnd/>
            <a:tailEnd/>
          </a:ln>
        </p:spPr>
        <p:txBody>
          <a:bodyPr/>
          <a:lstStyle/>
          <a:p>
            <a:pPr eaLnBrk="1" hangingPunct="1">
              <a:spcBef>
                <a:spcPct val="0"/>
              </a:spcBef>
            </a:pPr>
            <a:r>
              <a:rPr lang="en-US" altLang="en-US" b="1" i="1" smtClean="0">
                <a:latin typeface="Arial" panose="020B0604020202020204" pitchFamily="34" charset="0"/>
              </a:rPr>
              <a:t>Purpose</a:t>
            </a:r>
            <a:r>
              <a:rPr lang="en-US" altLang="en-US" smtClean="0">
                <a:latin typeface="Arial" panose="020B0604020202020204" pitchFamily="34" charset="0"/>
              </a:rPr>
              <a:t> </a:t>
            </a:r>
          </a:p>
          <a:p>
            <a:pPr eaLnBrk="1" hangingPunct="1">
              <a:spcBef>
                <a:spcPct val="0"/>
              </a:spcBef>
            </a:pPr>
            <a:r>
              <a:rPr lang="en-US" altLang="en-US" smtClean="0">
                <a:latin typeface="Arial" panose="020B0604020202020204" pitchFamily="34" charset="0"/>
              </a:rPr>
              <a:t>Introduces the concept that eliminating waste from the work space has the positive consequence of eliminating waste in the work process </a:t>
            </a:r>
          </a:p>
          <a:p>
            <a:pPr eaLnBrk="1" hangingPunct="1">
              <a:spcBef>
                <a:spcPct val="0"/>
              </a:spcBef>
            </a:pPr>
            <a:r>
              <a:rPr lang="en-US" altLang="en-US" b="1" i="1" smtClean="0">
                <a:latin typeface="Arial" panose="020B0604020202020204" pitchFamily="34" charset="0"/>
              </a:rPr>
              <a:t>Key Points</a:t>
            </a:r>
            <a:endParaRPr lang="en-US" altLang="en-US" smtClean="0">
              <a:latin typeface="Arial" panose="020B0604020202020204" pitchFamily="34" charset="0"/>
            </a:endParaRPr>
          </a:p>
          <a:p>
            <a:pPr lvl="1" eaLnBrk="1" hangingPunct="1">
              <a:spcBef>
                <a:spcPct val="0"/>
              </a:spcBef>
            </a:pPr>
            <a:r>
              <a:rPr lang="en-US" altLang="en-US" smtClean="0">
                <a:latin typeface="Arial" panose="020B0604020202020204" pitchFamily="34" charset="0"/>
              </a:rPr>
              <a:t>Another way of looking at the elimination of waste in our work process is by seeing it as eliminating work activities that add no value to the process or product.</a:t>
            </a:r>
          </a:p>
        </p:txBody>
      </p:sp>
    </p:spTree>
    <p:extLst>
      <p:ext uri="{BB962C8B-B14F-4D97-AF65-F5344CB8AC3E}">
        <p14:creationId xmlns:p14="http://schemas.microsoft.com/office/powerpoint/2010/main" val="735935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A4894A2-8364-4A96-99A5-4AD6D8C63892}"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5427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A81D233-3E42-409C-A3DC-A1707A0F141B}"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endParaRPr>
          </a:p>
        </p:txBody>
      </p:sp>
      <p:sp>
        <p:nvSpPr>
          <p:cNvPr id="54276" name="Rectangle 2"/>
          <p:cNvSpPr>
            <a:spLocks noGrp="1" noRot="1" noChangeAspect="1" noChangeArrowheads="1" noTextEdit="1"/>
          </p:cNvSpPr>
          <p:nvPr>
            <p:ph type="sldImg"/>
          </p:nvPr>
        </p:nvSpPr>
        <p:spPr>
          <a:xfrm>
            <a:off x="441325" y="300038"/>
            <a:ext cx="5978525" cy="4483100"/>
          </a:xfrm>
          <a:ln/>
        </p:spPr>
      </p:sp>
      <p:sp>
        <p:nvSpPr>
          <p:cNvPr id="54277" name="Rectangle 3"/>
          <p:cNvSpPr>
            <a:spLocks noGrp="1" noChangeArrowheads="1"/>
          </p:cNvSpPr>
          <p:nvPr>
            <p:ph type="body" idx="1"/>
          </p:nvPr>
        </p:nvSpPr>
        <p:spPr>
          <a:xfrm>
            <a:off x="523875" y="4945063"/>
            <a:ext cx="2905125" cy="3697287"/>
          </a:xfrm>
          <a:solidFill>
            <a:srgbClr val="FFFFFF"/>
          </a:solidFill>
          <a:ln>
            <a:solidFill>
              <a:srgbClr val="000000"/>
            </a:solidFill>
            <a:miter lim="800000"/>
            <a:headEnd/>
            <a:tailEnd/>
          </a:ln>
        </p:spPr>
        <p:txBody>
          <a:bodyPr/>
          <a:lstStyle/>
          <a:p>
            <a:pPr eaLnBrk="1" hangingPunct="1">
              <a:spcBef>
                <a:spcPct val="0"/>
              </a:spcBef>
            </a:pPr>
            <a:r>
              <a:rPr lang="en-US" altLang="en-US" b="1" i="1" smtClean="0">
                <a:latin typeface="Arial" panose="020B0604020202020204" pitchFamily="34" charset="0"/>
              </a:rPr>
              <a:t>Purpose</a:t>
            </a:r>
            <a:endParaRPr lang="en-US" altLang="en-US" smtClean="0">
              <a:latin typeface="Arial" panose="020B0604020202020204" pitchFamily="34" charset="0"/>
            </a:endParaRPr>
          </a:p>
          <a:p>
            <a:pPr eaLnBrk="1" hangingPunct="1">
              <a:spcBef>
                <a:spcPct val="0"/>
              </a:spcBef>
            </a:pPr>
            <a:r>
              <a:rPr lang="en-US" altLang="en-US" smtClean="0">
                <a:latin typeface="Arial" panose="020B0604020202020204" pitchFamily="34" charset="0"/>
              </a:rPr>
              <a:t>Identifies the recommended tools needed in order to utilize the 7 wastes adequately </a:t>
            </a:r>
          </a:p>
          <a:p>
            <a:pPr eaLnBrk="1" hangingPunct="1">
              <a:spcBef>
                <a:spcPct val="0"/>
              </a:spcBef>
            </a:pPr>
            <a:r>
              <a:rPr lang="en-US" altLang="en-US" b="1" i="1" smtClean="0">
                <a:latin typeface="Arial" panose="020B0604020202020204" pitchFamily="34" charset="0"/>
              </a:rPr>
              <a:t>Key Points</a:t>
            </a:r>
            <a:endParaRPr lang="en-US" altLang="en-US" smtClean="0">
              <a:latin typeface="Arial" panose="020B0604020202020204" pitchFamily="34" charset="0"/>
            </a:endParaRPr>
          </a:p>
          <a:p>
            <a:pPr eaLnBrk="1" hangingPunct="1">
              <a:spcBef>
                <a:spcPct val="0"/>
              </a:spcBef>
            </a:pPr>
            <a:r>
              <a:rPr lang="en-US" altLang="en-US" smtClean="0">
                <a:latin typeface="Arial" panose="020B0604020202020204" pitchFamily="34" charset="0"/>
              </a:rPr>
              <a:t>Top tools are the tools that support the bottom one.</a:t>
            </a:r>
          </a:p>
        </p:txBody>
      </p:sp>
    </p:spTree>
    <p:extLst>
      <p:ext uri="{BB962C8B-B14F-4D97-AF65-F5344CB8AC3E}">
        <p14:creationId xmlns:p14="http://schemas.microsoft.com/office/powerpoint/2010/main" val="2402804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CE35DAF-AE09-41D7-94CC-B96FCFD70B4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64</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5529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F7BB901-F036-4040-8357-44E8A2D313D0}"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64</a:t>
            </a:fld>
            <a:endPar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endParaRPr>
          </a:p>
        </p:txBody>
      </p:sp>
      <p:sp>
        <p:nvSpPr>
          <p:cNvPr id="55300" name="Rectangle 2"/>
          <p:cNvSpPr>
            <a:spLocks noGrp="1" noRot="1" noChangeAspect="1" noChangeArrowheads="1" noTextEdit="1"/>
          </p:cNvSpPr>
          <p:nvPr>
            <p:ph type="sldImg"/>
          </p:nvPr>
        </p:nvSpPr>
        <p:spPr>
          <a:xfrm>
            <a:off x="441325" y="300038"/>
            <a:ext cx="5978525" cy="4483100"/>
          </a:xfrm>
          <a:ln/>
        </p:spPr>
      </p:sp>
      <p:sp>
        <p:nvSpPr>
          <p:cNvPr id="55301" name="Rectangle 3"/>
          <p:cNvSpPr>
            <a:spLocks noGrp="1" noChangeArrowheads="1"/>
          </p:cNvSpPr>
          <p:nvPr>
            <p:ph type="body" idx="1"/>
          </p:nvPr>
        </p:nvSpPr>
        <p:spPr>
          <a:xfrm>
            <a:off x="523875" y="4945063"/>
            <a:ext cx="2905125" cy="3697287"/>
          </a:xfrm>
          <a:solidFill>
            <a:srgbClr val="FFFFFF"/>
          </a:solidFill>
          <a:ln>
            <a:solidFill>
              <a:srgbClr val="000000"/>
            </a:solidFill>
            <a:miter lim="800000"/>
            <a:headEnd/>
            <a:tailEnd/>
          </a:ln>
        </p:spPr>
        <p:txBody>
          <a:bodyPr/>
          <a:lstStyle/>
          <a:p>
            <a:pPr eaLnBrk="1" hangingPunct="1">
              <a:spcBef>
                <a:spcPct val="0"/>
              </a:spcBef>
            </a:pPr>
            <a:r>
              <a:rPr lang="en-US" altLang="en-US" b="1" i="1" smtClean="0">
                <a:latin typeface="Arial" panose="020B0604020202020204" pitchFamily="34" charset="0"/>
              </a:rPr>
              <a:t>Purpose</a:t>
            </a:r>
            <a:endParaRPr lang="en-US" altLang="en-US" smtClean="0">
              <a:latin typeface="Arial" panose="020B0604020202020204" pitchFamily="34" charset="0"/>
            </a:endParaRPr>
          </a:p>
          <a:p>
            <a:pPr eaLnBrk="1" hangingPunct="1">
              <a:spcBef>
                <a:spcPct val="0"/>
              </a:spcBef>
            </a:pPr>
            <a:r>
              <a:rPr lang="en-US" altLang="en-US" smtClean="0">
                <a:latin typeface="Arial" panose="020B0604020202020204" pitchFamily="34" charset="0"/>
              </a:rPr>
              <a:t>Summarizes the inter-relatedness of</a:t>
            </a:r>
            <a:br>
              <a:rPr lang="en-US" altLang="en-US" smtClean="0">
                <a:latin typeface="Arial" panose="020B0604020202020204" pitchFamily="34" charset="0"/>
              </a:rPr>
            </a:br>
            <a:r>
              <a:rPr lang="en-US" altLang="en-US" smtClean="0">
                <a:latin typeface="Arial" panose="020B0604020202020204" pitchFamily="34" charset="0"/>
              </a:rPr>
              <a:t>7 wastes and value added analysis</a:t>
            </a:r>
          </a:p>
          <a:p>
            <a:pPr eaLnBrk="1" hangingPunct="1">
              <a:spcBef>
                <a:spcPct val="0"/>
              </a:spcBef>
            </a:pPr>
            <a:r>
              <a:rPr lang="en-US" altLang="en-US" b="1" i="1" smtClean="0">
                <a:latin typeface="Arial" panose="020B0604020202020204" pitchFamily="34" charset="0"/>
              </a:rPr>
              <a:t>Key Points</a:t>
            </a:r>
            <a:endParaRPr lang="en-US" altLang="en-US" smtClean="0">
              <a:latin typeface="Arial" panose="020B0604020202020204" pitchFamily="34" charset="0"/>
            </a:endParaRPr>
          </a:p>
          <a:p>
            <a:pPr lvl="1" eaLnBrk="1" hangingPunct="1">
              <a:spcBef>
                <a:spcPct val="0"/>
              </a:spcBef>
            </a:pPr>
            <a:r>
              <a:rPr lang="en-US" altLang="en-US" smtClean="0">
                <a:latin typeface="Arial" panose="020B0604020202020204" pitchFamily="34" charset="0"/>
              </a:rPr>
              <a:t>Identifying waste is a way of distinguishing Value Added and Non- Value Added activities from each other. </a:t>
            </a:r>
          </a:p>
          <a:p>
            <a:pPr lvl="1" eaLnBrk="1" hangingPunct="1">
              <a:spcBef>
                <a:spcPct val="0"/>
              </a:spcBef>
            </a:pPr>
            <a:r>
              <a:rPr lang="en-US" altLang="en-US" smtClean="0">
                <a:latin typeface="Arial" panose="020B0604020202020204" pitchFamily="34" charset="0"/>
              </a:rPr>
              <a:t>A customer will only pay for those activities that add value to the end product. </a:t>
            </a:r>
          </a:p>
          <a:p>
            <a:pPr lvl="1" eaLnBrk="1" hangingPunct="1">
              <a:spcBef>
                <a:spcPct val="0"/>
              </a:spcBef>
            </a:pPr>
            <a:r>
              <a:rPr lang="en-US" altLang="en-US" smtClean="0">
                <a:latin typeface="Arial" panose="020B0604020202020204" pitchFamily="34" charset="0"/>
              </a:rPr>
              <a:t>Activities that add cost to the product and do not transform the end product are considered as Non-Value Added activities and should be eliminated from the process.</a:t>
            </a:r>
          </a:p>
          <a:p>
            <a:pPr eaLnBrk="1" hangingPunct="1">
              <a:spcBef>
                <a:spcPct val="0"/>
              </a:spcBef>
            </a:pPr>
            <a:endParaRPr lang="en-US" altLang="en-US" smtClean="0">
              <a:latin typeface="Arial" panose="020B0604020202020204" pitchFamily="34" charset="0"/>
            </a:endParaRPr>
          </a:p>
        </p:txBody>
      </p:sp>
    </p:spTree>
    <p:extLst>
      <p:ext uri="{BB962C8B-B14F-4D97-AF65-F5344CB8AC3E}">
        <p14:creationId xmlns:p14="http://schemas.microsoft.com/office/powerpoint/2010/main" val="2101603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063F0561-39D8-4608-9718-39F36102DBAF}" type="slidenum">
              <a:rPr lang="en-GB" altLang="en-US"/>
              <a:pPr/>
              <a:t>‹#›</a:t>
            </a:fld>
            <a:endParaRPr lang="en-GB" altLang="en-US"/>
          </a:p>
        </p:txBody>
      </p:sp>
    </p:spTree>
    <p:extLst>
      <p:ext uri="{BB962C8B-B14F-4D97-AF65-F5344CB8AC3E}">
        <p14:creationId xmlns:p14="http://schemas.microsoft.com/office/powerpoint/2010/main" val="867105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ABEB0B72-C39E-4C0C-988D-7DFAC191EB5B}" type="slidenum">
              <a:rPr lang="en-GB" altLang="en-US"/>
              <a:pPr/>
              <a:t>‹#›</a:t>
            </a:fld>
            <a:endParaRPr lang="en-GB" altLang="en-US"/>
          </a:p>
        </p:txBody>
      </p:sp>
    </p:spTree>
    <p:extLst>
      <p:ext uri="{BB962C8B-B14F-4D97-AF65-F5344CB8AC3E}">
        <p14:creationId xmlns:p14="http://schemas.microsoft.com/office/powerpoint/2010/main" val="993839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58C0FC41-C719-4264-8BE5-1CA5351A0C40}" type="slidenum">
              <a:rPr lang="en-GB" altLang="en-US"/>
              <a:pPr/>
              <a:t>‹#›</a:t>
            </a:fld>
            <a:endParaRPr lang="en-GB" altLang="en-US"/>
          </a:p>
        </p:txBody>
      </p:sp>
    </p:spTree>
    <p:extLst>
      <p:ext uri="{BB962C8B-B14F-4D97-AF65-F5344CB8AC3E}">
        <p14:creationId xmlns:p14="http://schemas.microsoft.com/office/powerpoint/2010/main" val="2237545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fld id="{D5AEEEEE-ECD1-438A-AD78-D4EC92F9F6DF}" type="slidenum">
              <a:rPr lang="en-GB" altLang="en-US"/>
              <a:pPr/>
              <a:t>‹#›</a:t>
            </a:fld>
            <a:endParaRPr lang="en-GB" altLang="en-US"/>
          </a:p>
        </p:txBody>
      </p:sp>
    </p:spTree>
    <p:extLst>
      <p:ext uri="{BB962C8B-B14F-4D97-AF65-F5344CB8AC3E}">
        <p14:creationId xmlns:p14="http://schemas.microsoft.com/office/powerpoint/2010/main" val="1869827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fld id="{83D32B7D-3BD1-4B38-8F4B-F9F59D72897C}" type="slidenum">
              <a:rPr lang="en-GB" altLang="en-US"/>
              <a:pPr/>
              <a:t>‹#›</a:t>
            </a:fld>
            <a:endParaRPr lang="en-GB" altLang="en-US"/>
          </a:p>
        </p:txBody>
      </p:sp>
    </p:spTree>
    <p:extLst>
      <p:ext uri="{BB962C8B-B14F-4D97-AF65-F5344CB8AC3E}">
        <p14:creationId xmlns:p14="http://schemas.microsoft.com/office/powerpoint/2010/main" val="3915659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p:cNvSpPr>
            <a:spLocks noGrp="1" noChangeArrowheads="1"/>
          </p:cNvSpPr>
          <p:nvPr>
            <p:ph type="sldNum" sz="quarter" idx="12"/>
          </p:nvPr>
        </p:nvSpPr>
        <p:spPr>
          <a:ln/>
        </p:spPr>
        <p:txBody>
          <a:bodyPr/>
          <a:lstStyle>
            <a:lvl1pPr>
              <a:defRPr/>
            </a:lvl1pPr>
          </a:lstStyle>
          <a:p>
            <a:fld id="{F67E7869-8BC9-4F29-B45B-04EE5C85E269}" type="slidenum">
              <a:rPr lang="en-GB" altLang="en-US"/>
              <a:pPr/>
              <a:t>‹#›</a:t>
            </a:fld>
            <a:endParaRPr lang="en-GB" altLang="en-US"/>
          </a:p>
        </p:txBody>
      </p:sp>
    </p:spTree>
    <p:extLst>
      <p:ext uri="{BB962C8B-B14F-4D97-AF65-F5344CB8AC3E}">
        <p14:creationId xmlns:p14="http://schemas.microsoft.com/office/powerpoint/2010/main" val="21564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p:cNvSpPr>
            <a:spLocks noGrp="1" noChangeArrowheads="1"/>
          </p:cNvSpPr>
          <p:nvPr>
            <p:ph type="sldNum" sz="quarter" idx="12"/>
          </p:nvPr>
        </p:nvSpPr>
        <p:spPr>
          <a:ln/>
        </p:spPr>
        <p:txBody>
          <a:bodyPr/>
          <a:lstStyle>
            <a:lvl1pPr>
              <a:defRPr/>
            </a:lvl1pPr>
          </a:lstStyle>
          <a:p>
            <a:fld id="{76C53A04-CD2C-4A3B-A343-BACC0C0895ED}" type="slidenum">
              <a:rPr lang="en-GB" altLang="en-US"/>
              <a:pPr/>
              <a:t>‹#›</a:t>
            </a:fld>
            <a:endParaRPr lang="en-GB" altLang="en-US"/>
          </a:p>
        </p:txBody>
      </p:sp>
    </p:spTree>
    <p:extLst>
      <p:ext uri="{BB962C8B-B14F-4D97-AF65-F5344CB8AC3E}">
        <p14:creationId xmlns:p14="http://schemas.microsoft.com/office/powerpoint/2010/main" val="568746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fld id="{8A9B61B9-CE1D-4BD8-8B6E-24B5874B52BA}" type="slidenum">
              <a:rPr lang="en-GB" altLang="en-US"/>
              <a:pPr/>
              <a:t>‹#›</a:t>
            </a:fld>
            <a:endParaRPr lang="en-GB" altLang="en-US"/>
          </a:p>
        </p:txBody>
      </p:sp>
    </p:spTree>
    <p:extLst>
      <p:ext uri="{BB962C8B-B14F-4D97-AF65-F5344CB8AC3E}">
        <p14:creationId xmlns:p14="http://schemas.microsoft.com/office/powerpoint/2010/main" val="3534560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fld id="{9849F174-362E-475E-BBA6-C418E4E15C84}" type="slidenum">
              <a:rPr lang="en-GB" altLang="en-US"/>
              <a:pPr/>
              <a:t>‹#›</a:t>
            </a:fld>
            <a:endParaRPr lang="en-GB" altLang="en-US"/>
          </a:p>
        </p:txBody>
      </p:sp>
    </p:spTree>
    <p:extLst>
      <p:ext uri="{BB962C8B-B14F-4D97-AF65-F5344CB8AC3E}">
        <p14:creationId xmlns:p14="http://schemas.microsoft.com/office/powerpoint/2010/main" val="3175902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4A5DB961-8926-43B5-8C85-2B8523B8F312}" type="slidenum">
              <a:rPr lang="en-GB" altLang="en-US"/>
              <a:pPr/>
              <a:t>‹#›</a:t>
            </a:fld>
            <a:endParaRPr lang="en-GB" altLang="en-US"/>
          </a:p>
        </p:txBody>
      </p:sp>
    </p:spTree>
    <p:extLst>
      <p:ext uri="{BB962C8B-B14F-4D97-AF65-F5344CB8AC3E}">
        <p14:creationId xmlns:p14="http://schemas.microsoft.com/office/powerpoint/2010/main" val="1845896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A158268F-EBF0-436B-93BD-4DCEA9BF5877}" type="slidenum">
              <a:rPr lang="en-GB" altLang="en-US"/>
              <a:pPr/>
              <a:t>‹#›</a:t>
            </a:fld>
            <a:endParaRPr lang="en-GB" altLang="en-US"/>
          </a:p>
        </p:txBody>
      </p:sp>
    </p:spTree>
    <p:extLst>
      <p:ext uri="{BB962C8B-B14F-4D97-AF65-F5344CB8AC3E}">
        <p14:creationId xmlns:p14="http://schemas.microsoft.com/office/powerpoint/2010/main" val="4176229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6" name="Rectangle 6"/>
          <p:cNvSpPr>
            <a:spLocks noGrp="1" noChangeArrowheads="1"/>
          </p:cNvSpPr>
          <p:nvPr>
            <p:ph type="sldNum" sz="quarter" idx="12"/>
          </p:nvPr>
        </p:nvSpPr>
        <p:spPr>
          <a:ln/>
        </p:spPr>
        <p:txBody>
          <a:bodyPr/>
          <a:lstStyle>
            <a:lvl1pPr>
              <a:defRPr/>
            </a:lvl1pPr>
          </a:lstStyle>
          <a:p>
            <a:fld id="{65489B9F-6528-448F-9835-92EE895042E7}" type="slidenum">
              <a:rPr lang="en-GB" altLang="en-US"/>
              <a:pPr/>
              <a:t>‹#›</a:t>
            </a:fld>
            <a:endParaRPr lang="en-GB" altLang="en-US"/>
          </a:p>
        </p:txBody>
      </p:sp>
    </p:spTree>
    <p:extLst>
      <p:ext uri="{BB962C8B-B14F-4D97-AF65-F5344CB8AC3E}">
        <p14:creationId xmlns:p14="http://schemas.microsoft.com/office/powerpoint/2010/main" val="2348338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6" name="Rectangle 6"/>
          <p:cNvSpPr>
            <a:spLocks noGrp="1" noChangeArrowheads="1"/>
          </p:cNvSpPr>
          <p:nvPr>
            <p:ph type="sldNum" sz="quarter" idx="12"/>
          </p:nvPr>
        </p:nvSpPr>
        <p:spPr>
          <a:ln/>
        </p:spPr>
        <p:txBody>
          <a:bodyPr/>
          <a:lstStyle>
            <a:lvl1pPr>
              <a:defRPr/>
            </a:lvl1pPr>
          </a:lstStyle>
          <a:p>
            <a:fld id="{9ADB807D-FA8A-4B87-8EBF-4A39EE1BFA16}" type="slidenum">
              <a:rPr lang="en-GB" altLang="en-US"/>
              <a:pPr/>
              <a:t>‹#›</a:t>
            </a:fld>
            <a:endParaRPr lang="en-GB" altLang="en-US"/>
          </a:p>
        </p:txBody>
      </p:sp>
    </p:spTree>
    <p:extLst>
      <p:ext uri="{BB962C8B-B14F-4D97-AF65-F5344CB8AC3E}">
        <p14:creationId xmlns:p14="http://schemas.microsoft.com/office/powerpoint/2010/main" val="16332358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6" name="Rectangle 6"/>
          <p:cNvSpPr>
            <a:spLocks noGrp="1" noChangeArrowheads="1"/>
          </p:cNvSpPr>
          <p:nvPr>
            <p:ph type="sldNum" sz="quarter" idx="12"/>
          </p:nvPr>
        </p:nvSpPr>
        <p:spPr>
          <a:ln/>
        </p:spPr>
        <p:txBody>
          <a:bodyPr/>
          <a:lstStyle>
            <a:lvl1pPr>
              <a:defRPr/>
            </a:lvl1pPr>
          </a:lstStyle>
          <a:p>
            <a:fld id="{A14DBFE1-AE8A-42F2-9113-CEAEC492BF40}" type="slidenum">
              <a:rPr lang="en-GB" altLang="en-US"/>
              <a:pPr/>
              <a:t>‹#›</a:t>
            </a:fld>
            <a:endParaRPr lang="en-GB" altLang="en-US"/>
          </a:p>
        </p:txBody>
      </p:sp>
    </p:spTree>
    <p:extLst>
      <p:ext uri="{BB962C8B-B14F-4D97-AF65-F5344CB8AC3E}">
        <p14:creationId xmlns:p14="http://schemas.microsoft.com/office/powerpoint/2010/main" val="8363137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7" name="Rectangle 6"/>
          <p:cNvSpPr>
            <a:spLocks noGrp="1" noChangeArrowheads="1"/>
          </p:cNvSpPr>
          <p:nvPr>
            <p:ph type="sldNum" sz="quarter" idx="12"/>
          </p:nvPr>
        </p:nvSpPr>
        <p:spPr>
          <a:ln/>
        </p:spPr>
        <p:txBody>
          <a:bodyPr/>
          <a:lstStyle>
            <a:lvl1pPr>
              <a:defRPr/>
            </a:lvl1pPr>
          </a:lstStyle>
          <a:p>
            <a:fld id="{C1900893-6B2D-4AAF-BBD6-8F5F5012C7EA}" type="slidenum">
              <a:rPr lang="en-GB" altLang="en-US"/>
              <a:pPr/>
              <a:t>‹#›</a:t>
            </a:fld>
            <a:endParaRPr lang="en-GB" altLang="en-US"/>
          </a:p>
        </p:txBody>
      </p:sp>
    </p:spTree>
    <p:extLst>
      <p:ext uri="{BB962C8B-B14F-4D97-AF65-F5344CB8AC3E}">
        <p14:creationId xmlns:p14="http://schemas.microsoft.com/office/powerpoint/2010/main" val="1497241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9" name="Rectangle 6"/>
          <p:cNvSpPr>
            <a:spLocks noGrp="1" noChangeArrowheads="1"/>
          </p:cNvSpPr>
          <p:nvPr>
            <p:ph type="sldNum" sz="quarter" idx="12"/>
          </p:nvPr>
        </p:nvSpPr>
        <p:spPr>
          <a:ln/>
        </p:spPr>
        <p:txBody>
          <a:bodyPr/>
          <a:lstStyle>
            <a:lvl1pPr>
              <a:defRPr/>
            </a:lvl1pPr>
          </a:lstStyle>
          <a:p>
            <a:fld id="{C8306CB8-4E57-40FE-88D5-620810D1F3F8}" type="slidenum">
              <a:rPr lang="en-GB" altLang="en-US"/>
              <a:pPr/>
              <a:t>‹#›</a:t>
            </a:fld>
            <a:endParaRPr lang="en-GB" altLang="en-US"/>
          </a:p>
        </p:txBody>
      </p:sp>
    </p:spTree>
    <p:extLst>
      <p:ext uri="{BB962C8B-B14F-4D97-AF65-F5344CB8AC3E}">
        <p14:creationId xmlns:p14="http://schemas.microsoft.com/office/powerpoint/2010/main" val="613812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5" name="Rectangle 6"/>
          <p:cNvSpPr>
            <a:spLocks noGrp="1" noChangeArrowheads="1"/>
          </p:cNvSpPr>
          <p:nvPr>
            <p:ph type="sldNum" sz="quarter" idx="12"/>
          </p:nvPr>
        </p:nvSpPr>
        <p:spPr>
          <a:ln/>
        </p:spPr>
        <p:txBody>
          <a:bodyPr/>
          <a:lstStyle>
            <a:lvl1pPr>
              <a:defRPr/>
            </a:lvl1pPr>
          </a:lstStyle>
          <a:p>
            <a:fld id="{90DA718A-BD8F-44BE-BBEE-EFD3F4BF603A}" type="slidenum">
              <a:rPr lang="en-GB" altLang="en-US"/>
              <a:pPr/>
              <a:t>‹#›</a:t>
            </a:fld>
            <a:endParaRPr lang="en-GB" altLang="en-US"/>
          </a:p>
        </p:txBody>
      </p:sp>
    </p:spTree>
    <p:extLst>
      <p:ext uri="{BB962C8B-B14F-4D97-AF65-F5344CB8AC3E}">
        <p14:creationId xmlns:p14="http://schemas.microsoft.com/office/powerpoint/2010/main" val="18949098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4" name="Rectangle 6"/>
          <p:cNvSpPr>
            <a:spLocks noGrp="1" noChangeArrowheads="1"/>
          </p:cNvSpPr>
          <p:nvPr>
            <p:ph type="sldNum" sz="quarter" idx="12"/>
          </p:nvPr>
        </p:nvSpPr>
        <p:spPr>
          <a:ln/>
        </p:spPr>
        <p:txBody>
          <a:bodyPr/>
          <a:lstStyle>
            <a:lvl1pPr>
              <a:defRPr/>
            </a:lvl1pPr>
          </a:lstStyle>
          <a:p>
            <a:fld id="{9FC6F87F-5CE7-464F-8DBD-69CDA84845E1}" type="slidenum">
              <a:rPr lang="en-GB" altLang="en-US"/>
              <a:pPr/>
              <a:t>‹#›</a:t>
            </a:fld>
            <a:endParaRPr lang="en-GB" altLang="en-US"/>
          </a:p>
        </p:txBody>
      </p:sp>
    </p:spTree>
    <p:extLst>
      <p:ext uri="{BB962C8B-B14F-4D97-AF65-F5344CB8AC3E}">
        <p14:creationId xmlns:p14="http://schemas.microsoft.com/office/powerpoint/2010/main" val="12941758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7" name="Rectangle 6"/>
          <p:cNvSpPr>
            <a:spLocks noGrp="1" noChangeArrowheads="1"/>
          </p:cNvSpPr>
          <p:nvPr>
            <p:ph type="sldNum" sz="quarter" idx="12"/>
          </p:nvPr>
        </p:nvSpPr>
        <p:spPr>
          <a:ln/>
        </p:spPr>
        <p:txBody>
          <a:bodyPr/>
          <a:lstStyle>
            <a:lvl1pPr>
              <a:defRPr/>
            </a:lvl1pPr>
          </a:lstStyle>
          <a:p>
            <a:fld id="{6608D541-8CFD-4495-AA26-5F9D4A94F0D2}" type="slidenum">
              <a:rPr lang="en-GB" altLang="en-US"/>
              <a:pPr/>
              <a:t>‹#›</a:t>
            </a:fld>
            <a:endParaRPr lang="en-GB" altLang="en-US"/>
          </a:p>
        </p:txBody>
      </p:sp>
    </p:spTree>
    <p:extLst>
      <p:ext uri="{BB962C8B-B14F-4D97-AF65-F5344CB8AC3E}">
        <p14:creationId xmlns:p14="http://schemas.microsoft.com/office/powerpoint/2010/main" val="3033585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7" name="Rectangle 6"/>
          <p:cNvSpPr>
            <a:spLocks noGrp="1" noChangeArrowheads="1"/>
          </p:cNvSpPr>
          <p:nvPr>
            <p:ph type="sldNum" sz="quarter" idx="12"/>
          </p:nvPr>
        </p:nvSpPr>
        <p:spPr>
          <a:ln/>
        </p:spPr>
        <p:txBody>
          <a:bodyPr/>
          <a:lstStyle>
            <a:lvl1pPr>
              <a:defRPr/>
            </a:lvl1pPr>
          </a:lstStyle>
          <a:p>
            <a:fld id="{0605EB3C-C983-4A7C-9CE3-951A09877E80}" type="slidenum">
              <a:rPr lang="en-GB" altLang="en-US"/>
              <a:pPr/>
              <a:t>‹#›</a:t>
            </a:fld>
            <a:endParaRPr lang="en-GB" altLang="en-US"/>
          </a:p>
        </p:txBody>
      </p:sp>
    </p:spTree>
    <p:extLst>
      <p:ext uri="{BB962C8B-B14F-4D97-AF65-F5344CB8AC3E}">
        <p14:creationId xmlns:p14="http://schemas.microsoft.com/office/powerpoint/2010/main" val="24162684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6" name="Rectangle 6"/>
          <p:cNvSpPr>
            <a:spLocks noGrp="1" noChangeArrowheads="1"/>
          </p:cNvSpPr>
          <p:nvPr>
            <p:ph type="sldNum" sz="quarter" idx="12"/>
          </p:nvPr>
        </p:nvSpPr>
        <p:spPr>
          <a:ln/>
        </p:spPr>
        <p:txBody>
          <a:bodyPr/>
          <a:lstStyle>
            <a:lvl1pPr>
              <a:defRPr/>
            </a:lvl1pPr>
          </a:lstStyle>
          <a:p>
            <a:fld id="{41F157A2-528F-4234-A4E7-2E7D6057F440}" type="slidenum">
              <a:rPr lang="en-GB" altLang="en-US"/>
              <a:pPr/>
              <a:t>‹#›</a:t>
            </a:fld>
            <a:endParaRPr lang="en-GB" altLang="en-US"/>
          </a:p>
        </p:txBody>
      </p:sp>
    </p:spTree>
    <p:extLst>
      <p:ext uri="{BB962C8B-B14F-4D97-AF65-F5344CB8AC3E}">
        <p14:creationId xmlns:p14="http://schemas.microsoft.com/office/powerpoint/2010/main" val="9719655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r>
              <a:rPr lang="en-GB" altLang="en-US"/>
              <a:t>© GLAS Business Systems Ltd., 2016</a:t>
            </a:r>
          </a:p>
        </p:txBody>
      </p:sp>
      <p:sp>
        <p:nvSpPr>
          <p:cNvPr id="6" name="Rectangle 6"/>
          <p:cNvSpPr>
            <a:spLocks noGrp="1" noChangeArrowheads="1"/>
          </p:cNvSpPr>
          <p:nvPr>
            <p:ph type="sldNum" sz="quarter" idx="12"/>
          </p:nvPr>
        </p:nvSpPr>
        <p:spPr>
          <a:ln/>
        </p:spPr>
        <p:txBody>
          <a:bodyPr/>
          <a:lstStyle>
            <a:lvl1pPr>
              <a:defRPr/>
            </a:lvl1pPr>
          </a:lstStyle>
          <a:p>
            <a:fld id="{B3E5D17B-DE17-4FB8-AA4E-34E35ADA210C}" type="slidenum">
              <a:rPr lang="en-GB" altLang="en-US"/>
              <a:pPr/>
              <a:t>‹#›</a:t>
            </a:fld>
            <a:endParaRPr lang="en-GB" altLang="en-US"/>
          </a:p>
        </p:txBody>
      </p:sp>
    </p:spTree>
    <p:extLst>
      <p:ext uri="{BB962C8B-B14F-4D97-AF65-F5344CB8AC3E}">
        <p14:creationId xmlns:p14="http://schemas.microsoft.com/office/powerpoint/2010/main" val="378482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lt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GB" alt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77A9DC37-3264-49CD-B0E9-864384EE1114}" type="slidenum">
              <a:rPr lang="en-GB" altLang="en-US"/>
              <a:pPr/>
              <a:t>‹#›</a:t>
            </a:fld>
            <a:endParaRPr lang="en-GB" altLang="en-US"/>
          </a:p>
        </p:txBody>
      </p:sp>
    </p:spTree>
    <p:extLst>
      <p:ext uri="{BB962C8B-B14F-4D97-AF65-F5344CB8AC3E}">
        <p14:creationId xmlns:p14="http://schemas.microsoft.com/office/powerpoint/2010/main" val="2617052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lt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r>
              <a:rPr lang="en-GB" altLang="en-US"/>
              <a:t>© GLAS Business Systems Ltd., 2016</a:t>
            </a: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00C42172-B89A-4DD3-BB64-9C736195CB13}" type="slidenum">
              <a:rPr lang="en-GB" altLang="en-US"/>
              <a:pPr/>
              <a:t>‹#›</a:t>
            </a:fld>
            <a:endParaRPr lang="en-GB" altLang="en-US"/>
          </a:p>
        </p:txBody>
      </p:sp>
    </p:spTree>
    <p:extLst>
      <p:ext uri="{BB962C8B-B14F-4D97-AF65-F5344CB8AC3E}">
        <p14:creationId xmlns:p14="http://schemas.microsoft.com/office/powerpoint/2010/main" val="36144039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ltLang="en-US" smtClean="0"/>
              <a:t>Solving Business Problems</a:t>
            </a:r>
          </a:p>
        </p:txBody>
      </p:sp>
      <p:sp>
        <p:nvSpPr>
          <p:cNvPr id="2051" name="Rectangle 3"/>
          <p:cNvSpPr>
            <a:spLocks noGrp="1" noChangeArrowheads="1"/>
          </p:cNvSpPr>
          <p:nvPr>
            <p:ph type="subTitle" idx="1"/>
          </p:nvPr>
        </p:nvSpPr>
        <p:spPr/>
        <p:txBody>
          <a:bodyPr/>
          <a:lstStyle/>
          <a:p>
            <a:pPr eaLnBrk="1" hangingPunct="1"/>
            <a:r>
              <a:rPr lang="en-GB" altLang="en-US" dirty="0" smtClean="0"/>
              <a:t>P</a:t>
            </a:r>
            <a:r>
              <a:rPr lang="en-GB" altLang="en-US" dirty="0" smtClean="0"/>
              <a:t>rofessor John </a:t>
            </a:r>
            <a:r>
              <a:rPr lang="en-GB" altLang="en-US" dirty="0" smtClean="0"/>
              <a:t>Rees,</a:t>
            </a:r>
          </a:p>
          <a:p>
            <a:pPr eaLnBrk="1" hangingPunct="1"/>
            <a:r>
              <a:rPr lang="en-GB" altLang="en-US" dirty="0" smtClean="0"/>
              <a:t>Archway Consultants Ltd.</a:t>
            </a:r>
          </a:p>
        </p:txBody>
      </p:sp>
      <p:sp>
        <p:nvSpPr>
          <p:cNvPr id="2052" name="TextBox 1"/>
          <p:cNvSpPr txBox="1">
            <a:spLocks noChangeArrowheads="1"/>
          </p:cNvSpPr>
          <p:nvPr/>
        </p:nvSpPr>
        <p:spPr bwMode="auto">
          <a:xfrm>
            <a:off x="2424114" y="5661026"/>
            <a:ext cx="48339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pPr>
            <a:r>
              <a:rPr lang="en-GB" altLang="en-US" sz="1200" i="1">
                <a:solidFill>
                  <a:srgbClr val="000000"/>
                </a:solidFill>
              </a:rPr>
              <a:t>This material is copyright to GLAS Business Systems Ltd.</a:t>
            </a:r>
          </a:p>
          <a:p>
            <a:pPr eaLnBrk="1" fontAlgn="base" hangingPunct="1">
              <a:spcBef>
                <a:spcPct val="0"/>
              </a:spcBef>
              <a:spcAft>
                <a:spcPct val="0"/>
              </a:spcAft>
            </a:pPr>
            <a:r>
              <a:rPr lang="en-GB" altLang="en-US" sz="1200" i="1">
                <a:solidFill>
                  <a:srgbClr val="000000"/>
                </a:solidFill>
              </a:rPr>
              <a:t>No replication or use is to be made without written permission of the </a:t>
            </a:r>
          </a:p>
          <a:p>
            <a:pPr eaLnBrk="1" fontAlgn="base" hangingPunct="1">
              <a:spcBef>
                <a:spcPct val="0"/>
              </a:spcBef>
              <a:spcAft>
                <a:spcPct val="0"/>
              </a:spcAft>
            </a:pPr>
            <a:r>
              <a:rPr lang="en-GB" altLang="en-US" sz="1200" i="1">
                <a:solidFill>
                  <a:srgbClr val="000000"/>
                </a:solidFill>
              </a:rPr>
              <a:t>copyright owners.</a:t>
            </a:r>
          </a:p>
        </p:txBody>
      </p:sp>
      <p:sp>
        <p:nvSpPr>
          <p:cNvPr id="2053" name="Footer Placeholder 12"/>
          <p:cNvSpPr>
            <a:spLocks noGrp="1"/>
          </p:cNvSpPr>
          <p:nvPr>
            <p:ph type="ftr" sz="quarter" idx="11"/>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6541394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mtClean="0"/>
              <a:t>Agenda</a:t>
            </a:r>
          </a:p>
        </p:txBody>
      </p:sp>
      <p:sp>
        <p:nvSpPr>
          <p:cNvPr id="3075" name="Rectangle 3"/>
          <p:cNvSpPr>
            <a:spLocks noGrp="1" noChangeArrowheads="1"/>
          </p:cNvSpPr>
          <p:nvPr>
            <p:ph type="body" idx="1"/>
          </p:nvPr>
        </p:nvSpPr>
        <p:spPr/>
        <p:txBody>
          <a:bodyPr/>
          <a:lstStyle/>
          <a:p>
            <a:pPr eaLnBrk="1" hangingPunct="1"/>
            <a:r>
              <a:rPr lang="en-GB" altLang="en-US" smtClean="0"/>
              <a:t>Recognising problems and their causes</a:t>
            </a:r>
          </a:p>
          <a:p>
            <a:pPr eaLnBrk="1" hangingPunct="1"/>
            <a:r>
              <a:rPr lang="en-GB" altLang="en-US" smtClean="0"/>
              <a:t>Techniques for solving business problems</a:t>
            </a:r>
          </a:p>
          <a:p>
            <a:pPr eaLnBrk="1" hangingPunct="1"/>
            <a:r>
              <a:rPr lang="en-GB" altLang="en-US" smtClean="0"/>
              <a:t>Uncertainty and risk</a:t>
            </a:r>
          </a:p>
          <a:p>
            <a:pPr eaLnBrk="1" hangingPunct="1"/>
            <a:r>
              <a:rPr lang="en-GB" altLang="en-US" smtClean="0"/>
              <a:t>Evaluating approaches and solutions</a:t>
            </a:r>
          </a:p>
          <a:p>
            <a:pPr eaLnBrk="1" hangingPunct="1"/>
            <a:r>
              <a:rPr lang="en-GB" altLang="en-US" smtClean="0"/>
              <a:t>Planning and delivering solutions to business problems</a:t>
            </a:r>
          </a:p>
        </p:txBody>
      </p:sp>
      <p:sp>
        <p:nvSpPr>
          <p:cNvPr id="3076" name="Rectangle 5"/>
          <p:cNvSpPr>
            <a:spLocks noChangeArrowheads="1"/>
          </p:cNvSpPr>
          <p:nvPr/>
        </p:nvSpPr>
        <p:spPr bwMode="auto">
          <a:xfrm>
            <a:off x="4727576" y="652462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8051591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p:cNvSpPr>
            <a:spLocks noGrp="1" noChangeArrowheads="1"/>
          </p:cNvSpPr>
          <p:nvPr>
            <p:ph type="ctrTitle"/>
          </p:nvPr>
        </p:nvSpPr>
        <p:spPr/>
        <p:txBody>
          <a:bodyPr/>
          <a:lstStyle/>
          <a:p>
            <a:pPr eaLnBrk="1" hangingPunct="1"/>
            <a:r>
              <a:rPr lang="en-GB" altLang="en-US" smtClean="0"/>
              <a:t>The Basics</a:t>
            </a:r>
          </a:p>
        </p:txBody>
      </p:sp>
      <p:pic>
        <p:nvPicPr>
          <p:cNvPr id="4099" name="Picture 7" descr="View detai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3838" y="4005263"/>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Rectangle 5"/>
          <p:cNvSpPr>
            <a:spLocks noChangeArrowheads="1"/>
          </p:cNvSpPr>
          <p:nvPr/>
        </p:nvSpPr>
        <p:spPr bwMode="auto">
          <a:xfrm>
            <a:off x="5051426" y="652462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4503396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mtClean="0"/>
              <a:t>Problems</a:t>
            </a:r>
          </a:p>
        </p:txBody>
      </p:sp>
      <p:sp>
        <p:nvSpPr>
          <p:cNvPr id="5123" name="Rectangle 3"/>
          <p:cNvSpPr>
            <a:spLocks noGrp="1" noChangeArrowheads="1"/>
          </p:cNvSpPr>
          <p:nvPr>
            <p:ph type="body" idx="1"/>
          </p:nvPr>
        </p:nvSpPr>
        <p:spPr/>
        <p:txBody>
          <a:bodyPr/>
          <a:lstStyle/>
          <a:p>
            <a:pPr eaLnBrk="1" hangingPunct="1"/>
            <a:r>
              <a:rPr lang="en-GB" altLang="en-US" sz="2800"/>
              <a:t>Any business goal or objective has an end point or desired outcome</a:t>
            </a:r>
          </a:p>
          <a:p>
            <a:pPr eaLnBrk="1" hangingPunct="1"/>
            <a:r>
              <a:rPr lang="en-GB" altLang="en-US" sz="2800"/>
              <a:t>If this is not being delivered, there is a problem.</a:t>
            </a:r>
          </a:p>
          <a:p>
            <a:pPr lvl="1" eaLnBrk="1" hangingPunct="1"/>
            <a:r>
              <a:rPr lang="en-GB" altLang="en-US" sz="2400"/>
              <a:t>Decision making (problem solving) is choosing the alternative course of action that will achieve the desired outcome</a:t>
            </a:r>
          </a:p>
          <a:p>
            <a:pPr eaLnBrk="1" hangingPunct="1"/>
            <a:r>
              <a:rPr lang="en-GB" altLang="en-US" sz="2800"/>
              <a:t>Risk in acting on a solution depends on how certain we are as to the problem’s cause</a:t>
            </a:r>
          </a:p>
        </p:txBody>
      </p:sp>
      <p:sp>
        <p:nvSpPr>
          <p:cNvPr id="5124" name="Rectangle 5"/>
          <p:cNvSpPr>
            <a:spLocks noChangeArrowheads="1"/>
          </p:cNvSpPr>
          <p:nvPr/>
        </p:nvSpPr>
        <p:spPr bwMode="auto">
          <a:xfrm>
            <a:off x="4800600" y="6524625"/>
            <a:ext cx="23320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1330931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mtClean="0"/>
              <a:t>Problem Solving Basics</a:t>
            </a:r>
          </a:p>
        </p:txBody>
      </p:sp>
      <p:sp>
        <p:nvSpPr>
          <p:cNvPr id="6147" name="Rectangle 3"/>
          <p:cNvSpPr>
            <a:spLocks noGrp="1" noChangeArrowheads="1"/>
          </p:cNvSpPr>
          <p:nvPr>
            <p:ph type="body" idx="1"/>
          </p:nvPr>
        </p:nvSpPr>
        <p:spPr/>
        <p:txBody>
          <a:bodyPr/>
          <a:lstStyle/>
          <a:p>
            <a:pPr eaLnBrk="1" hangingPunct="1"/>
            <a:r>
              <a:rPr lang="en-GB" altLang="en-US" smtClean="0"/>
              <a:t>Repetitive, routine problems</a:t>
            </a:r>
          </a:p>
          <a:p>
            <a:pPr lvl="1" eaLnBrk="1" hangingPunct="1"/>
            <a:r>
              <a:rPr lang="en-GB" altLang="en-US" smtClean="0"/>
              <a:t>Solved by rules, policies, regulations, standard operating procedures</a:t>
            </a:r>
          </a:p>
          <a:p>
            <a:pPr lvl="1" eaLnBrk="1" hangingPunct="1"/>
            <a:r>
              <a:rPr lang="en-GB" altLang="en-US" smtClean="0"/>
              <a:t>Standard plans work for solving this kind of problem.  </a:t>
            </a:r>
          </a:p>
          <a:p>
            <a:pPr lvl="1" eaLnBrk="1" hangingPunct="1"/>
            <a:r>
              <a:rPr lang="en-GB" altLang="en-US" smtClean="0"/>
              <a:t>Works because in this category we’ve seen it all before!</a:t>
            </a:r>
          </a:p>
          <a:p>
            <a:pPr eaLnBrk="1" hangingPunct="1"/>
            <a:r>
              <a:rPr lang="en-GB" altLang="en-US" smtClean="0"/>
              <a:t>Other kinds of problems?</a:t>
            </a:r>
          </a:p>
        </p:txBody>
      </p:sp>
      <p:pic>
        <p:nvPicPr>
          <p:cNvPr id="614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72639" y="115889"/>
            <a:ext cx="866775" cy="1296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9" name="Rectangle 3"/>
          <p:cNvSpPr>
            <a:spLocks noChangeArrowheads="1"/>
          </p:cNvSpPr>
          <p:nvPr/>
        </p:nvSpPr>
        <p:spPr bwMode="auto">
          <a:xfrm>
            <a:off x="4872039" y="6453188"/>
            <a:ext cx="23320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801536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Problem Solving Basics</a:t>
            </a:r>
          </a:p>
        </p:txBody>
      </p:sp>
      <p:sp>
        <p:nvSpPr>
          <p:cNvPr id="7171" name="Rectangle 3"/>
          <p:cNvSpPr>
            <a:spLocks noGrp="1" noChangeArrowheads="1"/>
          </p:cNvSpPr>
          <p:nvPr>
            <p:ph type="body" idx="1"/>
          </p:nvPr>
        </p:nvSpPr>
        <p:spPr/>
        <p:txBody>
          <a:bodyPr/>
          <a:lstStyle/>
          <a:p>
            <a:pPr eaLnBrk="1" hangingPunct="1"/>
            <a:r>
              <a:rPr lang="en-GB" altLang="en-US" smtClean="0"/>
              <a:t>Significant, one off, non-routine problems</a:t>
            </a:r>
          </a:p>
          <a:p>
            <a:pPr lvl="1" eaLnBrk="1" hangingPunct="1"/>
            <a:r>
              <a:rPr lang="en-GB" altLang="en-US" smtClean="0"/>
              <a:t>Creative decision making</a:t>
            </a:r>
          </a:p>
          <a:p>
            <a:pPr lvl="1" eaLnBrk="1" hangingPunct="1"/>
            <a:r>
              <a:rPr lang="en-GB" altLang="en-US" smtClean="0"/>
              <a:t>One-off plans for resolution</a:t>
            </a:r>
          </a:p>
          <a:p>
            <a:pPr lvl="1" eaLnBrk="1" hangingPunct="1"/>
            <a:r>
              <a:rPr lang="en-GB" altLang="en-US" smtClean="0"/>
              <a:t>Because this is new to us!</a:t>
            </a:r>
          </a:p>
          <a:p>
            <a:pPr eaLnBrk="1" hangingPunct="1"/>
            <a:r>
              <a:rPr lang="en-GB" altLang="en-US" smtClean="0"/>
              <a:t>Because it’s new there’s risk</a:t>
            </a:r>
          </a:p>
          <a:p>
            <a:pPr lvl="1" eaLnBrk="1" hangingPunct="1"/>
            <a:r>
              <a:rPr lang="en-GB" altLang="en-US" smtClean="0"/>
              <a:t>Uncertainty in the data</a:t>
            </a:r>
          </a:p>
          <a:p>
            <a:pPr lvl="1" eaLnBrk="1" hangingPunct="1"/>
            <a:r>
              <a:rPr lang="en-GB" altLang="en-US" smtClean="0"/>
              <a:t>Uncertainty in our ability to implement the fix</a:t>
            </a:r>
          </a:p>
          <a:p>
            <a:pPr eaLnBrk="1" hangingPunct="1"/>
            <a:r>
              <a:rPr lang="en-GB" altLang="en-US" smtClean="0"/>
              <a:t>More uncertainty in information = more risk </a:t>
            </a:r>
          </a:p>
        </p:txBody>
      </p:sp>
      <p:sp>
        <p:nvSpPr>
          <p:cNvPr id="7172" name="Rectangle 5"/>
          <p:cNvSpPr>
            <a:spLocks noChangeArrowheads="1"/>
          </p:cNvSpPr>
          <p:nvPr/>
        </p:nvSpPr>
        <p:spPr bwMode="auto">
          <a:xfrm>
            <a:off x="4511676" y="652462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7799668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ctrTitle"/>
          </p:nvPr>
        </p:nvSpPr>
        <p:spPr/>
        <p:txBody>
          <a:bodyPr/>
          <a:lstStyle/>
          <a:p>
            <a:pPr eaLnBrk="1" hangingPunct="1"/>
            <a:r>
              <a:rPr lang="en-GB" altLang="en-US" smtClean="0"/>
              <a:t>Recognising Business Problems</a:t>
            </a:r>
          </a:p>
        </p:txBody>
      </p:sp>
      <p:pic>
        <p:nvPicPr>
          <p:cNvPr id="8195" name="Picture 11" descr="Picture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2400" y="4149725"/>
            <a:ext cx="1728788" cy="172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Rectangle 5"/>
          <p:cNvSpPr>
            <a:spLocks noChangeArrowheads="1"/>
          </p:cNvSpPr>
          <p:nvPr/>
        </p:nvSpPr>
        <p:spPr bwMode="auto">
          <a:xfrm>
            <a:off x="4930775" y="6524625"/>
            <a:ext cx="23320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2065875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Identifying Business Problems</a:t>
            </a:r>
          </a:p>
        </p:txBody>
      </p:sp>
      <p:sp>
        <p:nvSpPr>
          <p:cNvPr id="9219" name="Rectangle 3"/>
          <p:cNvSpPr>
            <a:spLocks noGrp="1" noChangeArrowheads="1"/>
          </p:cNvSpPr>
          <p:nvPr>
            <p:ph type="body" idx="1"/>
          </p:nvPr>
        </p:nvSpPr>
        <p:spPr/>
        <p:txBody>
          <a:bodyPr/>
          <a:lstStyle/>
          <a:p>
            <a:pPr eaLnBrk="1" hangingPunct="1"/>
            <a:r>
              <a:rPr lang="en-GB" altLang="en-US" smtClean="0"/>
              <a:t>Small business</a:t>
            </a:r>
          </a:p>
          <a:p>
            <a:pPr lvl="1" eaLnBrk="1" hangingPunct="1"/>
            <a:r>
              <a:rPr lang="en-GB" altLang="en-US" smtClean="0"/>
              <a:t>Usually obvious to the owner/manager</a:t>
            </a:r>
          </a:p>
          <a:p>
            <a:pPr lvl="1" eaLnBrk="1" hangingPunct="1"/>
            <a:r>
              <a:rPr lang="en-GB" altLang="en-US" smtClean="0"/>
              <a:t>Personally observe the problem or its symptoms</a:t>
            </a:r>
          </a:p>
          <a:p>
            <a:pPr lvl="1" eaLnBrk="1" hangingPunct="1"/>
            <a:r>
              <a:rPr lang="en-GB" altLang="en-US" smtClean="0"/>
              <a:t>Complaints from customers</a:t>
            </a:r>
          </a:p>
          <a:p>
            <a:pPr lvl="1" eaLnBrk="1" hangingPunct="1"/>
            <a:r>
              <a:rPr lang="en-GB" altLang="en-US" smtClean="0"/>
              <a:t>Complaints from own staff</a:t>
            </a:r>
          </a:p>
          <a:p>
            <a:pPr lvl="1" eaLnBrk="1" hangingPunct="1"/>
            <a:r>
              <a:rPr lang="en-GB" altLang="en-US" smtClean="0"/>
              <a:t>Signs of product or service problems show up in daily operations</a:t>
            </a:r>
          </a:p>
        </p:txBody>
      </p:sp>
      <p:sp>
        <p:nvSpPr>
          <p:cNvPr id="9220" name="Rectangle 5"/>
          <p:cNvSpPr>
            <a:spLocks noChangeArrowheads="1"/>
          </p:cNvSpPr>
          <p:nvPr/>
        </p:nvSpPr>
        <p:spPr bwMode="auto">
          <a:xfrm>
            <a:off x="4933951" y="652462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9076946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Identifying Business Problems</a:t>
            </a:r>
          </a:p>
        </p:txBody>
      </p:sp>
      <p:sp>
        <p:nvSpPr>
          <p:cNvPr id="10243" name="Rectangle 3"/>
          <p:cNvSpPr>
            <a:spLocks noGrp="1" noChangeArrowheads="1"/>
          </p:cNvSpPr>
          <p:nvPr>
            <p:ph type="body" idx="1"/>
          </p:nvPr>
        </p:nvSpPr>
        <p:spPr>
          <a:xfrm>
            <a:off x="1981200" y="1600201"/>
            <a:ext cx="8362950" cy="4525963"/>
          </a:xfrm>
        </p:spPr>
        <p:txBody>
          <a:bodyPr/>
          <a:lstStyle/>
          <a:p>
            <a:pPr eaLnBrk="1" hangingPunct="1"/>
            <a:r>
              <a:rPr lang="en-GB" altLang="en-US" smtClean="0"/>
              <a:t>Large Businesses</a:t>
            </a:r>
          </a:p>
          <a:p>
            <a:pPr lvl="1" eaLnBrk="1" hangingPunct="1"/>
            <a:r>
              <a:rPr lang="en-GB" altLang="en-US" smtClean="0"/>
              <a:t>Reporting of actual performance in comparison with expected performance</a:t>
            </a:r>
          </a:p>
          <a:p>
            <a:pPr lvl="1" eaLnBrk="1" hangingPunct="1"/>
            <a:r>
              <a:rPr lang="en-GB" altLang="en-US" smtClean="0"/>
              <a:t> Management reporting, management information systems, management accounts</a:t>
            </a:r>
          </a:p>
          <a:p>
            <a:pPr lvl="1" eaLnBrk="1" hangingPunct="1"/>
            <a:r>
              <a:rPr lang="en-GB" altLang="en-US" smtClean="0"/>
              <a:t>Cost, quality and speed of build/delivery of product/service</a:t>
            </a:r>
          </a:p>
          <a:p>
            <a:pPr lvl="1" eaLnBrk="1" hangingPunct="1"/>
            <a:r>
              <a:rPr lang="en-GB" altLang="en-US" smtClean="0"/>
              <a:t>Customer satisfaction and customer feedback </a:t>
            </a:r>
          </a:p>
        </p:txBody>
      </p:sp>
      <p:sp>
        <p:nvSpPr>
          <p:cNvPr id="10244" name="Rectangle 5"/>
          <p:cNvSpPr>
            <a:spLocks noChangeArrowheads="1"/>
          </p:cNvSpPr>
          <p:nvPr/>
        </p:nvSpPr>
        <p:spPr bwMode="auto">
          <a:xfrm>
            <a:off x="5087939" y="6524625"/>
            <a:ext cx="2332037"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5057748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ctrTitle"/>
          </p:nvPr>
        </p:nvSpPr>
        <p:spPr>
          <a:xfrm>
            <a:off x="2209800" y="1700214"/>
            <a:ext cx="7772400" cy="2592387"/>
          </a:xfrm>
        </p:spPr>
        <p:txBody>
          <a:bodyPr/>
          <a:lstStyle/>
          <a:p>
            <a:pPr eaLnBrk="1" hangingPunct="1"/>
            <a:r>
              <a:rPr lang="en-GB" altLang="en-US" smtClean="0"/>
              <a:t>In other words, monitor </a:t>
            </a:r>
            <a:r>
              <a:rPr lang="en-GB" altLang="en-US" b="1" smtClean="0"/>
              <a:t>performance</a:t>
            </a:r>
            <a:r>
              <a:rPr lang="en-GB" altLang="en-US" smtClean="0"/>
              <a:t> to spot business </a:t>
            </a:r>
            <a:r>
              <a:rPr lang="en-GB" altLang="en-US" b="1" smtClean="0"/>
              <a:t>problems</a:t>
            </a:r>
            <a:r>
              <a:rPr lang="en-GB" altLang="en-US" smtClean="0"/>
              <a:t>!</a:t>
            </a:r>
          </a:p>
        </p:txBody>
      </p:sp>
      <p:pic>
        <p:nvPicPr>
          <p:cNvPr id="11267" name="Picture 6" descr="Archery target with a red bull's ey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3838" y="4508500"/>
            <a:ext cx="16573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Rectangle 5"/>
          <p:cNvSpPr>
            <a:spLocks noChangeArrowheads="1"/>
          </p:cNvSpPr>
          <p:nvPr/>
        </p:nvSpPr>
        <p:spPr bwMode="auto">
          <a:xfrm>
            <a:off x="4965701" y="6488113"/>
            <a:ext cx="23336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9506004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Look for Variances</a:t>
            </a:r>
          </a:p>
        </p:txBody>
      </p:sp>
      <p:sp>
        <p:nvSpPr>
          <p:cNvPr id="12291" name="Rectangle 3"/>
          <p:cNvSpPr>
            <a:spLocks noGrp="1" noChangeArrowheads="1"/>
          </p:cNvSpPr>
          <p:nvPr>
            <p:ph type="body" idx="1"/>
          </p:nvPr>
        </p:nvSpPr>
        <p:spPr/>
        <p:txBody>
          <a:bodyPr/>
          <a:lstStyle/>
          <a:p>
            <a:pPr eaLnBrk="1" hangingPunct="1"/>
            <a:r>
              <a:rPr lang="en-GB" altLang="en-US" smtClean="0"/>
              <a:t>Variances are changes from the expected  standards:</a:t>
            </a:r>
          </a:p>
          <a:p>
            <a:pPr lvl="1" eaLnBrk="1" hangingPunct="1"/>
            <a:r>
              <a:rPr lang="en-GB" altLang="en-US" smtClean="0"/>
              <a:t>Changes in performance</a:t>
            </a:r>
          </a:p>
          <a:p>
            <a:pPr lvl="1" eaLnBrk="1" hangingPunct="1"/>
            <a:r>
              <a:rPr lang="en-GB" altLang="en-US" smtClean="0"/>
              <a:t>Changes in costs</a:t>
            </a:r>
          </a:p>
          <a:p>
            <a:pPr lvl="1" eaLnBrk="1" hangingPunct="1"/>
            <a:r>
              <a:rPr lang="en-GB" altLang="en-US" smtClean="0"/>
              <a:t>Changes in returns, complaints, etc.  </a:t>
            </a:r>
          </a:p>
          <a:p>
            <a:pPr eaLnBrk="1" hangingPunct="1"/>
            <a:r>
              <a:rPr lang="en-GB" altLang="en-US" smtClean="0"/>
              <a:t>In a process under control, </a:t>
            </a:r>
            <a:r>
              <a:rPr lang="en-GB" altLang="en-US" b="1" smtClean="0">
                <a:solidFill>
                  <a:srgbClr val="FF0000"/>
                </a:solidFill>
              </a:rPr>
              <a:t>variance</a:t>
            </a:r>
            <a:r>
              <a:rPr lang="en-GB" altLang="en-US" smtClean="0"/>
              <a:t> indicates </a:t>
            </a:r>
            <a:r>
              <a:rPr lang="en-GB" altLang="en-US" b="1" smtClean="0">
                <a:solidFill>
                  <a:srgbClr val="FF0000"/>
                </a:solidFill>
              </a:rPr>
              <a:t>change</a:t>
            </a:r>
          </a:p>
          <a:p>
            <a:pPr eaLnBrk="1" hangingPunct="1"/>
            <a:r>
              <a:rPr lang="en-GB" altLang="en-US" smtClean="0"/>
              <a:t>Change is a sign of a business problem</a:t>
            </a:r>
          </a:p>
        </p:txBody>
      </p:sp>
      <p:sp>
        <p:nvSpPr>
          <p:cNvPr id="12292" name="Rectangle 5"/>
          <p:cNvSpPr>
            <a:spLocks noChangeArrowheads="1"/>
          </p:cNvSpPr>
          <p:nvPr/>
        </p:nvSpPr>
        <p:spPr bwMode="auto">
          <a:xfrm>
            <a:off x="5087939" y="6524625"/>
            <a:ext cx="2332037"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544789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Variances Show Where to Look</a:t>
            </a:r>
          </a:p>
        </p:txBody>
      </p:sp>
      <p:sp>
        <p:nvSpPr>
          <p:cNvPr id="13315" name="Rectangle 3"/>
          <p:cNvSpPr>
            <a:spLocks noGrp="1" noChangeArrowheads="1"/>
          </p:cNvSpPr>
          <p:nvPr>
            <p:ph type="body" idx="1"/>
          </p:nvPr>
        </p:nvSpPr>
        <p:spPr/>
        <p:txBody>
          <a:bodyPr/>
          <a:lstStyle/>
          <a:p>
            <a:pPr eaLnBrk="1" hangingPunct="1">
              <a:lnSpc>
                <a:spcPct val="90000"/>
              </a:lnSpc>
            </a:pPr>
            <a:r>
              <a:rPr lang="en-GB" altLang="en-US" smtClean="0"/>
              <a:t>We then investigate</a:t>
            </a:r>
          </a:p>
          <a:p>
            <a:pPr lvl="1" eaLnBrk="1" hangingPunct="1">
              <a:lnSpc>
                <a:spcPct val="90000"/>
              </a:lnSpc>
            </a:pPr>
            <a:r>
              <a:rPr lang="en-GB" altLang="en-US" smtClean="0"/>
              <a:t>Is this a “one off”?</a:t>
            </a:r>
          </a:p>
          <a:p>
            <a:pPr lvl="2" eaLnBrk="1" hangingPunct="1">
              <a:lnSpc>
                <a:spcPct val="90000"/>
              </a:lnSpc>
            </a:pPr>
            <a:r>
              <a:rPr lang="en-GB" altLang="en-US" smtClean="0"/>
              <a:t>Fred dropped the dye tin – so all the pills are purple not lilac</a:t>
            </a:r>
          </a:p>
          <a:p>
            <a:pPr lvl="1" eaLnBrk="1" hangingPunct="1">
              <a:lnSpc>
                <a:spcPct val="90000"/>
              </a:lnSpc>
            </a:pPr>
            <a:r>
              <a:rPr lang="en-GB" altLang="en-US" smtClean="0"/>
              <a:t>Is this a temporary event?</a:t>
            </a:r>
          </a:p>
          <a:p>
            <a:pPr lvl="2" eaLnBrk="1" hangingPunct="1">
              <a:lnSpc>
                <a:spcPct val="90000"/>
              </a:lnSpc>
            </a:pPr>
            <a:r>
              <a:rPr lang="en-GB" altLang="en-US" smtClean="0"/>
              <a:t>Underproduction in January due to three days’ heavy snowfall</a:t>
            </a:r>
          </a:p>
          <a:p>
            <a:pPr lvl="1" eaLnBrk="1" hangingPunct="1">
              <a:lnSpc>
                <a:spcPct val="90000"/>
              </a:lnSpc>
            </a:pPr>
            <a:r>
              <a:rPr lang="en-GB" altLang="en-US" smtClean="0"/>
              <a:t>Is this a developing problem in need of resolution?</a:t>
            </a:r>
          </a:p>
          <a:p>
            <a:pPr lvl="2" eaLnBrk="1" hangingPunct="1">
              <a:lnSpc>
                <a:spcPct val="90000"/>
              </a:lnSpc>
            </a:pPr>
            <a:r>
              <a:rPr lang="en-GB" altLang="en-US" smtClean="0"/>
              <a:t>e.g. All the new production is out of calibration, “but nothing’s changed” (!?????!)</a:t>
            </a:r>
          </a:p>
        </p:txBody>
      </p:sp>
      <p:sp>
        <p:nvSpPr>
          <p:cNvPr id="13316" name="Rectangle 5"/>
          <p:cNvSpPr>
            <a:spLocks noChangeArrowheads="1"/>
          </p:cNvSpPr>
          <p:nvPr/>
        </p:nvSpPr>
        <p:spPr bwMode="auto">
          <a:xfrm>
            <a:off x="4800600" y="6494463"/>
            <a:ext cx="2332038"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0136273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What do Variances Mean?</a:t>
            </a:r>
          </a:p>
        </p:txBody>
      </p:sp>
      <p:sp>
        <p:nvSpPr>
          <p:cNvPr id="14339" name="Rectangle 3"/>
          <p:cNvSpPr>
            <a:spLocks noGrp="1" noChangeArrowheads="1"/>
          </p:cNvSpPr>
          <p:nvPr>
            <p:ph type="body" idx="1"/>
          </p:nvPr>
        </p:nvSpPr>
        <p:spPr/>
        <p:txBody>
          <a:bodyPr/>
          <a:lstStyle/>
          <a:p>
            <a:pPr eaLnBrk="1" hangingPunct="1">
              <a:lnSpc>
                <a:spcPct val="90000"/>
              </a:lnSpc>
            </a:pPr>
            <a:r>
              <a:rPr lang="en-GB" altLang="en-US" sz="2800"/>
              <a:t>Cordon Enteprises finance department uses a standard rate of 200 invoices per week per person.  Following the introduction of a new accounting system, during the last months, the observed rate has dipped to 150 per person per week.</a:t>
            </a:r>
          </a:p>
          <a:p>
            <a:pPr eaLnBrk="1" hangingPunct="1">
              <a:lnSpc>
                <a:spcPct val="90000"/>
              </a:lnSpc>
            </a:pPr>
            <a:r>
              <a:rPr lang="en-GB" altLang="en-US" sz="2800"/>
              <a:t>You are delegated by management to investigate the problem and recommend a solution</a:t>
            </a:r>
          </a:p>
          <a:p>
            <a:pPr eaLnBrk="1" hangingPunct="1">
              <a:lnSpc>
                <a:spcPct val="90000"/>
              </a:lnSpc>
            </a:pPr>
            <a:r>
              <a:rPr lang="en-GB" altLang="en-US" sz="2800"/>
              <a:t>Where to start?  Always ask the obvious questions first …</a:t>
            </a:r>
          </a:p>
        </p:txBody>
      </p:sp>
      <p:sp>
        <p:nvSpPr>
          <p:cNvPr id="14340" name="Rectangle 5"/>
          <p:cNvSpPr>
            <a:spLocks noChangeArrowheads="1"/>
          </p:cNvSpPr>
          <p:nvPr/>
        </p:nvSpPr>
        <p:spPr bwMode="auto">
          <a:xfrm>
            <a:off x="4800600" y="6524625"/>
            <a:ext cx="23320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7826890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For this issue …</a:t>
            </a:r>
          </a:p>
        </p:txBody>
      </p:sp>
      <p:sp>
        <p:nvSpPr>
          <p:cNvPr id="15363" name="Rectangle 3"/>
          <p:cNvSpPr>
            <a:spLocks noGrp="1" noChangeArrowheads="1"/>
          </p:cNvSpPr>
          <p:nvPr>
            <p:ph type="body" idx="1"/>
          </p:nvPr>
        </p:nvSpPr>
        <p:spPr/>
        <p:txBody>
          <a:bodyPr/>
          <a:lstStyle/>
          <a:p>
            <a:pPr eaLnBrk="1" hangingPunct="1">
              <a:lnSpc>
                <a:spcPct val="90000"/>
              </a:lnSpc>
            </a:pPr>
            <a:r>
              <a:rPr lang="en-GB" altLang="en-US" smtClean="0"/>
              <a:t>Go for the obvious:  what has changed?</a:t>
            </a:r>
          </a:p>
          <a:p>
            <a:pPr lvl="1" eaLnBrk="1" hangingPunct="1">
              <a:lnSpc>
                <a:spcPct val="90000"/>
              </a:lnSpc>
            </a:pPr>
            <a:r>
              <a:rPr lang="en-GB" altLang="en-US" smtClean="0"/>
              <a:t>Our ability to use the system</a:t>
            </a:r>
          </a:p>
          <a:p>
            <a:pPr lvl="2" eaLnBrk="1" hangingPunct="1">
              <a:lnSpc>
                <a:spcPct val="90000"/>
              </a:lnSpc>
            </a:pPr>
            <a:r>
              <a:rPr lang="en-GB" altLang="en-US" smtClean="0"/>
              <a:t>Has everyone had the training yet?</a:t>
            </a:r>
          </a:p>
          <a:p>
            <a:pPr lvl="1" eaLnBrk="1" hangingPunct="1">
              <a:lnSpc>
                <a:spcPct val="90000"/>
              </a:lnSpc>
            </a:pPr>
            <a:r>
              <a:rPr lang="en-GB" altLang="en-US" smtClean="0"/>
              <a:t>The way we work</a:t>
            </a:r>
          </a:p>
          <a:p>
            <a:pPr lvl="2" eaLnBrk="1" hangingPunct="1">
              <a:lnSpc>
                <a:spcPct val="90000"/>
              </a:lnSpc>
            </a:pPr>
            <a:r>
              <a:rPr lang="en-GB" altLang="en-US" smtClean="0"/>
              <a:t>Does the new system use a new procedure?</a:t>
            </a:r>
          </a:p>
          <a:p>
            <a:pPr lvl="2" eaLnBrk="1" hangingPunct="1">
              <a:lnSpc>
                <a:spcPct val="90000"/>
              </a:lnSpc>
            </a:pPr>
            <a:r>
              <a:rPr lang="en-GB" altLang="en-US" smtClean="0"/>
              <a:t>Has the workflow changed? </a:t>
            </a:r>
          </a:p>
          <a:p>
            <a:pPr lvl="1" eaLnBrk="1" hangingPunct="1">
              <a:lnSpc>
                <a:spcPct val="90000"/>
              </a:lnSpc>
            </a:pPr>
            <a:r>
              <a:rPr lang="en-GB" altLang="en-US" smtClean="0"/>
              <a:t>The people doing the job</a:t>
            </a:r>
          </a:p>
          <a:p>
            <a:pPr lvl="2" eaLnBrk="1" hangingPunct="1">
              <a:lnSpc>
                <a:spcPct val="90000"/>
              </a:lnSpc>
            </a:pPr>
            <a:r>
              <a:rPr lang="en-GB" altLang="en-US" smtClean="0"/>
              <a:t>Who did we lose last month?</a:t>
            </a:r>
          </a:p>
          <a:p>
            <a:pPr lvl="2" eaLnBrk="1" hangingPunct="1">
              <a:lnSpc>
                <a:spcPct val="90000"/>
              </a:lnSpc>
            </a:pPr>
            <a:r>
              <a:rPr lang="en-GB" altLang="en-US" smtClean="0"/>
              <a:t>Is there a new manager?</a:t>
            </a:r>
          </a:p>
          <a:p>
            <a:pPr eaLnBrk="1" hangingPunct="1">
              <a:lnSpc>
                <a:spcPct val="90000"/>
              </a:lnSpc>
            </a:pPr>
            <a:r>
              <a:rPr lang="en-GB" altLang="en-US" smtClean="0"/>
              <a:t>And so it goes </a:t>
            </a:r>
            <a:r>
              <a:rPr lang="en-GB" altLang="en-US" i="1" smtClean="0"/>
              <a:t>(you can probably list 50!)</a:t>
            </a:r>
          </a:p>
        </p:txBody>
      </p:sp>
      <p:pic>
        <p:nvPicPr>
          <p:cNvPr id="15364" name="Picture 5" descr="Administrative staffer sitting at her desk and working overti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36089" y="115889"/>
            <a:ext cx="1201737"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Rectangle 3"/>
          <p:cNvSpPr>
            <a:spLocks noChangeArrowheads="1"/>
          </p:cNvSpPr>
          <p:nvPr/>
        </p:nvSpPr>
        <p:spPr bwMode="auto">
          <a:xfrm>
            <a:off x="4954589" y="6524625"/>
            <a:ext cx="2332037"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916279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So?</a:t>
            </a:r>
          </a:p>
        </p:txBody>
      </p:sp>
      <p:sp>
        <p:nvSpPr>
          <p:cNvPr id="16387" name="Rectangle 3"/>
          <p:cNvSpPr>
            <a:spLocks noGrp="1" noChangeArrowheads="1"/>
          </p:cNvSpPr>
          <p:nvPr>
            <p:ph type="body" idx="1"/>
          </p:nvPr>
        </p:nvSpPr>
        <p:spPr/>
        <p:txBody>
          <a:bodyPr/>
          <a:lstStyle/>
          <a:p>
            <a:pPr eaLnBrk="1" hangingPunct="1"/>
            <a:r>
              <a:rPr lang="en-GB" altLang="en-US" smtClean="0"/>
              <a:t>Observe</a:t>
            </a:r>
          </a:p>
          <a:p>
            <a:pPr eaLnBrk="1" hangingPunct="1"/>
            <a:r>
              <a:rPr lang="en-GB" altLang="en-US" smtClean="0"/>
              <a:t>Review/compare</a:t>
            </a:r>
          </a:p>
          <a:p>
            <a:pPr eaLnBrk="1" hangingPunct="1"/>
            <a:r>
              <a:rPr lang="en-GB" altLang="en-US" smtClean="0"/>
              <a:t>Seek causality (i.e. find the </a:t>
            </a:r>
            <a:r>
              <a:rPr lang="en-GB" altLang="en-US" i="1" smtClean="0"/>
              <a:t>real</a:t>
            </a:r>
            <a:r>
              <a:rPr lang="en-GB" altLang="en-US" smtClean="0"/>
              <a:t> cause)</a:t>
            </a:r>
          </a:p>
          <a:p>
            <a:pPr lvl="1" eaLnBrk="1" hangingPunct="1"/>
            <a:r>
              <a:rPr lang="en-GB" altLang="en-US" smtClean="0"/>
              <a:t>Don’t leap to an unjustified conclusion</a:t>
            </a:r>
          </a:p>
          <a:p>
            <a:pPr lvl="1" eaLnBrk="1" hangingPunct="1"/>
            <a:r>
              <a:rPr lang="en-GB" altLang="en-US" smtClean="0"/>
              <a:t>Don’t exclude inconvenient truths</a:t>
            </a:r>
          </a:p>
          <a:p>
            <a:pPr eaLnBrk="1" hangingPunct="1"/>
            <a:r>
              <a:rPr lang="en-GB" altLang="en-US" smtClean="0"/>
              <a:t>Allocate responsibility for the fix</a:t>
            </a:r>
          </a:p>
          <a:p>
            <a:pPr eaLnBrk="1" hangingPunct="1"/>
            <a:r>
              <a:rPr lang="en-GB" altLang="en-US" smtClean="0"/>
              <a:t>Provide the resources to make it possible</a:t>
            </a:r>
          </a:p>
          <a:p>
            <a:pPr eaLnBrk="1" hangingPunct="1"/>
            <a:r>
              <a:rPr lang="en-GB" altLang="en-US" b="1" smtClean="0"/>
              <a:t>Always</a:t>
            </a:r>
            <a:r>
              <a:rPr lang="en-GB" altLang="en-US" smtClean="0"/>
              <a:t> review the outcome!</a:t>
            </a:r>
          </a:p>
        </p:txBody>
      </p:sp>
      <p:pic>
        <p:nvPicPr>
          <p:cNvPr id="16388" name="Picture 5" descr="A detective inspecting something with a magnifying gla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1626" y="115888"/>
            <a:ext cx="1325563"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3"/>
          <p:cNvSpPr>
            <a:spLocks noChangeArrowheads="1"/>
          </p:cNvSpPr>
          <p:nvPr/>
        </p:nvSpPr>
        <p:spPr bwMode="auto">
          <a:xfrm>
            <a:off x="4930776" y="652462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000367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4"/>
          <p:cNvSpPr>
            <a:spLocks noGrp="1" noChangeArrowheads="1"/>
          </p:cNvSpPr>
          <p:nvPr>
            <p:ph type="ctrTitle"/>
          </p:nvPr>
        </p:nvSpPr>
        <p:spPr/>
        <p:txBody>
          <a:bodyPr/>
          <a:lstStyle/>
          <a:p>
            <a:pPr eaLnBrk="1" hangingPunct="1"/>
            <a:r>
              <a:rPr lang="en-GB" altLang="en-US" smtClean="0"/>
              <a:t>Techniques for Solving Business Problems</a:t>
            </a:r>
          </a:p>
        </p:txBody>
      </p:sp>
      <p:pic>
        <p:nvPicPr>
          <p:cNvPr id="17411" name="Picture 6" descr="kitten sleeping on ball of yar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2400" y="4292601"/>
            <a:ext cx="1657350"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Rectangle 5"/>
          <p:cNvSpPr>
            <a:spLocks noChangeArrowheads="1"/>
          </p:cNvSpPr>
          <p:nvPr/>
        </p:nvSpPr>
        <p:spPr bwMode="auto">
          <a:xfrm>
            <a:off x="4929189" y="652462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76675265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Some Quotations</a:t>
            </a:r>
          </a:p>
        </p:txBody>
      </p:sp>
      <p:sp>
        <p:nvSpPr>
          <p:cNvPr id="18435" name="Rectangle 3"/>
          <p:cNvSpPr>
            <a:spLocks noGrp="1" noChangeArrowheads="1"/>
          </p:cNvSpPr>
          <p:nvPr>
            <p:ph type="body" idx="1"/>
          </p:nvPr>
        </p:nvSpPr>
        <p:spPr/>
        <p:txBody>
          <a:bodyPr/>
          <a:lstStyle/>
          <a:p>
            <a:pPr eaLnBrk="1" hangingPunct="1"/>
            <a:r>
              <a:rPr lang="en-GB" altLang="en-US" smtClean="0"/>
              <a:t>“Face the facts” (Iain Banks, Against a Dark Background)</a:t>
            </a:r>
          </a:p>
          <a:p>
            <a:pPr eaLnBrk="1" hangingPunct="1"/>
            <a:r>
              <a:rPr lang="en-GB" altLang="en-US" smtClean="0"/>
              <a:t>“Solve the problems” (Richard Morgan, Broken Angels)</a:t>
            </a:r>
          </a:p>
          <a:p>
            <a:pPr eaLnBrk="1" hangingPunct="1"/>
            <a:r>
              <a:rPr lang="en-GB" altLang="en-US" smtClean="0"/>
              <a:t>Face the facts, solve the problems </a:t>
            </a:r>
          </a:p>
          <a:p>
            <a:pPr lvl="1" eaLnBrk="1" hangingPunct="1"/>
            <a:r>
              <a:rPr lang="en-GB" altLang="en-US" smtClean="0"/>
              <a:t>Only the facts tell us what is going on</a:t>
            </a:r>
          </a:p>
          <a:p>
            <a:pPr lvl="1" eaLnBrk="1" hangingPunct="1"/>
            <a:r>
              <a:rPr lang="en-GB" altLang="en-US" smtClean="0"/>
              <a:t>Only solving the real problem, not the convenient one, improves things  </a:t>
            </a:r>
          </a:p>
        </p:txBody>
      </p:sp>
      <p:sp>
        <p:nvSpPr>
          <p:cNvPr id="18436" name="Rectangle 5"/>
          <p:cNvSpPr>
            <a:spLocks noChangeArrowheads="1"/>
          </p:cNvSpPr>
          <p:nvPr/>
        </p:nvSpPr>
        <p:spPr bwMode="auto">
          <a:xfrm>
            <a:off x="4941889" y="6511926"/>
            <a:ext cx="2332037"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645699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First specify the problem</a:t>
            </a:r>
          </a:p>
        </p:txBody>
      </p:sp>
      <p:sp>
        <p:nvSpPr>
          <p:cNvPr id="19459" name="Rectangle 3"/>
          <p:cNvSpPr>
            <a:spLocks noGrp="1" noChangeArrowheads="1"/>
          </p:cNvSpPr>
          <p:nvPr>
            <p:ph type="body" idx="1"/>
          </p:nvPr>
        </p:nvSpPr>
        <p:spPr/>
        <p:txBody>
          <a:bodyPr/>
          <a:lstStyle/>
          <a:p>
            <a:pPr eaLnBrk="1" hangingPunct="1"/>
            <a:r>
              <a:rPr lang="en-GB" altLang="en-US" sz="2800"/>
              <a:t>Can only solve specific problems</a:t>
            </a:r>
          </a:p>
          <a:p>
            <a:pPr lvl="1" eaLnBrk="1" hangingPunct="1"/>
            <a:r>
              <a:rPr lang="en-GB" altLang="en-US" sz="2400"/>
              <a:t>I can feed 10,000 people</a:t>
            </a:r>
          </a:p>
          <a:p>
            <a:pPr lvl="1" eaLnBrk="1" hangingPunct="1"/>
            <a:r>
              <a:rPr lang="en-GB" altLang="en-US" sz="2400"/>
              <a:t>I can equip 100,000 people to feed themselves</a:t>
            </a:r>
          </a:p>
          <a:p>
            <a:pPr lvl="1" eaLnBrk="1" hangingPunct="1"/>
            <a:r>
              <a:rPr lang="en-GB" altLang="en-US" sz="2400"/>
              <a:t>I can distract 1,000,000 people from their hunger for a day</a:t>
            </a:r>
          </a:p>
          <a:p>
            <a:pPr lvl="1" eaLnBrk="1" hangingPunct="1"/>
            <a:r>
              <a:rPr lang="en-GB" altLang="en-US" sz="2400"/>
              <a:t>I cannot cure world hunger</a:t>
            </a:r>
          </a:p>
          <a:p>
            <a:pPr eaLnBrk="1" hangingPunct="1"/>
            <a:r>
              <a:rPr lang="en-GB" altLang="en-US" sz="2800"/>
              <a:t>The first three are tangible; the fourth is not</a:t>
            </a:r>
          </a:p>
          <a:p>
            <a:pPr eaLnBrk="1" hangingPunct="1"/>
            <a:r>
              <a:rPr lang="en-GB" altLang="en-US" sz="2800"/>
              <a:t>Leave the intangibles for saints and visionaries</a:t>
            </a:r>
          </a:p>
        </p:txBody>
      </p:sp>
      <p:sp>
        <p:nvSpPr>
          <p:cNvPr id="19460" name="Rectangle 5"/>
          <p:cNvSpPr>
            <a:spLocks noChangeArrowheads="1"/>
          </p:cNvSpPr>
          <p:nvPr/>
        </p:nvSpPr>
        <p:spPr bwMode="auto">
          <a:xfrm>
            <a:off x="5016500" y="6524625"/>
            <a:ext cx="23320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1295181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How?</a:t>
            </a:r>
          </a:p>
        </p:txBody>
      </p:sp>
      <p:sp>
        <p:nvSpPr>
          <p:cNvPr id="20483" name="Rectangle 3"/>
          <p:cNvSpPr>
            <a:spLocks noGrp="1" noChangeArrowheads="1"/>
          </p:cNvSpPr>
          <p:nvPr>
            <p:ph type="body" idx="1"/>
          </p:nvPr>
        </p:nvSpPr>
        <p:spPr/>
        <p:txBody>
          <a:bodyPr/>
          <a:lstStyle/>
          <a:p>
            <a:pPr eaLnBrk="1" hangingPunct="1">
              <a:lnSpc>
                <a:spcPct val="90000"/>
              </a:lnSpc>
            </a:pPr>
            <a:r>
              <a:rPr lang="en-GB" altLang="en-US" sz="2800"/>
              <a:t>Look for a tangible problem or an achievable target</a:t>
            </a:r>
          </a:p>
          <a:p>
            <a:pPr eaLnBrk="1" hangingPunct="1">
              <a:lnSpc>
                <a:spcPct val="90000"/>
              </a:lnSpc>
            </a:pPr>
            <a:r>
              <a:rPr lang="en-GB" altLang="en-US" sz="2800"/>
              <a:t>Dissect complex problems into a series of simple ones</a:t>
            </a:r>
          </a:p>
          <a:p>
            <a:pPr eaLnBrk="1" hangingPunct="1">
              <a:lnSpc>
                <a:spcPct val="90000"/>
              </a:lnSpc>
            </a:pPr>
            <a:r>
              <a:rPr lang="en-GB" altLang="en-US" sz="2800"/>
              <a:t>Fix the important issue; leave the rest (Pareto principle: is the problem worth solving?)</a:t>
            </a:r>
          </a:p>
          <a:p>
            <a:pPr eaLnBrk="1" hangingPunct="1">
              <a:lnSpc>
                <a:spcPct val="90000"/>
              </a:lnSpc>
            </a:pPr>
            <a:r>
              <a:rPr lang="en-GB" altLang="en-US" sz="2800"/>
              <a:t>Get the information for a solution</a:t>
            </a:r>
          </a:p>
          <a:p>
            <a:pPr lvl="1" eaLnBrk="1" hangingPunct="1">
              <a:lnSpc>
                <a:spcPct val="90000"/>
              </a:lnSpc>
            </a:pPr>
            <a:r>
              <a:rPr lang="en-GB" altLang="en-US" sz="2400"/>
              <a:t>Self, others, research, specialists, consultants</a:t>
            </a:r>
          </a:p>
          <a:p>
            <a:pPr eaLnBrk="1" hangingPunct="1">
              <a:lnSpc>
                <a:spcPct val="90000"/>
              </a:lnSpc>
            </a:pPr>
            <a:r>
              <a:rPr lang="en-GB" altLang="en-US" sz="2800"/>
              <a:t>Decide the basis on which you will determine success to have been achieved</a:t>
            </a:r>
          </a:p>
        </p:txBody>
      </p:sp>
      <p:sp>
        <p:nvSpPr>
          <p:cNvPr id="20484" name="Rectangle 5"/>
          <p:cNvSpPr>
            <a:spLocks noChangeArrowheads="1"/>
          </p:cNvSpPr>
          <p:nvPr/>
        </p:nvSpPr>
        <p:spPr bwMode="auto">
          <a:xfrm>
            <a:off x="5159376" y="652462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6583353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5W2H</a:t>
            </a:r>
          </a:p>
        </p:txBody>
      </p:sp>
      <p:sp>
        <p:nvSpPr>
          <p:cNvPr id="21507" name="Rectangle 3"/>
          <p:cNvSpPr>
            <a:spLocks noGrp="1" noChangeArrowheads="1"/>
          </p:cNvSpPr>
          <p:nvPr>
            <p:ph type="body" idx="1"/>
          </p:nvPr>
        </p:nvSpPr>
        <p:spPr>
          <a:xfrm>
            <a:off x="1981201" y="1600201"/>
            <a:ext cx="8435975" cy="4525963"/>
          </a:xfrm>
        </p:spPr>
        <p:txBody>
          <a:bodyPr/>
          <a:lstStyle/>
          <a:p>
            <a:pPr eaLnBrk="1" hangingPunct="1"/>
            <a:r>
              <a:rPr lang="en-US" altLang="en-US" sz="2800"/>
              <a:t>How do I know </a:t>
            </a:r>
            <a:r>
              <a:rPr lang="en-US" altLang="en-US" sz="2800" b="1"/>
              <a:t>a problem</a:t>
            </a:r>
            <a:r>
              <a:rPr lang="en-US" altLang="en-US" sz="2800"/>
              <a:t> is </a:t>
            </a:r>
            <a:r>
              <a:rPr lang="en-US" altLang="en-US" sz="2800" b="1"/>
              <a:t>worth solving</a:t>
            </a:r>
            <a:r>
              <a:rPr lang="en-US" altLang="en-US" sz="2800"/>
              <a:t>?</a:t>
            </a:r>
          </a:p>
          <a:p>
            <a:pPr lvl="1" eaLnBrk="1" hangingPunct="1"/>
            <a:r>
              <a:rPr lang="en-US" altLang="en-US" sz="2400" b="1"/>
              <a:t>Specify</a:t>
            </a:r>
            <a:r>
              <a:rPr lang="en-US" altLang="en-US" sz="2400"/>
              <a:t> the problem</a:t>
            </a:r>
          </a:p>
          <a:p>
            <a:pPr lvl="1" eaLnBrk="1" hangingPunct="1"/>
            <a:r>
              <a:rPr lang="en-US" altLang="en-US" sz="2400"/>
              <a:t>Use your talent, experience and </a:t>
            </a:r>
            <a:r>
              <a:rPr lang="en-US" altLang="en-US" sz="2400" b="1"/>
              <a:t>systematic </a:t>
            </a:r>
            <a:r>
              <a:rPr lang="en-US" altLang="en-US" sz="2400"/>
              <a:t>thinking</a:t>
            </a:r>
          </a:p>
          <a:p>
            <a:pPr eaLnBrk="1" hangingPunct="1"/>
            <a:r>
              <a:rPr lang="en-US" altLang="en-US" sz="2800" b="1"/>
              <a:t>Identifying</a:t>
            </a:r>
            <a:r>
              <a:rPr lang="en-US" altLang="en-US" sz="2800"/>
              <a:t> the </a:t>
            </a:r>
            <a:r>
              <a:rPr lang="en-US" altLang="en-US" sz="2800" b="1"/>
              <a:t>problem</a:t>
            </a:r>
            <a:r>
              <a:rPr lang="en-US" altLang="en-US" sz="2800"/>
              <a:t> in </a:t>
            </a:r>
            <a:r>
              <a:rPr lang="en-US" altLang="en-US" sz="2800" b="1"/>
              <a:t>quantifiable terms</a:t>
            </a:r>
            <a:r>
              <a:rPr lang="en-US" altLang="en-US" sz="2800"/>
              <a:t> is needed (whether internal or external customer)</a:t>
            </a:r>
          </a:p>
          <a:p>
            <a:pPr eaLnBrk="1" hangingPunct="1"/>
            <a:r>
              <a:rPr lang="en-US" altLang="en-US" sz="2800" b="1"/>
              <a:t>5W2H:</a:t>
            </a:r>
            <a:r>
              <a:rPr lang="en-US" altLang="en-US" sz="2800">
                <a:solidFill>
                  <a:srgbClr val="595959"/>
                </a:solidFill>
              </a:rPr>
              <a:t> </a:t>
            </a:r>
            <a:r>
              <a:rPr lang="en-US" altLang="en-US" sz="2800" b="1"/>
              <a:t>who, what, when, where, why, how, how many</a:t>
            </a:r>
          </a:p>
          <a:p>
            <a:pPr eaLnBrk="1" hangingPunct="1"/>
            <a:r>
              <a:rPr lang="en-US" altLang="en-US" sz="2800"/>
              <a:t>Answer the questions to quantify the impact of the problem</a:t>
            </a:r>
            <a:endParaRPr lang="en-GB" altLang="en-US" sz="2800"/>
          </a:p>
        </p:txBody>
      </p:sp>
      <p:sp>
        <p:nvSpPr>
          <p:cNvPr id="21508" name="Rectangle 5"/>
          <p:cNvSpPr>
            <a:spLocks noChangeArrowheads="1"/>
          </p:cNvSpPr>
          <p:nvPr/>
        </p:nvSpPr>
        <p:spPr bwMode="auto">
          <a:xfrm>
            <a:off x="4933951" y="6453188"/>
            <a:ext cx="23336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7063259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smtClean="0"/>
              <a:t>5W2H to Quantify a Problem</a:t>
            </a:r>
          </a:p>
        </p:txBody>
      </p:sp>
      <p:graphicFrame>
        <p:nvGraphicFramePr>
          <p:cNvPr id="5" name="Content Placeholder 4"/>
          <p:cNvGraphicFramePr>
            <a:graphicFrameLocks noGrp="1"/>
          </p:cNvGraphicFramePr>
          <p:nvPr>
            <p:ph idx="1"/>
          </p:nvPr>
        </p:nvGraphicFramePr>
        <p:xfrm>
          <a:off x="1981200" y="1600201"/>
          <a:ext cx="8229600" cy="4581986"/>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789">
                <a:tc>
                  <a:txBody>
                    <a:bodyPr/>
                    <a:lstStyle/>
                    <a:p>
                      <a:endParaRPr lang="en-GB" sz="1800" dirty="0"/>
                    </a:p>
                  </a:txBody>
                  <a:tcPr marT="45714" marB="45714"/>
                </a:tc>
                <a:tc>
                  <a:txBody>
                    <a:bodyPr/>
                    <a:lstStyle/>
                    <a:p>
                      <a:endParaRPr lang="en-GB" sz="1800" dirty="0"/>
                    </a:p>
                  </a:txBody>
                  <a:tcPr marT="45714" marB="45714"/>
                </a:tc>
                <a:extLst>
                  <a:ext uri="{0D108BD9-81ED-4DB2-BD59-A6C34878D82A}">
                    <a16:rowId xmlns:a16="http://schemas.microsoft.com/office/drawing/2014/main" val="10000"/>
                  </a:ext>
                </a:extLst>
              </a:tr>
              <a:tr h="639991">
                <a:tc>
                  <a:txBody>
                    <a:bodyPr/>
                    <a:lstStyle/>
                    <a:p>
                      <a:r>
                        <a:rPr lang="en-GB" sz="1800" dirty="0" smtClean="0"/>
                        <a:t>Who?</a:t>
                      </a:r>
                    </a:p>
                  </a:txBody>
                  <a:tcPr marT="45714" marB="45714"/>
                </a:tc>
                <a:tc>
                  <a:txBody>
                    <a:bodyPr/>
                    <a:lstStyle/>
                    <a:p>
                      <a:r>
                        <a:rPr lang="en-GB" sz="1200" baseline="0" dirty="0" smtClean="0"/>
                        <a:t>List the people and/or parts of the organisation affected by this problem.</a:t>
                      </a:r>
                    </a:p>
                    <a:p>
                      <a:r>
                        <a:rPr lang="en-GB" sz="1200" baseline="0" dirty="0" smtClean="0"/>
                        <a:t>Characterise the customers who are complaining.</a:t>
                      </a:r>
                    </a:p>
                  </a:txBody>
                  <a:tcPr marT="45714" marB="45714"/>
                </a:tc>
                <a:extLst>
                  <a:ext uri="{0D108BD9-81ED-4DB2-BD59-A6C34878D82A}">
                    <a16:rowId xmlns:a16="http://schemas.microsoft.com/office/drawing/2014/main" val="10001"/>
                  </a:ext>
                </a:extLst>
              </a:tr>
              <a:tr h="457137">
                <a:tc>
                  <a:txBody>
                    <a:bodyPr/>
                    <a:lstStyle/>
                    <a:p>
                      <a:r>
                        <a:rPr lang="en-GB" sz="1800" dirty="0" smtClean="0"/>
                        <a:t>What?</a:t>
                      </a:r>
                      <a:endParaRPr lang="en-GB" sz="1800" dirty="0"/>
                    </a:p>
                  </a:txBody>
                  <a:tcPr marT="45714" marB="45714"/>
                </a:tc>
                <a:tc>
                  <a:txBody>
                    <a:bodyPr/>
                    <a:lstStyle/>
                    <a:p>
                      <a:r>
                        <a:rPr lang="en-GB" sz="1200" baseline="0" dirty="0" smtClean="0"/>
                        <a:t>Explain properly what the problem is, and how its severity varies.</a:t>
                      </a:r>
                    </a:p>
                  </a:txBody>
                  <a:tcPr marT="45714" marB="45714"/>
                </a:tc>
                <a:extLst>
                  <a:ext uri="{0D108BD9-81ED-4DB2-BD59-A6C34878D82A}">
                    <a16:rowId xmlns:a16="http://schemas.microsoft.com/office/drawing/2014/main" val="10002"/>
                  </a:ext>
                </a:extLst>
              </a:tr>
              <a:tr h="822846">
                <a:tc>
                  <a:txBody>
                    <a:bodyPr/>
                    <a:lstStyle/>
                    <a:p>
                      <a:r>
                        <a:rPr lang="en-GB" sz="1800" dirty="0" smtClean="0"/>
                        <a:t>When?</a:t>
                      </a:r>
                      <a:endParaRPr lang="en-GB" sz="1800" dirty="0"/>
                    </a:p>
                  </a:txBody>
                  <a:tcPr marT="45714" marB="45714"/>
                </a:tc>
                <a:tc>
                  <a:txBody>
                    <a:bodyPr/>
                    <a:lstStyle/>
                    <a:p>
                      <a:r>
                        <a:rPr lang="en-GB" sz="1200" baseline="0" dirty="0" smtClean="0"/>
                        <a:t>When did the problem start? Is it happening repeatedly or sporadically?</a:t>
                      </a:r>
                    </a:p>
                    <a:p>
                      <a:r>
                        <a:rPr lang="en-GB" sz="1200" baseline="0" dirty="0" smtClean="0"/>
                        <a:t>If sporadic, what happens at that time? Unusual activities? Particular staff working?</a:t>
                      </a:r>
                      <a:endParaRPr lang="en-GB" sz="1200" baseline="0" dirty="0"/>
                    </a:p>
                  </a:txBody>
                  <a:tcPr marT="45714" marB="45714"/>
                </a:tc>
                <a:extLst>
                  <a:ext uri="{0D108BD9-81ED-4DB2-BD59-A6C34878D82A}">
                    <a16:rowId xmlns:a16="http://schemas.microsoft.com/office/drawing/2014/main" val="10003"/>
                  </a:ext>
                </a:extLst>
              </a:tr>
              <a:tr h="822846">
                <a:tc>
                  <a:txBody>
                    <a:bodyPr/>
                    <a:lstStyle/>
                    <a:p>
                      <a:r>
                        <a:rPr lang="en-GB" sz="1800" dirty="0" smtClean="0"/>
                        <a:t>Where?</a:t>
                      </a:r>
                      <a:endParaRPr lang="en-GB" sz="1800" dirty="0"/>
                    </a:p>
                  </a:txBody>
                  <a:tcPr marT="45714" marB="45714"/>
                </a:tc>
                <a:tc>
                  <a:txBody>
                    <a:bodyPr/>
                    <a:lstStyle/>
                    <a:p>
                      <a:r>
                        <a:rPr lang="en-GB" sz="1200" baseline="0" dirty="0" smtClean="0"/>
                        <a:t>Where in the process or product is the problem?</a:t>
                      </a:r>
                    </a:p>
                    <a:p>
                      <a:r>
                        <a:rPr lang="en-GB" sz="1200" baseline="0" dirty="0" smtClean="0"/>
                        <a:t>Where are the difficulties being picked up?</a:t>
                      </a:r>
                    </a:p>
                    <a:p>
                      <a:r>
                        <a:rPr lang="en-GB" sz="1200" baseline="0" dirty="0" smtClean="0"/>
                        <a:t>Where are the complaining customers situated geographically?</a:t>
                      </a:r>
                      <a:endParaRPr lang="en-GB" sz="1200" baseline="0" dirty="0"/>
                    </a:p>
                  </a:txBody>
                  <a:tcPr marT="45714" marB="45714"/>
                </a:tc>
                <a:extLst>
                  <a:ext uri="{0D108BD9-81ED-4DB2-BD59-A6C34878D82A}">
                    <a16:rowId xmlns:a16="http://schemas.microsoft.com/office/drawing/2014/main" val="10004"/>
                  </a:ext>
                </a:extLst>
              </a:tr>
              <a:tr h="370789">
                <a:tc>
                  <a:txBody>
                    <a:bodyPr/>
                    <a:lstStyle/>
                    <a:p>
                      <a:r>
                        <a:rPr lang="en-GB" sz="1800" dirty="0" smtClean="0"/>
                        <a:t>Why?</a:t>
                      </a:r>
                      <a:endParaRPr lang="en-GB" sz="1800" dirty="0"/>
                    </a:p>
                  </a:txBody>
                  <a:tcPr marT="45714" marB="45714"/>
                </a:tc>
                <a:tc>
                  <a:txBody>
                    <a:bodyPr/>
                    <a:lstStyle/>
                    <a:p>
                      <a:r>
                        <a:rPr lang="en-GB" sz="1200" baseline="0" dirty="0" smtClean="0"/>
                        <a:t>State any already known explanation for the problem</a:t>
                      </a:r>
                    </a:p>
                  </a:txBody>
                  <a:tcPr marT="45714" marB="45714"/>
                </a:tc>
                <a:extLst>
                  <a:ext uri="{0D108BD9-81ED-4DB2-BD59-A6C34878D82A}">
                    <a16:rowId xmlns:a16="http://schemas.microsoft.com/office/drawing/2014/main" val="10005"/>
                  </a:ext>
                </a:extLst>
              </a:tr>
              <a:tr h="639991">
                <a:tc>
                  <a:txBody>
                    <a:bodyPr/>
                    <a:lstStyle/>
                    <a:p>
                      <a:r>
                        <a:rPr lang="en-GB" sz="1800" dirty="0" smtClean="0"/>
                        <a:t>How?</a:t>
                      </a:r>
                      <a:endParaRPr lang="en-GB" sz="1800" dirty="0"/>
                    </a:p>
                  </a:txBody>
                  <a:tcPr marT="45714" marB="45714"/>
                </a:tc>
                <a:tc>
                  <a:txBody>
                    <a:bodyPr/>
                    <a:lstStyle/>
                    <a:p>
                      <a:r>
                        <a:rPr lang="en-GB" sz="1200" baseline="0" dirty="0" smtClean="0"/>
                        <a:t>How were we operating (what mode of operation was going on)?</a:t>
                      </a:r>
                    </a:p>
                    <a:p>
                      <a:r>
                        <a:rPr lang="en-GB" sz="1200" baseline="0" dirty="0" smtClean="0"/>
                        <a:t>How far in or what particular process was underway?</a:t>
                      </a:r>
                      <a:endParaRPr lang="en-GB" sz="1200" baseline="0" dirty="0"/>
                    </a:p>
                  </a:txBody>
                  <a:tcPr marT="45714" marB="45714"/>
                </a:tc>
                <a:extLst>
                  <a:ext uri="{0D108BD9-81ED-4DB2-BD59-A6C34878D82A}">
                    <a16:rowId xmlns:a16="http://schemas.microsoft.com/office/drawing/2014/main" val="10006"/>
                  </a:ext>
                </a:extLst>
              </a:tr>
              <a:tr h="457137">
                <a:tc>
                  <a:txBody>
                    <a:bodyPr/>
                    <a:lstStyle/>
                    <a:p>
                      <a:r>
                        <a:rPr lang="en-GB" sz="1800" dirty="0" smtClean="0"/>
                        <a:t>How many?</a:t>
                      </a:r>
                      <a:endParaRPr lang="en-GB" sz="1800" dirty="0"/>
                    </a:p>
                  </a:txBody>
                  <a:tcPr marT="45714" marB="45714"/>
                </a:tc>
                <a:tc>
                  <a:txBody>
                    <a:bodyPr/>
                    <a:lstStyle/>
                    <a:p>
                      <a:r>
                        <a:rPr lang="en-GB" sz="1200" baseline="0" dirty="0" smtClean="0"/>
                        <a:t>How many work items does this effect? What is the extent of the problem?</a:t>
                      </a:r>
                    </a:p>
                  </a:txBody>
                  <a:tcPr marT="45714" marB="45714"/>
                </a:tc>
                <a:extLst>
                  <a:ext uri="{0D108BD9-81ED-4DB2-BD59-A6C34878D82A}">
                    <a16:rowId xmlns:a16="http://schemas.microsoft.com/office/drawing/2014/main" val="10007"/>
                  </a:ext>
                </a:extLst>
              </a:tr>
            </a:tbl>
          </a:graphicData>
        </a:graphic>
      </p:graphicFrame>
      <p:sp>
        <p:nvSpPr>
          <p:cNvPr id="22560" name="Rectangle 7"/>
          <p:cNvSpPr>
            <a:spLocks noChangeArrowheads="1"/>
          </p:cNvSpPr>
          <p:nvPr/>
        </p:nvSpPr>
        <p:spPr bwMode="auto">
          <a:xfrm>
            <a:off x="5232400" y="6524625"/>
            <a:ext cx="23320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8219653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Uncertainty Affects Decisions</a:t>
            </a:r>
          </a:p>
        </p:txBody>
      </p:sp>
      <p:sp>
        <p:nvSpPr>
          <p:cNvPr id="23555" name="Rectangle 3"/>
          <p:cNvSpPr>
            <a:spLocks noGrp="1" noChangeArrowheads="1"/>
          </p:cNvSpPr>
          <p:nvPr>
            <p:ph type="body" idx="1"/>
          </p:nvPr>
        </p:nvSpPr>
        <p:spPr/>
        <p:txBody>
          <a:bodyPr/>
          <a:lstStyle/>
          <a:p>
            <a:pPr eaLnBrk="1" hangingPunct="1"/>
            <a:r>
              <a:rPr lang="en-GB" altLang="en-US" smtClean="0"/>
              <a:t>How much uncertainty is there in the problem?</a:t>
            </a:r>
          </a:p>
          <a:p>
            <a:pPr eaLnBrk="1" hangingPunct="1"/>
            <a:r>
              <a:rPr lang="en-GB" altLang="en-US" smtClean="0"/>
              <a:t>Risk is the likelihood of not getting the right solution</a:t>
            </a:r>
          </a:p>
          <a:p>
            <a:pPr eaLnBrk="1" hangingPunct="1"/>
            <a:r>
              <a:rPr lang="en-GB" altLang="en-US" smtClean="0"/>
              <a:t>More uncertainty in the information = </a:t>
            </a:r>
            <a:r>
              <a:rPr lang="en-GB" altLang="en-US" b="1" smtClean="0"/>
              <a:t>more risk</a:t>
            </a:r>
            <a:endParaRPr lang="en-GB" altLang="en-US" smtClean="0"/>
          </a:p>
          <a:p>
            <a:pPr eaLnBrk="1" hangingPunct="1"/>
            <a:r>
              <a:rPr lang="en-GB" altLang="en-US" smtClean="0"/>
              <a:t>Invest in better information to reduce risk</a:t>
            </a:r>
            <a:endParaRPr lang="en-GB" altLang="en-US" b="1" smtClean="0"/>
          </a:p>
        </p:txBody>
      </p:sp>
      <p:pic>
        <p:nvPicPr>
          <p:cNvPr id="23556" name="Picture 5" descr="View detai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80550" y="5516563"/>
            <a:ext cx="118745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Rectangle 3"/>
          <p:cNvSpPr>
            <a:spLocks noChangeArrowheads="1"/>
          </p:cNvSpPr>
          <p:nvPr/>
        </p:nvSpPr>
        <p:spPr bwMode="auto">
          <a:xfrm>
            <a:off x="5016500" y="6457951"/>
            <a:ext cx="23320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8742523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z="4000" b="1"/>
              <a:t>Decision Making and Uncertainty</a:t>
            </a:r>
          </a:p>
        </p:txBody>
      </p:sp>
      <p:sp>
        <p:nvSpPr>
          <p:cNvPr id="24579" name="Rectangle 3"/>
          <p:cNvSpPr>
            <a:spLocks noGrp="1" noChangeArrowheads="1"/>
          </p:cNvSpPr>
          <p:nvPr>
            <p:ph type="body" idx="1"/>
          </p:nvPr>
        </p:nvSpPr>
        <p:spPr/>
        <p:txBody>
          <a:bodyPr/>
          <a:lstStyle/>
          <a:p>
            <a:pPr marL="609600" indent="-609600" eaLnBrk="1" hangingPunct="1">
              <a:lnSpc>
                <a:spcPct val="90000"/>
              </a:lnSpc>
            </a:pPr>
            <a:r>
              <a:rPr lang="en-GB" altLang="en-US" smtClean="0"/>
              <a:t>Decision making under uncertainty occurs when:</a:t>
            </a:r>
          </a:p>
          <a:p>
            <a:pPr marL="990600" lvl="1" indent="-533400" eaLnBrk="1" hangingPunct="1">
              <a:lnSpc>
                <a:spcPct val="90000"/>
              </a:lnSpc>
              <a:buFontTx/>
              <a:buAutoNum type="arabicPeriod"/>
            </a:pPr>
            <a:r>
              <a:rPr lang="en-GB" altLang="en-US" smtClean="0">
                <a:solidFill>
                  <a:srgbClr val="FF0000"/>
                </a:solidFill>
              </a:rPr>
              <a:t>the available alternatives;</a:t>
            </a:r>
          </a:p>
          <a:p>
            <a:pPr marL="990600" lvl="1" indent="-533400" eaLnBrk="1" hangingPunct="1">
              <a:lnSpc>
                <a:spcPct val="90000"/>
              </a:lnSpc>
              <a:buFontTx/>
              <a:buAutoNum type="arabicPeriod"/>
            </a:pPr>
            <a:r>
              <a:rPr lang="en-GB" altLang="en-US" smtClean="0">
                <a:solidFill>
                  <a:srgbClr val="FF0000"/>
                </a:solidFill>
              </a:rPr>
              <a:t>the probability of occurrence; or </a:t>
            </a:r>
          </a:p>
          <a:p>
            <a:pPr marL="990600" lvl="1" indent="-533400" eaLnBrk="1" hangingPunct="1">
              <a:lnSpc>
                <a:spcPct val="90000"/>
              </a:lnSpc>
              <a:buFontTx/>
              <a:buAutoNum type="arabicPeriod"/>
            </a:pPr>
            <a:r>
              <a:rPr lang="en-GB" altLang="en-US" smtClean="0">
                <a:solidFill>
                  <a:srgbClr val="FF0000"/>
                </a:solidFill>
              </a:rPr>
              <a:t>their potential benefits or costs</a:t>
            </a:r>
            <a:r>
              <a:rPr lang="en-GB" altLang="en-US" smtClean="0"/>
              <a:t> </a:t>
            </a:r>
          </a:p>
          <a:p>
            <a:pPr marL="609600" indent="-609600" eaLnBrk="1" hangingPunct="1">
              <a:lnSpc>
                <a:spcPct val="90000"/>
              </a:lnSpc>
              <a:buNone/>
            </a:pPr>
            <a:r>
              <a:rPr lang="en-GB" altLang="en-US" smtClean="0"/>
              <a:t>	are unknown</a:t>
            </a:r>
          </a:p>
          <a:p>
            <a:pPr marL="609600" indent="-609600" eaLnBrk="1" hangingPunct="1">
              <a:lnSpc>
                <a:spcPct val="90000"/>
              </a:lnSpc>
            </a:pPr>
            <a:r>
              <a:rPr lang="en-GB" altLang="en-US" smtClean="0"/>
              <a:t>It results from environmental complexity</a:t>
            </a:r>
          </a:p>
          <a:p>
            <a:pPr marL="990600" lvl="1" indent="-533400" eaLnBrk="1" hangingPunct="1">
              <a:lnSpc>
                <a:spcPct val="90000"/>
              </a:lnSpc>
            </a:pPr>
            <a:r>
              <a:rPr lang="en-GB" altLang="en-US" smtClean="0"/>
              <a:t>In the contemporary business environment</a:t>
            </a:r>
          </a:p>
          <a:p>
            <a:pPr marL="990600" lvl="1" indent="-533400" eaLnBrk="1" hangingPunct="1">
              <a:lnSpc>
                <a:spcPct val="90000"/>
              </a:lnSpc>
            </a:pPr>
            <a:r>
              <a:rPr lang="en-GB" altLang="en-US" smtClean="0"/>
              <a:t>In the management environment</a:t>
            </a:r>
          </a:p>
        </p:txBody>
      </p:sp>
      <p:pic>
        <p:nvPicPr>
          <p:cNvPr id="24580" name="Picture 5" descr="Blindfold : Blindfolded businesswom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1626" y="2349501"/>
            <a:ext cx="1173163"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Rectangle 3"/>
          <p:cNvSpPr>
            <a:spLocks noChangeArrowheads="1"/>
          </p:cNvSpPr>
          <p:nvPr/>
        </p:nvSpPr>
        <p:spPr bwMode="auto">
          <a:xfrm>
            <a:off x="5016500" y="6524625"/>
            <a:ext cx="23320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77750070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Rational Decision Making Model</a:t>
            </a:r>
          </a:p>
        </p:txBody>
      </p:sp>
      <p:sp>
        <p:nvSpPr>
          <p:cNvPr id="25603" name="Rectangle 3"/>
          <p:cNvSpPr>
            <a:spLocks noGrp="1" noChangeArrowheads="1"/>
          </p:cNvSpPr>
          <p:nvPr>
            <p:ph type="body" idx="1"/>
          </p:nvPr>
        </p:nvSpPr>
        <p:spPr/>
        <p:txBody>
          <a:bodyPr/>
          <a:lstStyle/>
          <a:p>
            <a:pPr marL="609600" indent="-609600" eaLnBrk="1" hangingPunct="1"/>
            <a:r>
              <a:rPr lang="en-GB" altLang="en-US" sz="2800"/>
              <a:t>Increases the manager’s chance of success under uncertainty</a:t>
            </a:r>
          </a:p>
          <a:p>
            <a:pPr marL="990600" lvl="1" indent="-533400" eaLnBrk="1" hangingPunct="1"/>
            <a:r>
              <a:rPr lang="en-GB" altLang="en-US" sz="2400"/>
              <a:t>Success = the right decision (or, at the very least, a  decision you can justify)</a:t>
            </a:r>
          </a:p>
          <a:p>
            <a:pPr marL="990600" lvl="1" indent="-533400" eaLnBrk="1" hangingPunct="1">
              <a:buFontTx/>
              <a:buAutoNum type="arabicPeriod"/>
            </a:pPr>
            <a:r>
              <a:rPr lang="en-GB" altLang="en-US" sz="2400" b="1"/>
              <a:t>Classify and define the problem or opportunity</a:t>
            </a:r>
          </a:p>
          <a:p>
            <a:pPr marL="990600" lvl="1" indent="-533400" eaLnBrk="1" hangingPunct="1">
              <a:buFontTx/>
              <a:buAutoNum type="arabicPeriod"/>
            </a:pPr>
            <a:r>
              <a:rPr lang="en-GB" altLang="en-US" sz="2400" b="1"/>
              <a:t>Set objectives and criteria for success</a:t>
            </a:r>
          </a:p>
          <a:p>
            <a:pPr marL="990600" lvl="1" indent="-533400" eaLnBrk="1" hangingPunct="1">
              <a:buFontTx/>
              <a:buAutoNum type="arabicPeriod"/>
            </a:pPr>
            <a:r>
              <a:rPr lang="en-GB" altLang="en-US" sz="2400" b="1"/>
              <a:t>Generate creative alternatives</a:t>
            </a:r>
          </a:p>
          <a:p>
            <a:pPr marL="990600" lvl="1" indent="-533400" eaLnBrk="1" hangingPunct="1">
              <a:buFontTx/>
              <a:buAutoNum type="arabicPeriod"/>
            </a:pPr>
            <a:r>
              <a:rPr lang="en-GB" altLang="en-US" sz="2400" b="1"/>
              <a:t>Analyse the alternatives and select the most realistic/feasible</a:t>
            </a:r>
          </a:p>
          <a:p>
            <a:pPr marL="990600" lvl="1" indent="-533400" eaLnBrk="1" hangingPunct="1">
              <a:buFontTx/>
              <a:buAutoNum type="arabicPeriod"/>
            </a:pPr>
            <a:r>
              <a:rPr lang="en-GB" altLang="en-US" sz="2400" b="1"/>
              <a:t>Plan and then implement the decision</a:t>
            </a:r>
          </a:p>
        </p:txBody>
      </p:sp>
      <p:sp>
        <p:nvSpPr>
          <p:cNvPr id="25604" name="Rectangle 5"/>
          <p:cNvSpPr>
            <a:spLocks noChangeArrowheads="1"/>
          </p:cNvSpPr>
          <p:nvPr/>
        </p:nvSpPr>
        <p:spPr bwMode="auto">
          <a:xfrm>
            <a:off x="5016500" y="6524625"/>
            <a:ext cx="23320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25999716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Systematic Approaches</a:t>
            </a:r>
          </a:p>
        </p:txBody>
      </p:sp>
      <p:sp>
        <p:nvSpPr>
          <p:cNvPr id="26627" name="Rectangle 3"/>
          <p:cNvSpPr>
            <a:spLocks noGrp="1" noChangeArrowheads="1"/>
          </p:cNvSpPr>
          <p:nvPr>
            <p:ph type="body" idx="1"/>
          </p:nvPr>
        </p:nvSpPr>
        <p:spPr/>
        <p:txBody>
          <a:bodyPr/>
          <a:lstStyle/>
          <a:p>
            <a:pPr eaLnBrk="1" hangingPunct="1">
              <a:lnSpc>
                <a:spcPct val="80000"/>
              </a:lnSpc>
            </a:pPr>
            <a:r>
              <a:rPr lang="en-GB" altLang="en-US" sz="2800"/>
              <a:t>We will take a look at the </a:t>
            </a:r>
            <a:r>
              <a:rPr lang="en-GB" altLang="en-US" sz="2800" b="1"/>
              <a:t>8D methodology</a:t>
            </a:r>
          </a:p>
          <a:p>
            <a:pPr eaLnBrk="1" hangingPunct="1">
              <a:lnSpc>
                <a:spcPct val="80000"/>
              </a:lnSpc>
            </a:pPr>
            <a:r>
              <a:rPr lang="en-GB" altLang="en-US" sz="2800"/>
              <a:t>First, consider the DTI seven measures of QCD</a:t>
            </a:r>
          </a:p>
          <a:p>
            <a:pPr lvl="1" eaLnBrk="1" hangingPunct="1">
              <a:lnSpc>
                <a:spcPct val="90000"/>
              </a:lnSpc>
            </a:pPr>
            <a:r>
              <a:rPr lang="en-GB" altLang="en-US" sz="2400"/>
              <a:t>Not Right First Time (NRFT) </a:t>
            </a:r>
            <a:r>
              <a:rPr lang="en-GB" altLang="en-US" sz="1600">
                <a:solidFill>
                  <a:srgbClr val="FF0000"/>
                </a:solidFill>
              </a:rPr>
              <a:t>– defective work = cost!</a:t>
            </a:r>
          </a:p>
          <a:p>
            <a:pPr lvl="1" eaLnBrk="1" hangingPunct="1">
              <a:lnSpc>
                <a:spcPct val="90000"/>
              </a:lnSpc>
            </a:pPr>
            <a:r>
              <a:rPr lang="en-GB" altLang="en-US" sz="2400"/>
              <a:t>Delivery Schedule Achievement (DSA) </a:t>
            </a:r>
          </a:p>
          <a:p>
            <a:pPr lvl="1" eaLnBrk="1" hangingPunct="1">
              <a:lnSpc>
                <a:spcPct val="90000"/>
              </a:lnSpc>
            </a:pPr>
            <a:r>
              <a:rPr lang="en-GB" altLang="en-US" sz="2400"/>
              <a:t>People Productivity (PP) </a:t>
            </a:r>
          </a:p>
          <a:p>
            <a:pPr lvl="1" eaLnBrk="1" hangingPunct="1">
              <a:lnSpc>
                <a:spcPct val="90000"/>
              </a:lnSpc>
            </a:pPr>
            <a:r>
              <a:rPr lang="en-GB" altLang="en-US" sz="2400"/>
              <a:t>Stock Turns (ST) </a:t>
            </a:r>
            <a:r>
              <a:rPr lang="en-GB" altLang="en-US" sz="1600">
                <a:solidFill>
                  <a:srgbClr val="FF0000"/>
                </a:solidFill>
              </a:rPr>
              <a:t>– not typically used in business admin as a measure</a:t>
            </a:r>
          </a:p>
          <a:p>
            <a:pPr lvl="1" eaLnBrk="1" hangingPunct="1">
              <a:lnSpc>
                <a:spcPct val="90000"/>
              </a:lnSpc>
            </a:pPr>
            <a:r>
              <a:rPr lang="en-GB" altLang="en-US" sz="2400"/>
              <a:t>Overall Equipment Effectiveness (OEE) </a:t>
            </a:r>
            <a:r>
              <a:rPr lang="en-GB" altLang="en-US" sz="1600">
                <a:solidFill>
                  <a:srgbClr val="FF0000"/>
                </a:solidFill>
              </a:rPr>
              <a:t>– no</a:t>
            </a:r>
            <a:r>
              <a:rPr lang="en-GB" altLang="en-US" sz="2400"/>
              <a:t>; Overall </a:t>
            </a:r>
            <a:r>
              <a:rPr lang="en-GB" altLang="en-US" sz="2400" b="1"/>
              <a:t>System</a:t>
            </a:r>
            <a:r>
              <a:rPr lang="en-GB" altLang="en-US" sz="2400"/>
              <a:t> Effectiveness</a:t>
            </a:r>
            <a:r>
              <a:rPr lang="en-GB" altLang="en-US" sz="1600">
                <a:solidFill>
                  <a:srgbClr val="FF0000"/>
                </a:solidFill>
              </a:rPr>
              <a:t> – yes!</a:t>
            </a:r>
          </a:p>
          <a:p>
            <a:pPr lvl="1" eaLnBrk="1" hangingPunct="1">
              <a:lnSpc>
                <a:spcPct val="90000"/>
              </a:lnSpc>
            </a:pPr>
            <a:r>
              <a:rPr lang="en-GB" altLang="en-US" sz="2400"/>
              <a:t>Value Added Per Person (VAPP) </a:t>
            </a:r>
          </a:p>
          <a:p>
            <a:pPr lvl="1" eaLnBrk="1" hangingPunct="1">
              <a:lnSpc>
                <a:spcPct val="90000"/>
              </a:lnSpc>
            </a:pPr>
            <a:r>
              <a:rPr lang="en-GB" altLang="en-US" sz="2400"/>
              <a:t>Floor Space Utilisation (FSU)</a:t>
            </a:r>
          </a:p>
          <a:p>
            <a:pPr eaLnBrk="1" hangingPunct="1">
              <a:lnSpc>
                <a:spcPct val="90000"/>
              </a:lnSpc>
            </a:pPr>
            <a:r>
              <a:rPr lang="en-GB" altLang="en-US" sz="2800"/>
              <a:t>An attempt to produce </a:t>
            </a:r>
            <a:r>
              <a:rPr lang="en-GB" altLang="en-US" sz="2800" b="1"/>
              <a:t>quantifiable measures</a:t>
            </a:r>
          </a:p>
        </p:txBody>
      </p:sp>
      <p:sp>
        <p:nvSpPr>
          <p:cNvPr id="26628" name="Rectangle 5"/>
          <p:cNvSpPr>
            <a:spLocks noChangeArrowheads="1"/>
          </p:cNvSpPr>
          <p:nvPr/>
        </p:nvSpPr>
        <p:spPr bwMode="auto">
          <a:xfrm>
            <a:off x="5087939" y="6524625"/>
            <a:ext cx="2332037"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9528279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p:cNvSpPr>
            <a:spLocks noGrp="1" noChangeArrowheads="1"/>
          </p:cNvSpPr>
          <p:nvPr>
            <p:ph type="ctrTitle"/>
          </p:nvPr>
        </p:nvSpPr>
        <p:spPr>
          <a:xfrm>
            <a:off x="2209800" y="1268414"/>
            <a:ext cx="7772400" cy="2808287"/>
          </a:xfrm>
        </p:spPr>
        <p:txBody>
          <a:bodyPr/>
          <a:lstStyle/>
          <a:p>
            <a:pPr eaLnBrk="1" hangingPunct="1"/>
            <a:r>
              <a:rPr lang="en-GB" altLang="en-US" smtClean="0"/>
              <a:t>In all problem solving, make sure you know what you are measuring and what you are trying to achieve.</a:t>
            </a:r>
          </a:p>
        </p:txBody>
      </p:sp>
      <p:sp>
        <p:nvSpPr>
          <p:cNvPr id="27651" name="Rectangle 5"/>
          <p:cNvSpPr>
            <a:spLocks noGrp="1" noChangeArrowheads="1"/>
          </p:cNvSpPr>
          <p:nvPr>
            <p:ph type="subTitle" idx="1"/>
          </p:nvPr>
        </p:nvSpPr>
        <p:spPr>
          <a:xfrm>
            <a:off x="2640014" y="4437063"/>
            <a:ext cx="7056437" cy="1752600"/>
          </a:xfrm>
        </p:spPr>
        <p:txBody>
          <a:bodyPr/>
          <a:lstStyle/>
          <a:p>
            <a:pPr eaLnBrk="1" hangingPunct="1"/>
            <a:r>
              <a:rPr lang="en-GB" altLang="en-US" b="1" smtClean="0"/>
              <a:t>Measuring the wrong thing means solving the wrong problem!</a:t>
            </a:r>
          </a:p>
        </p:txBody>
      </p:sp>
      <p:pic>
        <p:nvPicPr>
          <p:cNvPr id="27652" name="Picture 9" descr="Measurements : Measure you money these d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25013" y="5445126"/>
            <a:ext cx="8128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Rectangle 3"/>
          <p:cNvSpPr>
            <a:spLocks noChangeArrowheads="1"/>
          </p:cNvSpPr>
          <p:nvPr/>
        </p:nvSpPr>
        <p:spPr bwMode="auto">
          <a:xfrm>
            <a:off x="4929189" y="651827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0582404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8D…</a:t>
            </a:r>
          </a:p>
        </p:txBody>
      </p:sp>
      <p:sp>
        <p:nvSpPr>
          <p:cNvPr id="28675" name="Rectangle 3"/>
          <p:cNvSpPr>
            <a:spLocks noGrp="1" noChangeArrowheads="1"/>
          </p:cNvSpPr>
          <p:nvPr>
            <p:ph type="body" idx="1"/>
          </p:nvPr>
        </p:nvSpPr>
        <p:spPr/>
        <p:txBody>
          <a:bodyPr/>
          <a:lstStyle/>
          <a:p>
            <a:pPr eaLnBrk="1" hangingPunct="1">
              <a:lnSpc>
                <a:spcPct val="80000"/>
              </a:lnSpc>
              <a:buFontTx/>
              <a:buNone/>
            </a:pPr>
            <a:r>
              <a:rPr lang="en-GB" altLang="en-US" sz="2100" b="1"/>
              <a:t>… is for the complex problems</a:t>
            </a:r>
            <a:r>
              <a:rPr lang="en-GB" altLang="en-US" sz="2100"/>
              <a:t>.</a:t>
            </a:r>
          </a:p>
          <a:p>
            <a:pPr eaLnBrk="1" hangingPunct="1">
              <a:lnSpc>
                <a:spcPct val="80000"/>
              </a:lnSpc>
              <a:buFontTx/>
              <a:buNone/>
            </a:pPr>
            <a:endParaRPr lang="en-GB" altLang="en-US" sz="2100"/>
          </a:p>
          <a:p>
            <a:pPr eaLnBrk="1" hangingPunct="1">
              <a:lnSpc>
                <a:spcPct val="80000"/>
              </a:lnSpc>
            </a:pPr>
            <a:r>
              <a:rPr lang="en-GB" altLang="en-US" sz="2100"/>
              <a:t>Problems typically take longer to solve than to prevent.</a:t>
            </a:r>
          </a:p>
          <a:p>
            <a:pPr eaLnBrk="1" hangingPunct="1">
              <a:lnSpc>
                <a:spcPct val="80000"/>
              </a:lnSpc>
            </a:pPr>
            <a:r>
              <a:rPr lang="en-GB" altLang="en-US" sz="2100"/>
              <a:t>If there’s no time to do it right the first time, you will have to find the time to do it over… and over.… and over....</a:t>
            </a:r>
          </a:p>
          <a:p>
            <a:pPr eaLnBrk="1" hangingPunct="1">
              <a:lnSpc>
                <a:spcPct val="80000"/>
              </a:lnSpc>
            </a:pPr>
            <a:endParaRPr lang="en-GB" altLang="en-US" sz="2100"/>
          </a:p>
          <a:p>
            <a:pPr algn="ctr" eaLnBrk="1" hangingPunct="1">
              <a:lnSpc>
                <a:spcPct val="80000"/>
              </a:lnSpc>
              <a:buFontTx/>
              <a:buNone/>
            </a:pPr>
            <a:r>
              <a:rPr lang="en-GB" altLang="en-US" sz="2100">
                <a:solidFill>
                  <a:srgbClr val="FF0000"/>
                </a:solidFill>
              </a:rPr>
              <a:t>USE THE 8-D PROBLEM SOLVING DISCIPLINE ONLY WHEN THE CAUSE IS UNKNOWN</a:t>
            </a:r>
          </a:p>
          <a:p>
            <a:pPr eaLnBrk="1" hangingPunct="1">
              <a:lnSpc>
                <a:spcPct val="80000"/>
              </a:lnSpc>
            </a:pPr>
            <a:endParaRPr lang="en-GB" altLang="en-US" sz="2100"/>
          </a:p>
          <a:p>
            <a:pPr eaLnBrk="1" hangingPunct="1">
              <a:lnSpc>
                <a:spcPct val="80000"/>
              </a:lnSpc>
            </a:pPr>
            <a:r>
              <a:rPr lang="en-GB" altLang="en-US" sz="2100"/>
              <a:t>If you don’t know why a problem happened, all corrective actions are guesses, not fixes.</a:t>
            </a:r>
          </a:p>
          <a:p>
            <a:pPr eaLnBrk="1" hangingPunct="1">
              <a:lnSpc>
                <a:spcPct val="80000"/>
              </a:lnSpc>
            </a:pPr>
            <a:r>
              <a:rPr lang="en-GB" altLang="en-US" sz="2100"/>
              <a:t>85% of problem are system oriented, only 15% are local causes.  </a:t>
            </a:r>
          </a:p>
          <a:p>
            <a:pPr eaLnBrk="1" hangingPunct="1">
              <a:lnSpc>
                <a:spcPct val="80000"/>
              </a:lnSpc>
            </a:pPr>
            <a:r>
              <a:rPr lang="en-GB" altLang="en-US" sz="2100"/>
              <a:t>Knowledge of the entire system is essential.</a:t>
            </a:r>
            <a:endParaRPr lang="en-GB" altLang="en-US" sz="2800"/>
          </a:p>
        </p:txBody>
      </p:sp>
      <p:sp>
        <p:nvSpPr>
          <p:cNvPr id="28676" name="Rectangle 5"/>
          <p:cNvSpPr>
            <a:spLocks noChangeArrowheads="1"/>
          </p:cNvSpPr>
          <p:nvPr/>
        </p:nvSpPr>
        <p:spPr bwMode="auto">
          <a:xfrm>
            <a:off x="4914900" y="6524625"/>
            <a:ext cx="23320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7429547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z="3500"/>
              <a:t>The 8D Process</a:t>
            </a:r>
          </a:p>
        </p:txBody>
      </p:sp>
      <p:sp>
        <p:nvSpPr>
          <p:cNvPr id="29699" name="Rectangle 3"/>
          <p:cNvSpPr>
            <a:spLocks noGrp="1" noChangeArrowheads="1"/>
          </p:cNvSpPr>
          <p:nvPr>
            <p:ph type="body" idx="1"/>
          </p:nvPr>
        </p:nvSpPr>
        <p:spPr/>
        <p:txBody>
          <a:bodyPr/>
          <a:lstStyle/>
          <a:p>
            <a:pPr eaLnBrk="1" hangingPunct="1">
              <a:lnSpc>
                <a:spcPct val="80000"/>
              </a:lnSpc>
            </a:pPr>
            <a:r>
              <a:rPr lang="en-GB" altLang="en-US" sz="2800"/>
              <a:t>8 specific problem solving disciplines</a:t>
            </a:r>
          </a:p>
          <a:p>
            <a:pPr eaLnBrk="1" hangingPunct="1">
              <a:lnSpc>
                <a:spcPct val="80000"/>
              </a:lnSpc>
              <a:buFontTx/>
              <a:buNone/>
            </a:pPr>
            <a:endParaRPr lang="en-GB" altLang="en-US" sz="2800"/>
          </a:p>
          <a:p>
            <a:pPr eaLnBrk="1" hangingPunct="1">
              <a:lnSpc>
                <a:spcPct val="80000"/>
              </a:lnSpc>
              <a:buFontTx/>
              <a:buNone/>
            </a:pPr>
            <a:r>
              <a:rPr lang="en-GB" altLang="en-US" sz="2400"/>
              <a:t>D1.  Use a team  approach</a:t>
            </a:r>
          </a:p>
          <a:p>
            <a:pPr eaLnBrk="1" hangingPunct="1">
              <a:lnSpc>
                <a:spcPct val="80000"/>
              </a:lnSpc>
              <a:buFontTx/>
              <a:buNone/>
            </a:pPr>
            <a:r>
              <a:rPr lang="en-GB" altLang="en-US" sz="2400"/>
              <a:t>D2.  Describe the problem</a:t>
            </a:r>
          </a:p>
          <a:p>
            <a:pPr eaLnBrk="1" hangingPunct="1">
              <a:lnSpc>
                <a:spcPct val="80000"/>
              </a:lnSpc>
              <a:buFontTx/>
              <a:buNone/>
            </a:pPr>
            <a:r>
              <a:rPr lang="en-GB" altLang="en-US" sz="2400"/>
              <a:t>D3.  Implement and verify interim actions (containment)</a:t>
            </a:r>
          </a:p>
          <a:p>
            <a:pPr eaLnBrk="1" hangingPunct="1">
              <a:lnSpc>
                <a:spcPct val="80000"/>
              </a:lnSpc>
              <a:buFontTx/>
              <a:buNone/>
            </a:pPr>
            <a:r>
              <a:rPr lang="en-GB" altLang="en-US" sz="2400"/>
              <a:t>D4.  Define and verify root causes</a:t>
            </a:r>
          </a:p>
          <a:p>
            <a:pPr eaLnBrk="1" hangingPunct="1">
              <a:lnSpc>
                <a:spcPct val="80000"/>
              </a:lnSpc>
              <a:buFontTx/>
              <a:buNone/>
            </a:pPr>
            <a:r>
              <a:rPr lang="en-GB" altLang="en-US" sz="2400"/>
              <a:t>D5.  Verify corrective actions</a:t>
            </a:r>
          </a:p>
          <a:p>
            <a:pPr eaLnBrk="1" hangingPunct="1">
              <a:lnSpc>
                <a:spcPct val="80000"/>
              </a:lnSpc>
              <a:buFontTx/>
              <a:buNone/>
            </a:pPr>
            <a:r>
              <a:rPr lang="en-GB" altLang="en-US" sz="2400"/>
              <a:t>D6.  Implement permanent corrective actions </a:t>
            </a:r>
          </a:p>
          <a:p>
            <a:pPr eaLnBrk="1" hangingPunct="1">
              <a:lnSpc>
                <a:spcPct val="80000"/>
              </a:lnSpc>
              <a:buFontTx/>
              <a:buNone/>
            </a:pPr>
            <a:r>
              <a:rPr lang="en-GB" altLang="en-US" sz="2400"/>
              <a:t>D7.  Prevent recurrence</a:t>
            </a:r>
          </a:p>
          <a:p>
            <a:pPr eaLnBrk="1" hangingPunct="1">
              <a:lnSpc>
                <a:spcPct val="80000"/>
              </a:lnSpc>
              <a:buFontTx/>
              <a:buNone/>
            </a:pPr>
            <a:r>
              <a:rPr lang="en-GB" altLang="en-US" sz="2400"/>
              <a:t>D8.  Congratulate your team</a:t>
            </a:r>
          </a:p>
        </p:txBody>
      </p:sp>
      <p:sp>
        <p:nvSpPr>
          <p:cNvPr id="29700" name="Rectangle 5"/>
          <p:cNvSpPr>
            <a:spLocks noChangeArrowheads="1"/>
          </p:cNvSpPr>
          <p:nvPr/>
        </p:nvSpPr>
        <p:spPr bwMode="auto">
          <a:xfrm>
            <a:off x="5016500" y="6524625"/>
            <a:ext cx="23320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42898741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8D Detail</a:t>
            </a:r>
          </a:p>
        </p:txBody>
      </p:sp>
      <p:sp>
        <p:nvSpPr>
          <p:cNvPr id="30723" name="Rectangle 3"/>
          <p:cNvSpPr>
            <a:spLocks noGrp="1" noChangeArrowheads="1"/>
          </p:cNvSpPr>
          <p:nvPr>
            <p:ph type="body" idx="1"/>
          </p:nvPr>
        </p:nvSpPr>
        <p:spPr/>
        <p:txBody>
          <a:bodyPr/>
          <a:lstStyle/>
          <a:p>
            <a:pPr eaLnBrk="1" hangingPunct="1">
              <a:lnSpc>
                <a:spcPct val="95000"/>
              </a:lnSpc>
              <a:buFontTx/>
              <a:buNone/>
            </a:pPr>
            <a:r>
              <a:rPr lang="en-US" altLang="en-US" sz="2400" b="1"/>
              <a:t>D1.  Use a team approach</a:t>
            </a:r>
            <a:r>
              <a:rPr lang="en-US" altLang="en-US" sz="1400" b="1"/>
              <a:t>  </a:t>
            </a:r>
          </a:p>
          <a:p>
            <a:pPr lvl="1" eaLnBrk="1" hangingPunct="1">
              <a:lnSpc>
                <a:spcPct val="95000"/>
              </a:lnSpc>
            </a:pPr>
            <a:r>
              <a:rPr lang="en-US" altLang="en-US" sz="1400">
                <a:solidFill>
                  <a:srgbClr val="595959"/>
                </a:solidFill>
              </a:rPr>
              <a:t>Establish a small group with the process/product knowledge, time, authority, and skills to solve the problem and implement corrective actions.     </a:t>
            </a:r>
            <a:r>
              <a:rPr lang="en-US" altLang="en-US" sz="1400" b="1" i="1">
                <a:solidFill>
                  <a:srgbClr val="595959"/>
                </a:solidFill>
              </a:rPr>
              <a:t>The group must have an actively interested designated champion. </a:t>
            </a:r>
          </a:p>
          <a:p>
            <a:pPr eaLnBrk="1" hangingPunct="1">
              <a:lnSpc>
                <a:spcPct val="95000"/>
              </a:lnSpc>
              <a:buFontTx/>
              <a:buNone/>
            </a:pPr>
            <a:r>
              <a:rPr lang="en-US" altLang="en-US" sz="2400" b="1"/>
              <a:t>D2.  Describe the problem</a:t>
            </a:r>
          </a:p>
          <a:p>
            <a:pPr lvl="1" eaLnBrk="1" hangingPunct="1">
              <a:lnSpc>
                <a:spcPct val="95000"/>
              </a:lnSpc>
            </a:pPr>
            <a:r>
              <a:rPr lang="en-US" altLang="en-US" sz="1400">
                <a:solidFill>
                  <a:srgbClr val="595959"/>
                </a:solidFill>
              </a:rPr>
              <a:t>Specify the internal/external customer problem by identifying in quantifiable terms; </a:t>
            </a:r>
            <a:r>
              <a:rPr lang="en-US" altLang="en-US" sz="1400" b="1"/>
              <a:t>who, what, when, where, why, how, how many (5W2H)</a:t>
            </a:r>
            <a:r>
              <a:rPr lang="en-US" altLang="en-US" sz="1400">
                <a:solidFill>
                  <a:srgbClr val="595959"/>
                </a:solidFill>
              </a:rPr>
              <a:t> for the problem.</a:t>
            </a:r>
          </a:p>
          <a:p>
            <a:pPr eaLnBrk="1" hangingPunct="1">
              <a:lnSpc>
                <a:spcPct val="95000"/>
              </a:lnSpc>
              <a:buFontTx/>
              <a:buNone/>
            </a:pPr>
            <a:r>
              <a:rPr lang="en-US" altLang="en-US" sz="2400" b="1"/>
              <a:t>D3.  Implement and verify interim (containment) actions</a:t>
            </a:r>
          </a:p>
          <a:p>
            <a:pPr lvl="1" eaLnBrk="1" hangingPunct="1">
              <a:lnSpc>
                <a:spcPct val="95000"/>
              </a:lnSpc>
            </a:pPr>
            <a:r>
              <a:rPr lang="en-US" altLang="en-US" sz="1400">
                <a:solidFill>
                  <a:srgbClr val="595959"/>
                </a:solidFill>
              </a:rPr>
              <a:t>Define and implement containment actions to isolate the effect of the problem from any internal / external customer until corrective action is implemented. Verify the effectiveness of the containment action.  Don’t send out work that might be defective!</a:t>
            </a:r>
          </a:p>
          <a:p>
            <a:pPr eaLnBrk="1" hangingPunct="1">
              <a:lnSpc>
                <a:spcPct val="95000"/>
              </a:lnSpc>
              <a:buFontTx/>
              <a:buNone/>
            </a:pPr>
            <a:r>
              <a:rPr lang="en-US" altLang="en-US" sz="2400" b="1"/>
              <a:t>D4.  Define and verify root causes</a:t>
            </a:r>
          </a:p>
          <a:p>
            <a:pPr lvl="1" eaLnBrk="1" hangingPunct="1">
              <a:lnSpc>
                <a:spcPct val="95000"/>
              </a:lnSpc>
            </a:pPr>
            <a:r>
              <a:rPr lang="en-US" altLang="en-US" sz="1400">
                <a:solidFill>
                  <a:srgbClr val="595959"/>
                </a:solidFill>
              </a:rPr>
              <a:t>Identify all potential causes which could explain why the problem occurred. Isolate and verify the root cause by testing each potential cause against the problem description and test data. Identify alternative corrective actions to eliminate root cause.</a:t>
            </a:r>
          </a:p>
        </p:txBody>
      </p:sp>
      <p:sp>
        <p:nvSpPr>
          <p:cNvPr id="30724" name="Rectangle 5"/>
          <p:cNvSpPr>
            <a:spLocks noChangeArrowheads="1"/>
          </p:cNvSpPr>
          <p:nvPr/>
        </p:nvSpPr>
        <p:spPr bwMode="auto">
          <a:xfrm>
            <a:off x="5159376" y="652462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0445450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t>8D Detail cont.</a:t>
            </a:r>
          </a:p>
        </p:txBody>
      </p:sp>
      <p:sp>
        <p:nvSpPr>
          <p:cNvPr id="31747" name="Rectangle 3"/>
          <p:cNvSpPr>
            <a:spLocks noGrp="1" noChangeArrowheads="1"/>
          </p:cNvSpPr>
          <p:nvPr>
            <p:ph type="body" idx="1"/>
          </p:nvPr>
        </p:nvSpPr>
        <p:spPr/>
        <p:txBody>
          <a:bodyPr/>
          <a:lstStyle/>
          <a:p>
            <a:pPr eaLnBrk="1" hangingPunct="1">
              <a:lnSpc>
                <a:spcPct val="95000"/>
              </a:lnSpc>
              <a:buFontTx/>
              <a:buNone/>
            </a:pPr>
            <a:r>
              <a:rPr lang="en-US" altLang="en-US" sz="2400" b="1"/>
              <a:t>D5.  Verify corrective actions</a:t>
            </a:r>
          </a:p>
          <a:p>
            <a:pPr lvl="1" eaLnBrk="1" hangingPunct="1">
              <a:lnSpc>
                <a:spcPct val="95000"/>
              </a:lnSpc>
            </a:pPr>
            <a:r>
              <a:rPr lang="en-US" altLang="en-US" sz="1400">
                <a:solidFill>
                  <a:srgbClr val="595959"/>
                </a:solidFill>
              </a:rPr>
              <a:t>Quantitatively confirm that the selected corrective actions will resolve the problem for the customer, and will not cause undesirable side effects. Define contingency actions, based on risk assessment.</a:t>
            </a:r>
          </a:p>
          <a:p>
            <a:pPr eaLnBrk="1" hangingPunct="1">
              <a:lnSpc>
                <a:spcPct val="95000"/>
              </a:lnSpc>
              <a:buFontTx/>
              <a:buNone/>
            </a:pPr>
            <a:r>
              <a:rPr lang="en-US" altLang="en-US" sz="2400" b="1"/>
              <a:t>D6.  Implement permanent corrective actions</a:t>
            </a:r>
            <a:r>
              <a:rPr lang="en-US" altLang="en-US" sz="1400" b="1"/>
              <a:t> </a:t>
            </a:r>
          </a:p>
          <a:p>
            <a:pPr lvl="1" eaLnBrk="1" hangingPunct="1">
              <a:lnSpc>
                <a:spcPct val="95000"/>
              </a:lnSpc>
            </a:pPr>
            <a:r>
              <a:rPr lang="en-US" altLang="en-US" sz="1400">
                <a:solidFill>
                  <a:srgbClr val="595959"/>
                </a:solidFill>
              </a:rPr>
              <a:t>Define and implement permanent corrective actions. Choose on-going controls and suitable metrics to ensure the root cause is eliminated. Monitor the long-term effects and implement contingency actions.</a:t>
            </a:r>
          </a:p>
          <a:p>
            <a:pPr eaLnBrk="1" hangingPunct="1">
              <a:lnSpc>
                <a:spcPct val="95000"/>
              </a:lnSpc>
              <a:buFontTx/>
              <a:buNone/>
            </a:pPr>
            <a:r>
              <a:rPr lang="en-US" altLang="en-US" sz="2400" b="1"/>
              <a:t>D7.  Prevent recurrence</a:t>
            </a:r>
          </a:p>
          <a:p>
            <a:pPr lvl="1" eaLnBrk="1" hangingPunct="1">
              <a:lnSpc>
                <a:spcPct val="95000"/>
              </a:lnSpc>
            </a:pPr>
            <a:r>
              <a:rPr lang="en-US" altLang="en-US" sz="1400">
                <a:solidFill>
                  <a:srgbClr val="595959"/>
                </a:solidFill>
              </a:rPr>
              <a:t>Modify management systems, operating methods, practices, and procedures  to prevent recurrence of this and all similar problems.</a:t>
            </a:r>
          </a:p>
          <a:p>
            <a:pPr eaLnBrk="1" hangingPunct="1">
              <a:lnSpc>
                <a:spcPct val="95000"/>
              </a:lnSpc>
              <a:buFontTx/>
              <a:buNone/>
            </a:pPr>
            <a:r>
              <a:rPr lang="en-US" altLang="en-US" sz="2400" b="1"/>
              <a:t>D8.  Congratulate your team</a:t>
            </a:r>
          </a:p>
          <a:p>
            <a:pPr lvl="1" eaLnBrk="1" hangingPunct="1">
              <a:lnSpc>
                <a:spcPct val="95000"/>
              </a:lnSpc>
            </a:pPr>
            <a:r>
              <a:rPr lang="en-GB" altLang="en-US" sz="1200">
                <a:solidFill>
                  <a:srgbClr val="595959"/>
                </a:solidFill>
              </a:rPr>
              <a:t>Success should be celebrated and shared.  You will want to work with these people again.</a:t>
            </a:r>
            <a:endParaRPr lang="en-US" altLang="en-US" sz="1200" b="1"/>
          </a:p>
          <a:p>
            <a:pPr eaLnBrk="1" hangingPunct="1">
              <a:lnSpc>
                <a:spcPct val="95000"/>
              </a:lnSpc>
              <a:buFontTx/>
              <a:buNone/>
            </a:pPr>
            <a:r>
              <a:rPr lang="en-GB" altLang="en-US" sz="1400">
                <a:solidFill>
                  <a:srgbClr val="595959"/>
                </a:solidFill>
              </a:rPr>
              <a:t>	</a:t>
            </a:r>
          </a:p>
          <a:p>
            <a:pPr eaLnBrk="1" hangingPunct="1">
              <a:lnSpc>
                <a:spcPct val="95000"/>
              </a:lnSpc>
              <a:buFontTx/>
              <a:buChar char="–"/>
            </a:pPr>
            <a:endParaRPr lang="en-GB" altLang="en-US" sz="1400">
              <a:solidFill>
                <a:srgbClr val="595959"/>
              </a:solidFill>
            </a:endParaRPr>
          </a:p>
        </p:txBody>
      </p:sp>
      <p:sp>
        <p:nvSpPr>
          <p:cNvPr id="31748" name="Rectangle 5"/>
          <p:cNvSpPr>
            <a:spLocks noChangeArrowheads="1"/>
          </p:cNvSpPr>
          <p:nvPr/>
        </p:nvSpPr>
        <p:spPr bwMode="auto">
          <a:xfrm>
            <a:off x="5159376" y="6524625"/>
            <a:ext cx="233362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1014419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t>8D Process Commentary</a:t>
            </a:r>
          </a:p>
        </p:txBody>
      </p:sp>
      <p:sp>
        <p:nvSpPr>
          <p:cNvPr id="32771" name="Rectangle 3"/>
          <p:cNvSpPr>
            <a:spLocks noGrp="1" noChangeArrowheads="1"/>
          </p:cNvSpPr>
          <p:nvPr>
            <p:ph type="body" idx="1"/>
          </p:nvPr>
        </p:nvSpPr>
        <p:spPr/>
        <p:txBody>
          <a:bodyPr/>
          <a:lstStyle/>
          <a:p>
            <a:pPr eaLnBrk="1" hangingPunct="1"/>
            <a:r>
              <a:rPr lang="en-GB" altLang="en-US" smtClean="0"/>
              <a:t>Heavy focus on analysis of cause and effect</a:t>
            </a:r>
          </a:p>
          <a:p>
            <a:pPr eaLnBrk="1" hangingPunct="1"/>
            <a:r>
              <a:rPr lang="en-GB" altLang="en-US" smtClean="0"/>
              <a:t>Total emphasis on cure, not prevention or amelioration</a:t>
            </a:r>
          </a:p>
          <a:p>
            <a:pPr eaLnBrk="1" hangingPunct="1"/>
            <a:r>
              <a:rPr lang="en-GB" altLang="en-US" smtClean="0"/>
              <a:t>Investment of effort consonance with the impact of the problem</a:t>
            </a:r>
          </a:p>
          <a:p>
            <a:pPr eaLnBrk="1" hangingPunct="1"/>
            <a:r>
              <a:rPr lang="en-GB" altLang="en-US" smtClean="0"/>
              <a:t>Collective solution, collective action</a:t>
            </a:r>
          </a:p>
          <a:p>
            <a:pPr eaLnBrk="1" hangingPunct="1"/>
            <a:r>
              <a:rPr lang="en-GB" altLang="en-US" smtClean="0"/>
              <a:t>Whole system (holistic) action and fix</a:t>
            </a:r>
          </a:p>
        </p:txBody>
      </p:sp>
      <p:sp>
        <p:nvSpPr>
          <p:cNvPr id="32772" name="Rectangle 5"/>
          <p:cNvSpPr>
            <a:spLocks noChangeArrowheads="1"/>
          </p:cNvSpPr>
          <p:nvPr/>
        </p:nvSpPr>
        <p:spPr bwMode="auto">
          <a:xfrm>
            <a:off x="5087939" y="6524625"/>
            <a:ext cx="2332037"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5408110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t>Permission to Think!</a:t>
            </a:r>
          </a:p>
        </p:txBody>
      </p:sp>
      <p:sp>
        <p:nvSpPr>
          <p:cNvPr id="33795" name="Rectangle 3"/>
          <p:cNvSpPr>
            <a:spLocks noGrp="1" noChangeArrowheads="1"/>
          </p:cNvSpPr>
          <p:nvPr>
            <p:ph type="body" idx="1"/>
          </p:nvPr>
        </p:nvSpPr>
        <p:spPr>
          <a:xfrm>
            <a:off x="1981200" y="1600200"/>
            <a:ext cx="8362950" cy="4781550"/>
          </a:xfrm>
        </p:spPr>
        <p:txBody>
          <a:bodyPr/>
          <a:lstStyle/>
          <a:p>
            <a:pPr eaLnBrk="1" hangingPunct="1"/>
            <a:r>
              <a:rPr lang="en-GB" altLang="en-US" sz="2800"/>
              <a:t>About approaches</a:t>
            </a:r>
          </a:p>
          <a:p>
            <a:pPr eaLnBrk="1" hangingPunct="1"/>
            <a:r>
              <a:rPr lang="en-GB" altLang="en-US" sz="2800"/>
              <a:t>About the system as a whole</a:t>
            </a:r>
          </a:p>
          <a:p>
            <a:pPr eaLnBrk="1" hangingPunct="1"/>
            <a:r>
              <a:rPr lang="en-GB" altLang="en-US" sz="2800"/>
              <a:t>About the ongoing losses and the costs of the fix</a:t>
            </a:r>
          </a:p>
          <a:p>
            <a:pPr eaLnBrk="1" hangingPunct="1"/>
            <a:r>
              <a:rPr lang="en-GB" altLang="en-US" sz="2800"/>
              <a:t>About </a:t>
            </a:r>
            <a:r>
              <a:rPr lang="en-GB" altLang="en-US" sz="2800" i="1"/>
              <a:t>really </a:t>
            </a:r>
            <a:r>
              <a:rPr lang="en-GB" altLang="en-US" sz="2800"/>
              <a:t>fixing the issue once and for all</a:t>
            </a:r>
          </a:p>
          <a:p>
            <a:pPr eaLnBrk="1" hangingPunct="1"/>
            <a:r>
              <a:rPr lang="en-GB" altLang="en-US" sz="2800"/>
              <a:t>About evaluation methods</a:t>
            </a:r>
          </a:p>
          <a:p>
            <a:pPr eaLnBrk="1" hangingPunct="1"/>
            <a:r>
              <a:rPr lang="en-GB" altLang="en-US" sz="2800"/>
              <a:t>About the benefits of success:</a:t>
            </a:r>
          </a:p>
          <a:p>
            <a:pPr algn="ctr" eaLnBrk="1" hangingPunct="1">
              <a:buFontTx/>
              <a:buNone/>
            </a:pPr>
            <a:r>
              <a:rPr lang="en-GB" altLang="en-US" sz="2800" b="1"/>
              <a:t>“Opportunities are simply new problems we choose to face …</a:t>
            </a:r>
          </a:p>
          <a:p>
            <a:pPr algn="ctr" eaLnBrk="1" hangingPunct="1">
              <a:buFontTx/>
              <a:buNone/>
            </a:pPr>
            <a:r>
              <a:rPr lang="en-GB" altLang="en-US" sz="2800" b="1"/>
              <a:t>… so choose them wisely!”</a:t>
            </a:r>
          </a:p>
        </p:txBody>
      </p:sp>
      <p:sp>
        <p:nvSpPr>
          <p:cNvPr id="33796" name="Rectangle 5"/>
          <p:cNvSpPr>
            <a:spLocks noChangeArrowheads="1"/>
          </p:cNvSpPr>
          <p:nvPr/>
        </p:nvSpPr>
        <p:spPr bwMode="auto">
          <a:xfrm>
            <a:off x="4929189" y="6453188"/>
            <a:ext cx="23336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10101718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4"/>
          <p:cNvSpPr>
            <a:spLocks noGrp="1" noChangeArrowheads="1"/>
          </p:cNvSpPr>
          <p:nvPr>
            <p:ph type="ctrTitle"/>
          </p:nvPr>
        </p:nvSpPr>
        <p:spPr/>
        <p:txBody>
          <a:bodyPr/>
          <a:lstStyle/>
          <a:p>
            <a:pPr eaLnBrk="1" hangingPunct="1"/>
            <a:r>
              <a:rPr lang="en-GB" altLang="en-US" smtClean="0"/>
              <a:t>Activity:  Solving Problems Workplace Project</a:t>
            </a:r>
          </a:p>
        </p:txBody>
      </p:sp>
      <p:pic>
        <p:nvPicPr>
          <p:cNvPr id="34819" name="Picture 7" descr="Workplace Office : Cartoon office worker attacked by his computer. Isolated on whi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2039" y="4005264"/>
            <a:ext cx="1944687"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0" name="Rectangle 5"/>
          <p:cNvSpPr>
            <a:spLocks noChangeArrowheads="1"/>
          </p:cNvSpPr>
          <p:nvPr/>
        </p:nvSpPr>
        <p:spPr bwMode="auto">
          <a:xfrm>
            <a:off x="5191125" y="6461126"/>
            <a:ext cx="23320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38165109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Process – Brief Summary</a:t>
            </a:r>
          </a:p>
        </p:txBody>
      </p:sp>
      <p:sp>
        <p:nvSpPr>
          <p:cNvPr id="35843" name="Rectangle 3"/>
          <p:cNvSpPr>
            <a:spLocks noGrp="1" noChangeArrowheads="1"/>
          </p:cNvSpPr>
          <p:nvPr>
            <p:ph type="body" idx="1"/>
          </p:nvPr>
        </p:nvSpPr>
        <p:spPr/>
        <p:txBody>
          <a:bodyPr/>
          <a:lstStyle/>
          <a:p>
            <a:pPr eaLnBrk="1" hangingPunct="1">
              <a:lnSpc>
                <a:spcPct val="90000"/>
              </a:lnSpc>
            </a:pPr>
            <a:r>
              <a:rPr lang="en-GB" altLang="en-US" sz="2800"/>
              <a:t>Find a problem worth solving</a:t>
            </a:r>
          </a:p>
          <a:p>
            <a:pPr eaLnBrk="1" hangingPunct="1">
              <a:lnSpc>
                <a:spcPct val="90000"/>
              </a:lnSpc>
            </a:pPr>
            <a:r>
              <a:rPr lang="en-GB" altLang="en-US" sz="2800"/>
              <a:t>Explain it</a:t>
            </a:r>
          </a:p>
          <a:p>
            <a:pPr eaLnBrk="1" hangingPunct="1">
              <a:lnSpc>
                <a:spcPct val="90000"/>
              </a:lnSpc>
            </a:pPr>
            <a:r>
              <a:rPr lang="en-GB" altLang="en-US" sz="2800"/>
              <a:t>Define its effects (5W 2H) </a:t>
            </a:r>
          </a:p>
          <a:p>
            <a:pPr eaLnBrk="1" hangingPunct="1">
              <a:lnSpc>
                <a:spcPct val="90000"/>
              </a:lnSpc>
            </a:pPr>
            <a:r>
              <a:rPr lang="en-GB" altLang="en-US" sz="2800"/>
              <a:t>Quantify its impact - </a:t>
            </a:r>
            <a:r>
              <a:rPr lang="en-GB" altLang="en-US" sz="2800">
                <a:sym typeface="Symbol" panose="05050102010706020507" pitchFamily="18" charset="2"/>
              </a:rPr>
              <a:t>in money terms</a:t>
            </a:r>
          </a:p>
          <a:p>
            <a:pPr eaLnBrk="1" hangingPunct="1">
              <a:lnSpc>
                <a:spcPct val="90000"/>
              </a:lnSpc>
            </a:pPr>
            <a:r>
              <a:rPr lang="en-GB" altLang="en-US" sz="2800">
                <a:sym typeface="Symbol" panose="05050102010706020507" pitchFamily="18" charset="2"/>
              </a:rPr>
              <a:t>Investigate and verify its root causes</a:t>
            </a:r>
          </a:p>
          <a:p>
            <a:pPr eaLnBrk="1" hangingPunct="1">
              <a:lnSpc>
                <a:spcPct val="90000"/>
              </a:lnSpc>
            </a:pPr>
            <a:r>
              <a:rPr lang="en-GB" altLang="en-US" sz="2800">
                <a:sym typeface="Symbol" panose="05050102010706020507" pitchFamily="18" charset="2"/>
              </a:rPr>
              <a:t>Choose a corrective action that will work</a:t>
            </a:r>
          </a:p>
          <a:p>
            <a:pPr eaLnBrk="1" hangingPunct="1">
              <a:lnSpc>
                <a:spcPct val="90000"/>
              </a:lnSpc>
            </a:pPr>
            <a:r>
              <a:rPr lang="en-GB" altLang="en-US" sz="2800">
                <a:sym typeface="Symbol" panose="05050102010706020507" pitchFamily="18" charset="2"/>
              </a:rPr>
              <a:t>Select suitable measures to prove the fix</a:t>
            </a:r>
          </a:p>
          <a:p>
            <a:pPr eaLnBrk="1" hangingPunct="1">
              <a:lnSpc>
                <a:spcPct val="90000"/>
              </a:lnSpc>
            </a:pPr>
            <a:r>
              <a:rPr lang="en-GB" altLang="en-US" sz="2800"/>
              <a:t>Implement it or produce a recommendation for your manager based on your work</a:t>
            </a:r>
          </a:p>
        </p:txBody>
      </p:sp>
      <p:sp>
        <p:nvSpPr>
          <p:cNvPr id="35844" name="Rectangle 5"/>
          <p:cNvSpPr>
            <a:spLocks noChangeArrowheads="1"/>
          </p:cNvSpPr>
          <p:nvPr/>
        </p:nvSpPr>
        <p:spPr bwMode="auto">
          <a:xfrm>
            <a:off x="5303839" y="6524625"/>
            <a:ext cx="2332037"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857041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z="4000"/>
              <a:t>Getting Commitment to a Project</a:t>
            </a:r>
          </a:p>
        </p:txBody>
      </p:sp>
      <p:sp>
        <p:nvSpPr>
          <p:cNvPr id="36867" name="Rectangle 3"/>
          <p:cNvSpPr>
            <a:spLocks noGrp="1" noChangeArrowheads="1"/>
          </p:cNvSpPr>
          <p:nvPr>
            <p:ph type="body" idx="1"/>
          </p:nvPr>
        </p:nvSpPr>
        <p:spPr/>
        <p:txBody>
          <a:bodyPr/>
          <a:lstStyle/>
          <a:p>
            <a:pPr eaLnBrk="1" hangingPunct="1">
              <a:lnSpc>
                <a:spcPct val="90000"/>
              </a:lnSpc>
            </a:pPr>
            <a:r>
              <a:rPr lang="en-GB" altLang="en-US" smtClean="0"/>
              <a:t>Management speaks finance</a:t>
            </a:r>
          </a:p>
          <a:p>
            <a:pPr eaLnBrk="1" hangingPunct="1">
              <a:lnSpc>
                <a:spcPct val="90000"/>
              </a:lnSpc>
            </a:pPr>
            <a:r>
              <a:rPr lang="en-GB" altLang="en-US" smtClean="0"/>
              <a:t>Management wants results</a:t>
            </a:r>
          </a:p>
          <a:p>
            <a:pPr eaLnBrk="1" hangingPunct="1">
              <a:lnSpc>
                <a:spcPct val="90000"/>
              </a:lnSpc>
            </a:pPr>
            <a:r>
              <a:rPr lang="en-GB" altLang="en-US" smtClean="0"/>
              <a:t>Management sees itself as busy</a:t>
            </a:r>
          </a:p>
          <a:p>
            <a:pPr eaLnBrk="1" hangingPunct="1">
              <a:lnSpc>
                <a:spcPct val="90000"/>
              </a:lnSpc>
            </a:pPr>
            <a:r>
              <a:rPr lang="en-GB" altLang="en-US" smtClean="0"/>
              <a:t>To get your project approved</a:t>
            </a:r>
          </a:p>
          <a:p>
            <a:pPr lvl="1" eaLnBrk="1" hangingPunct="1">
              <a:lnSpc>
                <a:spcPct val="90000"/>
              </a:lnSpc>
            </a:pPr>
            <a:r>
              <a:rPr lang="en-GB" altLang="en-US" smtClean="0"/>
              <a:t>Be specific, accurate, concise</a:t>
            </a:r>
          </a:p>
          <a:p>
            <a:pPr lvl="1" eaLnBrk="1" hangingPunct="1">
              <a:lnSpc>
                <a:spcPct val="90000"/>
              </a:lnSpc>
            </a:pPr>
            <a:r>
              <a:rPr lang="en-GB" altLang="en-US" smtClean="0"/>
              <a:t>Be solution and results focused</a:t>
            </a:r>
          </a:p>
          <a:p>
            <a:pPr lvl="1" eaLnBrk="1" hangingPunct="1">
              <a:lnSpc>
                <a:spcPct val="90000"/>
              </a:lnSpc>
            </a:pPr>
            <a:r>
              <a:rPr lang="en-GB" altLang="en-US" smtClean="0"/>
              <a:t>Talk money – cash out, cost saved, income gained</a:t>
            </a:r>
          </a:p>
          <a:p>
            <a:pPr lvl="1" eaLnBrk="1" hangingPunct="1">
              <a:lnSpc>
                <a:spcPct val="90000"/>
              </a:lnSpc>
            </a:pPr>
            <a:r>
              <a:rPr lang="en-GB" altLang="en-US" smtClean="0"/>
              <a:t>Ask for it – the old rule – “no close = no sale”!</a:t>
            </a:r>
          </a:p>
        </p:txBody>
      </p:sp>
      <p:pic>
        <p:nvPicPr>
          <p:cNvPr id="36868" name="Picture 4" descr="ANd9GcQ9Nd6K4omx9VjJyQ9ShB_cHs4NFlYoef0PPTeijeUQCKHUDlp1&amp;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4651" y="1700214"/>
            <a:ext cx="1198563"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Rectangle 3"/>
          <p:cNvSpPr>
            <a:spLocks noChangeArrowheads="1"/>
          </p:cNvSpPr>
          <p:nvPr/>
        </p:nvSpPr>
        <p:spPr bwMode="auto">
          <a:xfrm>
            <a:off x="5087939" y="6453188"/>
            <a:ext cx="23320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6597378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smtClean="0"/>
              <a:t>Presenting your Solution</a:t>
            </a:r>
          </a:p>
        </p:txBody>
      </p:sp>
      <p:sp>
        <p:nvSpPr>
          <p:cNvPr id="37891" name="Rectangle 3"/>
          <p:cNvSpPr>
            <a:spLocks noGrp="1" noChangeArrowheads="1"/>
          </p:cNvSpPr>
          <p:nvPr>
            <p:ph type="body" idx="1"/>
          </p:nvPr>
        </p:nvSpPr>
        <p:spPr/>
        <p:txBody>
          <a:bodyPr/>
          <a:lstStyle/>
          <a:p>
            <a:pPr marL="609600" indent="-609600" eaLnBrk="1" hangingPunct="1">
              <a:lnSpc>
                <a:spcPct val="90000"/>
              </a:lnSpc>
              <a:buFontTx/>
              <a:buAutoNum type="arabicPeriod"/>
            </a:pPr>
            <a:r>
              <a:rPr lang="en-GB" altLang="en-US" b="1" smtClean="0"/>
              <a:t>What is the problem, why does it need to be resolved, what would fix it?</a:t>
            </a:r>
          </a:p>
          <a:p>
            <a:pPr marL="609600" indent="-609600" eaLnBrk="1" hangingPunct="1">
              <a:lnSpc>
                <a:spcPct val="90000"/>
              </a:lnSpc>
            </a:pPr>
            <a:r>
              <a:rPr lang="en-GB" altLang="en-US" smtClean="0"/>
              <a:t>Explain the situation</a:t>
            </a:r>
          </a:p>
          <a:p>
            <a:pPr marL="609600" indent="-609600" eaLnBrk="1" hangingPunct="1">
              <a:lnSpc>
                <a:spcPct val="90000"/>
              </a:lnSpc>
            </a:pPr>
            <a:r>
              <a:rPr lang="en-GB" altLang="en-US" smtClean="0"/>
              <a:t>Clarify and quantify the problems it is causing (5W2H)</a:t>
            </a:r>
          </a:p>
          <a:p>
            <a:pPr marL="609600" indent="-609600" eaLnBrk="1" hangingPunct="1">
              <a:lnSpc>
                <a:spcPct val="90000"/>
              </a:lnSpc>
            </a:pPr>
            <a:r>
              <a:rPr lang="en-GB" altLang="en-US" smtClean="0"/>
              <a:t>Make explicit the need for a solution, and what the solution will need to provide</a:t>
            </a:r>
          </a:p>
          <a:p>
            <a:pPr marL="609600" indent="-609600" eaLnBrk="1" hangingPunct="1">
              <a:lnSpc>
                <a:spcPct val="90000"/>
              </a:lnSpc>
            </a:pPr>
            <a:r>
              <a:rPr lang="en-GB" altLang="en-US" smtClean="0"/>
              <a:t>You will get commitment if the explicit needs relate to your manager’s interests!</a:t>
            </a:r>
          </a:p>
        </p:txBody>
      </p:sp>
      <p:sp>
        <p:nvSpPr>
          <p:cNvPr id="37892" name="Rectangle 5"/>
          <p:cNvSpPr>
            <a:spLocks noChangeArrowheads="1"/>
          </p:cNvSpPr>
          <p:nvPr/>
        </p:nvSpPr>
        <p:spPr bwMode="auto">
          <a:xfrm>
            <a:off x="5087939" y="6524625"/>
            <a:ext cx="2332037"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9452114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ltLang="en-US" smtClean="0"/>
              <a:t>Presenting your Solution</a:t>
            </a:r>
          </a:p>
        </p:txBody>
      </p:sp>
      <p:sp>
        <p:nvSpPr>
          <p:cNvPr id="38915" name="Rectangle 3"/>
          <p:cNvSpPr>
            <a:spLocks noGrp="1" noChangeArrowheads="1"/>
          </p:cNvSpPr>
          <p:nvPr>
            <p:ph type="body" idx="1"/>
          </p:nvPr>
        </p:nvSpPr>
        <p:spPr/>
        <p:txBody>
          <a:bodyPr/>
          <a:lstStyle/>
          <a:p>
            <a:pPr marL="609600" indent="-609600" eaLnBrk="1" hangingPunct="1">
              <a:lnSpc>
                <a:spcPct val="80000"/>
              </a:lnSpc>
              <a:buFontTx/>
              <a:buAutoNum type="arabicPeriod" startAt="2"/>
            </a:pPr>
            <a:r>
              <a:rPr lang="en-GB" altLang="en-US" sz="2800" b="1"/>
              <a:t>Why is your solution the right one?</a:t>
            </a:r>
          </a:p>
          <a:p>
            <a:pPr marL="609600" indent="-609600" eaLnBrk="1" hangingPunct="1">
              <a:lnSpc>
                <a:spcPct val="80000"/>
              </a:lnSpc>
            </a:pPr>
            <a:r>
              <a:rPr lang="en-GB" altLang="en-US" sz="2800"/>
              <a:t>All solutions have:</a:t>
            </a:r>
          </a:p>
          <a:p>
            <a:pPr marL="990600" lvl="1" indent="-533400" eaLnBrk="1" hangingPunct="1">
              <a:lnSpc>
                <a:spcPct val="80000"/>
              </a:lnSpc>
            </a:pPr>
            <a:r>
              <a:rPr lang="en-GB" altLang="en-US" sz="2400"/>
              <a:t>Features (what it will do)</a:t>
            </a:r>
          </a:p>
          <a:p>
            <a:pPr marL="990600" lvl="1" indent="-533400" eaLnBrk="1" hangingPunct="1">
              <a:lnSpc>
                <a:spcPct val="80000"/>
              </a:lnSpc>
            </a:pPr>
            <a:r>
              <a:rPr lang="en-GB" altLang="en-US" sz="2400"/>
              <a:t>Advantages (why this is useful)</a:t>
            </a:r>
          </a:p>
          <a:p>
            <a:pPr marL="990600" lvl="1" indent="-533400" eaLnBrk="1" hangingPunct="1">
              <a:lnSpc>
                <a:spcPct val="80000"/>
              </a:lnSpc>
            </a:pPr>
            <a:r>
              <a:rPr lang="en-GB" altLang="en-US" sz="2400"/>
              <a:t>Benefits (the relation of an advantage to an explicit need of the problem identified by the customer*)</a:t>
            </a:r>
          </a:p>
          <a:p>
            <a:pPr marL="609600" indent="-609600" eaLnBrk="1" hangingPunct="1">
              <a:lnSpc>
                <a:spcPct val="80000"/>
              </a:lnSpc>
            </a:pPr>
            <a:r>
              <a:rPr lang="en-GB" altLang="en-US" sz="2800"/>
              <a:t>Explain the features, advantages, benefits (FAB) of your solution </a:t>
            </a:r>
          </a:p>
          <a:p>
            <a:pPr marL="990600" lvl="1" indent="-533400" eaLnBrk="1" hangingPunct="1">
              <a:lnSpc>
                <a:spcPct val="80000"/>
              </a:lnSpc>
            </a:pPr>
            <a:r>
              <a:rPr lang="en-GB" altLang="en-US" sz="2400"/>
              <a:t>Can compare with other approaches if they are realistic</a:t>
            </a:r>
          </a:p>
          <a:p>
            <a:pPr marL="609600" indent="-609600" eaLnBrk="1" hangingPunct="1">
              <a:lnSpc>
                <a:spcPct val="80000"/>
              </a:lnSpc>
            </a:pPr>
            <a:r>
              <a:rPr lang="en-GB" altLang="en-US" sz="2800"/>
              <a:t>Reaffirm the problem is worth solving</a:t>
            </a:r>
          </a:p>
        </p:txBody>
      </p:sp>
      <p:sp>
        <p:nvSpPr>
          <p:cNvPr id="38916" name="Text Box 4"/>
          <p:cNvSpPr txBox="1">
            <a:spLocks noChangeArrowheads="1"/>
          </p:cNvSpPr>
          <p:nvPr/>
        </p:nvSpPr>
        <p:spPr bwMode="auto">
          <a:xfrm>
            <a:off x="2208214" y="5661026"/>
            <a:ext cx="7869237"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pPr>
            <a:r>
              <a:rPr lang="en-GB" altLang="en-US" sz="1600">
                <a:solidFill>
                  <a:srgbClr val="FF0000"/>
                </a:solidFill>
              </a:rPr>
              <a:t>*The </a:t>
            </a:r>
            <a:r>
              <a:rPr lang="en-GB" altLang="en-US" sz="1600" b="1">
                <a:solidFill>
                  <a:srgbClr val="FF0000"/>
                </a:solidFill>
              </a:rPr>
              <a:t>customer</a:t>
            </a:r>
            <a:r>
              <a:rPr lang="en-GB" altLang="en-US" sz="1600">
                <a:solidFill>
                  <a:srgbClr val="FF0000"/>
                </a:solidFill>
              </a:rPr>
              <a:t> is whoever owns the problem you are solving: your manager, your team, your division, your client.  You are </a:t>
            </a:r>
            <a:r>
              <a:rPr lang="en-GB" altLang="en-US" sz="1600" b="1">
                <a:solidFill>
                  <a:srgbClr val="FF0000"/>
                </a:solidFill>
              </a:rPr>
              <a:t>relating your solution</a:t>
            </a:r>
            <a:r>
              <a:rPr lang="en-GB" altLang="en-US" sz="1600">
                <a:solidFill>
                  <a:srgbClr val="FF0000"/>
                </a:solidFill>
              </a:rPr>
              <a:t> to the </a:t>
            </a:r>
            <a:r>
              <a:rPr lang="en-GB" altLang="en-US" sz="1600" b="1">
                <a:solidFill>
                  <a:srgbClr val="FF0000"/>
                </a:solidFill>
              </a:rPr>
              <a:t>problem they want solved</a:t>
            </a:r>
            <a:r>
              <a:rPr lang="en-GB" altLang="en-US" sz="1600">
                <a:solidFill>
                  <a:srgbClr val="FF0000"/>
                </a:solidFill>
              </a:rPr>
              <a:t>.</a:t>
            </a:r>
          </a:p>
          <a:p>
            <a:pPr eaLnBrk="1" fontAlgn="base" hangingPunct="1">
              <a:spcBef>
                <a:spcPct val="0"/>
              </a:spcBef>
              <a:spcAft>
                <a:spcPct val="0"/>
              </a:spcAft>
            </a:pPr>
            <a:r>
              <a:rPr lang="en-GB" altLang="en-US" sz="1600">
                <a:solidFill>
                  <a:srgbClr val="FF0000"/>
                </a:solidFill>
              </a:rPr>
              <a:t>This is </a:t>
            </a:r>
            <a:r>
              <a:rPr lang="en-GB" altLang="en-US" sz="1600" b="1">
                <a:solidFill>
                  <a:srgbClr val="FF0000"/>
                </a:solidFill>
              </a:rPr>
              <a:t>crucial</a:t>
            </a:r>
            <a:r>
              <a:rPr lang="en-GB" altLang="en-US" sz="1600">
                <a:solidFill>
                  <a:srgbClr val="FF0000"/>
                </a:solidFill>
              </a:rPr>
              <a:t>, because it’s how you get </a:t>
            </a:r>
            <a:r>
              <a:rPr lang="en-GB" altLang="en-US" sz="1600" b="1">
                <a:solidFill>
                  <a:srgbClr val="FF0000"/>
                </a:solidFill>
              </a:rPr>
              <a:t>their commitment </a:t>
            </a:r>
            <a:r>
              <a:rPr lang="en-GB" altLang="en-US" sz="1600">
                <a:solidFill>
                  <a:srgbClr val="FF0000"/>
                </a:solidFill>
              </a:rPr>
              <a:t>to the fix.</a:t>
            </a:r>
          </a:p>
        </p:txBody>
      </p:sp>
    </p:spTree>
    <p:extLst>
      <p:ext uri="{BB962C8B-B14F-4D97-AF65-F5344CB8AC3E}">
        <p14:creationId xmlns:p14="http://schemas.microsoft.com/office/powerpoint/2010/main" val="8680337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smtClean="0"/>
              <a:t>Presenting your Solution</a:t>
            </a:r>
          </a:p>
        </p:txBody>
      </p:sp>
      <p:sp>
        <p:nvSpPr>
          <p:cNvPr id="39939" name="Rectangle 3"/>
          <p:cNvSpPr>
            <a:spLocks noGrp="1" noChangeArrowheads="1"/>
          </p:cNvSpPr>
          <p:nvPr>
            <p:ph type="body" idx="1"/>
          </p:nvPr>
        </p:nvSpPr>
        <p:spPr/>
        <p:txBody>
          <a:bodyPr/>
          <a:lstStyle/>
          <a:p>
            <a:pPr marL="609600" indent="-609600" eaLnBrk="1" hangingPunct="1">
              <a:buFontTx/>
              <a:buAutoNum type="arabicPeriod" startAt="3"/>
            </a:pPr>
            <a:r>
              <a:rPr lang="en-GB" altLang="en-US" sz="2800" b="1"/>
              <a:t>Ask for the go ahead for your project</a:t>
            </a:r>
          </a:p>
          <a:p>
            <a:pPr marL="609600" indent="-609600" eaLnBrk="1" hangingPunct="1"/>
            <a:r>
              <a:rPr lang="en-GB" altLang="en-US" sz="2800"/>
              <a:t>You have specified the problem, why it needs solving and measures of success</a:t>
            </a:r>
          </a:p>
          <a:p>
            <a:pPr marL="609600" indent="-609600" eaLnBrk="1" hangingPunct="1"/>
            <a:r>
              <a:rPr lang="en-GB" altLang="en-US" sz="2800"/>
              <a:t>You have related your solution’s detailed approach to the explicit needs of the business</a:t>
            </a:r>
          </a:p>
          <a:p>
            <a:pPr marL="609600" indent="-609600" eaLnBrk="1" hangingPunct="1"/>
            <a:r>
              <a:rPr lang="en-GB" altLang="en-US" sz="2800"/>
              <a:t>You have explained why yours is the best</a:t>
            </a:r>
          </a:p>
          <a:p>
            <a:pPr marL="609600" indent="-609600" eaLnBrk="1" hangingPunct="1"/>
            <a:r>
              <a:rPr lang="en-GB" altLang="en-US" sz="2800"/>
              <a:t>You have earned the right to seek management commitment to </a:t>
            </a:r>
            <a:r>
              <a:rPr lang="en-GB" altLang="en-US" sz="2800" b="1"/>
              <a:t>this</a:t>
            </a:r>
            <a:r>
              <a:rPr lang="en-GB" altLang="en-US" sz="2800"/>
              <a:t> solution</a:t>
            </a:r>
          </a:p>
          <a:p>
            <a:pPr marL="609600" indent="-609600" eaLnBrk="1" hangingPunct="1"/>
            <a:r>
              <a:rPr lang="en-GB" altLang="en-US" sz="2800"/>
              <a:t>So ask for approval to proceed</a:t>
            </a:r>
          </a:p>
        </p:txBody>
      </p:sp>
      <p:sp>
        <p:nvSpPr>
          <p:cNvPr id="39940" name="Rectangle 5"/>
          <p:cNvSpPr>
            <a:spLocks noChangeArrowheads="1"/>
          </p:cNvSpPr>
          <p:nvPr/>
        </p:nvSpPr>
        <p:spPr bwMode="auto">
          <a:xfrm>
            <a:off x="5087939" y="6524625"/>
            <a:ext cx="2332037"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2341339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smtClean="0"/>
              <a:t>Things to think about …</a:t>
            </a:r>
          </a:p>
        </p:txBody>
      </p:sp>
      <p:sp>
        <p:nvSpPr>
          <p:cNvPr id="40963" name="Rectangle 3"/>
          <p:cNvSpPr>
            <a:spLocks noGrp="1" noChangeArrowheads="1"/>
          </p:cNvSpPr>
          <p:nvPr>
            <p:ph type="body" idx="1"/>
          </p:nvPr>
        </p:nvSpPr>
        <p:spPr/>
        <p:txBody>
          <a:bodyPr/>
          <a:lstStyle/>
          <a:p>
            <a:pPr eaLnBrk="1" hangingPunct="1">
              <a:lnSpc>
                <a:spcPct val="90000"/>
              </a:lnSpc>
            </a:pPr>
            <a:r>
              <a:rPr lang="en-GB" altLang="en-US" smtClean="0"/>
              <a:t>An </a:t>
            </a:r>
            <a:r>
              <a:rPr lang="en-GB" altLang="en-US" b="1" smtClean="0"/>
              <a:t>explicit need</a:t>
            </a:r>
            <a:r>
              <a:rPr lang="en-GB" altLang="en-US" smtClean="0"/>
              <a:t> is a </a:t>
            </a:r>
            <a:r>
              <a:rPr lang="en-GB" altLang="en-US" b="1" smtClean="0"/>
              <a:t>problem</a:t>
            </a:r>
            <a:r>
              <a:rPr lang="en-GB" altLang="en-US" smtClean="0"/>
              <a:t> the customer </a:t>
            </a:r>
            <a:r>
              <a:rPr lang="en-GB" altLang="en-US" b="1" smtClean="0"/>
              <a:t>says</a:t>
            </a:r>
            <a:r>
              <a:rPr lang="en-GB" altLang="en-US" smtClean="0"/>
              <a:t> s/he wants fixed</a:t>
            </a:r>
          </a:p>
          <a:p>
            <a:pPr eaLnBrk="1" hangingPunct="1">
              <a:lnSpc>
                <a:spcPct val="90000"/>
              </a:lnSpc>
            </a:pPr>
            <a:r>
              <a:rPr lang="en-GB" altLang="en-US" smtClean="0"/>
              <a:t>What does “the </a:t>
            </a:r>
            <a:r>
              <a:rPr lang="en-GB" altLang="en-US" b="1" smtClean="0"/>
              <a:t>best</a:t>
            </a:r>
            <a:r>
              <a:rPr lang="en-GB" altLang="en-US" smtClean="0"/>
              <a:t> solution” mean?</a:t>
            </a:r>
          </a:p>
          <a:p>
            <a:pPr lvl="1" eaLnBrk="1" hangingPunct="1">
              <a:lnSpc>
                <a:spcPct val="90000"/>
              </a:lnSpc>
            </a:pPr>
            <a:r>
              <a:rPr lang="en-GB" altLang="en-US" smtClean="0"/>
              <a:t>Perfect coverage, perfect fix? Cheapest? Easiest? Quickest? Least disruption?</a:t>
            </a:r>
          </a:p>
          <a:p>
            <a:pPr eaLnBrk="1" hangingPunct="1">
              <a:lnSpc>
                <a:spcPct val="90000"/>
              </a:lnSpc>
            </a:pPr>
            <a:r>
              <a:rPr lang="en-GB" altLang="en-US" b="1" smtClean="0"/>
              <a:t>Don’t confuse Fs, As and Bs</a:t>
            </a:r>
          </a:p>
          <a:p>
            <a:pPr eaLnBrk="1" hangingPunct="1">
              <a:lnSpc>
                <a:spcPct val="90000"/>
              </a:lnSpc>
            </a:pPr>
            <a:r>
              <a:rPr lang="en-GB" altLang="en-US" smtClean="0"/>
              <a:t>In financial terms, advantages are improvements, benefits are monies saved or costs avoided</a:t>
            </a:r>
          </a:p>
        </p:txBody>
      </p:sp>
      <p:sp>
        <p:nvSpPr>
          <p:cNvPr id="40964" name="Rectangle 5"/>
          <p:cNvSpPr>
            <a:spLocks noChangeArrowheads="1"/>
          </p:cNvSpPr>
          <p:nvPr/>
        </p:nvSpPr>
        <p:spPr bwMode="auto">
          <a:xfrm>
            <a:off x="5087939" y="6453188"/>
            <a:ext cx="23320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28473907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mtClean="0"/>
              <a:t>Things to think about …</a:t>
            </a:r>
          </a:p>
        </p:txBody>
      </p:sp>
      <p:sp>
        <p:nvSpPr>
          <p:cNvPr id="41987" name="Rectangle 3"/>
          <p:cNvSpPr>
            <a:spLocks noGrp="1" noChangeArrowheads="1"/>
          </p:cNvSpPr>
          <p:nvPr>
            <p:ph type="body" idx="1"/>
          </p:nvPr>
        </p:nvSpPr>
        <p:spPr/>
        <p:txBody>
          <a:bodyPr/>
          <a:lstStyle/>
          <a:p>
            <a:pPr eaLnBrk="1" hangingPunct="1"/>
            <a:r>
              <a:rPr lang="en-GB" altLang="en-US" smtClean="0"/>
              <a:t>Don’t waste words</a:t>
            </a:r>
          </a:p>
          <a:p>
            <a:pPr eaLnBrk="1" hangingPunct="1"/>
            <a:r>
              <a:rPr lang="en-GB" altLang="en-US" smtClean="0"/>
              <a:t>Tables and figures can present data much more efficiently than description</a:t>
            </a:r>
          </a:p>
          <a:p>
            <a:pPr eaLnBrk="1" hangingPunct="1"/>
            <a:r>
              <a:rPr lang="en-GB" altLang="en-US" smtClean="0"/>
              <a:t>Eye on the ball – make sure your solution solves the real problem</a:t>
            </a:r>
          </a:p>
          <a:p>
            <a:pPr eaLnBrk="1" hangingPunct="1"/>
            <a:r>
              <a:rPr lang="en-GB" altLang="en-US" smtClean="0"/>
              <a:t>Expert project proposers </a:t>
            </a:r>
            <a:r>
              <a:rPr lang="en-GB" altLang="en-US" b="1" smtClean="0"/>
              <a:t>always</a:t>
            </a:r>
            <a:r>
              <a:rPr lang="en-GB" altLang="en-US" smtClean="0"/>
              <a:t> go for a killer summary</a:t>
            </a:r>
          </a:p>
        </p:txBody>
      </p:sp>
      <p:sp>
        <p:nvSpPr>
          <p:cNvPr id="41988" name="Rectangle 5"/>
          <p:cNvSpPr>
            <a:spLocks noChangeArrowheads="1"/>
          </p:cNvSpPr>
          <p:nvPr/>
        </p:nvSpPr>
        <p:spPr bwMode="auto">
          <a:xfrm>
            <a:off x="5159376" y="6472238"/>
            <a:ext cx="233362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1000" i="1">
                <a:solidFill>
                  <a:srgbClr val="000000"/>
                </a:solidFill>
              </a:rPr>
              <a:t>© GLAS Business Systems Ltd., 2016</a:t>
            </a:r>
          </a:p>
        </p:txBody>
      </p:sp>
    </p:spTree>
    <p:extLst>
      <p:ext uri="{BB962C8B-B14F-4D97-AF65-F5344CB8AC3E}">
        <p14:creationId xmlns:p14="http://schemas.microsoft.com/office/powerpoint/2010/main" val="30537247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ctrTitle"/>
          </p:nvPr>
        </p:nvSpPr>
        <p:spPr>
          <a:xfrm>
            <a:off x="2208214" y="2130426"/>
            <a:ext cx="7773987" cy="2162175"/>
          </a:xfrm>
        </p:spPr>
        <p:txBody>
          <a:bodyPr/>
          <a:lstStyle/>
          <a:p>
            <a:pPr eaLnBrk="1" hangingPunct="1"/>
            <a:r>
              <a:rPr lang="en-GB" altLang="en-US" smtClean="0"/>
              <a:t>Waste</a:t>
            </a:r>
            <a:r>
              <a:rPr lang="en-GB" altLang="en-US" sz="4000"/>
              <a:t/>
            </a:r>
            <a:br>
              <a:rPr lang="en-GB" altLang="en-US" sz="4000"/>
            </a:br>
            <a:r>
              <a:rPr lang="en-GB" altLang="en-US" sz="4000"/>
              <a:t/>
            </a:r>
            <a:br>
              <a:rPr lang="en-GB" altLang="en-US" sz="4000"/>
            </a:br>
            <a:r>
              <a:rPr lang="en-GB" altLang="en-US" sz="4000"/>
              <a:t> </a:t>
            </a:r>
            <a:r>
              <a:rPr lang="en-GB" altLang="en-US" sz="5400">
                <a:solidFill>
                  <a:srgbClr val="8E8FAC"/>
                </a:solidFill>
              </a:rPr>
              <a:t>7W</a:t>
            </a:r>
          </a:p>
        </p:txBody>
      </p:sp>
    </p:spTree>
    <p:extLst>
      <p:ext uri="{BB962C8B-B14F-4D97-AF65-F5344CB8AC3E}">
        <p14:creationId xmlns:p14="http://schemas.microsoft.com/office/powerpoint/2010/main" val="41939377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idx="4294967295"/>
          </p:nvPr>
        </p:nvSpPr>
        <p:spPr/>
        <p:txBody>
          <a:bodyPr/>
          <a:lstStyle/>
          <a:p>
            <a:pPr eaLnBrk="1" hangingPunct="1"/>
            <a:r>
              <a:rPr lang="en-GB" altLang="en-US" smtClean="0">
                <a:solidFill>
                  <a:srgbClr val="2F3581"/>
                </a:solidFill>
              </a:rPr>
              <a:t>Aims and Objectives</a:t>
            </a:r>
          </a:p>
        </p:txBody>
      </p:sp>
      <p:sp>
        <p:nvSpPr>
          <p:cNvPr id="26627" name="Content Placeholder 2"/>
          <p:cNvSpPr>
            <a:spLocks noGrp="1"/>
          </p:cNvSpPr>
          <p:nvPr>
            <p:ph idx="4294967295"/>
          </p:nvPr>
        </p:nvSpPr>
        <p:spPr/>
        <p:txBody>
          <a:bodyPr/>
          <a:lstStyle/>
          <a:p>
            <a:pPr eaLnBrk="1" hangingPunct="1"/>
            <a:r>
              <a:rPr lang="en-US" altLang="en-US" sz="2800"/>
              <a:t>Target Audience :</a:t>
            </a:r>
          </a:p>
          <a:p>
            <a:pPr lvl="1" eaLnBrk="1" hangingPunct="1"/>
            <a:r>
              <a:rPr lang="en-US" altLang="en-US" sz="2400">
                <a:solidFill>
                  <a:srgbClr val="595959"/>
                </a:solidFill>
              </a:rPr>
              <a:t>Everyone</a:t>
            </a:r>
            <a:endParaRPr lang="en-US" altLang="en-US" smtClean="0">
              <a:solidFill>
                <a:srgbClr val="595959"/>
              </a:solidFill>
            </a:endParaRPr>
          </a:p>
          <a:p>
            <a:pPr eaLnBrk="1" hangingPunct="1"/>
            <a:r>
              <a:rPr lang="en-US" altLang="en-US" sz="2800"/>
              <a:t>Purpose of Module :</a:t>
            </a:r>
          </a:p>
          <a:p>
            <a:pPr lvl="1" eaLnBrk="1" hangingPunct="1"/>
            <a:r>
              <a:rPr lang="en-US" altLang="en-US" sz="2400">
                <a:solidFill>
                  <a:srgbClr val="595959"/>
                </a:solidFill>
              </a:rPr>
              <a:t>To give a full understanding of the Seven Wastes</a:t>
            </a:r>
            <a:endParaRPr lang="en-US" altLang="en-US" smtClean="0">
              <a:solidFill>
                <a:srgbClr val="595959"/>
              </a:solidFill>
            </a:endParaRPr>
          </a:p>
          <a:p>
            <a:pPr eaLnBrk="1" hangingPunct="1"/>
            <a:r>
              <a:rPr lang="en-US" altLang="en-US" sz="2800"/>
              <a:t>Aims &amp; Objectives :</a:t>
            </a:r>
          </a:p>
          <a:p>
            <a:pPr lvl="1" eaLnBrk="1" hangingPunct="1"/>
            <a:r>
              <a:rPr lang="en-US" altLang="en-US" sz="2400">
                <a:solidFill>
                  <a:srgbClr val="595959"/>
                </a:solidFill>
              </a:rPr>
              <a:t>Understand the Seven Wastes</a:t>
            </a:r>
            <a:endParaRPr lang="en-US" altLang="en-US" smtClean="0">
              <a:solidFill>
                <a:srgbClr val="595959"/>
              </a:solidFill>
            </a:endParaRPr>
          </a:p>
          <a:p>
            <a:pPr lvl="1" eaLnBrk="1" hangingPunct="1"/>
            <a:r>
              <a:rPr lang="en-US" altLang="en-US" sz="2400">
                <a:solidFill>
                  <a:srgbClr val="595959"/>
                </a:solidFill>
              </a:rPr>
              <a:t>Ability to look at any process and highlight potential wastes</a:t>
            </a:r>
          </a:p>
          <a:p>
            <a:pPr eaLnBrk="1" hangingPunct="1"/>
            <a:endParaRPr lang="en-US" altLang="en-US" sz="2800"/>
          </a:p>
          <a:p>
            <a:pPr eaLnBrk="1" hangingPunct="1"/>
            <a:endParaRPr lang="en-GB" altLang="en-US" sz="2800"/>
          </a:p>
        </p:txBody>
      </p:sp>
    </p:spTree>
    <p:extLst>
      <p:ext uri="{BB962C8B-B14F-4D97-AF65-F5344CB8AC3E}">
        <p14:creationId xmlns:p14="http://schemas.microsoft.com/office/powerpoint/2010/main" val="203974640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mtClean="0"/>
              <a:t>Where’s the Cost? </a:t>
            </a:r>
          </a:p>
        </p:txBody>
      </p:sp>
      <p:sp>
        <p:nvSpPr>
          <p:cNvPr id="27651" name="Rectangle 3"/>
          <p:cNvSpPr>
            <a:spLocks noGrp="1" noChangeArrowheads="1"/>
          </p:cNvSpPr>
          <p:nvPr>
            <p:ph type="body" idx="1"/>
          </p:nvPr>
        </p:nvSpPr>
        <p:spPr/>
        <p:txBody>
          <a:bodyPr/>
          <a:lstStyle/>
          <a:p>
            <a:pPr eaLnBrk="1" hangingPunct="1"/>
            <a:r>
              <a:rPr lang="en-GB" altLang="en-US" smtClean="0"/>
              <a:t>In most administrative and service functions, the biggest single cost in most activities is people time</a:t>
            </a:r>
          </a:p>
          <a:p>
            <a:pPr eaLnBrk="1" hangingPunct="1"/>
            <a:r>
              <a:rPr lang="en-GB" altLang="en-US" smtClean="0"/>
              <a:t>Your time is the coin your organisation spends to get the work done</a:t>
            </a:r>
          </a:p>
          <a:p>
            <a:pPr eaLnBrk="1" hangingPunct="1"/>
            <a:r>
              <a:rPr lang="en-GB" altLang="en-US" smtClean="0"/>
              <a:t>Your time is precious</a:t>
            </a:r>
          </a:p>
          <a:p>
            <a:pPr lvl="1" eaLnBrk="1" hangingPunct="1"/>
            <a:r>
              <a:rPr lang="en-GB" altLang="en-US" smtClean="0"/>
              <a:t>One time resource – no refunds in this life!</a:t>
            </a:r>
          </a:p>
          <a:p>
            <a:pPr lvl="1" eaLnBrk="1" hangingPunct="1"/>
            <a:r>
              <a:rPr lang="en-GB" altLang="en-US" smtClean="0"/>
              <a:t>Success depends on your good use of it</a:t>
            </a:r>
          </a:p>
        </p:txBody>
      </p:sp>
    </p:spTree>
    <p:extLst>
      <p:ext uri="{BB962C8B-B14F-4D97-AF65-F5344CB8AC3E}">
        <p14:creationId xmlns:p14="http://schemas.microsoft.com/office/powerpoint/2010/main" val="94984738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p:cNvSpPr>
            <a:spLocks noGrp="1" noChangeArrowheads="1"/>
          </p:cNvSpPr>
          <p:nvPr>
            <p:ph type="ctrTitle"/>
          </p:nvPr>
        </p:nvSpPr>
        <p:spPr>
          <a:xfrm>
            <a:off x="2208213" y="2997201"/>
            <a:ext cx="7772400" cy="1470025"/>
          </a:xfrm>
        </p:spPr>
        <p:txBody>
          <a:bodyPr/>
          <a:lstStyle/>
          <a:p>
            <a:pPr eaLnBrk="1" hangingPunct="1"/>
            <a:r>
              <a:rPr lang="en-GB" altLang="en-US" smtClean="0"/>
              <a:t>“Don’t work harder, work smarter”</a:t>
            </a:r>
          </a:p>
        </p:txBody>
      </p:sp>
      <p:sp>
        <p:nvSpPr>
          <p:cNvPr id="28675" name="Rectangle 5"/>
          <p:cNvSpPr>
            <a:spLocks noGrp="1" noChangeArrowheads="1"/>
          </p:cNvSpPr>
          <p:nvPr>
            <p:ph type="subTitle" idx="1"/>
          </p:nvPr>
        </p:nvSpPr>
        <p:spPr>
          <a:xfrm>
            <a:off x="2279651" y="4581526"/>
            <a:ext cx="7345363" cy="792163"/>
          </a:xfrm>
        </p:spPr>
        <p:txBody>
          <a:bodyPr/>
          <a:lstStyle/>
          <a:p>
            <a:pPr eaLnBrk="1" hangingPunct="1">
              <a:lnSpc>
                <a:spcPct val="80000"/>
              </a:lnSpc>
            </a:pPr>
            <a:r>
              <a:rPr lang="en-GB" altLang="en-US" sz="2800"/>
              <a:t>(Scrooge McDuck, DuckTales, Disney, on BBC, c.1995)</a:t>
            </a:r>
          </a:p>
        </p:txBody>
      </p:sp>
      <p:pic>
        <p:nvPicPr>
          <p:cNvPr id="28676" name="Picture 4" descr="ANd9GcQ9Nd6K4omx9VjJyQ9ShB_cHs4NFlYoef0PPTeijeUQCKHUDlp1&amp;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7576" y="333376"/>
            <a:ext cx="194151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002376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Framework</a:t>
            </a:r>
          </a:p>
        </p:txBody>
      </p:sp>
      <p:sp>
        <p:nvSpPr>
          <p:cNvPr id="29699" name="Rectangle 3"/>
          <p:cNvSpPr>
            <a:spLocks noGrp="1" noChangeArrowheads="1"/>
          </p:cNvSpPr>
          <p:nvPr>
            <p:ph type="body" idx="1"/>
          </p:nvPr>
        </p:nvSpPr>
        <p:spPr/>
        <p:txBody>
          <a:bodyPr/>
          <a:lstStyle/>
          <a:p>
            <a:pPr eaLnBrk="1" hangingPunct="1"/>
            <a:r>
              <a:rPr lang="en-GB" altLang="en-US" i="1" smtClean="0"/>
              <a:t>We need a framework within which to work, structured to help us work smarter</a:t>
            </a:r>
          </a:p>
          <a:p>
            <a:pPr eaLnBrk="1" hangingPunct="1"/>
            <a:r>
              <a:rPr lang="en-GB" altLang="en-US" smtClean="0"/>
              <a:t>One pass working, doing only what needs to be done</a:t>
            </a:r>
          </a:p>
          <a:p>
            <a:pPr eaLnBrk="1" hangingPunct="1"/>
            <a:r>
              <a:rPr lang="en-GB" altLang="en-US" smtClean="0"/>
              <a:t>Lean working offers ideas for this</a:t>
            </a:r>
          </a:p>
          <a:p>
            <a:pPr eaLnBrk="1" hangingPunct="1"/>
            <a:r>
              <a:rPr lang="en-GB" altLang="en-US" smtClean="0"/>
              <a:t>Apply the 7W concepts (and later the 5S concepts) in an improvement activity </a:t>
            </a:r>
          </a:p>
        </p:txBody>
      </p:sp>
    </p:spTree>
    <p:extLst>
      <p:ext uri="{BB962C8B-B14F-4D97-AF65-F5344CB8AC3E}">
        <p14:creationId xmlns:p14="http://schemas.microsoft.com/office/powerpoint/2010/main" val="377800080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Oval 2"/>
          <p:cNvSpPr>
            <a:spLocks noChangeArrowheads="1"/>
          </p:cNvSpPr>
          <p:nvPr/>
        </p:nvSpPr>
        <p:spPr bwMode="ltGray">
          <a:xfrm rot="21051773">
            <a:off x="4895850" y="3665539"/>
            <a:ext cx="2489200" cy="974725"/>
          </a:xfrm>
          <a:prstGeom prst="ellipse">
            <a:avLst/>
          </a:prstGeom>
          <a:solidFill>
            <a:srgbClr val="CCECFF"/>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0723" name="Rectangle 3"/>
          <p:cNvSpPr>
            <a:spLocks noGrp="1" noChangeArrowheads="1"/>
          </p:cNvSpPr>
          <p:nvPr>
            <p:ph type="title" idx="4294967295"/>
          </p:nvPr>
        </p:nvSpPr>
        <p:spPr>
          <a:xfrm>
            <a:off x="3048000" y="490538"/>
            <a:ext cx="6324600" cy="1066800"/>
          </a:xfrm>
        </p:spPr>
        <p:txBody>
          <a:bodyPr/>
          <a:lstStyle/>
          <a:p>
            <a:pPr eaLnBrk="1" hangingPunct="1"/>
            <a:r>
              <a:rPr lang="en-US" altLang="en-US" smtClean="0">
                <a:solidFill>
                  <a:srgbClr val="2F3581"/>
                </a:solidFill>
              </a:rPr>
              <a:t>7W Overview</a:t>
            </a:r>
          </a:p>
        </p:txBody>
      </p:sp>
      <p:sp>
        <p:nvSpPr>
          <p:cNvPr id="30724" name="Rectangle 4"/>
          <p:cNvSpPr>
            <a:spLocks noGrp="1" noChangeArrowheads="1"/>
          </p:cNvSpPr>
          <p:nvPr>
            <p:ph type="body" idx="4294967295"/>
          </p:nvPr>
        </p:nvSpPr>
        <p:spPr>
          <a:xfrm>
            <a:off x="2424114" y="1916113"/>
            <a:ext cx="7608887" cy="679450"/>
          </a:xfrm>
        </p:spPr>
        <p:txBody>
          <a:bodyPr/>
          <a:lstStyle/>
          <a:p>
            <a:pPr marL="0" indent="0" algn="ctr" eaLnBrk="1" hangingPunct="1">
              <a:buNone/>
            </a:pPr>
            <a:r>
              <a:rPr lang="en-US" altLang="en-US" smtClean="0"/>
              <a:t>All process activities can be categorized as:</a:t>
            </a:r>
          </a:p>
        </p:txBody>
      </p:sp>
      <p:sp>
        <p:nvSpPr>
          <p:cNvPr id="30725" name="Oval 5"/>
          <p:cNvSpPr>
            <a:spLocks noChangeArrowheads="1"/>
          </p:cNvSpPr>
          <p:nvPr/>
        </p:nvSpPr>
        <p:spPr bwMode="ltGray">
          <a:xfrm rot="21051773">
            <a:off x="4795838" y="2566989"/>
            <a:ext cx="2546350" cy="998537"/>
          </a:xfrm>
          <a:prstGeom prst="ellipse">
            <a:avLst/>
          </a:prstGeom>
          <a:solidFill>
            <a:srgbClr val="CCECFF"/>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0726" name="Rectangle 6"/>
          <p:cNvSpPr>
            <a:spLocks noChangeArrowheads="1"/>
          </p:cNvSpPr>
          <p:nvPr/>
        </p:nvSpPr>
        <p:spPr bwMode="auto">
          <a:xfrm>
            <a:off x="3575050" y="2708275"/>
            <a:ext cx="4902200" cy="176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fontAlgn="base" hangingPunct="1">
              <a:spcAft>
                <a:spcPct val="0"/>
              </a:spcAft>
            </a:pPr>
            <a:r>
              <a:rPr lang="en-US" altLang="en-US">
                <a:solidFill>
                  <a:srgbClr val="000000"/>
                </a:solidFill>
                <a:latin typeface="Calibri" panose="020F0502020204030204" pitchFamily="34" charset="0"/>
              </a:rPr>
              <a:t>Value Added</a:t>
            </a:r>
          </a:p>
          <a:p>
            <a:pPr algn="ctr" eaLnBrk="1" fontAlgn="base" hangingPunct="1">
              <a:spcAft>
                <a:spcPct val="0"/>
              </a:spcAft>
            </a:pPr>
            <a:endParaRPr lang="en-US" altLang="en-US">
              <a:solidFill>
                <a:srgbClr val="000000"/>
              </a:solidFill>
              <a:latin typeface="Calibri" panose="020F0502020204030204" pitchFamily="34" charset="0"/>
            </a:endParaRPr>
          </a:p>
          <a:p>
            <a:pPr algn="ctr" eaLnBrk="1" fontAlgn="base" hangingPunct="1">
              <a:spcAft>
                <a:spcPct val="0"/>
              </a:spcAft>
            </a:pPr>
            <a:r>
              <a:rPr lang="en-US" altLang="en-US">
                <a:solidFill>
                  <a:srgbClr val="000000"/>
                </a:solidFill>
                <a:latin typeface="Calibri" panose="020F0502020204030204" pitchFamily="34" charset="0"/>
              </a:rPr>
              <a:t>Non-Value Added</a:t>
            </a:r>
          </a:p>
        </p:txBody>
      </p:sp>
      <p:sp>
        <p:nvSpPr>
          <p:cNvPr id="30727" name="TextBox 6"/>
          <p:cNvSpPr txBox="1">
            <a:spLocks noChangeArrowheads="1"/>
          </p:cNvSpPr>
          <p:nvPr/>
        </p:nvSpPr>
        <p:spPr bwMode="auto">
          <a:xfrm>
            <a:off x="3868120" y="4724401"/>
            <a:ext cx="544636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fontAlgn="base" hangingPunct="1">
              <a:spcBef>
                <a:spcPct val="0"/>
              </a:spcBef>
              <a:spcAft>
                <a:spcPct val="0"/>
              </a:spcAft>
              <a:buNone/>
            </a:pPr>
            <a:r>
              <a:rPr lang="en-US" altLang="en-US" sz="2400">
                <a:solidFill>
                  <a:srgbClr val="000000"/>
                </a:solidFill>
                <a:latin typeface="Calibri" panose="020F0502020204030204" pitchFamily="34" charset="0"/>
              </a:rPr>
              <a:t>Plus… Necessary Non-Value Added </a:t>
            </a:r>
          </a:p>
          <a:p>
            <a:pPr algn="ctr" eaLnBrk="1" fontAlgn="base" hangingPunct="1">
              <a:spcBef>
                <a:spcPct val="0"/>
              </a:spcBef>
              <a:spcAft>
                <a:spcPct val="0"/>
              </a:spcAft>
              <a:buNone/>
            </a:pPr>
            <a:r>
              <a:rPr lang="en-US" altLang="en-US" sz="2400">
                <a:solidFill>
                  <a:srgbClr val="000000"/>
                </a:solidFill>
                <a:latin typeface="Calibri" panose="020F0502020204030204" pitchFamily="34" charset="0"/>
              </a:rPr>
              <a:t>(</a:t>
            </a:r>
            <a:r>
              <a:rPr lang="en-US" altLang="en-US" sz="2400" i="1">
                <a:solidFill>
                  <a:srgbClr val="000000"/>
                </a:solidFill>
                <a:latin typeface="Calibri" panose="020F0502020204030204" pitchFamily="34" charset="0"/>
              </a:rPr>
              <a:t>things that don’t add value, but without</a:t>
            </a:r>
          </a:p>
          <a:p>
            <a:pPr algn="ctr" eaLnBrk="1" fontAlgn="base" hangingPunct="1">
              <a:spcBef>
                <a:spcPct val="0"/>
              </a:spcBef>
              <a:spcAft>
                <a:spcPct val="0"/>
              </a:spcAft>
              <a:buNone/>
            </a:pPr>
            <a:r>
              <a:rPr lang="en-US" altLang="en-US" sz="2400" i="1">
                <a:solidFill>
                  <a:srgbClr val="000000"/>
                </a:solidFill>
                <a:latin typeface="Calibri" panose="020F0502020204030204" pitchFamily="34" charset="0"/>
              </a:rPr>
              <a:t>which value added work couldn’t be done</a:t>
            </a:r>
            <a:r>
              <a:rPr lang="en-US" altLang="en-US" sz="2400">
                <a:solidFill>
                  <a:srgbClr val="000000"/>
                </a:solidFill>
                <a:latin typeface="Calibri" panose="020F0502020204030204" pitchFamily="34" charset="0"/>
              </a:rPr>
              <a:t>)</a:t>
            </a:r>
            <a:endParaRPr lang="en-GB" altLang="en-US" sz="2400">
              <a:solidFill>
                <a:srgbClr val="000000"/>
              </a:solidFill>
              <a:latin typeface="Calibri" panose="020F0502020204030204" pitchFamily="34" charset="0"/>
            </a:endParaRPr>
          </a:p>
        </p:txBody>
      </p:sp>
    </p:spTree>
    <p:extLst>
      <p:ext uri="{BB962C8B-B14F-4D97-AF65-F5344CB8AC3E}">
        <p14:creationId xmlns:p14="http://schemas.microsoft.com/office/powerpoint/2010/main" val="363000641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Oval 2"/>
          <p:cNvSpPr>
            <a:spLocks noChangeArrowheads="1"/>
          </p:cNvSpPr>
          <p:nvPr/>
        </p:nvSpPr>
        <p:spPr bwMode="ltGray">
          <a:xfrm rot="21051773">
            <a:off x="2832101" y="581025"/>
            <a:ext cx="2424113" cy="801688"/>
          </a:xfrm>
          <a:prstGeom prst="ellipse">
            <a:avLst/>
          </a:prstGeom>
          <a:solidFill>
            <a:srgbClr val="CCECFF"/>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1747" name="Title 1"/>
          <p:cNvSpPr>
            <a:spLocks noGrp="1"/>
          </p:cNvSpPr>
          <p:nvPr>
            <p:ph type="title" idx="4294967295"/>
          </p:nvPr>
        </p:nvSpPr>
        <p:spPr/>
        <p:txBody>
          <a:bodyPr/>
          <a:lstStyle/>
          <a:p>
            <a:pPr eaLnBrk="1" hangingPunct="1"/>
            <a:r>
              <a:rPr lang="en-GB" altLang="en-US" smtClean="0"/>
              <a:t>Value Added Activity</a:t>
            </a:r>
          </a:p>
        </p:txBody>
      </p:sp>
      <p:sp>
        <p:nvSpPr>
          <p:cNvPr id="31748" name="Text Placeholder 2"/>
          <p:cNvSpPr>
            <a:spLocks noGrp="1"/>
          </p:cNvSpPr>
          <p:nvPr>
            <p:ph type="body" idx="4294967295"/>
          </p:nvPr>
        </p:nvSpPr>
        <p:spPr>
          <a:xfrm>
            <a:off x="1981200" y="1535113"/>
            <a:ext cx="4040188" cy="639762"/>
          </a:xfrm>
        </p:spPr>
        <p:txBody>
          <a:bodyPr anchor="b"/>
          <a:lstStyle/>
          <a:p>
            <a:pPr marL="0" indent="0" eaLnBrk="1" hangingPunct="1">
              <a:buNone/>
            </a:pPr>
            <a:r>
              <a:rPr lang="en-GB" altLang="en-US" sz="2400" b="1"/>
              <a:t>Definition</a:t>
            </a:r>
          </a:p>
        </p:txBody>
      </p:sp>
      <p:sp>
        <p:nvSpPr>
          <p:cNvPr id="31749" name="Content Placeholder 3"/>
          <p:cNvSpPr>
            <a:spLocks noGrp="1"/>
          </p:cNvSpPr>
          <p:nvPr>
            <p:ph sz="half" idx="4294967295"/>
          </p:nvPr>
        </p:nvSpPr>
        <p:spPr>
          <a:xfrm>
            <a:off x="1981200" y="2174875"/>
            <a:ext cx="8147050" cy="3951288"/>
          </a:xfrm>
        </p:spPr>
        <p:txBody>
          <a:bodyPr/>
          <a:lstStyle/>
          <a:p>
            <a:pPr eaLnBrk="1" hangingPunct="1"/>
            <a:r>
              <a:rPr lang="en-GB" altLang="en-US" sz="2400"/>
              <a:t>A step in the process that physically changes the work passing through it and makes it more valuable to the customer</a:t>
            </a:r>
          </a:p>
          <a:p>
            <a:pPr eaLnBrk="1" hangingPunct="1"/>
            <a:r>
              <a:rPr lang="en-GB" altLang="en-US" sz="2400"/>
              <a:t>A step that the customer has requested and for which they are willing to pay</a:t>
            </a:r>
          </a:p>
          <a:p>
            <a:pPr eaLnBrk="1" hangingPunct="1"/>
            <a:r>
              <a:rPr lang="en-GB" altLang="en-US" sz="2400"/>
              <a:t>Must be done right the first time</a:t>
            </a:r>
          </a:p>
        </p:txBody>
      </p:sp>
      <p:pic>
        <p:nvPicPr>
          <p:cNvPr id="317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59825" y="454026"/>
            <a:ext cx="1657350"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986054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Oval 2"/>
          <p:cNvSpPr>
            <a:spLocks noChangeArrowheads="1"/>
          </p:cNvSpPr>
          <p:nvPr/>
        </p:nvSpPr>
        <p:spPr bwMode="ltGray">
          <a:xfrm rot="21051773">
            <a:off x="2832101" y="581025"/>
            <a:ext cx="2424113" cy="801688"/>
          </a:xfrm>
          <a:prstGeom prst="ellipse">
            <a:avLst/>
          </a:prstGeom>
          <a:solidFill>
            <a:srgbClr val="CCECFF"/>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2771" name="Title 1"/>
          <p:cNvSpPr>
            <a:spLocks noGrp="1"/>
          </p:cNvSpPr>
          <p:nvPr>
            <p:ph type="title" idx="4294967295"/>
          </p:nvPr>
        </p:nvSpPr>
        <p:spPr>
          <a:xfrm>
            <a:off x="1703388" y="260350"/>
            <a:ext cx="8229600" cy="1143000"/>
          </a:xfrm>
        </p:spPr>
        <p:txBody>
          <a:bodyPr/>
          <a:lstStyle/>
          <a:p>
            <a:pPr eaLnBrk="1" hangingPunct="1"/>
            <a:r>
              <a:rPr lang="en-GB" altLang="en-US" smtClean="0"/>
              <a:t>Non Value Added Activity</a:t>
            </a:r>
          </a:p>
        </p:txBody>
      </p:sp>
      <p:sp>
        <p:nvSpPr>
          <p:cNvPr id="32772" name="Content Placeholder 3"/>
          <p:cNvSpPr>
            <a:spLocks noGrp="1"/>
          </p:cNvSpPr>
          <p:nvPr>
            <p:ph sz="half" idx="4294967295"/>
          </p:nvPr>
        </p:nvSpPr>
        <p:spPr>
          <a:xfrm>
            <a:off x="1981201" y="2174875"/>
            <a:ext cx="8291513" cy="3951288"/>
          </a:xfrm>
        </p:spPr>
        <p:txBody>
          <a:bodyPr/>
          <a:lstStyle/>
          <a:p>
            <a:pPr eaLnBrk="1" hangingPunct="1"/>
            <a:r>
              <a:rPr lang="en-GB" altLang="en-US" smtClean="0"/>
              <a:t>An activity which the customer is unwilling to pay for</a:t>
            </a:r>
          </a:p>
          <a:p>
            <a:pPr eaLnBrk="1" hangingPunct="1"/>
            <a:r>
              <a:rPr lang="en-GB" altLang="en-US" smtClean="0"/>
              <a:t>An activity that does not change the work output in a way that makes it more valuable to the customer</a:t>
            </a:r>
          </a:p>
        </p:txBody>
      </p:sp>
      <p:pic>
        <p:nvPicPr>
          <p:cNvPr id="3277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4938" y="404814"/>
            <a:ext cx="1643062" cy="187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4" name="Text Placeholder 8"/>
          <p:cNvSpPr>
            <a:spLocks noGrp="1"/>
          </p:cNvSpPr>
          <p:nvPr>
            <p:ph type="body" idx="4294967295"/>
          </p:nvPr>
        </p:nvSpPr>
        <p:spPr>
          <a:xfrm>
            <a:off x="1981200" y="1535113"/>
            <a:ext cx="4040188" cy="639762"/>
          </a:xfrm>
        </p:spPr>
        <p:txBody>
          <a:bodyPr anchor="b"/>
          <a:lstStyle/>
          <a:p>
            <a:pPr marL="0" indent="0" eaLnBrk="1" hangingPunct="1">
              <a:buNone/>
            </a:pPr>
            <a:r>
              <a:rPr lang="en-GB" altLang="en-US" sz="2400" b="1"/>
              <a:t>Definition</a:t>
            </a:r>
          </a:p>
        </p:txBody>
      </p:sp>
    </p:spTree>
    <p:extLst>
      <p:ext uri="{BB962C8B-B14F-4D97-AF65-F5344CB8AC3E}">
        <p14:creationId xmlns:p14="http://schemas.microsoft.com/office/powerpoint/2010/main" val="95444884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Oval 2"/>
          <p:cNvSpPr>
            <a:spLocks noChangeArrowheads="1"/>
          </p:cNvSpPr>
          <p:nvPr/>
        </p:nvSpPr>
        <p:spPr bwMode="ltGray">
          <a:xfrm rot="21051773">
            <a:off x="2832101" y="581025"/>
            <a:ext cx="2424113" cy="801688"/>
          </a:xfrm>
          <a:prstGeom prst="ellipse">
            <a:avLst/>
          </a:prstGeom>
          <a:solidFill>
            <a:srgbClr val="CCECFF"/>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3795" name="Title 1"/>
          <p:cNvSpPr>
            <a:spLocks/>
          </p:cNvSpPr>
          <p:nvPr/>
        </p:nvSpPr>
        <p:spPr bwMode="auto">
          <a:xfrm>
            <a:off x="1981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pPr>
            <a:r>
              <a:rPr lang="en-GB" altLang="en-US" sz="3600">
                <a:solidFill>
                  <a:srgbClr val="000000"/>
                </a:solidFill>
              </a:rPr>
              <a:t>Necessary Non-Value Added</a:t>
            </a:r>
            <a:br>
              <a:rPr lang="en-GB" altLang="en-US" sz="3600">
                <a:solidFill>
                  <a:srgbClr val="000000"/>
                </a:solidFill>
              </a:rPr>
            </a:br>
            <a:r>
              <a:rPr lang="en-GB" altLang="en-US" sz="3600">
                <a:solidFill>
                  <a:srgbClr val="000000"/>
                </a:solidFill>
              </a:rPr>
              <a:t> Activity</a:t>
            </a:r>
          </a:p>
        </p:txBody>
      </p:sp>
      <p:sp>
        <p:nvSpPr>
          <p:cNvPr id="33796" name="Text Placeholder 2"/>
          <p:cNvSpPr>
            <a:spLocks/>
          </p:cNvSpPr>
          <p:nvPr/>
        </p:nvSpPr>
        <p:spPr bwMode="auto">
          <a:xfrm>
            <a:off x="1981200" y="1535113"/>
            <a:ext cx="4040188" cy="639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Aft>
                <a:spcPct val="0"/>
              </a:spcAft>
              <a:buNone/>
            </a:pPr>
            <a:r>
              <a:rPr lang="en-GB" altLang="en-US" sz="2400" b="1">
                <a:solidFill>
                  <a:srgbClr val="000000"/>
                </a:solidFill>
              </a:rPr>
              <a:t>Definition</a:t>
            </a:r>
          </a:p>
        </p:txBody>
      </p:sp>
      <p:pic>
        <p:nvPicPr>
          <p:cNvPr id="3379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59825" y="454026"/>
            <a:ext cx="1657350"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Content Placeholder 3"/>
          <p:cNvSpPr>
            <a:spLocks/>
          </p:cNvSpPr>
          <p:nvPr/>
        </p:nvSpPr>
        <p:spPr bwMode="auto">
          <a:xfrm>
            <a:off x="1981201" y="2174875"/>
            <a:ext cx="8291513" cy="3951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Aft>
                <a:spcPct val="0"/>
              </a:spcAft>
            </a:pPr>
            <a:r>
              <a:rPr lang="en-GB" altLang="en-US">
                <a:solidFill>
                  <a:srgbClr val="000000"/>
                </a:solidFill>
              </a:rPr>
              <a:t>An activity for which the customer is unwilling to pay</a:t>
            </a:r>
          </a:p>
          <a:p>
            <a:pPr eaLnBrk="1" fontAlgn="base" hangingPunct="1">
              <a:spcAft>
                <a:spcPct val="0"/>
              </a:spcAft>
            </a:pPr>
            <a:r>
              <a:rPr lang="en-GB" altLang="en-US">
                <a:solidFill>
                  <a:srgbClr val="000000"/>
                </a:solidFill>
              </a:rPr>
              <a:t>An activity that has to be done to allow value added activity to happen</a:t>
            </a:r>
          </a:p>
          <a:p>
            <a:pPr eaLnBrk="1" fontAlgn="base" hangingPunct="1">
              <a:spcAft>
                <a:spcPct val="0"/>
              </a:spcAft>
            </a:pPr>
            <a:r>
              <a:rPr lang="en-GB" altLang="en-US" i="1">
                <a:solidFill>
                  <a:srgbClr val="000000"/>
                </a:solidFill>
              </a:rPr>
              <a:t>Be careful of these – all too often cover for make-work</a:t>
            </a:r>
          </a:p>
          <a:p>
            <a:pPr lvl="1" eaLnBrk="1" fontAlgn="base" hangingPunct="1">
              <a:spcAft>
                <a:spcPct val="0"/>
              </a:spcAft>
            </a:pPr>
            <a:r>
              <a:rPr lang="en-GB" altLang="en-US" i="1">
                <a:solidFill>
                  <a:srgbClr val="000000"/>
                </a:solidFill>
              </a:rPr>
              <a:t>Simple question - is the necessity real?</a:t>
            </a:r>
          </a:p>
        </p:txBody>
      </p:sp>
    </p:spTree>
    <p:extLst>
      <p:ext uri="{BB962C8B-B14F-4D97-AF65-F5344CB8AC3E}">
        <p14:creationId xmlns:p14="http://schemas.microsoft.com/office/powerpoint/2010/main" val="20743150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xfrm>
            <a:off x="2452688" y="428625"/>
            <a:ext cx="8215312" cy="1066800"/>
          </a:xfrm>
        </p:spPr>
        <p:txBody>
          <a:bodyPr/>
          <a:lstStyle/>
          <a:p>
            <a:pPr algn="l" eaLnBrk="1" hangingPunct="1"/>
            <a:r>
              <a:rPr lang="en-US" altLang="en-US" sz="4200">
                <a:solidFill>
                  <a:srgbClr val="2F3581"/>
                </a:solidFill>
              </a:rPr>
              <a:t>Waste = Non-Value Added Activity</a:t>
            </a:r>
            <a:endParaRPr lang="en-US" altLang="en-US" smtClean="0">
              <a:solidFill>
                <a:srgbClr val="2F3581"/>
              </a:solidFill>
            </a:endParaRPr>
          </a:p>
        </p:txBody>
      </p:sp>
      <p:sp>
        <p:nvSpPr>
          <p:cNvPr id="34819" name="Oval 3"/>
          <p:cNvSpPr>
            <a:spLocks noChangeArrowheads="1"/>
          </p:cNvSpPr>
          <p:nvPr/>
        </p:nvSpPr>
        <p:spPr bwMode="ltGray">
          <a:xfrm rot="21051773">
            <a:off x="2492376" y="2019301"/>
            <a:ext cx="6894513" cy="3743325"/>
          </a:xfrm>
          <a:prstGeom prst="ellipse">
            <a:avLst/>
          </a:prstGeom>
          <a:solidFill>
            <a:srgbClr val="CCECFF"/>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4820" name="Rectangle 4"/>
          <p:cNvSpPr>
            <a:spLocks noGrp="1" noChangeArrowheads="1"/>
          </p:cNvSpPr>
          <p:nvPr>
            <p:ph type="body" idx="4294967295"/>
          </p:nvPr>
        </p:nvSpPr>
        <p:spPr>
          <a:xfrm>
            <a:off x="2554288" y="2636838"/>
            <a:ext cx="6769100" cy="1839912"/>
          </a:xfrm>
        </p:spPr>
        <p:txBody>
          <a:bodyPr/>
          <a:lstStyle/>
          <a:p>
            <a:pPr marL="0" indent="0" algn="ctr" eaLnBrk="1" hangingPunct="1">
              <a:lnSpc>
                <a:spcPct val="150000"/>
              </a:lnSpc>
              <a:spcBef>
                <a:spcPts val="600"/>
              </a:spcBef>
              <a:buNone/>
            </a:pPr>
            <a:r>
              <a:rPr lang="en-US" altLang="en-US" smtClean="0"/>
              <a:t>Eliminating waste from the workspace ensures that non-value added activities are eliminated from the process</a:t>
            </a:r>
          </a:p>
        </p:txBody>
      </p:sp>
    </p:spTree>
    <p:extLst>
      <p:ext uri="{BB962C8B-B14F-4D97-AF65-F5344CB8AC3E}">
        <p14:creationId xmlns:p14="http://schemas.microsoft.com/office/powerpoint/2010/main" val="184694588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475"/>
          <p:cNvSpPr>
            <a:spLocks noGrp="1" noChangeArrowheads="1"/>
          </p:cNvSpPr>
          <p:nvPr>
            <p:ph type="title" idx="4294967295"/>
          </p:nvPr>
        </p:nvSpPr>
        <p:spPr>
          <a:xfrm>
            <a:off x="3130550" y="274639"/>
            <a:ext cx="6332538" cy="1012825"/>
          </a:xfrm>
        </p:spPr>
        <p:txBody>
          <a:bodyPr/>
          <a:lstStyle/>
          <a:p>
            <a:pPr eaLnBrk="1" hangingPunct="1"/>
            <a:r>
              <a:rPr lang="en-US" altLang="en-US" smtClean="0"/>
              <a:t>7 Wastes</a:t>
            </a:r>
          </a:p>
        </p:txBody>
      </p:sp>
      <p:sp>
        <p:nvSpPr>
          <p:cNvPr id="35843" name="AutoShape 199"/>
          <p:cNvSpPr>
            <a:spLocks noChangeArrowheads="1"/>
          </p:cNvSpPr>
          <p:nvPr/>
        </p:nvSpPr>
        <p:spPr bwMode="auto">
          <a:xfrm>
            <a:off x="9266238" y="3643313"/>
            <a:ext cx="1187450" cy="2259012"/>
          </a:xfrm>
          <a:prstGeom prst="can">
            <a:avLst>
              <a:gd name="adj" fmla="val 37502"/>
            </a:avLst>
          </a:prstGeom>
          <a:solidFill>
            <a:srgbClr val="FFFF00"/>
          </a:solidFill>
          <a:ln w="38100">
            <a:solidFill>
              <a:schemeClr val="tx1"/>
            </a:solidFill>
            <a:prstDash val="lgDashDotDot"/>
            <a:round/>
            <a:headEnd/>
            <a:tailEnd/>
          </a:ln>
          <a:effectLst>
            <a:prstShdw prst="shdw11">
              <a:schemeClr val="bg2"/>
            </a:prstShdw>
          </a:effec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44" name="AutoShape 200"/>
          <p:cNvSpPr>
            <a:spLocks noChangeArrowheads="1"/>
          </p:cNvSpPr>
          <p:nvPr/>
        </p:nvSpPr>
        <p:spPr bwMode="auto">
          <a:xfrm>
            <a:off x="7908926" y="3771901"/>
            <a:ext cx="1089025" cy="2259013"/>
          </a:xfrm>
          <a:prstGeom prst="can">
            <a:avLst>
              <a:gd name="adj" fmla="val 40920"/>
            </a:avLst>
          </a:prstGeom>
          <a:solidFill>
            <a:srgbClr val="FFC000"/>
          </a:solidFill>
          <a:ln w="38100">
            <a:solidFill>
              <a:schemeClr val="tx1"/>
            </a:solidFill>
            <a:prstDash val="lgDashDotDot"/>
            <a:round/>
            <a:headEnd/>
            <a:tailEnd/>
          </a:ln>
          <a:effectLst>
            <a:prstShdw prst="shdw11">
              <a:schemeClr val="bg2"/>
            </a:prstShdw>
          </a:effec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fontAlgn="base">
              <a:spcBef>
                <a:spcPct val="0"/>
              </a:spcBef>
              <a:spcAft>
                <a:spcPct val="0"/>
              </a:spcAft>
              <a:buNone/>
            </a:pPr>
            <a:endParaRPr lang="en-US" altLang="en-US" sz="1800">
              <a:solidFill>
                <a:srgbClr val="000000"/>
              </a:solidFill>
              <a:latin typeface="Times New Roman" panose="02020603050405020304" pitchFamily="18" charset="0"/>
            </a:endParaRPr>
          </a:p>
        </p:txBody>
      </p:sp>
      <p:sp>
        <p:nvSpPr>
          <p:cNvPr id="35845" name="AutoShape 201"/>
          <p:cNvSpPr>
            <a:spLocks noChangeArrowheads="1"/>
          </p:cNvSpPr>
          <p:nvPr/>
        </p:nvSpPr>
        <p:spPr bwMode="auto">
          <a:xfrm>
            <a:off x="6569075" y="3771901"/>
            <a:ext cx="1087438" cy="2259013"/>
          </a:xfrm>
          <a:prstGeom prst="can">
            <a:avLst>
              <a:gd name="adj" fmla="val 40951"/>
            </a:avLst>
          </a:prstGeom>
          <a:solidFill>
            <a:srgbClr val="92D050"/>
          </a:solidFill>
          <a:ln w="38100">
            <a:solidFill>
              <a:schemeClr val="tx1"/>
            </a:solidFill>
            <a:prstDash val="lgDashDotDot"/>
            <a:round/>
            <a:headEnd/>
            <a:tailEnd/>
          </a:ln>
          <a:effectLst>
            <a:prstShdw prst="shdw11">
              <a:schemeClr val="bg2"/>
            </a:prstShdw>
          </a:effec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fontAlgn="base">
              <a:spcBef>
                <a:spcPct val="0"/>
              </a:spcBef>
              <a:spcAft>
                <a:spcPct val="0"/>
              </a:spcAft>
              <a:buNone/>
            </a:pPr>
            <a:endParaRPr lang="en-US" altLang="en-US" sz="1800">
              <a:solidFill>
                <a:srgbClr val="000000"/>
              </a:solidFill>
              <a:latin typeface="Times New Roman" panose="02020603050405020304" pitchFamily="18" charset="0"/>
            </a:endParaRPr>
          </a:p>
        </p:txBody>
      </p:sp>
      <p:sp>
        <p:nvSpPr>
          <p:cNvPr id="35846" name="AutoShape 202"/>
          <p:cNvSpPr>
            <a:spLocks noChangeArrowheads="1"/>
          </p:cNvSpPr>
          <p:nvPr/>
        </p:nvSpPr>
        <p:spPr bwMode="auto">
          <a:xfrm>
            <a:off x="5130801" y="3771901"/>
            <a:ext cx="1185863" cy="2259013"/>
          </a:xfrm>
          <a:prstGeom prst="can">
            <a:avLst>
              <a:gd name="adj" fmla="val 37552"/>
            </a:avLst>
          </a:prstGeom>
          <a:solidFill>
            <a:srgbClr val="00B0F0"/>
          </a:solidFill>
          <a:ln w="38100">
            <a:solidFill>
              <a:schemeClr val="tx1"/>
            </a:solidFill>
            <a:prstDash val="lgDashDotDot"/>
            <a:round/>
            <a:headEnd/>
            <a:tailEnd/>
          </a:ln>
          <a:effectLst>
            <a:prstShdw prst="shdw11">
              <a:schemeClr val="bg2"/>
            </a:prstShdw>
          </a:effectLst>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fontAlgn="base">
              <a:spcBef>
                <a:spcPct val="0"/>
              </a:spcBef>
              <a:spcAft>
                <a:spcPct val="0"/>
              </a:spcAft>
              <a:buNone/>
            </a:pPr>
            <a:endParaRPr lang="fr-CA" altLang="en-US" sz="1800">
              <a:solidFill>
                <a:srgbClr val="000000"/>
              </a:solidFill>
              <a:latin typeface="Times New Roman" panose="02020603050405020304" pitchFamily="18" charset="0"/>
            </a:endParaRPr>
          </a:p>
        </p:txBody>
      </p:sp>
      <p:sp>
        <p:nvSpPr>
          <p:cNvPr id="35847" name="Text Box 203"/>
          <p:cNvSpPr txBox="1">
            <a:spLocks noChangeArrowheads="1"/>
          </p:cNvSpPr>
          <p:nvPr/>
        </p:nvSpPr>
        <p:spPr bwMode="auto">
          <a:xfrm rot="3473529">
            <a:off x="5117307" y="5036344"/>
            <a:ext cx="14509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prstDash val="lgDashDotDot"/>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50000"/>
              </a:spcBef>
              <a:spcAft>
                <a:spcPct val="0"/>
              </a:spcAft>
              <a:buNone/>
            </a:pPr>
            <a:r>
              <a:rPr lang="en-US" altLang="en-US" sz="1800" b="1">
                <a:solidFill>
                  <a:srgbClr val="000000"/>
                </a:solidFill>
                <a:latin typeface="Times New Roman" panose="02020603050405020304" pitchFamily="18" charset="0"/>
              </a:rPr>
              <a:t>Waiting</a:t>
            </a:r>
          </a:p>
        </p:txBody>
      </p:sp>
      <p:sp>
        <p:nvSpPr>
          <p:cNvPr id="481" name="AutoShape 204"/>
          <p:cNvSpPr>
            <a:spLocks noChangeArrowheads="1"/>
          </p:cNvSpPr>
          <p:nvPr/>
        </p:nvSpPr>
        <p:spPr bwMode="auto">
          <a:xfrm>
            <a:off x="5732464" y="1863726"/>
            <a:ext cx="1089025" cy="2259013"/>
          </a:xfrm>
          <a:prstGeom prst="can">
            <a:avLst>
              <a:gd name="adj" fmla="val 38295"/>
            </a:avLst>
          </a:prstGeom>
          <a:solidFill>
            <a:srgbClr val="FF66CC"/>
          </a:solidFill>
          <a:ln w="38100">
            <a:solidFill>
              <a:schemeClr val="tx1"/>
            </a:solidFill>
            <a:prstDash val="lgDashDotDot"/>
            <a:round/>
            <a:headEnd/>
            <a:tailEnd/>
          </a:ln>
          <a:effectLst>
            <a:outerShdw sy="50000" rotWithShape="0">
              <a:schemeClr val="bg2"/>
            </a:outerShdw>
          </a:effectLst>
        </p:spPr>
        <p:txBody>
          <a:bodyPr vert="wordArtVert" wrap="none" bIns="0" anchor="ctr"/>
          <a:lstStyle/>
          <a:p>
            <a:pPr algn="ctr" eaLnBrk="0" hangingPunct="0">
              <a:defRPr/>
            </a:pPr>
            <a:endParaRPr lang="en-US" dirty="0">
              <a:solidFill>
                <a:srgbClr val="000000"/>
              </a:solidFill>
              <a:latin typeface="Times New Roman" pitchFamily="18" charset="0"/>
            </a:endParaRPr>
          </a:p>
        </p:txBody>
      </p:sp>
      <p:sp>
        <p:nvSpPr>
          <p:cNvPr id="482" name="AutoShape 205"/>
          <p:cNvSpPr>
            <a:spLocks noChangeArrowheads="1"/>
          </p:cNvSpPr>
          <p:nvPr/>
        </p:nvSpPr>
        <p:spPr bwMode="auto">
          <a:xfrm>
            <a:off x="7150101" y="1863726"/>
            <a:ext cx="1089025" cy="2259013"/>
          </a:xfrm>
          <a:prstGeom prst="can">
            <a:avLst>
              <a:gd name="adj" fmla="val 40873"/>
            </a:avLst>
          </a:prstGeom>
          <a:solidFill>
            <a:srgbClr val="66FF66"/>
          </a:solidFill>
          <a:ln w="38100">
            <a:solidFill>
              <a:schemeClr val="tx1"/>
            </a:solidFill>
            <a:prstDash val="lgDashDotDot"/>
            <a:round/>
            <a:headEnd/>
            <a:tailEnd/>
          </a:ln>
          <a:effectLst>
            <a:outerShdw sy="50000" rotWithShape="0">
              <a:schemeClr val="bg2"/>
            </a:outerShdw>
          </a:effectLst>
        </p:spPr>
        <p:txBody>
          <a:bodyPr wrap="none" anchor="ctr"/>
          <a:lstStyle/>
          <a:p>
            <a:pPr algn="ctr" eaLnBrk="0" hangingPunct="0">
              <a:defRPr/>
            </a:pPr>
            <a:r>
              <a:rPr lang="en-US" b="1" dirty="0">
                <a:solidFill>
                  <a:srgbClr val="000000"/>
                </a:solidFill>
                <a:effectLst>
                  <a:outerShdw blurRad="38100" dist="38100" dir="2700000" algn="tl">
                    <a:srgbClr val="FFFFFF"/>
                  </a:outerShdw>
                </a:effectLst>
                <a:latin typeface="Times New Roman" pitchFamily="18" charset="0"/>
              </a:rPr>
              <a:t>Inventory</a:t>
            </a:r>
            <a:endParaRPr lang="en-US" dirty="0">
              <a:solidFill>
                <a:srgbClr val="000000"/>
              </a:solidFill>
              <a:latin typeface="Times New Roman" pitchFamily="18" charset="0"/>
            </a:endParaRPr>
          </a:p>
        </p:txBody>
      </p:sp>
      <p:sp>
        <p:nvSpPr>
          <p:cNvPr id="35850" name="AutoShape 206"/>
          <p:cNvSpPr>
            <a:spLocks noChangeArrowheads="1"/>
          </p:cNvSpPr>
          <p:nvPr/>
        </p:nvSpPr>
        <p:spPr bwMode="auto">
          <a:xfrm>
            <a:off x="8566150" y="1863726"/>
            <a:ext cx="1087438" cy="2259013"/>
          </a:xfrm>
          <a:prstGeom prst="can">
            <a:avLst>
              <a:gd name="adj" fmla="val 40961"/>
            </a:avLst>
          </a:prstGeom>
          <a:solidFill>
            <a:srgbClr val="FF0000"/>
          </a:solidFill>
          <a:ln w="38100">
            <a:solidFill>
              <a:schemeClr val="tx1"/>
            </a:solidFill>
            <a:prstDash val="lgDashDotDot"/>
            <a:round/>
            <a:headEnd/>
            <a:tailEnd/>
          </a:ln>
          <a:effectLst>
            <a:outerShdw sy="50000" rotWithShape="0">
              <a:schemeClr val="bg2"/>
            </a:outerShdw>
          </a:effec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fontAlgn="base">
              <a:spcBef>
                <a:spcPct val="0"/>
              </a:spcBef>
              <a:spcAft>
                <a:spcPct val="0"/>
              </a:spcAft>
            </a:pPr>
            <a:endParaRPr lang="fr-CA" altLang="en-US">
              <a:solidFill>
                <a:srgbClr val="000000"/>
              </a:solidFill>
              <a:latin typeface="Times New Roman" panose="02020603050405020304" pitchFamily="18" charset="0"/>
            </a:endParaRPr>
          </a:p>
        </p:txBody>
      </p:sp>
      <p:sp>
        <p:nvSpPr>
          <p:cNvPr id="484" name="Text Box 207"/>
          <p:cNvSpPr txBox="1">
            <a:spLocks noChangeArrowheads="1"/>
          </p:cNvSpPr>
          <p:nvPr/>
        </p:nvSpPr>
        <p:spPr bwMode="auto">
          <a:xfrm>
            <a:off x="8616951" y="2809875"/>
            <a:ext cx="1135063" cy="369888"/>
          </a:xfrm>
          <a:prstGeom prst="rect">
            <a:avLst/>
          </a:prstGeom>
          <a:noFill/>
          <a:ln w="38100">
            <a:noFill/>
            <a:prstDash val="lgDashDotDot"/>
            <a:miter lim="800000"/>
            <a:headEnd/>
            <a:tailEnd/>
          </a:ln>
          <a:effectLst/>
        </p:spPr>
        <p:txBody>
          <a:bodyPr>
            <a:spAutoFit/>
          </a:bodyPr>
          <a:lstStyle/>
          <a:p>
            <a:pPr eaLnBrk="0" hangingPunct="0">
              <a:spcBef>
                <a:spcPct val="50000"/>
              </a:spcBef>
              <a:defRPr/>
            </a:pPr>
            <a:r>
              <a:rPr lang="en-US" b="1" dirty="0">
                <a:solidFill>
                  <a:srgbClr val="000000"/>
                </a:solidFill>
                <a:effectLst>
                  <a:outerShdw blurRad="38100" dist="38100" dir="2700000" algn="tl">
                    <a:srgbClr val="C0C0C0"/>
                  </a:outerShdw>
                </a:effectLst>
                <a:latin typeface="Times New Roman" pitchFamily="18" charset="0"/>
              </a:rPr>
              <a:t>Motion</a:t>
            </a:r>
            <a:endParaRPr lang="en-US" dirty="0">
              <a:solidFill>
                <a:srgbClr val="000000"/>
              </a:solidFill>
              <a:latin typeface="Times New Roman" pitchFamily="18" charset="0"/>
            </a:endParaRPr>
          </a:p>
        </p:txBody>
      </p:sp>
      <p:sp>
        <p:nvSpPr>
          <p:cNvPr id="35852" name="Oval 209"/>
          <p:cNvSpPr>
            <a:spLocks noChangeArrowheads="1"/>
          </p:cNvSpPr>
          <p:nvPr/>
        </p:nvSpPr>
        <p:spPr bwMode="auto">
          <a:xfrm>
            <a:off x="9294814" y="1944688"/>
            <a:ext cx="204787" cy="133350"/>
          </a:xfrm>
          <a:prstGeom prst="ellipse">
            <a:avLst/>
          </a:prstGeom>
          <a:solidFill>
            <a:schemeClr val="tx1">
              <a:alpha val="50195"/>
            </a:schemeClr>
          </a:solidFill>
          <a:ln w="38100">
            <a:solidFill>
              <a:schemeClr val="tx1"/>
            </a:solidFill>
            <a:prstDash val="lgDashDotDot"/>
            <a:round/>
            <a:headEnd/>
            <a:tailEnd/>
          </a:ln>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53" name="Oval 210"/>
          <p:cNvSpPr>
            <a:spLocks noChangeArrowheads="1"/>
          </p:cNvSpPr>
          <p:nvPr/>
        </p:nvSpPr>
        <p:spPr bwMode="auto">
          <a:xfrm>
            <a:off x="9629776" y="4057650"/>
            <a:ext cx="206375" cy="133350"/>
          </a:xfrm>
          <a:prstGeom prst="ellipse">
            <a:avLst/>
          </a:prstGeom>
          <a:solidFill>
            <a:schemeClr val="tx1">
              <a:alpha val="50195"/>
            </a:schemeClr>
          </a:solidFill>
          <a:ln w="38100">
            <a:solidFill>
              <a:schemeClr val="tx1"/>
            </a:solidFill>
            <a:prstDash val="lgDashDotDot"/>
            <a:round/>
            <a:headEnd/>
            <a:tailEnd/>
          </a:ln>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54" name="Oval 211"/>
          <p:cNvSpPr>
            <a:spLocks noChangeArrowheads="1"/>
          </p:cNvSpPr>
          <p:nvPr/>
        </p:nvSpPr>
        <p:spPr bwMode="auto">
          <a:xfrm>
            <a:off x="5668963" y="1944688"/>
            <a:ext cx="207962" cy="133350"/>
          </a:xfrm>
          <a:prstGeom prst="ellipse">
            <a:avLst/>
          </a:prstGeom>
          <a:solidFill>
            <a:schemeClr val="tx1">
              <a:alpha val="50195"/>
            </a:schemeClr>
          </a:solidFill>
          <a:ln w="38100">
            <a:solidFill>
              <a:schemeClr val="tx1"/>
            </a:solidFill>
            <a:prstDash val="lgDashDotDot"/>
            <a:round/>
            <a:headEnd/>
            <a:tailEnd/>
          </a:ln>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55" name="Oval 212"/>
          <p:cNvSpPr>
            <a:spLocks noChangeArrowheads="1"/>
          </p:cNvSpPr>
          <p:nvPr/>
        </p:nvSpPr>
        <p:spPr bwMode="auto">
          <a:xfrm>
            <a:off x="7550151" y="2147889"/>
            <a:ext cx="206375" cy="134937"/>
          </a:xfrm>
          <a:prstGeom prst="ellipse">
            <a:avLst/>
          </a:prstGeom>
          <a:solidFill>
            <a:schemeClr val="tx1">
              <a:alpha val="50195"/>
            </a:schemeClr>
          </a:solidFill>
          <a:ln w="38100">
            <a:solidFill>
              <a:schemeClr val="tx1"/>
            </a:solidFill>
            <a:prstDash val="lgDashDotDot"/>
            <a:round/>
            <a:headEnd/>
            <a:tailEnd/>
          </a:ln>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56" name="Oval 213"/>
          <p:cNvSpPr>
            <a:spLocks noChangeArrowheads="1"/>
          </p:cNvSpPr>
          <p:nvPr/>
        </p:nvSpPr>
        <p:spPr bwMode="auto">
          <a:xfrm>
            <a:off x="8221664" y="4065589"/>
            <a:ext cx="204787" cy="134937"/>
          </a:xfrm>
          <a:prstGeom prst="ellipse">
            <a:avLst/>
          </a:prstGeom>
          <a:solidFill>
            <a:schemeClr val="tx1">
              <a:alpha val="50195"/>
            </a:schemeClr>
          </a:solidFill>
          <a:ln w="38100">
            <a:solidFill>
              <a:schemeClr val="tx1"/>
            </a:solidFill>
            <a:prstDash val="lgDashDotDot"/>
            <a:round/>
            <a:headEnd/>
            <a:tailEnd/>
          </a:ln>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57" name="Oval 214"/>
          <p:cNvSpPr>
            <a:spLocks noChangeArrowheads="1"/>
          </p:cNvSpPr>
          <p:nvPr/>
        </p:nvSpPr>
        <p:spPr bwMode="auto">
          <a:xfrm>
            <a:off x="5200650" y="4065589"/>
            <a:ext cx="204788" cy="134937"/>
          </a:xfrm>
          <a:prstGeom prst="ellipse">
            <a:avLst/>
          </a:prstGeom>
          <a:solidFill>
            <a:schemeClr val="tx1">
              <a:alpha val="50195"/>
            </a:schemeClr>
          </a:solidFill>
          <a:ln w="38100">
            <a:solidFill>
              <a:schemeClr val="tx1"/>
            </a:solidFill>
            <a:prstDash val="lgDashDotDot"/>
            <a:round/>
            <a:headEnd/>
            <a:tailEnd/>
          </a:ln>
        </p:spPr>
        <p:txBody>
          <a:bodyPr wrap="none"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492" name="Text Box 208"/>
          <p:cNvSpPr txBox="1">
            <a:spLocks noChangeArrowheads="1"/>
          </p:cNvSpPr>
          <p:nvPr/>
        </p:nvSpPr>
        <p:spPr bwMode="auto">
          <a:xfrm rot="17466346">
            <a:off x="6181726" y="4886326"/>
            <a:ext cx="1846262" cy="369887"/>
          </a:xfrm>
          <a:prstGeom prst="rect">
            <a:avLst/>
          </a:prstGeom>
          <a:noFill/>
          <a:ln w="38100">
            <a:noFill/>
            <a:prstDash val="lgDashDotDot"/>
            <a:miter lim="800000"/>
            <a:headEnd/>
            <a:tailEnd/>
          </a:ln>
          <a:effectLst/>
        </p:spPr>
        <p:txBody>
          <a:bodyPr>
            <a:spAutoFit/>
          </a:bodyPr>
          <a:lstStyle/>
          <a:p>
            <a:pPr eaLnBrk="0" hangingPunct="0">
              <a:spcBef>
                <a:spcPct val="50000"/>
              </a:spcBef>
              <a:defRPr/>
            </a:pPr>
            <a:r>
              <a:rPr lang="en-US" b="1" dirty="0">
                <a:solidFill>
                  <a:srgbClr val="000000"/>
                </a:solidFill>
                <a:effectLst>
                  <a:outerShdw blurRad="38100" dist="38100" dir="2700000" algn="tl">
                    <a:srgbClr val="C0C0C0"/>
                  </a:outerShdw>
                </a:effectLst>
                <a:latin typeface="Times New Roman" pitchFamily="18" charset="0"/>
              </a:rPr>
              <a:t>Over processing</a:t>
            </a:r>
            <a:endParaRPr lang="en-US" dirty="0">
              <a:solidFill>
                <a:srgbClr val="000000"/>
              </a:solidFill>
              <a:latin typeface="Times New Roman" pitchFamily="18" charset="0"/>
            </a:endParaRPr>
          </a:p>
        </p:txBody>
      </p:sp>
      <p:sp>
        <p:nvSpPr>
          <p:cNvPr id="35859" name="Oval 2"/>
          <p:cNvSpPr>
            <a:spLocks noChangeArrowheads="1"/>
          </p:cNvSpPr>
          <p:nvPr/>
        </p:nvSpPr>
        <p:spPr bwMode="auto">
          <a:xfrm flipV="1">
            <a:off x="2135189" y="4005263"/>
            <a:ext cx="642937" cy="519112"/>
          </a:xfrm>
          <a:prstGeom prst="ellipse">
            <a:avLst/>
          </a:prstGeom>
          <a:solidFill>
            <a:srgbClr val="99CCFF"/>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60" name="Oval 3"/>
          <p:cNvSpPr>
            <a:spLocks noChangeArrowheads="1"/>
          </p:cNvSpPr>
          <p:nvPr/>
        </p:nvSpPr>
        <p:spPr bwMode="auto">
          <a:xfrm flipV="1">
            <a:off x="2135189" y="1643063"/>
            <a:ext cx="642937" cy="519112"/>
          </a:xfrm>
          <a:prstGeom prst="ellipse">
            <a:avLst/>
          </a:prstGeom>
          <a:solidFill>
            <a:srgbClr val="99CCFF"/>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61" name="Oval 4"/>
          <p:cNvSpPr>
            <a:spLocks noChangeArrowheads="1"/>
          </p:cNvSpPr>
          <p:nvPr/>
        </p:nvSpPr>
        <p:spPr bwMode="auto">
          <a:xfrm flipV="1">
            <a:off x="2135189" y="2252663"/>
            <a:ext cx="642937" cy="519112"/>
          </a:xfrm>
          <a:prstGeom prst="ellipse">
            <a:avLst/>
          </a:prstGeom>
          <a:solidFill>
            <a:srgbClr val="99CCFF"/>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62" name="Oval 5"/>
          <p:cNvSpPr>
            <a:spLocks noChangeArrowheads="1"/>
          </p:cNvSpPr>
          <p:nvPr/>
        </p:nvSpPr>
        <p:spPr bwMode="auto">
          <a:xfrm flipV="1">
            <a:off x="2135189" y="2786063"/>
            <a:ext cx="642937" cy="519112"/>
          </a:xfrm>
          <a:prstGeom prst="ellipse">
            <a:avLst/>
          </a:prstGeom>
          <a:solidFill>
            <a:srgbClr val="99CCFF"/>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63" name="Oval 6"/>
          <p:cNvSpPr>
            <a:spLocks noChangeArrowheads="1"/>
          </p:cNvSpPr>
          <p:nvPr/>
        </p:nvSpPr>
        <p:spPr bwMode="auto">
          <a:xfrm flipV="1">
            <a:off x="2135189" y="3395663"/>
            <a:ext cx="642937" cy="519112"/>
          </a:xfrm>
          <a:prstGeom prst="ellipse">
            <a:avLst/>
          </a:prstGeom>
          <a:solidFill>
            <a:srgbClr val="99CCFF"/>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64" name="Oval 7"/>
          <p:cNvSpPr>
            <a:spLocks noChangeArrowheads="1"/>
          </p:cNvSpPr>
          <p:nvPr/>
        </p:nvSpPr>
        <p:spPr bwMode="auto">
          <a:xfrm flipV="1">
            <a:off x="2135189" y="4538663"/>
            <a:ext cx="642937" cy="519112"/>
          </a:xfrm>
          <a:prstGeom prst="ellipse">
            <a:avLst/>
          </a:prstGeom>
          <a:solidFill>
            <a:srgbClr val="99CCFF"/>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65" name="Oval 8"/>
          <p:cNvSpPr>
            <a:spLocks noChangeArrowheads="1"/>
          </p:cNvSpPr>
          <p:nvPr/>
        </p:nvSpPr>
        <p:spPr bwMode="auto">
          <a:xfrm flipV="1">
            <a:off x="2135189" y="5148263"/>
            <a:ext cx="642937" cy="519112"/>
          </a:xfrm>
          <a:prstGeom prst="ellipse">
            <a:avLst/>
          </a:prstGeom>
          <a:solidFill>
            <a:srgbClr val="99CCFF"/>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base" hangingPunct="1">
              <a:spcBef>
                <a:spcPct val="0"/>
              </a:spcBef>
              <a:spcAft>
                <a:spcPct val="0"/>
              </a:spcAft>
              <a:buNone/>
            </a:pPr>
            <a:endParaRPr lang="en-US" altLang="en-US" sz="1800">
              <a:solidFill>
                <a:srgbClr val="000000"/>
              </a:solidFill>
              <a:latin typeface="Calibri" panose="020F0502020204030204" pitchFamily="34" charset="0"/>
            </a:endParaRPr>
          </a:p>
        </p:txBody>
      </p:sp>
      <p:sp>
        <p:nvSpPr>
          <p:cNvPr id="35866" name="Rectangle 10"/>
          <p:cNvSpPr txBox="1">
            <a:spLocks noChangeArrowheads="1"/>
          </p:cNvSpPr>
          <p:nvPr/>
        </p:nvSpPr>
        <p:spPr bwMode="auto">
          <a:xfrm>
            <a:off x="2279651" y="1412876"/>
            <a:ext cx="3332163" cy="502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93700" indent="-393700" eaLnBrk="0" hangingPunct="0">
              <a:defRPr>
                <a:solidFill>
                  <a:schemeClr val="tx1"/>
                </a:solidFill>
                <a:latin typeface="Arial" panose="020B0604020202020204" pitchFamily="34" charset="0"/>
              </a:defRPr>
            </a:lvl1pPr>
            <a:lvl2pPr marL="800100" indent="-342900" eaLnBrk="0" hangingPunct="0">
              <a:defRPr>
                <a:solidFill>
                  <a:schemeClr val="tx1"/>
                </a:solidFill>
                <a:latin typeface="Arial" panose="020B0604020202020204" pitchFamily="34" charset="0"/>
              </a:defRPr>
            </a:lvl2pPr>
            <a:lvl3pPr marL="1257300" indent="-342900" eaLnBrk="0" hangingPunct="0">
              <a:defRPr>
                <a:solidFill>
                  <a:schemeClr val="tx1"/>
                </a:solidFill>
                <a:latin typeface="Arial" panose="020B0604020202020204" pitchFamily="34" charset="0"/>
              </a:defRPr>
            </a:lvl3pPr>
            <a:lvl4pPr marL="1714500" indent="-342900" eaLnBrk="0" hangingPunct="0">
              <a:defRPr>
                <a:solidFill>
                  <a:schemeClr val="tx1"/>
                </a:solidFill>
                <a:latin typeface="Arial" panose="020B0604020202020204" pitchFamily="34" charset="0"/>
              </a:defRPr>
            </a:lvl4pPr>
            <a:lvl5pPr marL="2171700" indent="-342900" eaLnBrk="0" hangingPunct="0">
              <a:defRPr>
                <a:solidFill>
                  <a:schemeClr val="tx1"/>
                </a:solidFill>
                <a:latin typeface="Arial" panose="020B0604020202020204" pitchFamily="34" charset="0"/>
              </a:defRPr>
            </a:lvl5pPr>
            <a:lvl6pPr marL="2628900" indent="-342900" eaLnBrk="0" fontAlgn="base" hangingPunct="0">
              <a:spcBef>
                <a:spcPct val="0"/>
              </a:spcBef>
              <a:spcAft>
                <a:spcPct val="0"/>
              </a:spcAft>
              <a:defRPr>
                <a:solidFill>
                  <a:schemeClr val="tx1"/>
                </a:solidFill>
                <a:latin typeface="Arial" panose="020B0604020202020204" pitchFamily="34" charset="0"/>
              </a:defRPr>
            </a:lvl6pPr>
            <a:lvl7pPr marL="3086100" indent="-342900" eaLnBrk="0" fontAlgn="base" hangingPunct="0">
              <a:spcBef>
                <a:spcPct val="0"/>
              </a:spcBef>
              <a:spcAft>
                <a:spcPct val="0"/>
              </a:spcAft>
              <a:defRPr>
                <a:solidFill>
                  <a:schemeClr val="tx1"/>
                </a:solidFill>
                <a:latin typeface="Arial" panose="020B0604020202020204" pitchFamily="34" charset="0"/>
              </a:defRPr>
            </a:lvl7pPr>
            <a:lvl8pPr marL="3543300" indent="-342900" eaLnBrk="0" fontAlgn="base" hangingPunct="0">
              <a:spcBef>
                <a:spcPct val="0"/>
              </a:spcBef>
              <a:spcAft>
                <a:spcPct val="0"/>
              </a:spcAft>
              <a:defRPr>
                <a:solidFill>
                  <a:schemeClr val="tx1"/>
                </a:solidFill>
                <a:latin typeface="Arial" panose="020B0604020202020204" pitchFamily="34" charset="0"/>
              </a:defRPr>
            </a:lvl8pPr>
            <a:lvl9pPr marL="4000500" indent="-3429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lnSpc>
                <a:spcPts val="4700"/>
              </a:lnSpc>
              <a:spcBef>
                <a:spcPct val="0"/>
              </a:spcBef>
              <a:spcAft>
                <a:spcPct val="0"/>
              </a:spcAft>
              <a:buClr>
                <a:srgbClr val="000000"/>
              </a:buClr>
            </a:pPr>
            <a:r>
              <a:rPr lang="en-US" altLang="en-US" sz="2400">
                <a:solidFill>
                  <a:srgbClr val="000000"/>
                </a:solidFill>
                <a:latin typeface="Calibri" panose="020F0502020204030204" pitchFamily="34" charset="0"/>
              </a:rPr>
              <a:t>1	Transportation</a:t>
            </a:r>
          </a:p>
          <a:p>
            <a:pPr eaLnBrk="1" fontAlgn="base" hangingPunct="1">
              <a:lnSpc>
                <a:spcPts val="4700"/>
              </a:lnSpc>
              <a:spcBef>
                <a:spcPct val="0"/>
              </a:spcBef>
              <a:spcAft>
                <a:spcPct val="0"/>
              </a:spcAft>
              <a:buClr>
                <a:srgbClr val="000000"/>
              </a:buClr>
            </a:pPr>
            <a:r>
              <a:rPr lang="en-US" altLang="en-US" sz="2400">
                <a:solidFill>
                  <a:srgbClr val="000000"/>
                </a:solidFill>
                <a:latin typeface="Calibri" panose="020F0502020204030204" pitchFamily="34" charset="0"/>
              </a:rPr>
              <a:t>2	Inventory </a:t>
            </a:r>
          </a:p>
          <a:p>
            <a:pPr eaLnBrk="1" fontAlgn="base" hangingPunct="1">
              <a:lnSpc>
                <a:spcPts val="4700"/>
              </a:lnSpc>
              <a:spcBef>
                <a:spcPct val="0"/>
              </a:spcBef>
              <a:spcAft>
                <a:spcPct val="0"/>
              </a:spcAft>
              <a:buClr>
                <a:srgbClr val="000000"/>
              </a:buClr>
            </a:pPr>
            <a:r>
              <a:rPr lang="en-US" altLang="en-US" sz="2400">
                <a:solidFill>
                  <a:srgbClr val="000000"/>
                </a:solidFill>
                <a:latin typeface="Calibri" panose="020F0502020204030204" pitchFamily="34" charset="0"/>
              </a:rPr>
              <a:t>3	Motion</a:t>
            </a:r>
          </a:p>
          <a:p>
            <a:pPr eaLnBrk="1" fontAlgn="base" hangingPunct="1">
              <a:lnSpc>
                <a:spcPts val="4700"/>
              </a:lnSpc>
              <a:spcBef>
                <a:spcPct val="0"/>
              </a:spcBef>
              <a:spcAft>
                <a:spcPct val="0"/>
              </a:spcAft>
              <a:buClr>
                <a:srgbClr val="000000"/>
              </a:buClr>
            </a:pPr>
            <a:r>
              <a:rPr lang="en-US" altLang="en-US" sz="2400">
                <a:solidFill>
                  <a:srgbClr val="000000"/>
                </a:solidFill>
                <a:latin typeface="Calibri" panose="020F0502020204030204" pitchFamily="34" charset="0"/>
              </a:rPr>
              <a:t>4	Waiting</a:t>
            </a:r>
          </a:p>
          <a:p>
            <a:pPr eaLnBrk="1" fontAlgn="base" hangingPunct="1">
              <a:lnSpc>
                <a:spcPts val="4700"/>
              </a:lnSpc>
              <a:spcBef>
                <a:spcPct val="0"/>
              </a:spcBef>
              <a:spcAft>
                <a:spcPct val="0"/>
              </a:spcAft>
              <a:buClr>
                <a:srgbClr val="000000"/>
              </a:buClr>
            </a:pPr>
            <a:r>
              <a:rPr lang="en-US" altLang="en-US" sz="2400">
                <a:solidFill>
                  <a:srgbClr val="000000"/>
                </a:solidFill>
                <a:latin typeface="Calibri" panose="020F0502020204030204" pitchFamily="34" charset="0"/>
              </a:rPr>
              <a:t>5	Over processing</a:t>
            </a:r>
          </a:p>
          <a:p>
            <a:pPr eaLnBrk="1" fontAlgn="base" hangingPunct="1">
              <a:lnSpc>
                <a:spcPts val="4700"/>
              </a:lnSpc>
              <a:spcBef>
                <a:spcPct val="0"/>
              </a:spcBef>
              <a:spcAft>
                <a:spcPct val="0"/>
              </a:spcAft>
              <a:buClr>
                <a:srgbClr val="000000"/>
              </a:buClr>
            </a:pPr>
            <a:r>
              <a:rPr lang="en-US" altLang="en-US" sz="2400">
                <a:solidFill>
                  <a:srgbClr val="000000"/>
                </a:solidFill>
                <a:latin typeface="Calibri" panose="020F0502020204030204" pitchFamily="34" charset="0"/>
              </a:rPr>
              <a:t>6	Overproduction</a:t>
            </a:r>
          </a:p>
          <a:p>
            <a:pPr eaLnBrk="1" fontAlgn="base" hangingPunct="1">
              <a:lnSpc>
                <a:spcPts val="4700"/>
              </a:lnSpc>
              <a:spcBef>
                <a:spcPct val="0"/>
              </a:spcBef>
              <a:spcAft>
                <a:spcPct val="0"/>
              </a:spcAft>
              <a:buClr>
                <a:srgbClr val="000000"/>
              </a:buClr>
              <a:buFontTx/>
              <a:buAutoNum type="arabicPlain" startAt="7"/>
            </a:pPr>
            <a:r>
              <a:rPr lang="en-US" altLang="en-US" sz="2400">
                <a:solidFill>
                  <a:srgbClr val="000000"/>
                </a:solidFill>
                <a:latin typeface="Calibri" panose="020F0502020204030204" pitchFamily="34" charset="0"/>
              </a:rPr>
              <a:t>Defects</a:t>
            </a:r>
          </a:p>
        </p:txBody>
      </p:sp>
      <p:sp>
        <p:nvSpPr>
          <p:cNvPr id="29" name="Text Box 203"/>
          <p:cNvSpPr txBox="1">
            <a:spLocks noChangeArrowheads="1"/>
          </p:cNvSpPr>
          <p:nvPr/>
        </p:nvSpPr>
        <p:spPr bwMode="auto">
          <a:xfrm rot="3473529">
            <a:off x="5476082" y="2944019"/>
            <a:ext cx="1781175" cy="369888"/>
          </a:xfrm>
          <a:prstGeom prst="rect">
            <a:avLst/>
          </a:prstGeom>
          <a:noFill/>
          <a:ln w="38100">
            <a:noFill/>
            <a:prstDash val="lgDashDotDot"/>
            <a:miter lim="800000"/>
            <a:headEnd/>
            <a:tailEnd/>
          </a:ln>
          <a:effectLst/>
        </p:spPr>
        <p:txBody>
          <a:bodyPr>
            <a:spAutoFit/>
          </a:bodyPr>
          <a:lstStyle/>
          <a:p>
            <a:pPr eaLnBrk="0" hangingPunct="0">
              <a:spcBef>
                <a:spcPct val="50000"/>
              </a:spcBef>
              <a:defRPr/>
            </a:pPr>
            <a:r>
              <a:rPr lang="en-US" b="1" dirty="0">
                <a:solidFill>
                  <a:srgbClr val="000000"/>
                </a:solidFill>
                <a:effectLst>
                  <a:outerShdw blurRad="38100" dist="38100" dir="2700000" algn="tl">
                    <a:srgbClr val="C0C0C0"/>
                  </a:outerShdw>
                </a:effectLst>
                <a:latin typeface="Times New Roman" pitchFamily="18" charset="0"/>
              </a:rPr>
              <a:t>Transportation</a:t>
            </a:r>
            <a:endParaRPr lang="en-US" dirty="0">
              <a:solidFill>
                <a:srgbClr val="000000"/>
              </a:solidFill>
              <a:latin typeface="Times New Roman" pitchFamily="18" charset="0"/>
            </a:endParaRPr>
          </a:p>
        </p:txBody>
      </p:sp>
      <p:sp>
        <p:nvSpPr>
          <p:cNvPr id="30" name="Text Box 208"/>
          <p:cNvSpPr txBox="1">
            <a:spLocks noChangeArrowheads="1"/>
          </p:cNvSpPr>
          <p:nvPr/>
        </p:nvSpPr>
        <p:spPr bwMode="auto">
          <a:xfrm>
            <a:off x="9431339" y="4724400"/>
            <a:ext cx="985837" cy="369888"/>
          </a:xfrm>
          <a:prstGeom prst="rect">
            <a:avLst/>
          </a:prstGeom>
          <a:noFill/>
          <a:ln w="38100">
            <a:noFill/>
            <a:prstDash val="lgDashDotDot"/>
            <a:miter lim="800000"/>
            <a:headEnd/>
            <a:tailEnd/>
          </a:ln>
          <a:effectLst/>
        </p:spPr>
        <p:txBody>
          <a:bodyPr>
            <a:spAutoFit/>
          </a:bodyPr>
          <a:lstStyle/>
          <a:p>
            <a:pPr eaLnBrk="0" hangingPunct="0">
              <a:spcBef>
                <a:spcPct val="50000"/>
              </a:spcBef>
              <a:defRPr/>
            </a:pPr>
            <a:r>
              <a:rPr lang="en-US" b="1" dirty="0">
                <a:solidFill>
                  <a:srgbClr val="000000"/>
                </a:solidFill>
                <a:effectLst>
                  <a:outerShdw blurRad="38100" dist="38100" dir="2700000" algn="tl">
                    <a:srgbClr val="C0C0C0"/>
                  </a:outerShdw>
                </a:effectLst>
                <a:latin typeface="Times New Roman" pitchFamily="18" charset="0"/>
              </a:rPr>
              <a:t>Defects</a:t>
            </a:r>
            <a:endParaRPr lang="en-US" dirty="0">
              <a:solidFill>
                <a:srgbClr val="000000"/>
              </a:solidFill>
              <a:latin typeface="Times New Roman" pitchFamily="18" charset="0"/>
            </a:endParaRPr>
          </a:p>
        </p:txBody>
      </p:sp>
      <p:sp>
        <p:nvSpPr>
          <p:cNvPr id="31" name="Text Box 208"/>
          <p:cNvSpPr txBox="1">
            <a:spLocks noChangeArrowheads="1"/>
          </p:cNvSpPr>
          <p:nvPr/>
        </p:nvSpPr>
        <p:spPr bwMode="auto">
          <a:xfrm rot="17466346">
            <a:off x="7550945" y="4963320"/>
            <a:ext cx="1844675" cy="369887"/>
          </a:xfrm>
          <a:prstGeom prst="rect">
            <a:avLst/>
          </a:prstGeom>
          <a:noFill/>
          <a:ln w="38100">
            <a:noFill/>
            <a:prstDash val="lgDashDotDot"/>
            <a:miter lim="800000"/>
            <a:headEnd/>
            <a:tailEnd/>
          </a:ln>
          <a:effectLst/>
        </p:spPr>
        <p:txBody>
          <a:bodyPr>
            <a:spAutoFit/>
          </a:bodyPr>
          <a:lstStyle/>
          <a:p>
            <a:pPr eaLnBrk="0" hangingPunct="0">
              <a:spcBef>
                <a:spcPct val="50000"/>
              </a:spcBef>
              <a:defRPr/>
            </a:pPr>
            <a:r>
              <a:rPr lang="en-US" b="1" dirty="0">
                <a:solidFill>
                  <a:srgbClr val="000000"/>
                </a:solidFill>
                <a:effectLst>
                  <a:outerShdw blurRad="38100" dist="38100" dir="2700000" algn="tl">
                    <a:srgbClr val="C0C0C0"/>
                  </a:outerShdw>
                </a:effectLst>
                <a:latin typeface="Times New Roman" pitchFamily="18" charset="0"/>
              </a:rPr>
              <a:t>Overproduction</a:t>
            </a:r>
            <a:endParaRPr lang="en-US" dirty="0">
              <a:solidFill>
                <a:srgbClr val="000000"/>
              </a:solidFill>
              <a:latin typeface="Times New Roman" pitchFamily="18" charset="0"/>
            </a:endParaRPr>
          </a:p>
        </p:txBody>
      </p:sp>
    </p:spTree>
    <p:extLst>
      <p:ext uri="{BB962C8B-B14F-4D97-AF65-F5344CB8AC3E}">
        <p14:creationId xmlns:p14="http://schemas.microsoft.com/office/powerpoint/2010/main" val="56156994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https://encrypted-tbn3.google.com/images?q=tbn:ANd9GcTfQP4pgYKFK25qEk0DOrvej8bLMJsRg3qn_wjZ5_mOu-H-0VYR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1089" y="476250"/>
            <a:ext cx="2205037"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Title 1"/>
          <p:cNvSpPr>
            <a:spLocks noGrp="1"/>
          </p:cNvSpPr>
          <p:nvPr>
            <p:ph type="title" idx="4294967295"/>
          </p:nvPr>
        </p:nvSpPr>
        <p:spPr/>
        <p:txBody>
          <a:bodyPr/>
          <a:lstStyle/>
          <a:p>
            <a:pPr eaLnBrk="1" hangingPunct="1"/>
            <a:r>
              <a:rPr lang="en-GB" altLang="en-US" smtClean="0"/>
              <a:t>Transportation</a:t>
            </a:r>
          </a:p>
        </p:txBody>
      </p:sp>
      <p:sp>
        <p:nvSpPr>
          <p:cNvPr id="36868" name="Text Placeholder 2"/>
          <p:cNvSpPr>
            <a:spLocks noGrp="1"/>
          </p:cNvSpPr>
          <p:nvPr>
            <p:ph type="body" idx="4294967295"/>
          </p:nvPr>
        </p:nvSpPr>
        <p:spPr>
          <a:xfrm>
            <a:off x="1981200" y="1535113"/>
            <a:ext cx="4040188" cy="639762"/>
          </a:xfrm>
        </p:spPr>
        <p:txBody>
          <a:bodyPr anchor="b"/>
          <a:lstStyle/>
          <a:p>
            <a:pPr marL="0" indent="0" eaLnBrk="1" hangingPunct="1">
              <a:buNone/>
            </a:pPr>
            <a:r>
              <a:rPr lang="en-GB" altLang="en-US" sz="2400" b="1"/>
              <a:t>Definition</a:t>
            </a:r>
          </a:p>
        </p:txBody>
      </p:sp>
      <p:sp>
        <p:nvSpPr>
          <p:cNvPr id="4" name="Content Placeholder 3"/>
          <p:cNvSpPr>
            <a:spLocks noGrp="1"/>
          </p:cNvSpPr>
          <p:nvPr>
            <p:ph sz="half" idx="4294967295"/>
          </p:nvPr>
        </p:nvSpPr>
        <p:spPr>
          <a:xfrm>
            <a:off x="1981200" y="2174876"/>
            <a:ext cx="4040188" cy="4206875"/>
          </a:xfrm>
        </p:spPr>
        <p:txBody>
          <a:bodyPr>
            <a:normAutofit lnSpcReduction="10000"/>
          </a:bodyPr>
          <a:lstStyle/>
          <a:p>
            <a:pPr eaLnBrk="1" hangingPunct="1">
              <a:defRPr/>
            </a:pPr>
            <a:r>
              <a:rPr lang="en-GB" altLang="en-US" sz="2200"/>
              <a:t>Transport is the movement of materials from one location to another. </a:t>
            </a:r>
          </a:p>
          <a:p>
            <a:pPr eaLnBrk="1" hangingPunct="1">
              <a:defRPr/>
            </a:pPr>
            <a:r>
              <a:rPr lang="en-GB" altLang="en-US" sz="2200"/>
              <a:t>Why would your customer (or you for that matter) want to pay for an operation that adds no value?</a:t>
            </a:r>
          </a:p>
          <a:p>
            <a:pPr eaLnBrk="1" hangingPunct="1">
              <a:defRPr/>
            </a:pPr>
            <a:r>
              <a:rPr lang="en-GB" altLang="en-US" sz="2200"/>
              <a:t>Transport adds no value to the product</a:t>
            </a:r>
          </a:p>
          <a:p>
            <a:pPr lvl="1" eaLnBrk="1" hangingPunct="1">
              <a:defRPr/>
            </a:pPr>
            <a:r>
              <a:rPr lang="en-GB" altLang="en-US" sz="1900">
                <a:solidFill>
                  <a:srgbClr val="595959"/>
                </a:solidFill>
              </a:rPr>
              <a:t>you as a business are paying people to move material from one location to another</a:t>
            </a:r>
          </a:p>
        </p:txBody>
      </p:sp>
      <p:sp>
        <p:nvSpPr>
          <p:cNvPr id="36870" name="Text Placeholder 4"/>
          <p:cNvSpPr>
            <a:spLocks noGrp="1"/>
          </p:cNvSpPr>
          <p:nvPr>
            <p:ph type="body" sz="quarter" idx="4294967295"/>
          </p:nvPr>
        </p:nvSpPr>
        <p:spPr>
          <a:xfrm>
            <a:off x="6169026" y="1535113"/>
            <a:ext cx="4041775" cy="639762"/>
          </a:xfrm>
        </p:spPr>
        <p:txBody>
          <a:bodyPr anchor="b"/>
          <a:lstStyle/>
          <a:p>
            <a:pPr marL="0" indent="0" eaLnBrk="1" hangingPunct="1">
              <a:lnSpc>
                <a:spcPct val="80000"/>
              </a:lnSpc>
              <a:buNone/>
            </a:pPr>
            <a:r>
              <a:rPr lang="en-GB" altLang="en-US" sz="2200" b="1"/>
              <a:t>Poor layout makes transportation wastes worse</a:t>
            </a:r>
          </a:p>
        </p:txBody>
      </p:sp>
      <p:sp>
        <p:nvSpPr>
          <p:cNvPr id="36871" name="Content Placeholder 5"/>
          <p:cNvSpPr>
            <a:spLocks noGrp="1"/>
          </p:cNvSpPr>
          <p:nvPr>
            <p:ph sz="quarter" idx="4294967295"/>
          </p:nvPr>
        </p:nvSpPr>
        <p:spPr>
          <a:xfrm>
            <a:off x="6169026" y="2174875"/>
            <a:ext cx="4041775" cy="3951288"/>
          </a:xfrm>
        </p:spPr>
        <p:txBody>
          <a:bodyPr/>
          <a:lstStyle/>
          <a:p>
            <a:pPr eaLnBrk="1" hangingPunct="1"/>
            <a:r>
              <a:rPr lang="en-GB" altLang="en-US" sz="1800"/>
              <a:t>Transport waste is material movement that is not directly associated with a value adding process</a:t>
            </a:r>
          </a:p>
          <a:p>
            <a:pPr eaLnBrk="1" hangingPunct="1"/>
            <a:r>
              <a:rPr lang="en-GB" altLang="en-US" sz="1800"/>
              <a:t>Processes should be as close together as possible and material flow directly from process to process without any significant delays in between</a:t>
            </a:r>
          </a:p>
          <a:p>
            <a:pPr eaLnBrk="1" hangingPunct="1"/>
            <a:r>
              <a:rPr lang="en-GB" altLang="en-US" sz="1800"/>
              <a:t>Excess transportation may be caused by:</a:t>
            </a:r>
          </a:p>
          <a:p>
            <a:pPr lvl="1" eaLnBrk="1" hangingPunct="1"/>
            <a:r>
              <a:rPr lang="en-GB" altLang="en-US" sz="1600">
                <a:solidFill>
                  <a:srgbClr val="595959"/>
                </a:solidFill>
              </a:rPr>
              <a:t>Poor layouts</a:t>
            </a:r>
          </a:p>
          <a:p>
            <a:pPr lvl="1" eaLnBrk="1" hangingPunct="1"/>
            <a:r>
              <a:rPr lang="en-GB" altLang="en-US" sz="1600">
                <a:solidFill>
                  <a:srgbClr val="595959"/>
                </a:solidFill>
              </a:rPr>
              <a:t>Lengthy, or complex material handling systems</a:t>
            </a:r>
          </a:p>
          <a:p>
            <a:pPr lvl="1" eaLnBrk="1" hangingPunct="1"/>
            <a:r>
              <a:rPr lang="en-GB" altLang="en-US" sz="1600">
                <a:solidFill>
                  <a:srgbClr val="595959"/>
                </a:solidFill>
              </a:rPr>
              <a:t>Large batch sizes</a:t>
            </a:r>
          </a:p>
          <a:p>
            <a:pPr lvl="1" eaLnBrk="1" hangingPunct="1"/>
            <a:r>
              <a:rPr lang="en-GB" altLang="en-US" sz="1600">
                <a:solidFill>
                  <a:srgbClr val="595959"/>
                </a:solidFill>
              </a:rPr>
              <a:t>Multiple storage locations</a:t>
            </a:r>
          </a:p>
          <a:p>
            <a:pPr eaLnBrk="1" hangingPunct="1"/>
            <a:endParaRPr lang="en-GB" altLang="en-US" sz="1800"/>
          </a:p>
          <a:p>
            <a:pPr lvl="2" eaLnBrk="1" hangingPunct="1"/>
            <a:endParaRPr lang="en-GB" altLang="en-US" sz="1400"/>
          </a:p>
          <a:p>
            <a:pPr lvl="1" eaLnBrk="1" hangingPunct="1"/>
            <a:endParaRPr lang="en-GB" altLang="en-US" sz="1600"/>
          </a:p>
        </p:txBody>
      </p:sp>
    </p:spTree>
    <p:extLst>
      <p:ext uri="{BB962C8B-B14F-4D97-AF65-F5344CB8AC3E}">
        <p14:creationId xmlns:p14="http://schemas.microsoft.com/office/powerpoint/2010/main" val="268778897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smtClean="0"/>
              <a:t>Transporting Information</a:t>
            </a:r>
          </a:p>
        </p:txBody>
      </p:sp>
      <p:sp>
        <p:nvSpPr>
          <p:cNvPr id="37891" name="Rectangle 3"/>
          <p:cNvSpPr>
            <a:spLocks noGrp="1" noChangeArrowheads="1"/>
          </p:cNvSpPr>
          <p:nvPr>
            <p:ph type="body" idx="1"/>
          </p:nvPr>
        </p:nvSpPr>
        <p:spPr>
          <a:xfrm>
            <a:off x="1981200" y="1600201"/>
            <a:ext cx="8362950" cy="4525963"/>
          </a:xfrm>
        </p:spPr>
        <p:txBody>
          <a:bodyPr/>
          <a:lstStyle/>
          <a:p>
            <a:pPr eaLnBrk="1" hangingPunct="1"/>
            <a:r>
              <a:rPr lang="en-GB" altLang="en-US" smtClean="0"/>
              <a:t>The right data to the wrong person …</a:t>
            </a:r>
          </a:p>
          <a:p>
            <a:pPr eaLnBrk="1" hangingPunct="1"/>
            <a:r>
              <a:rPr lang="en-GB" altLang="en-US" smtClean="0"/>
              <a:t>The wrong information to the right person</a:t>
            </a:r>
          </a:p>
          <a:p>
            <a:pPr eaLnBrk="1" hangingPunct="1"/>
            <a:r>
              <a:rPr lang="en-GB" altLang="en-US" smtClean="0"/>
              <a:t>Unnecessary information to anyone</a:t>
            </a:r>
          </a:p>
          <a:p>
            <a:pPr eaLnBrk="1" hangingPunct="1">
              <a:buFontTx/>
              <a:buNone/>
            </a:pPr>
            <a:r>
              <a:rPr lang="en-GB" altLang="en-US" i="1" smtClean="0">
                <a:solidFill>
                  <a:srgbClr val="FF0000"/>
                </a:solidFill>
              </a:rPr>
              <a:t>It takes time to notice an error or irrelevance</a:t>
            </a:r>
          </a:p>
          <a:p>
            <a:pPr eaLnBrk="1" hangingPunct="1"/>
            <a:r>
              <a:rPr lang="en-GB" altLang="en-US" smtClean="0"/>
              <a:t>Think!  Who needs it, why, for what purpose?</a:t>
            </a:r>
          </a:p>
          <a:p>
            <a:pPr lvl="1" eaLnBrk="1" hangingPunct="1"/>
            <a:r>
              <a:rPr lang="en-GB" altLang="en-US" smtClean="0"/>
              <a:t>No difference to physical goods</a:t>
            </a:r>
          </a:p>
          <a:p>
            <a:pPr lvl="1" eaLnBrk="1" hangingPunct="1"/>
            <a:r>
              <a:rPr lang="en-GB" altLang="en-US" smtClean="0"/>
              <a:t>If no added value, don’t send it</a:t>
            </a:r>
          </a:p>
        </p:txBody>
      </p:sp>
      <p:pic>
        <p:nvPicPr>
          <p:cNvPr id="3789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59825" y="4941888"/>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8318871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ltLang="en-US" sz="4000"/>
              <a:t>Procedures, processes and waste</a:t>
            </a:r>
          </a:p>
        </p:txBody>
      </p:sp>
      <p:sp>
        <p:nvSpPr>
          <p:cNvPr id="38915" name="Rectangle 3"/>
          <p:cNvSpPr>
            <a:spLocks noGrp="1" noChangeArrowheads="1"/>
          </p:cNvSpPr>
          <p:nvPr>
            <p:ph type="body" idx="1"/>
          </p:nvPr>
        </p:nvSpPr>
        <p:spPr/>
        <p:txBody>
          <a:bodyPr/>
          <a:lstStyle/>
          <a:p>
            <a:pPr eaLnBrk="1" hangingPunct="1">
              <a:lnSpc>
                <a:spcPct val="90000"/>
              </a:lnSpc>
            </a:pPr>
            <a:r>
              <a:rPr lang="en-GB" altLang="en-US" smtClean="0"/>
              <a:t>Poor design makes information transport wastes worse</a:t>
            </a:r>
          </a:p>
          <a:p>
            <a:pPr eaLnBrk="1" hangingPunct="1">
              <a:lnSpc>
                <a:spcPct val="90000"/>
              </a:lnSpc>
            </a:pPr>
            <a:r>
              <a:rPr lang="en-GB" altLang="en-US" sz="2400"/>
              <a:t>Information processing that is not directly associated with a value adding process</a:t>
            </a:r>
          </a:p>
          <a:p>
            <a:pPr eaLnBrk="1" hangingPunct="1">
              <a:lnSpc>
                <a:spcPct val="90000"/>
              </a:lnSpc>
            </a:pPr>
            <a:r>
              <a:rPr lang="en-GB" altLang="en-US" sz="2400"/>
              <a:t>Procedures should simplify information flow through processing and authorisation without delays in between</a:t>
            </a:r>
          </a:p>
          <a:p>
            <a:pPr eaLnBrk="1" hangingPunct="1">
              <a:lnSpc>
                <a:spcPct val="90000"/>
              </a:lnSpc>
            </a:pPr>
            <a:r>
              <a:rPr lang="en-GB" altLang="en-US" sz="2400"/>
              <a:t>Excess transportation may be caused by:</a:t>
            </a:r>
          </a:p>
          <a:p>
            <a:pPr lvl="1" eaLnBrk="1" hangingPunct="1">
              <a:lnSpc>
                <a:spcPct val="90000"/>
              </a:lnSpc>
            </a:pPr>
            <a:r>
              <a:rPr lang="en-GB" altLang="en-US" sz="2000">
                <a:solidFill>
                  <a:srgbClr val="595959"/>
                </a:solidFill>
              </a:rPr>
              <a:t>Poor delegation and accountability</a:t>
            </a:r>
          </a:p>
          <a:p>
            <a:pPr lvl="1" eaLnBrk="1" hangingPunct="1">
              <a:lnSpc>
                <a:spcPct val="90000"/>
              </a:lnSpc>
            </a:pPr>
            <a:r>
              <a:rPr lang="en-GB" altLang="en-US" sz="2000">
                <a:solidFill>
                  <a:srgbClr val="595959"/>
                </a:solidFill>
              </a:rPr>
              <a:t>Nervy management lacking confidence in itself and its staff</a:t>
            </a:r>
          </a:p>
          <a:p>
            <a:pPr lvl="1" eaLnBrk="1" hangingPunct="1">
              <a:lnSpc>
                <a:spcPct val="90000"/>
              </a:lnSpc>
            </a:pPr>
            <a:r>
              <a:rPr lang="en-GB" altLang="en-US" sz="2000">
                <a:solidFill>
                  <a:srgbClr val="595959"/>
                </a:solidFill>
              </a:rPr>
              <a:t>Lengthy, or complex processing systems</a:t>
            </a:r>
          </a:p>
          <a:p>
            <a:pPr lvl="1" eaLnBrk="1" hangingPunct="1">
              <a:lnSpc>
                <a:spcPct val="90000"/>
              </a:lnSpc>
            </a:pPr>
            <a:r>
              <a:rPr lang="en-GB" altLang="en-US" sz="2000">
                <a:solidFill>
                  <a:srgbClr val="595959"/>
                </a:solidFill>
              </a:rPr>
              <a:t>Pinch points and overloaded individuals</a:t>
            </a:r>
          </a:p>
          <a:p>
            <a:pPr lvl="1" eaLnBrk="1" hangingPunct="1">
              <a:lnSpc>
                <a:spcPct val="90000"/>
              </a:lnSpc>
            </a:pPr>
            <a:r>
              <a:rPr lang="en-GB" altLang="en-US" sz="2000">
                <a:solidFill>
                  <a:srgbClr val="595959"/>
                </a:solidFill>
              </a:rPr>
              <a:t>Pointless duplication</a:t>
            </a:r>
            <a:endParaRPr lang="en-GB" altLang="en-US" smtClean="0"/>
          </a:p>
        </p:txBody>
      </p:sp>
      <p:pic>
        <p:nvPicPr>
          <p:cNvPr id="3891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1626" y="5381626"/>
            <a:ext cx="1476375" cy="1476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103836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idx="4294967295"/>
          </p:nvPr>
        </p:nvSpPr>
        <p:spPr/>
        <p:txBody>
          <a:bodyPr/>
          <a:lstStyle/>
          <a:p>
            <a:pPr eaLnBrk="1" hangingPunct="1"/>
            <a:r>
              <a:rPr lang="en-GB" altLang="en-US" smtClean="0"/>
              <a:t>Inventory</a:t>
            </a:r>
          </a:p>
        </p:txBody>
      </p:sp>
      <p:sp>
        <p:nvSpPr>
          <p:cNvPr id="39939" name="Text Placeholder 2"/>
          <p:cNvSpPr>
            <a:spLocks noGrp="1"/>
          </p:cNvSpPr>
          <p:nvPr>
            <p:ph type="body" idx="4294967295"/>
          </p:nvPr>
        </p:nvSpPr>
        <p:spPr>
          <a:xfrm>
            <a:off x="1981200" y="1535113"/>
            <a:ext cx="4040188" cy="639762"/>
          </a:xfrm>
        </p:spPr>
        <p:txBody>
          <a:bodyPr anchor="b"/>
          <a:lstStyle/>
          <a:p>
            <a:pPr marL="0" indent="0" eaLnBrk="1" hangingPunct="1">
              <a:buNone/>
            </a:pPr>
            <a:r>
              <a:rPr lang="en-GB" altLang="en-US" sz="2400" b="1"/>
              <a:t>Definition</a:t>
            </a:r>
          </a:p>
        </p:txBody>
      </p:sp>
      <p:sp>
        <p:nvSpPr>
          <p:cNvPr id="4" name="Content Placeholder 3"/>
          <p:cNvSpPr>
            <a:spLocks noGrp="1"/>
          </p:cNvSpPr>
          <p:nvPr>
            <p:ph sz="half" idx="4294967295"/>
          </p:nvPr>
        </p:nvSpPr>
        <p:spPr>
          <a:xfrm>
            <a:off x="1774826" y="2174875"/>
            <a:ext cx="4246563" cy="4133850"/>
          </a:xfrm>
        </p:spPr>
        <p:txBody>
          <a:bodyPr>
            <a:normAutofit lnSpcReduction="10000"/>
          </a:bodyPr>
          <a:lstStyle/>
          <a:p>
            <a:pPr eaLnBrk="1" hangingPunct="1">
              <a:lnSpc>
                <a:spcPct val="80000"/>
              </a:lnSpc>
              <a:defRPr/>
            </a:pPr>
            <a:r>
              <a:rPr lang="en-GB" altLang="en-US" sz="2200"/>
              <a:t>Inventory costs you money, every piece of product tied up in raw material, work in progress or finished goods has a cost and until it is sold that cost is yours. </a:t>
            </a:r>
          </a:p>
          <a:p>
            <a:pPr eaLnBrk="1" hangingPunct="1">
              <a:lnSpc>
                <a:spcPct val="80000"/>
              </a:lnSpc>
              <a:defRPr/>
            </a:pPr>
            <a:r>
              <a:rPr lang="en-GB" altLang="en-US" sz="2200"/>
              <a:t>In addition to the pure cost of your inventory it adds many other costs; inventory feeds many other wastes.</a:t>
            </a:r>
          </a:p>
          <a:p>
            <a:pPr lvl="1" eaLnBrk="1" hangingPunct="1">
              <a:lnSpc>
                <a:spcPct val="80000"/>
              </a:lnSpc>
              <a:defRPr/>
            </a:pPr>
            <a:r>
              <a:rPr lang="en-GB" altLang="en-US" sz="1900">
                <a:solidFill>
                  <a:srgbClr val="595959"/>
                </a:solidFill>
              </a:rPr>
              <a:t>Inventory has to be stored, needs space, needs packaging and it has to be transported around. </a:t>
            </a:r>
          </a:p>
          <a:p>
            <a:pPr lvl="1" eaLnBrk="1" hangingPunct="1">
              <a:lnSpc>
                <a:spcPct val="80000"/>
              </a:lnSpc>
              <a:defRPr/>
            </a:pPr>
            <a:r>
              <a:rPr lang="en-GB" altLang="en-US" sz="1900">
                <a:solidFill>
                  <a:srgbClr val="595959"/>
                </a:solidFill>
              </a:rPr>
              <a:t>It has the chance of being damaged and becoming obsolete. </a:t>
            </a:r>
          </a:p>
        </p:txBody>
      </p:sp>
      <p:sp>
        <p:nvSpPr>
          <p:cNvPr id="39941" name="Text Placeholder 4"/>
          <p:cNvSpPr>
            <a:spLocks noGrp="1"/>
          </p:cNvSpPr>
          <p:nvPr>
            <p:ph type="body" sz="quarter" idx="4294967295"/>
          </p:nvPr>
        </p:nvSpPr>
        <p:spPr>
          <a:xfrm>
            <a:off x="6169026" y="1535113"/>
            <a:ext cx="4041775" cy="639762"/>
          </a:xfrm>
        </p:spPr>
        <p:txBody>
          <a:bodyPr anchor="b"/>
          <a:lstStyle/>
          <a:p>
            <a:pPr marL="0" indent="0" eaLnBrk="1" hangingPunct="1">
              <a:buNone/>
            </a:pPr>
            <a:r>
              <a:rPr lang="en-GB" altLang="en-US" sz="2400" b="1"/>
              <a:t>Stock wastes space and effort</a:t>
            </a:r>
          </a:p>
        </p:txBody>
      </p:sp>
      <p:sp>
        <p:nvSpPr>
          <p:cNvPr id="6" name="Content Placeholder 5"/>
          <p:cNvSpPr>
            <a:spLocks noGrp="1"/>
          </p:cNvSpPr>
          <p:nvPr>
            <p:ph sz="quarter" idx="4294967295"/>
          </p:nvPr>
        </p:nvSpPr>
        <p:spPr>
          <a:xfrm>
            <a:off x="6169026" y="2174876"/>
            <a:ext cx="4391025" cy="4278313"/>
          </a:xfrm>
        </p:spPr>
        <p:txBody>
          <a:bodyPr>
            <a:normAutofit lnSpcReduction="10000"/>
          </a:bodyPr>
          <a:lstStyle/>
          <a:p>
            <a:pPr eaLnBrk="1" hangingPunct="1">
              <a:lnSpc>
                <a:spcPct val="80000"/>
              </a:lnSpc>
              <a:defRPr/>
            </a:pPr>
            <a:r>
              <a:rPr lang="en-GB" altLang="en-US" sz="1900"/>
              <a:t>Inventory waste is stock and work in process in excess of the requirements necessary to produce goods or services ‘just in time’</a:t>
            </a:r>
          </a:p>
          <a:p>
            <a:pPr eaLnBrk="1" hangingPunct="1">
              <a:lnSpc>
                <a:spcPct val="80000"/>
              </a:lnSpc>
              <a:defRPr/>
            </a:pPr>
            <a:r>
              <a:rPr lang="en-GB" altLang="en-US" sz="1900"/>
              <a:t>Unnecessary inventory that accumulates before or after a process ¡s an indication that continuous flow is not being achieved</a:t>
            </a:r>
          </a:p>
          <a:p>
            <a:pPr eaLnBrk="1" hangingPunct="1">
              <a:lnSpc>
                <a:spcPct val="80000"/>
              </a:lnSpc>
              <a:defRPr/>
            </a:pPr>
            <a:r>
              <a:rPr lang="en-GB" altLang="en-US" sz="1900"/>
              <a:t>Excess inventory be caused by</a:t>
            </a:r>
          </a:p>
          <a:p>
            <a:pPr lvl="1" eaLnBrk="1" hangingPunct="1">
              <a:lnSpc>
                <a:spcPct val="80000"/>
              </a:lnSpc>
              <a:defRPr/>
            </a:pPr>
            <a:r>
              <a:rPr lang="en-GB" altLang="en-US" sz="1600">
                <a:solidFill>
                  <a:srgbClr val="595959"/>
                </a:solidFill>
              </a:rPr>
              <a:t>Lack of balance ¡n work flow, forcing inventory build-up between processes</a:t>
            </a:r>
          </a:p>
          <a:p>
            <a:pPr lvl="1" eaLnBrk="1" hangingPunct="1">
              <a:lnSpc>
                <a:spcPct val="80000"/>
              </a:lnSpc>
              <a:defRPr/>
            </a:pPr>
            <a:r>
              <a:rPr lang="en-GB" altLang="en-US" sz="1600">
                <a:solidFill>
                  <a:srgbClr val="595959"/>
                </a:solidFill>
              </a:rPr>
              <a:t>Large batch sizes</a:t>
            </a:r>
          </a:p>
          <a:p>
            <a:pPr lvl="1" eaLnBrk="1" hangingPunct="1">
              <a:lnSpc>
                <a:spcPct val="80000"/>
              </a:lnSpc>
              <a:defRPr/>
            </a:pPr>
            <a:r>
              <a:rPr lang="en-GB" altLang="en-US" sz="1600">
                <a:solidFill>
                  <a:srgbClr val="595959"/>
                </a:solidFill>
              </a:rPr>
              <a:t>Failure to observe first ¡n first out - stagnant materials</a:t>
            </a:r>
          </a:p>
          <a:p>
            <a:pPr lvl="1" eaLnBrk="1" hangingPunct="1">
              <a:lnSpc>
                <a:spcPct val="80000"/>
              </a:lnSpc>
              <a:defRPr/>
            </a:pPr>
            <a:r>
              <a:rPr lang="en-GB" altLang="en-US" sz="1600">
                <a:solidFill>
                  <a:srgbClr val="595959"/>
                </a:solidFill>
              </a:rPr>
              <a:t>Incapable processes</a:t>
            </a:r>
          </a:p>
          <a:p>
            <a:pPr lvl="1" eaLnBrk="1" hangingPunct="1">
              <a:lnSpc>
                <a:spcPct val="80000"/>
              </a:lnSpc>
              <a:defRPr/>
            </a:pPr>
            <a:r>
              <a:rPr lang="en-GB" altLang="en-US" sz="1600">
                <a:solidFill>
                  <a:srgbClr val="595959"/>
                </a:solidFill>
              </a:rPr>
              <a:t>Long changeover time</a:t>
            </a:r>
          </a:p>
          <a:p>
            <a:pPr lvl="1" eaLnBrk="1" hangingPunct="1">
              <a:lnSpc>
                <a:spcPct val="80000"/>
              </a:lnSpc>
              <a:defRPr/>
            </a:pPr>
            <a:r>
              <a:rPr lang="en-GB" altLang="en-US" sz="1600">
                <a:solidFill>
                  <a:srgbClr val="595959"/>
                </a:solidFill>
              </a:rPr>
              <a:t>Not adhering to procedures</a:t>
            </a:r>
          </a:p>
        </p:txBody>
      </p:sp>
      <p:pic>
        <p:nvPicPr>
          <p:cNvPr id="3994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7350" y="549276"/>
            <a:ext cx="1722438" cy="120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959768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smtClean="0"/>
              <a:t>Information as Inventory</a:t>
            </a:r>
          </a:p>
        </p:txBody>
      </p:sp>
      <p:sp>
        <p:nvSpPr>
          <p:cNvPr id="40963" name="Rectangle 3"/>
          <p:cNvSpPr>
            <a:spLocks noGrp="1" noChangeArrowheads="1"/>
          </p:cNvSpPr>
          <p:nvPr>
            <p:ph type="body" idx="1"/>
          </p:nvPr>
        </p:nvSpPr>
        <p:spPr/>
        <p:txBody>
          <a:bodyPr/>
          <a:lstStyle/>
          <a:p>
            <a:pPr eaLnBrk="1" hangingPunct="1">
              <a:buFontTx/>
              <a:buNone/>
            </a:pPr>
            <a:r>
              <a:rPr lang="en-GB" altLang="en-US" sz="2800"/>
              <a:t>A brief anecdote</a:t>
            </a:r>
          </a:p>
          <a:p>
            <a:pPr eaLnBrk="1" hangingPunct="1">
              <a:buFontTx/>
              <a:buNone/>
            </a:pPr>
            <a:r>
              <a:rPr lang="en-GB" altLang="en-US" sz="1600"/>
              <a:t>In 2004 I was asked to review the purchasing processes of a County Council.  They couldn’t quite believe they used 20,000 different suppliers, nor the costs in maintaining proper tendering processes as a result.</a:t>
            </a:r>
          </a:p>
          <a:p>
            <a:pPr eaLnBrk="1" hangingPunct="1">
              <a:buFontTx/>
              <a:buNone/>
            </a:pPr>
            <a:r>
              <a:rPr lang="en-GB" altLang="en-US" sz="1600"/>
              <a:t>I started with their database.  One single “Prontoprint” shop near their main office had seventeen different entries (misspellings, address in different formats, postcode, head contact name – virtually every combination of errors was present).  After an extensive cleansing, removing also obsolete suppliers and items, we came down to 3,200 suppliers – still a burden, but a manageable one.</a:t>
            </a:r>
          </a:p>
          <a:p>
            <a:pPr eaLnBrk="1" hangingPunct="1">
              <a:buFontTx/>
              <a:buNone/>
            </a:pPr>
            <a:r>
              <a:rPr lang="en-GB" altLang="en-US" sz="1600"/>
              <a:t>Authorisation processes were equally bizarre.  The maintenance unit operative raised a request, processed by a junior administrator then passed to maintenance management for approval.  At this point the request was sent to finance, re-entered in the purchasing system manually, authorised by the finance officer and sent to the finance manager for approval.  The finance manager then confirmed the details with the maintenance manager before the order was sent.</a:t>
            </a:r>
          </a:p>
          <a:p>
            <a:pPr algn="ctr" eaLnBrk="1" hangingPunct="1">
              <a:buFontTx/>
              <a:buNone/>
            </a:pPr>
            <a:endParaRPr lang="en-GB" altLang="en-US" sz="1600" b="1"/>
          </a:p>
        </p:txBody>
      </p:sp>
      <p:sp>
        <p:nvSpPr>
          <p:cNvPr id="40964" name="Text Box 4"/>
          <p:cNvSpPr txBox="1">
            <a:spLocks noChangeArrowheads="1"/>
          </p:cNvSpPr>
          <p:nvPr/>
        </p:nvSpPr>
        <p:spPr bwMode="auto">
          <a:xfrm>
            <a:off x="1992313" y="5734051"/>
            <a:ext cx="48704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b="1">
                <a:solidFill>
                  <a:srgbClr val="000000"/>
                </a:solidFill>
              </a:rPr>
              <a:t>The order was for £116.00 of cleaning fluid.</a:t>
            </a:r>
          </a:p>
        </p:txBody>
      </p:sp>
    </p:spTree>
    <p:extLst>
      <p:ext uri="{BB962C8B-B14F-4D97-AF65-F5344CB8AC3E}">
        <p14:creationId xmlns:p14="http://schemas.microsoft.com/office/powerpoint/2010/main" val="21236544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idx="4294967295"/>
          </p:nvPr>
        </p:nvSpPr>
        <p:spPr/>
        <p:txBody>
          <a:bodyPr/>
          <a:lstStyle/>
          <a:p>
            <a:pPr eaLnBrk="1" hangingPunct="1"/>
            <a:r>
              <a:rPr lang="en-GB" altLang="en-US" smtClean="0"/>
              <a:t>Motion</a:t>
            </a:r>
          </a:p>
        </p:txBody>
      </p:sp>
      <p:sp>
        <p:nvSpPr>
          <p:cNvPr id="41987" name="Text Placeholder 2"/>
          <p:cNvSpPr>
            <a:spLocks noGrp="1"/>
          </p:cNvSpPr>
          <p:nvPr>
            <p:ph type="body" idx="4294967295"/>
          </p:nvPr>
        </p:nvSpPr>
        <p:spPr>
          <a:xfrm>
            <a:off x="1981200" y="1535113"/>
            <a:ext cx="4040188" cy="639762"/>
          </a:xfrm>
        </p:spPr>
        <p:txBody>
          <a:bodyPr anchor="b"/>
          <a:lstStyle/>
          <a:p>
            <a:pPr marL="0" indent="0" eaLnBrk="1" hangingPunct="1">
              <a:buNone/>
            </a:pPr>
            <a:r>
              <a:rPr lang="en-GB" altLang="en-US" sz="2400" b="1"/>
              <a:t>Definition</a:t>
            </a:r>
          </a:p>
        </p:txBody>
      </p:sp>
      <p:sp>
        <p:nvSpPr>
          <p:cNvPr id="41988" name="Content Placeholder 3"/>
          <p:cNvSpPr>
            <a:spLocks noGrp="1"/>
          </p:cNvSpPr>
          <p:nvPr>
            <p:ph sz="half" idx="4294967295"/>
          </p:nvPr>
        </p:nvSpPr>
        <p:spPr>
          <a:xfrm>
            <a:off x="1524000" y="2133601"/>
            <a:ext cx="4508500" cy="4175125"/>
          </a:xfrm>
        </p:spPr>
        <p:txBody>
          <a:bodyPr/>
          <a:lstStyle/>
          <a:p>
            <a:pPr eaLnBrk="1" hangingPunct="1"/>
            <a:r>
              <a:rPr lang="en-GB" altLang="en-US" sz="1800"/>
              <a:t>Unnecessary motions are those movements of man or machine which are not as small or as easy to achieve as possible e.g. bending down to retrieve heavy objects at floor level when they could be fed at waist level to reduce stress and time to retrieve. </a:t>
            </a:r>
          </a:p>
          <a:p>
            <a:pPr eaLnBrk="1" hangingPunct="1"/>
            <a:r>
              <a:rPr lang="en-GB" altLang="en-US" sz="1800"/>
              <a:t>Excessive travel between work stations, excessive movements from start point to work start point.</a:t>
            </a:r>
          </a:p>
          <a:p>
            <a:pPr eaLnBrk="1" hangingPunct="1"/>
            <a:r>
              <a:rPr lang="en-GB" altLang="en-US" sz="1800"/>
              <a:t>All of these wasteful motions cost you time (money) and cause stress on your employees.</a:t>
            </a:r>
          </a:p>
        </p:txBody>
      </p:sp>
      <p:sp>
        <p:nvSpPr>
          <p:cNvPr id="41989" name="Text Placeholder 4"/>
          <p:cNvSpPr>
            <a:spLocks noGrp="1"/>
          </p:cNvSpPr>
          <p:nvPr>
            <p:ph type="body" sz="quarter" idx="4294967295"/>
          </p:nvPr>
        </p:nvSpPr>
        <p:spPr>
          <a:xfrm>
            <a:off x="6169026" y="1535113"/>
            <a:ext cx="4041775" cy="639762"/>
          </a:xfrm>
        </p:spPr>
        <p:txBody>
          <a:bodyPr anchor="b"/>
          <a:lstStyle/>
          <a:p>
            <a:pPr marL="0" indent="0" eaLnBrk="1" hangingPunct="1">
              <a:buNone/>
            </a:pPr>
            <a:r>
              <a:rPr lang="en-GB" altLang="en-US" sz="2400" b="1"/>
              <a:t>Work smarter not harder</a:t>
            </a:r>
          </a:p>
        </p:txBody>
      </p:sp>
      <p:sp>
        <p:nvSpPr>
          <p:cNvPr id="41990" name="Content Placeholder 5"/>
          <p:cNvSpPr>
            <a:spLocks noGrp="1"/>
          </p:cNvSpPr>
          <p:nvPr>
            <p:ph sz="quarter" idx="4294967295"/>
          </p:nvPr>
        </p:nvSpPr>
        <p:spPr>
          <a:xfrm>
            <a:off x="6169026" y="2174876"/>
            <a:ext cx="4498975" cy="4206875"/>
          </a:xfrm>
        </p:spPr>
        <p:txBody>
          <a:bodyPr/>
          <a:lstStyle/>
          <a:p>
            <a:pPr eaLnBrk="1" hangingPunct="1">
              <a:spcBef>
                <a:spcPct val="0"/>
              </a:spcBef>
            </a:pPr>
            <a:r>
              <a:rPr lang="en-GB" altLang="en-US" sz="1800"/>
              <a:t>Waste of motion is any motion of man and / or Equipment that does not add value to the product or service</a:t>
            </a:r>
          </a:p>
          <a:p>
            <a:pPr eaLnBrk="1" hangingPunct="1">
              <a:spcBef>
                <a:spcPct val="0"/>
              </a:spcBef>
            </a:pPr>
            <a:r>
              <a:rPr lang="en-GB" altLang="en-US" sz="1800"/>
              <a:t>Wasteful motion is caused by:</a:t>
            </a:r>
            <a:r>
              <a:rPr lang="en-GB" altLang="en-US" sz="2400"/>
              <a:t> </a:t>
            </a:r>
          </a:p>
          <a:p>
            <a:pPr marL="400050" lvl="1" eaLnBrk="1" hangingPunct="1">
              <a:spcBef>
                <a:spcPct val="0"/>
              </a:spcBef>
            </a:pPr>
            <a:r>
              <a:rPr lang="en-GB" altLang="en-US" sz="1800">
                <a:solidFill>
                  <a:srgbClr val="595959"/>
                </a:solidFill>
              </a:rPr>
              <a:t>Poor workstation layout</a:t>
            </a:r>
          </a:p>
          <a:p>
            <a:pPr marL="800100" lvl="2" eaLnBrk="1" hangingPunct="1">
              <a:spcBef>
                <a:spcPct val="0"/>
              </a:spcBef>
            </a:pPr>
            <a:r>
              <a:rPr lang="en-GB" altLang="en-US" sz="1600">
                <a:solidFill>
                  <a:srgbClr val="595959"/>
                </a:solidFill>
              </a:rPr>
              <a:t>excessive walking, bending, reaching</a:t>
            </a:r>
            <a:r>
              <a:rPr lang="en-GB" altLang="en-US" sz="1800">
                <a:solidFill>
                  <a:srgbClr val="595959"/>
                </a:solidFill>
              </a:rPr>
              <a:t> </a:t>
            </a:r>
          </a:p>
          <a:p>
            <a:pPr marL="400050" lvl="1" eaLnBrk="1" hangingPunct="1">
              <a:spcBef>
                <a:spcPct val="0"/>
              </a:spcBef>
            </a:pPr>
            <a:r>
              <a:rPr lang="en-GB" altLang="en-US" sz="1800">
                <a:solidFill>
                  <a:srgbClr val="595959"/>
                </a:solidFill>
              </a:rPr>
              <a:t>Poor method design</a:t>
            </a:r>
          </a:p>
          <a:p>
            <a:pPr marL="800100" lvl="2" eaLnBrk="1" hangingPunct="1">
              <a:spcBef>
                <a:spcPct val="0"/>
              </a:spcBef>
            </a:pPr>
            <a:r>
              <a:rPr lang="en-GB" altLang="en-US" sz="1600">
                <a:solidFill>
                  <a:srgbClr val="595959"/>
                </a:solidFill>
              </a:rPr>
              <a:t>transferring parts from one hand to another</a:t>
            </a:r>
            <a:r>
              <a:rPr lang="en-GB" altLang="en-US" sz="1400">
                <a:solidFill>
                  <a:srgbClr val="595959"/>
                </a:solidFill>
              </a:rPr>
              <a:t> </a:t>
            </a:r>
          </a:p>
          <a:p>
            <a:pPr marL="400050" lvl="1" eaLnBrk="1" hangingPunct="1">
              <a:spcBef>
                <a:spcPct val="0"/>
              </a:spcBef>
            </a:pPr>
            <a:r>
              <a:rPr lang="en-GB" altLang="en-US" sz="1600">
                <a:solidFill>
                  <a:srgbClr val="595959"/>
                </a:solidFill>
              </a:rPr>
              <a:t>Poor workplace organisation</a:t>
            </a:r>
          </a:p>
          <a:p>
            <a:pPr marL="800100" lvl="2" eaLnBrk="1" hangingPunct="1">
              <a:spcBef>
                <a:spcPct val="0"/>
              </a:spcBef>
            </a:pPr>
            <a:r>
              <a:rPr lang="en-GB" altLang="en-US" sz="1600">
                <a:solidFill>
                  <a:srgbClr val="595959"/>
                </a:solidFill>
              </a:rPr>
              <a:t>Large batch sizes</a:t>
            </a:r>
          </a:p>
          <a:p>
            <a:pPr marL="800100" lvl="2" eaLnBrk="1" hangingPunct="1">
              <a:spcBef>
                <a:spcPct val="0"/>
              </a:spcBef>
            </a:pPr>
            <a:r>
              <a:rPr lang="en-GB" altLang="en-US" sz="1600">
                <a:solidFill>
                  <a:srgbClr val="595959"/>
                </a:solidFill>
              </a:rPr>
              <a:t>Reorientation of materials</a:t>
            </a:r>
          </a:p>
          <a:p>
            <a:pPr eaLnBrk="1" hangingPunct="1">
              <a:spcBef>
                <a:spcPct val="0"/>
              </a:spcBef>
            </a:pPr>
            <a:endParaRPr lang="en-GB" altLang="en-US" sz="1600"/>
          </a:p>
          <a:p>
            <a:pPr eaLnBrk="1" hangingPunct="1"/>
            <a:endParaRPr lang="en-GB" altLang="en-US" sz="2400"/>
          </a:p>
        </p:txBody>
      </p:sp>
      <p:pic>
        <p:nvPicPr>
          <p:cNvPr id="41991" name="Picture 2" descr="https://encrypted-tbn2.google.com/images?q=tbn:ANd9GcS5FNVT8ru2bU3ojS-mEDK_4-drJgciPGSCB9ULBjE5ZduHhsJ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076" y="476251"/>
            <a:ext cx="1419225"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570898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smtClean="0"/>
              <a:t>One person’s meat …</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GB" altLang="en-US" smtClean="0"/>
              <a:t>A second anecdote</a:t>
            </a:r>
          </a:p>
          <a:p>
            <a:pPr eaLnBrk="1" hangingPunct="1">
              <a:lnSpc>
                <a:spcPct val="90000"/>
              </a:lnSpc>
              <a:buFontTx/>
              <a:buNone/>
            </a:pPr>
            <a:r>
              <a:rPr lang="en-GB" altLang="en-US" sz="1600"/>
              <a:t>On behalf of a 200 staff faculty in an university, one of my roles was working with the services (library, ICT, estates, etc.) to improve working practices</a:t>
            </a:r>
          </a:p>
          <a:p>
            <a:pPr eaLnBrk="1" hangingPunct="1">
              <a:lnSpc>
                <a:spcPct val="90000"/>
              </a:lnSpc>
              <a:buFontTx/>
              <a:buNone/>
            </a:pPr>
            <a:r>
              <a:rPr lang="en-GB" altLang="en-US" sz="1600"/>
              <a:t>The ICT department had an absolute hatred of office printers.  This is understandable – they are essentially clutter, require cabling and power supply, and each one has a toner cartridge which needs replacing regularly.  The building office space was a classic 1960’s mental hospital type design – staff situated on several floors on long corridors, with a central admin area where the office staff were situated.</a:t>
            </a:r>
          </a:p>
          <a:p>
            <a:pPr eaLnBrk="1" hangingPunct="1">
              <a:lnSpc>
                <a:spcPct val="90000"/>
              </a:lnSpc>
              <a:buFontTx/>
              <a:buNone/>
            </a:pPr>
            <a:r>
              <a:rPr lang="en-GB" altLang="en-US" sz="1600"/>
              <a:t>The ICT department proposed doing away with office printers.  Their justification was easy – fewer items to buy, fewer items to PAT test, inventory cost reductions on toner.  They proposed to supply heavy duty, all singing and dancing superfast queued printers in the general office where staff could print and collect their work.  An office printer cost roughly £50, a toner cartridge £20.</a:t>
            </a:r>
          </a:p>
          <a:p>
            <a:pPr eaLnBrk="1" hangingPunct="1">
              <a:lnSpc>
                <a:spcPct val="90000"/>
              </a:lnSpc>
              <a:buFontTx/>
              <a:buNone/>
            </a:pPr>
            <a:r>
              <a:rPr lang="en-GB" altLang="en-US" sz="1600"/>
              <a:t>I refused their proposal out of hand.  The furthest away academics would need to walk 10 mins each way to pick up a print.  On the way they would be certain to talk to someone (add an extra 20 mins per trip) – because people do.  On time costs of just under £90 per hour including on-costs, each trip to fetch a printed document was going to cost the faculty in productive work time the total annual saving for ICT.</a:t>
            </a:r>
          </a:p>
        </p:txBody>
      </p:sp>
      <p:pic>
        <p:nvPicPr>
          <p:cNvPr id="43012" name="Picture 5" descr="T-IMAGE_-_Tile_B1--C-tcm183-106586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4651" y="115889"/>
            <a:ext cx="1312863" cy="98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307145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idx="4294967295"/>
          </p:nvPr>
        </p:nvSpPr>
        <p:spPr/>
        <p:txBody>
          <a:bodyPr/>
          <a:lstStyle/>
          <a:p>
            <a:pPr eaLnBrk="1" hangingPunct="1"/>
            <a:r>
              <a:rPr lang="en-GB" altLang="en-US" smtClean="0"/>
              <a:t>Waiting</a:t>
            </a:r>
          </a:p>
        </p:txBody>
      </p:sp>
      <p:sp>
        <p:nvSpPr>
          <p:cNvPr id="44035" name="Text Placeholder 2"/>
          <p:cNvSpPr>
            <a:spLocks noGrp="1"/>
          </p:cNvSpPr>
          <p:nvPr>
            <p:ph type="body" idx="4294967295"/>
          </p:nvPr>
        </p:nvSpPr>
        <p:spPr>
          <a:xfrm>
            <a:off x="1981200" y="1535113"/>
            <a:ext cx="4040188" cy="639762"/>
          </a:xfrm>
        </p:spPr>
        <p:txBody>
          <a:bodyPr anchor="b"/>
          <a:lstStyle/>
          <a:p>
            <a:pPr marL="0" indent="0" eaLnBrk="1" hangingPunct="1">
              <a:buNone/>
            </a:pPr>
            <a:r>
              <a:rPr lang="en-GB" altLang="en-US" sz="2400" b="1"/>
              <a:t>Definition</a:t>
            </a:r>
          </a:p>
        </p:txBody>
      </p:sp>
      <p:sp>
        <p:nvSpPr>
          <p:cNvPr id="44036" name="Content Placeholder 3"/>
          <p:cNvSpPr>
            <a:spLocks noGrp="1"/>
          </p:cNvSpPr>
          <p:nvPr>
            <p:ph sz="half" idx="4294967295"/>
          </p:nvPr>
        </p:nvSpPr>
        <p:spPr>
          <a:xfrm>
            <a:off x="1992314" y="2133600"/>
            <a:ext cx="4040187" cy="3951288"/>
          </a:xfrm>
        </p:spPr>
        <p:txBody>
          <a:bodyPr/>
          <a:lstStyle/>
          <a:p>
            <a:pPr eaLnBrk="1" hangingPunct="1"/>
            <a:r>
              <a:rPr lang="en-GB" altLang="en-US" sz="2400"/>
              <a:t>Waiting for an answer from another department in your organization, or waiting for a delivery from a supplier or an engineer to come and fix a machine? </a:t>
            </a:r>
          </a:p>
          <a:p>
            <a:pPr eaLnBrk="1" hangingPunct="1"/>
            <a:r>
              <a:rPr lang="en-GB" altLang="en-US" sz="2400"/>
              <a:t>The Waste of Waiting disrupts flow</a:t>
            </a:r>
          </a:p>
          <a:p>
            <a:pPr lvl="1" eaLnBrk="1" hangingPunct="1"/>
            <a:r>
              <a:rPr lang="en-GB" altLang="en-US" sz="2000"/>
              <a:t>one of the main principles of Lean working.</a:t>
            </a:r>
          </a:p>
        </p:txBody>
      </p:sp>
      <p:sp>
        <p:nvSpPr>
          <p:cNvPr id="5" name="Text Placeholder 4"/>
          <p:cNvSpPr>
            <a:spLocks noGrp="1"/>
          </p:cNvSpPr>
          <p:nvPr>
            <p:ph type="body" sz="quarter" idx="4294967295"/>
          </p:nvPr>
        </p:nvSpPr>
        <p:spPr>
          <a:xfrm>
            <a:off x="6169026" y="1535113"/>
            <a:ext cx="4041775" cy="639762"/>
          </a:xfrm>
        </p:spPr>
        <p:txBody>
          <a:bodyPr anchor="b">
            <a:normAutofit fontScale="92500"/>
          </a:bodyPr>
          <a:lstStyle/>
          <a:p>
            <a:pPr marL="0" indent="0" eaLnBrk="1" hangingPunct="1">
              <a:lnSpc>
                <a:spcPct val="80000"/>
              </a:lnSpc>
              <a:buNone/>
              <a:defRPr/>
            </a:pPr>
            <a:r>
              <a:rPr lang="en-GB" altLang="en-US" sz="2200" b="1"/>
              <a:t>Waiting Time results from the failure to synchronise activities</a:t>
            </a:r>
          </a:p>
        </p:txBody>
      </p:sp>
      <p:sp>
        <p:nvSpPr>
          <p:cNvPr id="6" name="Content Placeholder 5"/>
          <p:cNvSpPr>
            <a:spLocks noGrp="1"/>
          </p:cNvSpPr>
          <p:nvPr>
            <p:ph sz="quarter" idx="4294967295"/>
          </p:nvPr>
        </p:nvSpPr>
        <p:spPr>
          <a:xfrm>
            <a:off x="6169026" y="2174875"/>
            <a:ext cx="4041775" cy="3951288"/>
          </a:xfrm>
        </p:spPr>
        <p:txBody>
          <a:bodyPr>
            <a:normAutofit lnSpcReduction="10000"/>
          </a:bodyPr>
          <a:lstStyle/>
          <a:p>
            <a:pPr eaLnBrk="1" hangingPunct="1">
              <a:lnSpc>
                <a:spcPct val="80000"/>
              </a:lnSpc>
              <a:defRPr/>
            </a:pPr>
            <a:r>
              <a:rPr lang="en-GB" altLang="en-US" sz="2200"/>
              <a:t>Waiting for a previous process to complete a batch prior to movement.</a:t>
            </a:r>
          </a:p>
          <a:p>
            <a:pPr eaLnBrk="1" hangingPunct="1">
              <a:lnSpc>
                <a:spcPct val="80000"/>
              </a:lnSpc>
              <a:defRPr/>
            </a:pPr>
            <a:r>
              <a:rPr lang="en-GB" altLang="en-US" sz="2200"/>
              <a:t>Waiting for the forklift truck to deliver a batch of stationery.</a:t>
            </a:r>
          </a:p>
          <a:p>
            <a:pPr eaLnBrk="1" hangingPunct="1">
              <a:lnSpc>
                <a:spcPct val="80000"/>
              </a:lnSpc>
              <a:defRPr/>
            </a:pPr>
            <a:r>
              <a:rPr lang="en-GB" altLang="en-US" sz="2200"/>
              <a:t>Waiting for information another department.</a:t>
            </a:r>
          </a:p>
          <a:p>
            <a:pPr eaLnBrk="1" hangingPunct="1">
              <a:lnSpc>
                <a:spcPct val="80000"/>
              </a:lnSpc>
              <a:defRPr/>
            </a:pPr>
            <a:r>
              <a:rPr lang="en-GB" altLang="en-US" sz="2200"/>
              <a:t>Waiting to be told which work is required next.</a:t>
            </a:r>
          </a:p>
          <a:p>
            <a:pPr eaLnBrk="1" hangingPunct="1">
              <a:lnSpc>
                <a:spcPct val="80000"/>
              </a:lnSpc>
              <a:defRPr/>
            </a:pPr>
            <a:r>
              <a:rPr lang="en-GB" altLang="en-US" sz="2200"/>
              <a:t>Operators waiting or working slowly whilst waiting for a previous operation to complete</a:t>
            </a:r>
          </a:p>
        </p:txBody>
      </p:sp>
      <p:pic>
        <p:nvPicPr>
          <p:cNvPr id="44039" name="Picture 2" descr="https://encrypted-tbn2.google.com/images?q=tbn:ANd9GcTl118DcfUHlUaye0mDKUMNMQB52N_4fr4Mt9SLvAe8GC0yuEQN8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5050" y="549275"/>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325094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551" y="549276"/>
            <a:ext cx="309562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9" name="Title 1"/>
          <p:cNvSpPr>
            <a:spLocks noGrp="1"/>
          </p:cNvSpPr>
          <p:nvPr>
            <p:ph type="title" idx="4294967295"/>
          </p:nvPr>
        </p:nvSpPr>
        <p:spPr>
          <a:xfrm>
            <a:off x="5740400" y="274638"/>
            <a:ext cx="4470400" cy="1143000"/>
          </a:xfrm>
        </p:spPr>
        <p:txBody>
          <a:bodyPr/>
          <a:lstStyle/>
          <a:p>
            <a:pPr eaLnBrk="1" hangingPunct="1"/>
            <a:r>
              <a:rPr lang="en-GB" altLang="en-US" smtClean="0"/>
              <a:t>Over Production</a:t>
            </a:r>
          </a:p>
        </p:txBody>
      </p:sp>
      <p:sp>
        <p:nvSpPr>
          <p:cNvPr id="45060" name="Text Placeholder 2"/>
          <p:cNvSpPr>
            <a:spLocks noGrp="1"/>
          </p:cNvSpPr>
          <p:nvPr>
            <p:ph type="body" idx="4294967295"/>
          </p:nvPr>
        </p:nvSpPr>
        <p:spPr>
          <a:xfrm>
            <a:off x="1981200" y="1535113"/>
            <a:ext cx="4040188" cy="639762"/>
          </a:xfrm>
        </p:spPr>
        <p:txBody>
          <a:bodyPr anchor="b"/>
          <a:lstStyle/>
          <a:p>
            <a:pPr marL="0" indent="0" eaLnBrk="1" hangingPunct="1">
              <a:buNone/>
            </a:pPr>
            <a:r>
              <a:rPr lang="en-GB" altLang="en-US" sz="2400" b="1"/>
              <a:t>Definition</a:t>
            </a:r>
          </a:p>
        </p:txBody>
      </p:sp>
      <p:sp>
        <p:nvSpPr>
          <p:cNvPr id="45061" name="Content Placeholder 3"/>
          <p:cNvSpPr>
            <a:spLocks noGrp="1"/>
          </p:cNvSpPr>
          <p:nvPr>
            <p:ph sz="half" idx="4294967295"/>
          </p:nvPr>
        </p:nvSpPr>
        <p:spPr>
          <a:xfrm>
            <a:off x="1524000" y="2174876"/>
            <a:ext cx="4643438" cy="4278313"/>
          </a:xfrm>
        </p:spPr>
        <p:txBody>
          <a:bodyPr/>
          <a:lstStyle/>
          <a:p>
            <a:pPr eaLnBrk="1" hangingPunct="1"/>
            <a:r>
              <a:rPr lang="en-GB" altLang="en-US" sz="2400"/>
              <a:t>The waste of overproduction is making too much or too early. </a:t>
            </a:r>
          </a:p>
          <a:p>
            <a:pPr eaLnBrk="1" hangingPunct="1"/>
            <a:r>
              <a:rPr lang="en-GB" altLang="en-US" sz="2400"/>
              <a:t>This is usually because of working with oversize batches, long lead times, poor supplier relations – and a host of other reasons. </a:t>
            </a:r>
          </a:p>
          <a:p>
            <a:pPr eaLnBrk="1" hangingPunct="1"/>
            <a:r>
              <a:rPr lang="en-GB" altLang="en-US" sz="2400"/>
              <a:t>Overproduction leads to high levels of inventory which mask many of the problems within the organisation.</a:t>
            </a:r>
          </a:p>
        </p:txBody>
      </p:sp>
      <p:sp>
        <p:nvSpPr>
          <p:cNvPr id="5" name="Text Placeholder 4"/>
          <p:cNvSpPr>
            <a:spLocks noGrp="1"/>
          </p:cNvSpPr>
          <p:nvPr>
            <p:ph type="body" sz="quarter" idx="4294967295"/>
          </p:nvPr>
        </p:nvSpPr>
        <p:spPr>
          <a:xfrm>
            <a:off x="6169026" y="1535113"/>
            <a:ext cx="4041775" cy="639762"/>
          </a:xfrm>
        </p:spPr>
        <p:txBody>
          <a:bodyPr anchor="b">
            <a:normAutofit fontScale="92500"/>
          </a:bodyPr>
          <a:lstStyle/>
          <a:p>
            <a:pPr marL="0" indent="0" eaLnBrk="1" hangingPunct="1">
              <a:lnSpc>
                <a:spcPct val="80000"/>
              </a:lnSpc>
              <a:buNone/>
              <a:defRPr/>
            </a:pPr>
            <a:r>
              <a:rPr lang="en-GB" altLang="en-US" sz="2200" b="1"/>
              <a:t>Avoid overproduction by balancing supply and demand</a:t>
            </a:r>
          </a:p>
        </p:txBody>
      </p:sp>
      <p:sp>
        <p:nvSpPr>
          <p:cNvPr id="45063" name="Content Placeholder 5"/>
          <p:cNvSpPr>
            <a:spLocks noGrp="1"/>
          </p:cNvSpPr>
          <p:nvPr>
            <p:ph sz="quarter" idx="4294967295"/>
          </p:nvPr>
        </p:nvSpPr>
        <p:spPr>
          <a:xfrm>
            <a:off x="6169026" y="2174875"/>
            <a:ext cx="4041775" cy="3951288"/>
          </a:xfrm>
        </p:spPr>
        <p:txBody>
          <a:bodyPr/>
          <a:lstStyle/>
          <a:p>
            <a:pPr eaLnBrk="1" hangingPunct="1"/>
            <a:r>
              <a:rPr lang="en-GB" altLang="en-US" sz="2400"/>
              <a:t>The aim should be to deliver only what is required when it is required by the customer, the philosophy of Just in Time (JIT); however many companies work on the principle of Just in Case!</a:t>
            </a:r>
            <a:r>
              <a:rPr lang="en-GB" altLang="en-US" sz="2800"/>
              <a:t> </a:t>
            </a:r>
          </a:p>
        </p:txBody>
      </p:sp>
    </p:spTree>
    <p:extLst>
      <p:ext uri="{BB962C8B-B14F-4D97-AF65-F5344CB8AC3E}">
        <p14:creationId xmlns:p14="http://schemas.microsoft.com/office/powerpoint/2010/main" val="137277582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6226" y="476250"/>
            <a:ext cx="2016125"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3" name="Title 1"/>
          <p:cNvSpPr>
            <a:spLocks noGrp="1"/>
          </p:cNvSpPr>
          <p:nvPr>
            <p:ph type="title" idx="4294967295"/>
          </p:nvPr>
        </p:nvSpPr>
        <p:spPr/>
        <p:txBody>
          <a:bodyPr/>
          <a:lstStyle/>
          <a:p>
            <a:pPr eaLnBrk="1" hangingPunct="1"/>
            <a:r>
              <a:rPr lang="en-GB" altLang="en-US" smtClean="0"/>
              <a:t>Over Processing</a:t>
            </a:r>
          </a:p>
        </p:txBody>
      </p:sp>
      <p:sp>
        <p:nvSpPr>
          <p:cNvPr id="46084" name="Text Placeholder 2"/>
          <p:cNvSpPr>
            <a:spLocks noGrp="1"/>
          </p:cNvSpPr>
          <p:nvPr>
            <p:ph type="body" idx="4294967295"/>
          </p:nvPr>
        </p:nvSpPr>
        <p:spPr>
          <a:xfrm>
            <a:off x="1981200" y="1535113"/>
            <a:ext cx="4040188" cy="639762"/>
          </a:xfrm>
        </p:spPr>
        <p:txBody>
          <a:bodyPr anchor="b"/>
          <a:lstStyle/>
          <a:p>
            <a:pPr marL="0" indent="0" eaLnBrk="1" hangingPunct="1">
              <a:buNone/>
            </a:pPr>
            <a:r>
              <a:rPr lang="en-GB" altLang="en-US" sz="2400" b="1"/>
              <a:t>Definition</a:t>
            </a:r>
          </a:p>
        </p:txBody>
      </p:sp>
      <p:sp>
        <p:nvSpPr>
          <p:cNvPr id="46085" name="Content Placeholder 3"/>
          <p:cNvSpPr>
            <a:spLocks noGrp="1"/>
          </p:cNvSpPr>
          <p:nvPr>
            <p:ph sz="half" idx="4294967295"/>
          </p:nvPr>
        </p:nvSpPr>
        <p:spPr>
          <a:xfrm>
            <a:off x="1703388" y="2174875"/>
            <a:ext cx="4318000" cy="3951288"/>
          </a:xfrm>
        </p:spPr>
        <p:txBody>
          <a:bodyPr/>
          <a:lstStyle/>
          <a:p>
            <a:pPr eaLnBrk="1" hangingPunct="1"/>
            <a:r>
              <a:rPr lang="en-GB" altLang="en-US" sz="2400"/>
              <a:t>The waste of Over Processing is where we use inappropriate techniques, excessive approval chains, working to tolerances that are too tight, perform processes that are not required by the customer and so forth. </a:t>
            </a:r>
          </a:p>
          <a:p>
            <a:pPr eaLnBrk="1" hangingPunct="1"/>
            <a:r>
              <a:rPr lang="en-GB" altLang="en-US" sz="2400"/>
              <a:t>All of these things cost us time and money.</a:t>
            </a:r>
          </a:p>
        </p:txBody>
      </p:sp>
      <p:sp>
        <p:nvSpPr>
          <p:cNvPr id="46086" name="Text Placeholder 4"/>
          <p:cNvSpPr>
            <a:spLocks noGrp="1"/>
          </p:cNvSpPr>
          <p:nvPr>
            <p:ph type="body" sz="quarter" idx="4294967295"/>
          </p:nvPr>
        </p:nvSpPr>
        <p:spPr>
          <a:xfrm>
            <a:off x="6169026" y="1535113"/>
            <a:ext cx="4041775" cy="639762"/>
          </a:xfrm>
        </p:spPr>
        <p:txBody>
          <a:bodyPr anchor="b"/>
          <a:lstStyle/>
          <a:p>
            <a:pPr marL="0" indent="0" eaLnBrk="1" hangingPunct="1">
              <a:buNone/>
            </a:pPr>
            <a:r>
              <a:rPr lang="en-GB" altLang="en-US" sz="2400" b="1"/>
              <a:t>Examples</a:t>
            </a:r>
          </a:p>
        </p:txBody>
      </p:sp>
      <p:sp>
        <p:nvSpPr>
          <p:cNvPr id="46087" name="Content Placeholder 5"/>
          <p:cNvSpPr>
            <a:spLocks noGrp="1"/>
          </p:cNvSpPr>
          <p:nvPr>
            <p:ph sz="quarter" idx="4294967295"/>
          </p:nvPr>
        </p:nvSpPr>
        <p:spPr>
          <a:xfrm>
            <a:off x="6169025" y="2174875"/>
            <a:ext cx="4319588" cy="3951288"/>
          </a:xfrm>
        </p:spPr>
        <p:txBody>
          <a:bodyPr/>
          <a:lstStyle/>
          <a:p>
            <a:pPr eaLnBrk="1" hangingPunct="1"/>
            <a:r>
              <a:rPr lang="en-GB" altLang="en-US" sz="2400"/>
              <a:t>Painting areas that will never be seen or be affected by corrosion.</a:t>
            </a:r>
          </a:p>
          <a:p>
            <a:pPr eaLnBrk="1" hangingPunct="1"/>
            <a:r>
              <a:rPr lang="en-GB" altLang="en-US" sz="2400"/>
              <a:t>Over polishing an area that does not require it.</a:t>
            </a:r>
          </a:p>
          <a:p>
            <a:pPr eaLnBrk="1" hangingPunct="1"/>
            <a:r>
              <a:rPr lang="en-GB" altLang="en-US" sz="2400"/>
              <a:t>Management sign off for junior-level costs</a:t>
            </a:r>
          </a:p>
          <a:p>
            <a:pPr eaLnBrk="1" hangingPunct="1"/>
            <a:r>
              <a:rPr lang="en-GB" altLang="en-US" sz="2400"/>
              <a:t>Double Entry of Data</a:t>
            </a:r>
          </a:p>
          <a:p>
            <a:pPr eaLnBrk="1" hangingPunct="1"/>
            <a:r>
              <a:rPr lang="en-GB" altLang="en-US" sz="2400"/>
              <a:t>Producing documents in triplicate</a:t>
            </a:r>
          </a:p>
        </p:txBody>
      </p:sp>
    </p:spTree>
    <p:extLst>
      <p:ext uri="{BB962C8B-B14F-4D97-AF65-F5344CB8AC3E}">
        <p14:creationId xmlns:p14="http://schemas.microsoft.com/office/powerpoint/2010/main" val="106329366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idx="4294967295"/>
          </p:nvPr>
        </p:nvSpPr>
        <p:spPr/>
        <p:txBody>
          <a:bodyPr/>
          <a:lstStyle/>
          <a:p>
            <a:pPr eaLnBrk="1" hangingPunct="1"/>
            <a:r>
              <a:rPr lang="en-GB" altLang="en-US" smtClean="0"/>
              <a:t>Defects</a:t>
            </a:r>
          </a:p>
        </p:txBody>
      </p:sp>
      <p:sp>
        <p:nvSpPr>
          <p:cNvPr id="47107" name="Text Placeholder 2"/>
          <p:cNvSpPr>
            <a:spLocks noGrp="1"/>
          </p:cNvSpPr>
          <p:nvPr>
            <p:ph type="body" idx="4294967295"/>
          </p:nvPr>
        </p:nvSpPr>
        <p:spPr>
          <a:xfrm>
            <a:off x="1981200" y="1535113"/>
            <a:ext cx="4040188" cy="639762"/>
          </a:xfrm>
        </p:spPr>
        <p:txBody>
          <a:bodyPr anchor="b"/>
          <a:lstStyle/>
          <a:p>
            <a:pPr marL="0" indent="0" eaLnBrk="1" hangingPunct="1">
              <a:buNone/>
            </a:pPr>
            <a:r>
              <a:rPr lang="en-GB" altLang="en-US" sz="2400" b="1"/>
              <a:t>Definition</a:t>
            </a:r>
          </a:p>
        </p:txBody>
      </p:sp>
      <p:sp>
        <p:nvSpPr>
          <p:cNvPr id="4" name="Content Placeholder 3"/>
          <p:cNvSpPr>
            <a:spLocks noGrp="1"/>
          </p:cNvSpPr>
          <p:nvPr>
            <p:ph sz="half" idx="4294967295"/>
          </p:nvPr>
        </p:nvSpPr>
        <p:spPr>
          <a:xfrm>
            <a:off x="1631951" y="2174876"/>
            <a:ext cx="4392613" cy="4206875"/>
          </a:xfrm>
        </p:spPr>
        <p:txBody>
          <a:bodyPr>
            <a:normAutofit lnSpcReduction="10000"/>
          </a:bodyPr>
          <a:lstStyle/>
          <a:p>
            <a:pPr eaLnBrk="1" hangingPunct="1">
              <a:lnSpc>
                <a:spcPct val="90000"/>
              </a:lnSpc>
              <a:defRPr/>
            </a:pPr>
            <a:r>
              <a:rPr lang="en-GB" altLang="en-US" sz="2200"/>
              <a:t>The most obvious of the seven wastes, although not always the easiest to detect before they reach your customers. </a:t>
            </a:r>
          </a:p>
          <a:p>
            <a:pPr eaLnBrk="1" hangingPunct="1">
              <a:lnSpc>
                <a:spcPct val="90000"/>
              </a:lnSpc>
              <a:defRPr/>
            </a:pPr>
            <a:r>
              <a:rPr lang="en-GB" altLang="en-US" sz="2200"/>
              <a:t>Quality errors that cause defects invariably cost you far more than you expect. </a:t>
            </a:r>
          </a:p>
          <a:p>
            <a:pPr eaLnBrk="1" hangingPunct="1">
              <a:lnSpc>
                <a:spcPct val="90000"/>
              </a:lnSpc>
              <a:defRPr/>
            </a:pPr>
            <a:r>
              <a:rPr lang="en-GB" altLang="en-US" sz="2200"/>
              <a:t>All defective work requires rework or replacement, wastes resources and time, and creates paperwork</a:t>
            </a:r>
          </a:p>
          <a:p>
            <a:pPr eaLnBrk="1" hangingPunct="1">
              <a:lnSpc>
                <a:spcPct val="90000"/>
              </a:lnSpc>
              <a:defRPr/>
            </a:pPr>
            <a:r>
              <a:rPr lang="en-GB" altLang="en-US" sz="2200"/>
              <a:t>Worst of all it can lead to lost client confidence</a:t>
            </a:r>
          </a:p>
        </p:txBody>
      </p:sp>
      <p:sp>
        <p:nvSpPr>
          <p:cNvPr id="47109" name="Text Placeholder 4"/>
          <p:cNvSpPr>
            <a:spLocks noGrp="1"/>
          </p:cNvSpPr>
          <p:nvPr>
            <p:ph type="body" sz="quarter" idx="4294967295"/>
          </p:nvPr>
        </p:nvSpPr>
        <p:spPr>
          <a:xfrm>
            <a:off x="6169026" y="1535113"/>
            <a:ext cx="4041775" cy="639762"/>
          </a:xfrm>
        </p:spPr>
        <p:txBody>
          <a:bodyPr anchor="b"/>
          <a:lstStyle/>
          <a:p>
            <a:pPr marL="0" indent="0" eaLnBrk="1" hangingPunct="1">
              <a:buNone/>
            </a:pPr>
            <a:r>
              <a:rPr lang="en-GB" altLang="en-US" sz="2400" b="1"/>
              <a:t>Examples</a:t>
            </a:r>
          </a:p>
        </p:txBody>
      </p:sp>
      <p:sp>
        <p:nvSpPr>
          <p:cNvPr id="47110" name="Content Placeholder 5"/>
          <p:cNvSpPr>
            <a:spLocks noGrp="1"/>
          </p:cNvSpPr>
          <p:nvPr>
            <p:ph sz="quarter" idx="4294967295"/>
          </p:nvPr>
        </p:nvSpPr>
        <p:spPr>
          <a:xfrm>
            <a:off x="6169026" y="2174876"/>
            <a:ext cx="4391025" cy="4206875"/>
          </a:xfrm>
        </p:spPr>
        <p:txBody>
          <a:bodyPr/>
          <a:lstStyle/>
          <a:p>
            <a:pPr eaLnBrk="1" hangingPunct="1">
              <a:lnSpc>
                <a:spcPct val="80000"/>
              </a:lnSpc>
            </a:pPr>
            <a:r>
              <a:rPr lang="en-GB" altLang="en-US" sz="1900"/>
              <a:t>Errors produced by poorly specified and maintained processes.</a:t>
            </a:r>
          </a:p>
          <a:p>
            <a:pPr eaLnBrk="1" hangingPunct="1">
              <a:lnSpc>
                <a:spcPct val="80000"/>
              </a:lnSpc>
            </a:pPr>
            <a:r>
              <a:rPr lang="en-GB" altLang="en-US" sz="1900"/>
              <a:t>Data used for inappropriate purposes.</a:t>
            </a:r>
          </a:p>
          <a:p>
            <a:pPr eaLnBrk="1" hangingPunct="1">
              <a:lnSpc>
                <a:spcPct val="80000"/>
              </a:lnSpc>
            </a:pPr>
            <a:r>
              <a:rPr lang="en-GB" altLang="en-US" sz="1900"/>
              <a:t>Partial data, missing details due to lack of controls.</a:t>
            </a:r>
          </a:p>
          <a:p>
            <a:pPr eaLnBrk="1" hangingPunct="1">
              <a:lnSpc>
                <a:spcPct val="80000"/>
              </a:lnSpc>
            </a:pPr>
            <a:r>
              <a:rPr lang="en-GB" altLang="en-US" sz="1900"/>
              <a:t>Incorrect information, because the data collected is not understood.</a:t>
            </a:r>
          </a:p>
          <a:p>
            <a:pPr eaLnBrk="1" hangingPunct="1">
              <a:lnSpc>
                <a:spcPct val="80000"/>
              </a:lnSpc>
            </a:pPr>
            <a:r>
              <a:rPr lang="en-GB" altLang="en-US" sz="1900"/>
              <a:t>Poor work as the employees wanted to reach their performance bonus or simply finish early.</a:t>
            </a:r>
          </a:p>
          <a:p>
            <a:pPr eaLnBrk="1" hangingPunct="1">
              <a:lnSpc>
                <a:spcPct val="80000"/>
              </a:lnSpc>
            </a:pPr>
            <a:r>
              <a:rPr lang="en-GB" altLang="en-US" sz="1900"/>
              <a:t>Too much interference in collection or processing.</a:t>
            </a:r>
          </a:p>
          <a:p>
            <a:pPr eaLnBrk="1" hangingPunct="1">
              <a:lnSpc>
                <a:spcPct val="80000"/>
              </a:lnSpc>
            </a:pPr>
            <a:r>
              <a:rPr lang="en-GB" altLang="en-US" sz="1900"/>
              <a:t>Incorrect orders and poor quality reports that have reached the customer.</a:t>
            </a:r>
          </a:p>
        </p:txBody>
      </p:sp>
      <p:pic>
        <p:nvPicPr>
          <p:cNvPr id="4711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1763" y="549275"/>
            <a:ext cx="22860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877339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idx="4294967295"/>
          </p:nvPr>
        </p:nvSpPr>
        <p:spPr/>
        <p:txBody>
          <a:bodyPr/>
          <a:lstStyle/>
          <a:p>
            <a:pPr eaLnBrk="1" hangingPunct="1"/>
            <a:r>
              <a:rPr lang="en-GB" altLang="en-US" smtClean="0">
                <a:solidFill>
                  <a:srgbClr val="2F3581"/>
                </a:solidFill>
              </a:rPr>
              <a:t>7 Wastes</a:t>
            </a:r>
          </a:p>
        </p:txBody>
      </p:sp>
      <p:sp>
        <p:nvSpPr>
          <p:cNvPr id="48131" name="Content Placeholder 2"/>
          <p:cNvSpPr>
            <a:spLocks noGrp="1"/>
          </p:cNvSpPr>
          <p:nvPr>
            <p:ph idx="4294967295"/>
          </p:nvPr>
        </p:nvSpPr>
        <p:spPr>
          <a:xfrm>
            <a:off x="1981200" y="1600200"/>
            <a:ext cx="8229600" cy="1181100"/>
          </a:xfrm>
        </p:spPr>
        <p:txBody>
          <a:bodyPr/>
          <a:lstStyle/>
          <a:p>
            <a:pPr eaLnBrk="1" hangingPunct="1"/>
            <a:r>
              <a:rPr lang="en-GB" altLang="en-US" smtClean="0"/>
              <a:t>For your area, create a list of wastes for each of the categories of the 7 Wastes (TIMWOOD)</a:t>
            </a:r>
          </a:p>
        </p:txBody>
      </p:sp>
      <p:graphicFrame>
        <p:nvGraphicFramePr>
          <p:cNvPr id="5" name="Table 4"/>
          <p:cNvGraphicFramePr>
            <a:graphicFrameLocks noGrp="1"/>
          </p:cNvGraphicFramePr>
          <p:nvPr/>
        </p:nvGraphicFramePr>
        <p:xfrm>
          <a:off x="2351088" y="3284539"/>
          <a:ext cx="7632700" cy="2967039"/>
        </p:xfrm>
        <a:graphic>
          <a:graphicData uri="http://schemas.openxmlformats.org/drawingml/2006/table">
            <a:tbl>
              <a:tblPr/>
              <a:tblGrid>
                <a:gridCol w="3816350">
                  <a:extLst>
                    <a:ext uri="{9D8B030D-6E8A-4147-A177-3AD203B41FA5}">
                      <a16:colId xmlns:a16="http://schemas.microsoft.com/office/drawing/2014/main" val="20000"/>
                    </a:ext>
                  </a:extLst>
                </a:gridCol>
                <a:gridCol w="3816350">
                  <a:extLst>
                    <a:ext uri="{9D8B030D-6E8A-4147-A177-3AD203B41FA5}">
                      <a16:colId xmlns:a16="http://schemas.microsoft.com/office/drawing/2014/main" val="20001"/>
                    </a:ext>
                  </a:extLst>
                </a:gridCol>
              </a:tblGrid>
              <a:tr h="371475">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smtClean="0">
                          <a:ln>
                            <a:noFill/>
                          </a:ln>
                          <a:solidFill>
                            <a:srgbClr val="FFFFFF"/>
                          </a:solidFill>
                          <a:effectLst/>
                          <a:latin typeface="Arial" charset="0"/>
                        </a:rPr>
                        <a:t>Waste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smtClean="0">
                          <a:ln>
                            <a:noFill/>
                          </a:ln>
                          <a:solidFill>
                            <a:srgbClr val="FFFFFF"/>
                          </a:solidFill>
                          <a:effectLst/>
                          <a:latin typeface="Arial" charset="0"/>
                        </a:rPr>
                        <a:t>Examples in your area</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371475">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2F3581"/>
                          </a:solidFill>
                          <a:effectLst/>
                          <a:latin typeface="Arial" charset="0"/>
                        </a:rPr>
                        <a:t>Transportation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rgbClr val="2F358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1"/>
                  </a:ext>
                </a:extLst>
              </a:tr>
              <a:tr h="369888">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2F3581"/>
                          </a:solidFill>
                          <a:effectLst/>
                          <a:latin typeface="Arial" charset="0"/>
                        </a:rPr>
                        <a:t>Inventory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rgbClr val="2F358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371475">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2F3581"/>
                          </a:solidFill>
                          <a:effectLst/>
                          <a:latin typeface="Arial" charset="0"/>
                        </a:rPr>
                        <a:t>Motion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rgbClr val="2F358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3"/>
                  </a:ext>
                </a:extLst>
              </a:tr>
              <a:tr h="369888">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2F3581"/>
                          </a:solidFill>
                          <a:effectLst/>
                          <a:latin typeface="Arial" charset="0"/>
                        </a:rPr>
                        <a:t>Waiting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rgbClr val="2F358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r h="371475">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2F3581"/>
                          </a:solidFill>
                          <a:effectLst/>
                          <a:latin typeface="Arial" charset="0"/>
                        </a:rPr>
                        <a:t>Overproduction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rgbClr val="2F358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5"/>
                  </a:ext>
                </a:extLst>
              </a:tr>
              <a:tr h="371475">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2F3581"/>
                          </a:solidFill>
                          <a:effectLst/>
                          <a:latin typeface="Arial" charset="0"/>
                        </a:rPr>
                        <a:t>Overprocessing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rgbClr val="2F358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6"/>
                  </a:ext>
                </a:extLst>
              </a:tr>
              <a:tr h="369888">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2F3581"/>
                          </a:solidFill>
                          <a:effectLst/>
                          <a:latin typeface="Arial" charset="0"/>
                        </a:rPr>
                        <a:t>Defects / Scrap</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rgbClr val="2F358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7288180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idx="4294967295"/>
          </p:nvPr>
        </p:nvSpPr>
        <p:spPr>
          <a:xfrm>
            <a:off x="1703389" y="381000"/>
            <a:ext cx="8785225" cy="876300"/>
          </a:xfrm>
        </p:spPr>
        <p:txBody>
          <a:bodyPr/>
          <a:lstStyle/>
          <a:p>
            <a:pPr eaLnBrk="1" hangingPunct="1"/>
            <a:r>
              <a:rPr lang="en-US" altLang="en-US" smtClean="0">
                <a:solidFill>
                  <a:srgbClr val="2F3581"/>
                </a:solidFill>
              </a:rPr>
              <a:t>7 Wastes and Value Added Summary</a:t>
            </a:r>
          </a:p>
        </p:txBody>
      </p:sp>
      <p:sp>
        <p:nvSpPr>
          <p:cNvPr id="49155" name="Rectangle 3"/>
          <p:cNvSpPr>
            <a:spLocks noGrp="1" noChangeArrowheads="1"/>
          </p:cNvSpPr>
          <p:nvPr>
            <p:ph type="body" idx="4294967295"/>
          </p:nvPr>
        </p:nvSpPr>
        <p:spPr>
          <a:xfrm>
            <a:off x="1847851" y="1658938"/>
            <a:ext cx="8715375" cy="4291012"/>
          </a:xfrm>
        </p:spPr>
        <p:txBody>
          <a:bodyPr/>
          <a:lstStyle/>
          <a:p>
            <a:pPr eaLnBrk="1" hangingPunct="1">
              <a:spcBef>
                <a:spcPct val="0"/>
              </a:spcBef>
              <a:spcAft>
                <a:spcPts val="1200"/>
              </a:spcAft>
            </a:pPr>
            <a:r>
              <a:rPr lang="en-US" altLang="en-US" sz="2800"/>
              <a:t>Waste = Non Value-Added Activity</a:t>
            </a:r>
          </a:p>
          <a:p>
            <a:pPr eaLnBrk="1" hangingPunct="1">
              <a:spcBef>
                <a:spcPct val="0"/>
              </a:spcBef>
              <a:spcAft>
                <a:spcPts val="1200"/>
              </a:spcAft>
            </a:pPr>
            <a:r>
              <a:rPr lang="en-US" altLang="en-US" sz="2800"/>
              <a:t>Customers determine value</a:t>
            </a:r>
          </a:p>
          <a:p>
            <a:pPr eaLnBrk="1" hangingPunct="1">
              <a:spcBef>
                <a:spcPct val="0"/>
              </a:spcBef>
              <a:spcAft>
                <a:spcPts val="1200"/>
              </a:spcAft>
            </a:pPr>
            <a:r>
              <a:rPr lang="en-US" altLang="en-US" sz="2800"/>
              <a:t>Waste can come in many shapes and forms</a:t>
            </a:r>
          </a:p>
          <a:p>
            <a:pPr eaLnBrk="1" hangingPunct="1">
              <a:spcBef>
                <a:spcPct val="0"/>
              </a:spcBef>
              <a:spcAft>
                <a:spcPts val="1200"/>
              </a:spcAft>
            </a:pPr>
            <a:r>
              <a:rPr lang="en-US" altLang="en-US" sz="2800"/>
              <a:t>Waste is present in both operational and transactional environments</a:t>
            </a:r>
          </a:p>
          <a:p>
            <a:pPr eaLnBrk="1" hangingPunct="1">
              <a:spcBef>
                <a:spcPct val="0"/>
              </a:spcBef>
              <a:spcAft>
                <a:spcPts val="1200"/>
              </a:spcAft>
            </a:pPr>
            <a:r>
              <a:rPr lang="en-US" altLang="en-US" sz="2800"/>
              <a:t>Being able to properly identify wasteful activities means we can prevent them</a:t>
            </a:r>
          </a:p>
        </p:txBody>
      </p:sp>
    </p:spTree>
    <p:extLst>
      <p:ext uri="{BB962C8B-B14F-4D97-AF65-F5344CB8AC3E}">
        <p14:creationId xmlns:p14="http://schemas.microsoft.com/office/powerpoint/2010/main" val="116299050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1427565"/>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4775</Words>
  <Application>Microsoft Office PowerPoint</Application>
  <PresentationFormat>Widescreen</PresentationFormat>
  <Paragraphs>546</Paragraphs>
  <Slides>65</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65</vt:i4>
      </vt:variant>
    </vt:vector>
  </HeadingPairs>
  <TitlesOfParts>
    <vt:vector size="71" baseType="lpstr">
      <vt:lpstr>Arial</vt:lpstr>
      <vt:lpstr>Calibri</vt:lpstr>
      <vt:lpstr>Symbol</vt:lpstr>
      <vt:lpstr>Times New Roman</vt:lpstr>
      <vt:lpstr>Default Design</vt:lpstr>
      <vt:lpstr>1_Default Design</vt:lpstr>
      <vt:lpstr>Solving Business Problems</vt:lpstr>
      <vt:lpstr>Agenda</vt:lpstr>
      <vt:lpstr>The Basics</vt:lpstr>
      <vt:lpstr>Problems</vt:lpstr>
      <vt:lpstr>Problem Solving Basics</vt:lpstr>
      <vt:lpstr>Problem Solving Basics</vt:lpstr>
      <vt:lpstr>Recognising Business Problems</vt:lpstr>
      <vt:lpstr>Identifying Business Problems</vt:lpstr>
      <vt:lpstr>Identifying Business Problems</vt:lpstr>
      <vt:lpstr>In other words, monitor performance to spot business problems!</vt:lpstr>
      <vt:lpstr>Look for Variances</vt:lpstr>
      <vt:lpstr>Variances Show Where to Look</vt:lpstr>
      <vt:lpstr>What do Variances Mean?</vt:lpstr>
      <vt:lpstr>For this issue …</vt:lpstr>
      <vt:lpstr>So?</vt:lpstr>
      <vt:lpstr>Techniques for Solving Business Problems</vt:lpstr>
      <vt:lpstr>Some Quotations</vt:lpstr>
      <vt:lpstr>First specify the problem</vt:lpstr>
      <vt:lpstr>How?</vt:lpstr>
      <vt:lpstr>5W2H</vt:lpstr>
      <vt:lpstr>5W2H to Quantify a Problem</vt:lpstr>
      <vt:lpstr>Uncertainty Affects Decisions</vt:lpstr>
      <vt:lpstr>Decision Making and Uncertainty</vt:lpstr>
      <vt:lpstr>Rational Decision Making Model</vt:lpstr>
      <vt:lpstr>Systematic Approaches</vt:lpstr>
      <vt:lpstr>In all problem solving, make sure you know what you are measuring and what you are trying to achieve.</vt:lpstr>
      <vt:lpstr>8D…</vt:lpstr>
      <vt:lpstr>The 8D Process</vt:lpstr>
      <vt:lpstr>8D Detail</vt:lpstr>
      <vt:lpstr>8D Detail cont.</vt:lpstr>
      <vt:lpstr>8D Process Commentary</vt:lpstr>
      <vt:lpstr>Permission to Think!</vt:lpstr>
      <vt:lpstr>Activity:  Solving Problems Workplace Project</vt:lpstr>
      <vt:lpstr>Process – Brief Summary</vt:lpstr>
      <vt:lpstr>Getting Commitment to a Project</vt:lpstr>
      <vt:lpstr>Presenting your Solution</vt:lpstr>
      <vt:lpstr>Presenting your Solution</vt:lpstr>
      <vt:lpstr>Presenting your Solution</vt:lpstr>
      <vt:lpstr>Things to think about …</vt:lpstr>
      <vt:lpstr>Things to think about …</vt:lpstr>
      <vt:lpstr>Waste   7W</vt:lpstr>
      <vt:lpstr>Aims and Objectives</vt:lpstr>
      <vt:lpstr>Where’s the Cost? </vt:lpstr>
      <vt:lpstr>“Don’t work harder, work smarter”</vt:lpstr>
      <vt:lpstr>Framework</vt:lpstr>
      <vt:lpstr>7W Overview</vt:lpstr>
      <vt:lpstr>Value Added Activity</vt:lpstr>
      <vt:lpstr>Non Value Added Activity</vt:lpstr>
      <vt:lpstr>PowerPoint Presentation</vt:lpstr>
      <vt:lpstr>Waste = Non-Value Added Activity</vt:lpstr>
      <vt:lpstr>7 Wastes</vt:lpstr>
      <vt:lpstr>Transportation</vt:lpstr>
      <vt:lpstr>Transporting Information</vt:lpstr>
      <vt:lpstr>Procedures, processes and waste</vt:lpstr>
      <vt:lpstr>Inventory</vt:lpstr>
      <vt:lpstr>Information as Inventory</vt:lpstr>
      <vt:lpstr>Motion</vt:lpstr>
      <vt:lpstr>One person’s meat …</vt:lpstr>
      <vt:lpstr>Waiting</vt:lpstr>
      <vt:lpstr>Over Production</vt:lpstr>
      <vt:lpstr>Over Processing</vt:lpstr>
      <vt:lpstr>Defects</vt:lpstr>
      <vt:lpstr>7 Wastes</vt:lpstr>
      <vt:lpstr>7 Wastes and Value Added 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Rees</dc:creator>
  <cp:lastModifiedBy>John Rees</cp:lastModifiedBy>
  <cp:revision>3</cp:revision>
  <dcterms:created xsi:type="dcterms:W3CDTF">2021-03-30T14:57:24Z</dcterms:created>
  <dcterms:modified xsi:type="dcterms:W3CDTF">2021-04-16T10:26:26Z</dcterms:modified>
</cp:coreProperties>
</file>