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6"/>
  </p:notesMasterIdLst>
  <p:sldIdLst>
    <p:sldId id="267" r:id="rId5"/>
    <p:sldId id="265" r:id="rId6"/>
    <p:sldId id="264" r:id="rId7"/>
    <p:sldId id="263" r:id="rId8"/>
    <p:sldId id="262" r:id="rId9"/>
    <p:sldId id="261" r:id="rId10"/>
    <p:sldId id="260" r:id="rId11"/>
    <p:sldId id="259" r:id="rId12"/>
    <p:sldId id="258" r:id="rId13"/>
    <p:sldId id="257"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0CECE"/>
    <a:srgbClr val="DDEFF9"/>
    <a:srgbClr val="F3F5FF"/>
    <a:srgbClr val="FFFFFF"/>
    <a:srgbClr val="EAF3FA"/>
    <a:srgbClr val="FEFFFF"/>
    <a:srgbClr val="EBF4F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3063" autoAdjust="0"/>
  </p:normalViewPr>
  <p:slideViewPr>
    <p:cSldViewPr snapToGrid="0">
      <p:cViewPr varScale="1">
        <p:scale>
          <a:sx n="52" d="100"/>
          <a:sy n="52" d="100"/>
        </p:scale>
        <p:origin x="106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163E32-847E-47B5-8424-931B39333D1C}" type="datetimeFigureOut">
              <a:rPr lang="en-US" smtClean="0"/>
              <a:t>5/9/2023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58760A-50BE-4428-9B4B-42F1BC30E434}" type="slidenum">
              <a:rPr lang="en-US" smtClean="0"/>
              <a:t>‹#›</a:t>
            </a:fld>
            <a:endParaRPr lang="en-US"/>
          </a:p>
        </p:txBody>
      </p:sp>
    </p:spTree>
    <p:extLst>
      <p:ext uri="{BB962C8B-B14F-4D97-AF65-F5344CB8AC3E}">
        <p14:creationId xmlns:p14="http://schemas.microsoft.com/office/powerpoint/2010/main" val="4215809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the Presentation </a:t>
            </a:r>
          </a:p>
        </p:txBody>
      </p:sp>
      <p:sp>
        <p:nvSpPr>
          <p:cNvPr id="4" name="Slide Number Placeholder 3"/>
          <p:cNvSpPr>
            <a:spLocks noGrp="1"/>
          </p:cNvSpPr>
          <p:nvPr>
            <p:ph type="sldNum" sz="quarter" idx="5"/>
          </p:nvPr>
        </p:nvSpPr>
        <p:spPr/>
        <p:txBody>
          <a:bodyPr/>
          <a:lstStyle/>
          <a:p>
            <a:fld id="{1B58760A-50BE-4428-9B4B-42F1BC30E434}" type="slidenum">
              <a:rPr lang="en-US" smtClean="0"/>
              <a:t>1</a:t>
            </a:fld>
            <a:endParaRPr lang="en-US"/>
          </a:p>
        </p:txBody>
      </p:sp>
    </p:spTree>
    <p:extLst>
      <p:ext uri="{BB962C8B-B14F-4D97-AF65-F5344CB8AC3E}">
        <p14:creationId xmlns:p14="http://schemas.microsoft.com/office/powerpoint/2010/main" val="780902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Contents </a:t>
            </a:r>
          </a:p>
        </p:txBody>
      </p:sp>
      <p:sp>
        <p:nvSpPr>
          <p:cNvPr id="4" name="Slide Number Placeholder 3"/>
          <p:cNvSpPr>
            <a:spLocks noGrp="1"/>
          </p:cNvSpPr>
          <p:nvPr>
            <p:ph type="sldNum" sz="quarter" idx="10"/>
          </p:nvPr>
        </p:nvSpPr>
        <p:spPr/>
        <p:txBody>
          <a:bodyPr/>
          <a:lstStyle/>
          <a:p>
            <a:fld id="{1B58760A-50BE-4428-9B4B-42F1BC30E434}" type="slidenum">
              <a:rPr lang="en-US" smtClean="0"/>
              <a:t>2</a:t>
            </a:fld>
            <a:endParaRPr lang="en-US"/>
          </a:p>
        </p:txBody>
      </p:sp>
    </p:spTree>
    <p:extLst>
      <p:ext uri="{BB962C8B-B14F-4D97-AF65-F5344CB8AC3E}">
        <p14:creationId xmlns:p14="http://schemas.microsoft.com/office/powerpoint/2010/main" val="1727351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Hospitality management refers to the process of performing all aspects and tasks to ensure a good customer experience and quality hotel services. Hilton Worldwide is one of the most prominent hotel chains in the world that has more than 18 brands all over the world (</a:t>
            </a:r>
            <a:r>
              <a:rPr lang="en-US" sz="1200" kern="1200" dirty="0" err="1">
                <a:solidFill>
                  <a:schemeClr val="tx1"/>
                </a:solidFill>
                <a:effectLst/>
                <a:latin typeface="+mn-lt"/>
                <a:ea typeface="+mn-ea"/>
                <a:cs typeface="+mn-cs"/>
              </a:rPr>
              <a:t>Czyżewska</a:t>
            </a:r>
            <a:r>
              <a:rPr lang="en-US" sz="1200" kern="1200" dirty="0">
                <a:solidFill>
                  <a:schemeClr val="tx1"/>
                </a:solidFill>
                <a:effectLst/>
                <a:latin typeface="+mn-lt"/>
                <a:ea typeface="+mn-ea"/>
                <a:cs typeface="+mn-cs"/>
              </a:rPr>
              <a:t>, 2019). These brands are performing outstandingly and providing pleasant service to their customers. Conrad Hotel and Resorts is a luxury hotel brand of Hilton Worldwide which has 39 properties as well as available in 21 countries in the world. It is a more sophisticated, developed and thoughtful hotel brand that provides helps to experience smart and supreme hotel services.</a:t>
            </a:r>
          </a:p>
          <a:p>
            <a:endParaRPr lang="en-US" dirty="0"/>
          </a:p>
        </p:txBody>
      </p:sp>
      <p:sp>
        <p:nvSpPr>
          <p:cNvPr id="4" name="Slide Number Placeholder 3"/>
          <p:cNvSpPr>
            <a:spLocks noGrp="1"/>
          </p:cNvSpPr>
          <p:nvPr>
            <p:ph type="sldNum" sz="quarter" idx="10"/>
          </p:nvPr>
        </p:nvSpPr>
        <p:spPr/>
        <p:txBody>
          <a:bodyPr/>
          <a:lstStyle/>
          <a:p>
            <a:fld id="{1B58760A-50BE-4428-9B4B-42F1BC30E434}" type="slidenum">
              <a:rPr lang="en-US" smtClean="0"/>
              <a:t>3</a:t>
            </a:fld>
            <a:endParaRPr lang="en-US"/>
          </a:p>
        </p:txBody>
      </p:sp>
    </p:spTree>
    <p:extLst>
      <p:ext uri="{BB962C8B-B14F-4D97-AF65-F5344CB8AC3E}">
        <p14:creationId xmlns:p14="http://schemas.microsoft.com/office/powerpoint/2010/main" val="402321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Conrad Hotel and Resorts is intended to enrich customers' experience who is appetite for authentic cultural engagement and adventurous experiences. It embarks on the desire of customers and focuses to "Stay Inspired" for ensuring the best quality of services. The main customers of the Conrad Hotel and Resorts are luxury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wealthier boomers, higher-class people and conventional vacationers (Wang, 2016). This brand of Hilton Worldwide is designed to attract luxurious customers who are looking for luxurious service within their means.  </a:t>
            </a:r>
          </a:p>
          <a:p>
            <a:endParaRPr lang="en-US" dirty="0"/>
          </a:p>
        </p:txBody>
      </p:sp>
      <p:sp>
        <p:nvSpPr>
          <p:cNvPr id="4" name="Slide Number Placeholder 3"/>
          <p:cNvSpPr>
            <a:spLocks noGrp="1"/>
          </p:cNvSpPr>
          <p:nvPr>
            <p:ph type="sldNum" sz="quarter" idx="10"/>
          </p:nvPr>
        </p:nvSpPr>
        <p:spPr/>
        <p:txBody>
          <a:bodyPr/>
          <a:lstStyle/>
          <a:p>
            <a:fld id="{1B58760A-50BE-4428-9B4B-42F1BC30E434}" type="slidenum">
              <a:rPr lang="en-US" smtClean="0"/>
              <a:t>4</a:t>
            </a:fld>
            <a:endParaRPr lang="en-US"/>
          </a:p>
        </p:txBody>
      </p:sp>
    </p:spTree>
    <p:extLst>
      <p:ext uri="{BB962C8B-B14F-4D97-AF65-F5344CB8AC3E}">
        <p14:creationId xmlns:p14="http://schemas.microsoft.com/office/powerpoint/2010/main" val="31999970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Conrad Hotel and Resorts is one of the popular hotel brands of Hilton worldwide for its remarkable services and hospitality. It attracts customers through its personal greeting service which creates value in the customer's mind and ensures amazing experiences (Davies, 2015). It includes excellent lodging service for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and leisure people to spend quality time. It also provides facilities for event management for corporate, wedding and other events. It has adequate restaurant service that ensures quality food at a reasonable price. And having working space for freelancers and personal plant setup. It also provides outdoor dining and free recreational service for entertainment (Romero, 2014). It also provides personal gym equipment as well as transportation services.</a:t>
            </a:r>
          </a:p>
        </p:txBody>
      </p:sp>
      <p:sp>
        <p:nvSpPr>
          <p:cNvPr id="4" name="Slide Number Placeholder 3"/>
          <p:cNvSpPr>
            <a:spLocks noGrp="1"/>
          </p:cNvSpPr>
          <p:nvPr>
            <p:ph type="sldNum" sz="quarter" idx="10"/>
          </p:nvPr>
        </p:nvSpPr>
        <p:spPr/>
        <p:txBody>
          <a:bodyPr/>
          <a:lstStyle/>
          <a:p>
            <a:fld id="{1B58760A-50BE-4428-9B4B-42F1BC30E434}" type="slidenum">
              <a:rPr lang="en-US" smtClean="0"/>
              <a:t>5</a:t>
            </a:fld>
            <a:endParaRPr lang="en-US"/>
          </a:p>
        </p:txBody>
      </p:sp>
    </p:spTree>
    <p:extLst>
      <p:ext uri="{BB962C8B-B14F-4D97-AF65-F5344CB8AC3E}">
        <p14:creationId xmlns:p14="http://schemas.microsoft.com/office/powerpoint/2010/main" val="2504335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Guest services are determined by the quality of the hotel structure and facilities that ensure the fulfilment of the guest. Proper guest service enhances customer engagement with the hotel and builds good relationships with customers. The supreme guest services of the hotel help to attract new guest to the hotel and drives satisfaction among the guests (Lindsey, 2015). It also helps to enrich the brand perception towards guests and enhance the trust of guests. Quality guest service ensures a competitive advantage for the hotel to engage new customers continuously. </a:t>
            </a:r>
            <a:endParaRPr lang="en-US" dirty="0"/>
          </a:p>
        </p:txBody>
      </p:sp>
      <p:sp>
        <p:nvSpPr>
          <p:cNvPr id="4" name="Slide Number Placeholder 3"/>
          <p:cNvSpPr>
            <a:spLocks noGrp="1"/>
          </p:cNvSpPr>
          <p:nvPr>
            <p:ph type="sldNum" sz="quarter" idx="10"/>
          </p:nvPr>
        </p:nvSpPr>
        <p:spPr/>
        <p:txBody>
          <a:bodyPr/>
          <a:lstStyle/>
          <a:p>
            <a:fld id="{1B58760A-50BE-4428-9B4B-42F1BC30E434}" type="slidenum">
              <a:rPr lang="en-US" smtClean="0"/>
              <a:t>6</a:t>
            </a:fld>
            <a:endParaRPr lang="en-US"/>
          </a:p>
        </p:txBody>
      </p:sp>
    </p:spTree>
    <p:extLst>
      <p:ext uri="{BB962C8B-B14F-4D97-AF65-F5344CB8AC3E}">
        <p14:creationId xmlns:p14="http://schemas.microsoft.com/office/powerpoint/2010/main" val="24474601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Conrad Hotel and Resort management ensure the best service to their guest for experiencing an excellent experience. The guest is expected quality service from the hotel that makes him feel special. The hotel staff are attracting guests with warmed welcomes and greeting to experience their excellent hotel services (Timothy, 2016). They are providing adequate information about their area, amenities and other promotional services to their guest. It also ensures the smooth process of room booking which eliminates the hassles. The hotel also provides good catering service and transportation facilities for their guest. It also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flawless hotel service to attract more guests.</a:t>
            </a:r>
          </a:p>
          <a:p>
            <a:endParaRPr lang="en-US" dirty="0"/>
          </a:p>
        </p:txBody>
      </p:sp>
      <p:sp>
        <p:nvSpPr>
          <p:cNvPr id="4" name="Slide Number Placeholder 3"/>
          <p:cNvSpPr>
            <a:spLocks noGrp="1"/>
          </p:cNvSpPr>
          <p:nvPr>
            <p:ph type="sldNum" sz="quarter" idx="10"/>
          </p:nvPr>
        </p:nvSpPr>
        <p:spPr/>
        <p:txBody>
          <a:bodyPr/>
          <a:lstStyle/>
          <a:p>
            <a:fld id="{1B58760A-50BE-4428-9B4B-42F1BC30E434}" type="slidenum">
              <a:rPr lang="en-US" smtClean="0"/>
              <a:t>7</a:t>
            </a:fld>
            <a:endParaRPr lang="en-US"/>
          </a:p>
        </p:txBody>
      </p:sp>
    </p:spTree>
    <p:extLst>
      <p:ext uri="{BB962C8B-B14F-4D97-AF65-F5344CB8AC3E}">
        <p14:creationId xmlns:p14="http://schemas.microsoft.com/office/powerpoint/2010/main" val="4130981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Hospitality is the popular business of providing lodging, catering and other services for visitors of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temporarily. It is an providing excellent experience for the guest by ensuring a home away from home (Troiano, 2017). It also eliminated the tension of accommodation and catering services for adventure and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It arranges different events of corporate and family occasions to enhance the guest experience. It also creates opportunities for employment for a large number of local people. Good guest service also declining customer retention and creating a brand reputation.</a:t>
            </a:r>
          </a:p>
          <a:p>
            <a:endParaRPr lang="en-US" dirty="0"/>
          </a:p>
        </p:txBody>
      </p:sp>
      <p:sp>
        <p:nvSpPr>
          <p:cNvPr id="4" name="Slide Number Placeholder 3"/>
          <p:cNvSpPr>
            <a:spLocks noGrp="1"/>
          </p:cNvSpPr>
          <p:nvPr>
            <p:ph type="sldNum" sz="quarter" idx="10"/>
          </p:nvPr>
        </p:nvSpPr>
        <p:spPr/>
        <p:txBody>
          <a:bodyPr/>
          <a:lstStyle/>
          <a:p>
            <a:fld id="{1B58760A-50BE-4428-9B4B-42F1BC30E434}" type="slidenum">
              <a:rPr lang="en-US" smtClean="0"/>
              <a:t>8</a:t>
            </a:fld>
            <a:endParaRPr lang="en-US"/>
          </a:p>
        </p:txBody>
      </p:sp>
    </p:spTree>
    <p:extLst>
      <p:ext uri="{BB962C8B-B14F-4D97-AF65-F5344CB8AC3E}">
        <p14:creationId xmlns:p14="http://schemas.microsoft.com/office/powerpoint/2010/main" val="35291301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Conrad Hotel and Resorts are intended to ensure excellent front desk service to greet and provide information to the guest. it also builds an effective communication system between guests and hotel management. The hotel recognizes and anticipate the needs of the guest for providing quick service. The hotel has to ensure good accommodations, restaurants and transportation services (Ball, 2017). it also ensures experienced and skilled employees provide a supreme experience to their guests.</a:t>
            </a:r>
          </a:p>
          <a:p>
            <a:endParaRPr lang="en-US" dirty="0"/>
          </a:p>
        </p:txBody>
      </p:sp>
      <p:sp>
        <p:nvSpPr>
          <p:cNvPr id="4" name="Slide Number Placeholder 3"/>
          <p:cNvSpPr>
            <a:spLocks noGrp="1"/>
          </p:cNvSpPr>
          <p:nvPr>
            <p:ph type="sldNum" sz="quarter" idx="10"/>
          </p:nvPr>
        </p:nvSpPr>
        <p:spPr/>
        <p:txBody>
          <a:bodyPr/>
          <a:lstStyle/>
          <a:p>
            <a:fld id="{1B58760A-50BE-4428-9B4B-42F1BC30E434}" type="slidenum">
              <a:rPr lang="en-US" smtClean="0"/>
              <a:t>9</a:t>
            </a:fld>
            <a:endParaRPr lang="en-US"/>
          </a:p>
        </p:txBody>
      </p:sp>
    </p:spTree>
    <p:extLst>
      <p:ext uri="{BB962C8B-B14F-4D97-AF65-F5344CB8AC3E}">
        <p14:creationId xmlns:p14="http://schemas.microsoft.com/office/powerpoint/2010/main" val="32993928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Conrad Hotel and Resorts is an exclusive brand of Hilton Worldwide that provides a modern spin and adequate service on luxury. It is ensuring quality service for their guests tremendously and developing their strategy to fulfil guest expectations more efficiently (</a:t>
            </a:r>
            <a:r>
              <a:rPr lang="en-US" sz="1200" kern="1200" dirty="0" err="1">
                <a:solidFill>
                  <a:schemeClr val="tx1"/>
                </a:solidFill>
                <a:effectLst/>
                <a:latin typeface="+mn-lt"/>
                <a:ea typeface="+mn-ea"/>
                <a:cs typeface="+mn-cs"/>
              </a:rPr>
              <a:t>Josephi</a:t>
            </a:r>
            <a:r>
              <a:rPr lang="en-US" sz="1200" kern="1200" dirty="0">
                <a:solidFill>
                  <a:schemeClr val="tx1"/>
                </a:solidFill>
                <a:effectLst/>
                <a:latin typeface="+mn-lt"/>
                <a:ea typeface="+mn-ea"/>
                <a:cs typeface="+mn-cs"/>
              </a:rPr>
              <a:t>, 2019). This brand is expanding its operations and improving its services for attracting new customers. It is becoming one of the most acceptable hotel brands for its excellent services to guests. </a:t>
            </a:r>
          </a:p>
          <a:p>
            <a:endParaRPr lang="en-US" dirty="0"/>
          </a:p>
        </p:txBody>
      </p:sp>
      <p:sp>
        <p:nvSpPr>
          <p:cNvPr id="4" name="Slide Number Placeholder 3"/>
          <p:cNvSpPr>
            <a:spLocks noGrp="1"/>
          </p:cNvSpPr>
          <p:nvPr>
            <p:ph type="sldNum" sz="quarter" idx="10"/>
          </p:nvPr>
        </p:nvSpPr>
        <p:spPr/>
        <p:txBody>
          <a:bodyPr/>
          <a:lstStyle/>
          <a:p>
            <a:fld id="{1B58760A-50BE-4428-9B4B-42F1BC30E434}" type="slidenum">
              <a:rPr lang="en-US" smtClean="0"/>
              <a:t>10</a:t>
            </a:fld>
            <a:endParaRPr lang="en-US"/>
          </a:p>
        </p:txBody>
      </p:sp>
    </p:spTree>
    <p:extLst>
      <p:ext uri="{BB962C8B-B14F-4D97-AF65-F5344CB8AC3E}">
        <p14:creationId xmlns:p14="http://schemas.microsoft.com/office/powerpoint/2010/main" val="11292618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a:t>
            </a:r>
          </a:p>
        </p:txBody>
      </p:sp>
      <p:sp>
        <p:nvSpPr>
          <p:cNvPr id="4" name="Slide Number Placeholder 3"/>
          <p:cNvSpPr>
            <a:spLocks noGrp="1"/>
          </p:cNvSpPr>
          <p:nvPr>
            <p:ph type="sldNum" sz="quarter" idx="10"/>
          </p:nvPr>
        </p:nvSpPr>
        <p:spPr/>
        <p:txBody>
          <a:bodyPr/>
          <a:lstStyle/>
          <a:p>
            <a:fld id="{1B58760A-50BE-4428-9B4B-42F1BC30E434}" type="slidenum">
              <a:rPr lang="en-US" smtClean="0"/>
              <a:t>11</a:t>
            </a:fld>
            <a:endParaRPr lang="en-US"/>
          </a:p>
        </p:txBody>
      </p:sp>
    </p:spTree>
    <p:extLst>
      <p:ext uri="{BB962C8B-B14F-4D97-AF65-F5344CB8AC3E}">
        <p14:creationId xmlns:p14="http://schemas.microsoft.com/office/powerpoint/2010/main" val="993396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08398AE-28A6-43EA-9635-C2228AD55172}"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357FA4-C882-4321-B7A5-C600729B9822}" type="slidenum">
              <a:rPr lang="en-US" smtClean="0"/>
              <a:t>‹#›</a:t>
            </a:fld>
            <a:endParaRPr lang="en-US"/>
          </a:p>
        </p:txBody>
      </p:sp>
    </p:spTree>
    <p:extLst>
      <p:ext uri="{BB962C8B-B14F-4D97-AF65-F5344CB8AC3E}">
        <p14:creationId xmlns:p14="http://schemas.microsoft.com/office/powerpoint/2010/main" val="1324353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8398AE-28A6-43EA-9635-C2228AD55172}"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357FA4-C882-4321-B7A5-C600729B9822}" type="slidenum">
              <a:rPr lang="en-US" smtClean="0"/>
              <a:t>‹#›</a:t>
            </a:fld>
            <a:endParaRPr lang="en-US"/>
          </a:p>
        </p:txBody>
      </p:sp>
    </p:spTree>
    <p:extLst>
      <p:ext uri="{BB962C8B-B14F-4D97-AF65-F5344CB8AC3E}">
        <p14:creationId xmlns:p14="http://schemas.microsoft.com/office/powerpoint/2010/main" val="1499150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8398AE-28A6-43EA-9635-C2228AD55172}"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357FA4-C882-4321-B7A5-C600729B9822}" type="slidenum">
              <a:rPr lang="en-US" smtClean="0"/>
              <a:t>‹#›</a:t>
            </a:fld>
            <a:endParaRPr lang="en-US"/>
          </a:p>
        </p:txBody>
      </p:sp>
    </p:spTree>
    <p:extLst>
      <p:ext uri="{BB962C8B-B14F-4D97-AF65-F5344CB8AC3E}">
        <p14:creationId xmlns:p14="http://schemas.microsoft.com/office/powerpoint/2010/main" val="1826771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08398AE-28A6-43EA-9635-C2228AD55172}" type="datetimeFigureOut">
              <a:rPr lang="en-US" smtClean="0"/>
              <a:t>5/9/2023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357FA4-C882-4321-B7A5-C600729B9822}" type="slidenum">
              <a:rPr lang="en-US" smtClean="0"/>
              <a:t>‹#›</a:t>
            </a:fld>
            <a:endParaRPr lang="en-US"/>
          </a:p>
        </p:txBody>
      </p:sp>
    </p:spTree>
    <p:extLst>
      <p:ext uri="{BB962C8B-B14F-4D97-AF65-F5344CB8AC3E}">
        <p14:creationId xmlns:p14="http://schemas.microsoft.com/office/powerpoint/2010/main" val="2368100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08398AE-28A6-43EA-9635-C2228AD55172}" type="datetimeFigureOut">
              <a:rPr lang="en-US" smtClean="0"/>
              <a:t>5/9/2023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357FA4-C882-4321-B7A5-C600729B9822}" type="slidenum">
              <a:rPr lang="en-US" smtClean="0"/>
              <a:t>‹#›</a:t>
            </a:fld>
            <a:endParaRPr lang="en-US"/>
          </a:p>
        </p:txBody>
      </p:sp>
    </p:spTree>
    <p:extLst>
      <p:ext uri="{BB962C8B-B14F-4D97-AF65-F5344CB8AC3E}">
        <p14:creationId xmlns:p14="http://schemas.microsoft.com/office/powerpoint/2010/main" val="3304363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08398AE-28A6-43EA-9635-C2228AD55172}" type="datetimeFigureOut">
              <a:rPr lang="en-US" smtClean="0"/>
              <a:t>5/9/2023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357FA4-C882-4321-B7A5-C600729B9822}" type="slidenum">
              <a:rPr lang="en-US" smtClean="0"/>
              <a:t>‹#›</a:t>
            </a:fld>
            <a:endParaRPr lang="en-US"/>
          </a:p>
        </p:txBody>
      </p:sp>
    </p:spTree>
    <p:extLst>
      <p:ext uri="{BB962C8B-B14F-4D97-AF65-F5344CB8AC3E}">
        <p14:creationId xmlns:p14="http://schemas.microsoft.com/office/powerpoint/2010/main" val="2012889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8398AE-28A6-43EA-9635-C2228AD55172}" type="datetimeFigureOut">
              <a:rPr lang="en-US" smtClean="0"/>
              <a:t>5/9/2023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0357FA4-C882-4321-B7A5-C600729B9822}" type="slidenum">
              <a:rPr lang="en-US" smtClean="0"/>
              <a:t>‹#›</a:t>
            </a:fld>
            <a:endParaRPr lang="en-US"/>
          </a:p>
        </p:txBody>
      </p:sp>
    </p:spTree>
    <p:extLst>
      <p:ext uri="{BB962C8B-B14F-4D97-AF65-F5344CB8AC3E}">
        <p14:creationId xmlns:p14="http://schemas.microsoft.com/office/powerpoint/2010/main" val="2817492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8398AE-28A6-43EA-9635-C2228AD55172}" type="datetimeFigureOut">
              <a:rPr lang="en-US" smtClean="0"/>
              <a:t>5/9/2023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357FA4-C882-4321-B7A5-C600729B9822}" type="slidenum">
              <a:rPr lang="en-US" smtClean="0"/>
              <a:t>‹#›</a:t>
            </a:fld>
            <a:endParaRPr lang="en-US"/>
          </a:p>
        </p:txBody>
      </p:sp>
    </p:spTree>
    <p:extLst>
      <p:ext uri="{BB962C8B-B14F-4D97-AF65-F5344CB8AC3E}">
        <p14:creationId xmlns:p14="http://schemas.microsoft.com/office/powerpoint/2010/main" val="178626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8398AE-28A6-43EA-9635-C2228AD55172}" type="datetimeFigureOut">
              <a:rPr lang="en-US" smtClean="0"/>
              <a:t>5/9/2023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357FA4-C882-4321-B7A5-C600729B9822}" type="slidenum">
              <a:rPr lang="en-US" smtClean="0"/>
              <a:t>‹#›</a:t>
            </a:fld>
            <a:endParaRPr lang="en-US"/>
          </a:p>
        </p:txBody>
      </p:sp>
    </p:spTree>
    <p:extLst>
      <p:ext uri="{BB962C8B-B14F-4D97-AF65-F5344CB8AC3E}">
        <p14:creationId xmlns:p14="http://schemas.microsoft.com/office/powerpoint/2010/main" val="1660112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8398AE-28A6-43EA-9635-C2228AD55172}"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357FA4-C882-4321-B7A5-C600729B9822}" type="slidenum">
              <a:rPr lang="en-US" smtClean="0"/>
              <a:t>‹#›</a:t>
            </a:fld>
            <a:endParaRPr lang="en-US"/>
          </a:p>
        </p:txBody>
      </p:sp>
    </p:spTree>
    <p:extLst>
      <p:ext uri="{BB962C8B-B14F-4D97-AF65-F5344CB8AC3E}">
        <p14:creationId xmlns:p14="http://schemas.microsoft.com/office/powerpoint/2010/main" val="3354181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8398AE-28A6-43EA-9635-C2228AD55172}" type="datetimeFigureOut">
              <a:rPr lang="en-US" smtClean="0"/>
              <a:t>5/9/2023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357FA4-C882-4321-B7A5-C600729B9822}" type="slidenum">
              <a:rPr lang="en-US" smtClean="0"/>
              <a:t>‹#›</a:t>
            </a:fld>
            <a:endParaRPr lang="en-US"/>
          </a:p>
        </p:txBody>
      </p:sp>
    </p:spTree>
    <p:extLst>
      <p:ext uri="{BB962C8B-B14F-4D97-AF65-F5344CB8AC3E}">
        <p14:creationId xmlns:p14="http://schemas.microsoft.com/office/powerpoint/2010/main" val="423028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8398AE-28A6-43EA-9635-C2228AD55172}" type="datetimeFigureOut">
              <a:rPr lang="en-US" smtClean="0"/>
              <a:t>5/9/2023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357FA4-C882-4321-B7A5-C600729B9822}" type="slidenum">
              <a:rPr lang="en-US" smtClean="0"/>
              <a:t>‹#›</a:t>
            </a:fld>
            <a:endParaRPr lang="en-US"/>
          </a:p>
        </p:txBody>
      </p:sp>
    </p:spTree>
    <p:extLst>
      <p:ext uri="{BB962C8B-B14F-4D97-AF65-F5344CB8AC3E}">
        <p14:creationId xmlns:p14="http://schemas.microsoft.com/office/powerpoint/2010/main" val="29017251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69489972"/>
              </p:ext>
            </p:extLst>
          </p:nvPr>
        </p:nvGraphicFramePr>
        <p:xfrm>
          <a:off x="3434316" y="1098440"/>
          <a:ext cx="5141273" cy="5414040"/>
        </p:xfrm>
        <a:graphic>
          <a:graphicData uri="http://schemas.openxmlformats.org/drawingml/2006/table">
            <a:tbl>
              <a:tblPr firstRow="1" firstCol="1" bandRow="1"/>
              <a:tblGrid>
                <a:gridCol w="1082755">
                  <a:extLst>
                    <a:ext uri="{9D8B030D-6E8A-4147-A177-3AD203B41FA5}">
                      <a16:colId xmlns:a16="http://schemas.microsoft.com/office/drawing/2014/main" val="2928648193"/>
                    </a:ext>
                  </a:extLst>
                </a:gridCol>
                <a:gridCol w="1708577">
                  <a:extLst>
                    <a:ext uri="{9D8B030D-6E8A-4147-A177-3AD203B41FA5}">
                      <a16:colId xmlns:a16="http://schemas.microsoft.com/office/drawing/2014/main" val="2545387382"/>
                    </a:ext>
                  </a:extLst>
                </a:gridCol>
                <a:gridCol w="1172380">
                  <a:extLst>
                    <a:ext uri="{9D8B030D-6E8A-4147-A177-3AD203B41FA5}">
                      <a16:colId xmlns:a16="http://schemas.microsoft.com/office/drawing/2014/main" val="950271453"/>
                    </a:ext>
                  </a:extLst>
                </a:gridCol>
                <a:gridCol w="1177561">
                  <a:extLst>
                    <a:ext uri="{9D8B030D-6E8A-4147-A177-3AD203B41FA5}">
                      <a16:colId xmlns:a16="http://schemas.microsoft.com/office/drawing/2014/main" val="4076506626"/>
                    </a:ext>
                  </a:extLst>
                </a:gridCol>
              </a:tblGrid>
              <a:tr h="286743">
                <a:tc>
                  <a:txBody>
                    <a:bodyPr/>
                    <a:lstStyle/>
                    <a:p>
                      <a:pPr marL="69850"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Student name: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nchor="ctr">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pPr marL="0" marR="0" algn="l">
                        <a:lnSpc>
                          <a:spcPct val="107000"/>
                        </a:lnSpc>
                        <a:spcBef>
                          <a:spcPts val="0"/>
                        </a:spcBef>
                        <a:spcAft>
                          <a:spcPts val="0"/>
                        </a:spcAft>
                      </a:pPr>
                      <a:r>
                        <a:rPr lang="en-US"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ro-RO"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Andreea Lavinia Rusu</a:t>
                      </a:r>
                      <a:endParaRPr lang="en-US" sz="1000" dirty="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pPr marL="67945"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Student ID number: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nchor="ctr">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905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D8D8D8"/>
                    </a:solidFill>
                  </a:tcPr>
                </a:tc>
                <a:tc>
                  <a:txBody>
                    <a:bodyPr/>
                    <a:lstStyle/>
                    <a:p>
                      <a:pPr marL="0" marR="0" algn="l">
                        <a:lnSpc>
                          <a:spcPct val="107000"/>
                        </a:lnSpc>
                        <a:spcBef>
                          <a:spcPts val="0"/>
                        </a:spcBef>
                        <a:spcAft>
                          <a:spcPts val="0"/>
                        </a:spcAft>
                      </a:pPr>
                      <a:r>
                        <a:rPr lang="en-US"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ro-RO"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2234811</a:t>
                      </a:r>
                      <a:endParaRPr lang="en-US" sz="1000" dirty="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extLst>
                  <a:ext uri="{0D108BD9-81ED-4DB2-BD59-A6C34878D82A}">
                    <a16:rowId xmlns:a16="http://schemas.microsoft.com/office/drawing/2014/main" val="3426940025"/>
                  </a:ext>
                </a:extLst>
              </a:tr>
              <a:tr h="310769">
                <a:tc>
                  <a:txBody>
                    <a:bodyPr/>
                    <a:lstStyle/>
                    <a:p>
                      <a:pPr marL="69850"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Programme: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nchor="ctr">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gridSpan="3">
                  <a:txBody>
                    <a:bodyPr/>
                    <a:lstStyle/>
                    <a:p>
                      <a:pPr marL="71755"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Hotel Management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nchor="ctr">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500658474"/>
                  </a:ext>
                </a:extLst>
              </a:tr>
              <a:tr h="306067">
                <a:tc>
                  <a:txBody>
                    <a:bodyPr/>
                    <a:lstStyle/>
                    <a:p>
                      <a:pPr marL="69850" marR="0" algn="l">
                        <a:lnSpc>
                          <a:spcPct val="107000"/>
                        </a:lnSpc>
                        <a:spcBef>
                          <a:spcPts val="0"/>
                        </a:spcBef>
                        <a:spcAft>
                          <a:spcPts val="0"/>
                        </a:spcAft>
                      </a:pPr>
                      <a:r>
                        <a:rPr lang="en-US"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Module:  </a:t>
                      </a:r>
                      <a:endParaRPr lang="en-US" sz="1000" dirty="0">
                        <a:effectLst/>
                        <a:latin typeface="Times New Roman" panose="02020603050405020304" pitchFamily="18" charset="0"/>
                        <a:ea typeface="Calibri" panose="020F0502020204030204" pitchFamily="34" charset="0"/>
                        <a:cs typeface="Vrinda"/>
                      </a:endParaRPr>
                    </a:p>
                  </a:txBody>
                  <a:tcPr marL="2982" marR="0" marT="25990" marB="24285" anchor="ctr">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gridSpan="3">
                  <a:txBody>
                    <a:bodyPr/>
                    <a:lstStyle/>
                    <a:p>
                      <a:pPr marL="71755"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Hospitality and Guest Services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nchor="ctr">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9050" cap="flat" cmpd="sng" algn="ctr">
                      <a:solidFill>
                        <a:srgbClr val="000009"/>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060004082"/>
                  </a:ext>
                </a:extLst>
              </a:tr>
              <a:tr h="623105">
                <a:tc>
                  <a:txBody>
                    <a:bodyPr/>
                    <a:lstStyle/>
                    <a:p>
                      <a:pPr marL="69850"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Module code: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pPr marL="71755"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BMIH4003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905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pPr marL="67945" marR="0" algn="l">
                        <a:lnSpc>
                          <a:spcPct val="107000"/>
                        </a:lnSpc>
                        <a:spcBef>
                          <a:spcPts val="0"/>
                        </a:spcBef>
                        <a:spcAft>
                          <a:spcPts val="8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Contribution to </a:t>
                      </a:r>
                      <a:endParaRPr lang="en-US" sz="1000">
                        <a:effectLst/>
                        <a:latin typeface="Times New Roman" panose="02020603050405020304" pitchFamily="18" charset="0"/>
                        <a:ea typeface="Calibri" panose="020F0502020204030204" pitchFamily="34" charset="0"/>
                        <a:cs typeface="Vrinda"/>
                      </a:endParaRPr>
                    </a:p>
                    <a:p>
                      <a:pPr marL="67945" marR="0" algn="l">
                        <a:lnSpc>
                          <a:spcPct val="107000"/>
                        </a:lnSpc>
                        <a:spcBef>
                          <a:spcPts val="0"/>
                        </a:spcBef>
                        <a:spcAft>
                          <a:spcPts val="155"/>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Overall Module  </a:t>
                      </a:r>
                      <a:endParaRPr lang="en-US" sz="1000">
                        <a:effectLst/>
                        <a:latin typeface="Times New Roman" panose="02020603050405020304" pitchFamily="18" charset="0"/>
                        <a:ea typeface="Calibri" panose="020F0502020204030204" pitchFamily="34" charset="0"/>
                        <a:cs typeface="Vrinda"/>
                      </a:endParaRPr>
                    </a:p>
                    <a:p>
                      <a:pPr marL="67945"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Assessment (%):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nchor="b">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9050" cap="flat" cmpd="sng" algn="ctr">
                      <a:solidFill>
                        <a:srgbClr val="000009"/>
                      </a:solidFill>
                      <a:prstDash val="solid"/>
                      <a:round/>
                      <a:headEnd type="none" w="med" len="med"/>
                      <a:tailEnd type="none" w="med" len="med"/>
                    </a:lnT>
                    <a:lnB w="19050" cap="flat" cmpd="sng" algn="ctr">
                      <a:solidFill>
                        <a:srgbClr val="000009"/>
                      </a:solidFill>
                      <a:prstDash val="solid"/>
                      <a:round/>
                      <a:headEnd type="none" w="med" len="med"/>
                      <a:tailEnd type="none" w="med" len="med"/>
                    </a:lnB>
                    <a:solidFill>
                      <a:srgbClr val="D8D8D8"/>
                    </a:solidFill>
                  </a:tcPr>
                </a:tc>
                <a:tc>
                  <a:txBody>
                    <a:bodyPr/>
                    <a:lstStyle/>
                    <a:p>
                      <a:pPr marL="71755"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50 %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905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extLst>
                  <a:ext uri="{0D108BD9-81ED-4DB2-BD59-A6C34878D82A}">
                    <a16:rowId xmlns:a16="http://schemas.microsoft.com/office/drawing/2014/main" val="1374585909"/>
                  </a:ext>
                </a:extLst>
              </a:tr>
              <a:tr h="1626968">
                <a:tc>
                  <a:txBody>
                    <a:bodyPr/>
                    <a:lstStyle/>
                    <a:p>
                      <a:pPr marL="69850"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Lecturers: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pPr marL="0" marR="0" algn="l">
                        <a:lnSpc>
                          <a:spcPct val="107000"/>
                        </a:lnSpc>
                        <a:spcBef>
                          <a:spcPts val="0"/>
                        </a:spcBef>
                        <a:spcAft>
                          <a:spcPts val="765"/>
                        </a:spcAft>
                      </a:pPr>
                      <a:r>
                        <a:rPr lang="en-US"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Charlotte Joyner </a:t>
                      </a:r>
                      <a:endParaRPr lang="en-US" sz="1000" dirty="0">
                        <a:effectLst/>
                        <a:latin typeface="Times New Roman" panose="02020603050405020304" pitchFamily="18" charset="0"/>
                        <a:ea typeface="Calibri" panose="020F0502020204030204" pitchFamily="34" charset="0"/>
                        <a:cs typeface="Vrinda"/>
                      </a:endParaRPr>
                    </a:p>
                    <a:p>
                      <a:pPr marL="0" marR="0" algn="l">
                        <a:lnSpc>
                          <a:spcPct val="107000"/>
                        </a:lnSpc>
                        <a:spcBef>
                          <a:spcPts val="0"/>
                        </a:spcBef>
                        <a:spcAft>
                          <a:spcPts val="0"/>
                        </a:spcAft>
                      </a:pPr>
                      <a:endParaRPr lang="en-US" sz="1000" dirty="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pPr marL="67945"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Internal Verifier: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905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solidFill>
                      <a:srgbClr val="D8D8D8"/>
                    </a:solidFill>
                  </a:tcPr>
                </a:tc>
                <a:tc>
                  <a:txBody>
                    <a:bodyPr/>
                    <a:lstStyle/>
                    <a:p>
                      <a:pPr marL="71755"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Ffion Cumberbatch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extLst>
                  <a:ext uri="{0D108BD9-81ED-4DB2-BD59-A6C34878D82A}">
                    <a16:rowId xmlns:a16="http://schemas.microsoft.com/office/drawing/2014/main" val="2790008754"/>
                  </a:ext>
                </a:extLst>
              </a:tr>
              <a:tr h="1191890">
                <a:tc>
                  <a:txBody>
                    <a:bodyPr/>
                    <a:lstStyle/>
                    <a:p>
                      <a:pPr marL="69850"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Assignment Title: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pPr marL="64770" marR="0" algn="ctr">
                        <a:lnSpc>
                          <a:spcPct val="107000"/>
                        </a:lnSpc>
                        <a:spcBef>
                          <a:spcPts val="0"/>
                        </a:spcBef>
                        <a:spcAft>
                          <a:spcPts val="735"/>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Presentation  </a:t>
                      </a:r>
                      <a:endParaRPr lang="en-US" sz="1000">
                        <a:effectLst/>
                        <a:latin typeface="Times New Roman" panose="02020603050405020304" pitchFamily="18" charset="0"/>
                        <a:ea typeface="Calibri" panose="020F0502020204030204" pitchFamily="34" charset="0"/>
                        <a:cs typeface="Vrinda"/>
                      </a:endParaRPr>
                    </a:p>
                    <a:p>
                      <a:pPr marL="161290" marR="0" indent="-12065" algn="l">
                        <a:lnSpc>
                          <a:spcPct val="105000"/>
                        </a:lnSpc>
                        <a:spcBef>
                          <a:spcPts val="0"/>
                        </a:spcBef>
                        <a:spcAft>
                          <a:spcPts val="1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role and importance of quality service, hospitality,  </a:t>
                      </a:r>
                      <a:endParaRPr lang="en-US" sz="1000">
                        <a:effectLst/>
                        <a:latin typeface="Times New Roman" panose="02020603050405020304" pitchFamily="18" charset="0"/>
                        <a:ea typeface="Calibri" panose="020F0502020204030204" pitchFamily="34" charset="0"/>
                        <a:cs typeface="Vrinda"/>
                      </a:endParaRPr>
                    </a:p>
                    <a:p>
                      <a:pPr marL="45720" marR="0" algn="ctr">
                        <a:lnSpc>
                          <a:spcPct val="107000"/>
                        </a:lnSpc>
                        <a:spcBef>
                          <a:spcPts val="0"/>
                        </a:spcBef>
                        <a:spcAft>
                          <a:spcPts val="85"/>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and guest services within the </a:t>
                      </a:r>
                      <a:endParaRPr lang="en-US" sz="1000">
                        <a:effectLst/>
                        <a:latin typeface="Times New Roman" panose="02020603050405020304" pitchFamily="18" charset="0"/>
                        <a:ea typeface="Calibri" panose="020F0502020204030204" pitchFamily="34" charset="0"/>
                        <a:cs typeface="Vrinda"/>
                      </a:endParaRPr>
                    </a:p>
                    <a:p>
                      <a:pPr marL="46355" marR="0" algn="ctr">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hotel industry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pPr marL="0" marR="0" algn="l">
                        <a:lnSpc>
                          <a:spcPct val="107000"/>
                        </a:lnSpc>
                        <a:spcBef>
                          <a:spcPts val="0"/>
                        </a:spcBef>
                        <a:spcAft>
                          <a:spcPts val="120"/>
                        </a:spcAft>
                        <a:tabLst>
                          <a:tab pos="247650" algn="ctr"/>
                          <a:tab pos="1102995" algn="ctr"/>
                        </a:tabLst>
                      </a:pPr>
                      <a:r>
                        <a:rPr lang="en-US" sz="1000">
                          <a:solidFill>
                            <a:srgbClr val="000000"/>
                          </a:solidFill>
                          <a:effectLst/>
                          <a:latin typeface="Calibri" panose="020F0502020204030204" pitchFamily="34" charset="0"/>
                          <a:ea typeface="Calibri" panose="020F0502020204030204" pitchFamily="34" charset="0"/>
                          <a:cs typeface="Vrinda"/>
                        </a:rPr>
                        <a:t>	</a:t>
                      </a: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Word  	count </a:t>
                      </a:r>
                      <a:endParaRPr lang="en-US" sz="1000">
                        <a:effectLst/>
                        <a:latin typeface="Times New Roman" panose="02020603050405020304" pitchFamily="18" charset="0"/>
                        <a:ea typeface="Calibri" panose="020F0502020204030204" pitchFamily="34" charset="0"/>
                        <a:cs typeface="Vrinda"/>
                      </a:endParaRPr>
                    </a:p>
                    <a:p>
                      <a:pPr marL="0" marR="0" algn="l">
                        <a:lnSpc>
                          <a:spcPct val="107000"/>
                        </a:lnSpc>
                        <a:spcBef>
                          <a:spcPts val="0"/>
                        </a:spcBef>
                        <a:spcAft>
                          <a:spcPts val="30"/>
                        </a:spcAft>
                        <a:tabLst>
                          <a:tab pos="67945" algn="ctr"/>
                          <a:tab pos="549275" algn="ctr"/>
                        </a:tabLst>
                      </a:pPr>
                      <a:r>
                        <a:rPr lang="en-US" sz="1000">
                          <a:solidFill>
                            <a:srgbClr val="000000"/>
                          </a:solidFill>
                          <a:effectLst/>
                          <a:latin typeface="Calibri" panose="020F0502020204030204" pitchFamily="34" charset="0"/>
                          <a:ea typeface="Calibri" panose="020F0502020204030204" pitchFamily="34" charset="0"/>
                          <a:cs typeface="Vrinda"/>
                        </a:rPr>
                        <a:t>	</a:t>
                      </a: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(or </a:t>
                      </a:r>
                      <a:endParaRPr lang="en-US" sz="1000">
                        <a:effectLst/>
                        <a:latin typeface="Times New Roman" panose="02020603050405020304" pitchFamily="18" charset="0"/>
                        <a:ea typeface="Calibri" panose="020F0502020204030204" pitchFamily="34" charset="0"/>
                        <a:cs typeface="Vrinda"/>
                      </a:endParaRPr>
                    </a:p>
                    <a:p>
                      <a:pPr marL="67945"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equivalent):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pPr marL="389890"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10 minutes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extLst>
                  <a:ext uri="{0D108BD9-81ED-4DB2-BD59-A6C34878D82A}">
                    <a16:rowId xmlns:a16="http://schemas.microsoft.com/office/drawing/2014/main" val="3657944073"/>
                  </a:ext>
                </a:extLst>
              </a:tr>
              <a:tr h="988715">
                <a:tc>
                  <a:txBody>
                    <a:bodyPr/>
                    <a:lstStyle/>
                    <a:p>
                      <a:pPr marL="69850" marR="0" algn="l">
                        <a:lnSpc>
                          <a:spcPct val="107000"/>
                        </a:lnSpc>
                        <a:spcBef>
                          <a:spcPts val="0"/>
                        </a:spcBef>
                        <a:spcAft>
                          <a:spcPts val="1355"/>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Hand Out Date:  </a:t>
                      </a:r>
                      <a:endParaRPr lang="en-US" sz="1000">
                        <a:effectLst/>
                        <a:latin typeface="Times New Roman" panose="02020603050405020304" pitchFamily="18" charset="0"/>
                        <a:ea typeface="Calibri" panose="020F0502020204030204" pitchFamily="34" charset="0"/>
                        <a:cs typeface="Vrinda"/>
                      </a:endParaRPr>
                    </a:p>
                    <a:p>
                      <a:pPr marL="69850" marR="0" algn="l">
                        <a:lnSpc>
                          <a:spcPct val="107000"/>
                        </a:lnSpc>
                        <a:spcBef>
                          <a:spcPts val="0"/>
                        </a:spcBef>
                        <a:spcAft>
                          <a:spcPts val="140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Vrinda"/>
                      </a:endParaRPr>
                    </a:p>
                    <a:p>
                      <a:pPr marL="69850"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Draft Deadline: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pPr marL="0" marR="1905" algn="ctr">
                        <a:lnSpc>
                          <a:spcPct val="107000"/>
                        </a:lnSpc>
                        <a:spcBef>
                          <a:spcPts val="0"/>
                        </a:spcBef>
                        <a:spcAft>
                          <a:spcPts val="19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W/C 24</a:t>
                      </a:r>
                      <a:r>
                        <a:rPr lang="en-US" sz="1000" baseline="30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a:t>
                      </a: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April 2023  </a:t>
                      </a:r>
                      <a:endParaRPr lang="en-US" sz="1000">
                        <a:effectLst/>
                        <a:latin typeface="Times New Roman" panose="02020603050405020304" pitchFamily="18" charset="0"/>
                        <a:ea typeface="Calibri" panose="020F0502020204030204" pitchFamily="34" charset="0"/>
                        <a:cs typeface="Vrinda"/>
                      </a:endParaRPr>
                    </a:p>
                    <a:p>
                      <a:pPr marL="104775" marR="0" algn="ctr">
                        <a:lnSpc>
                          <a:spcPct val="107000"/>
                        </a:lnSpc>
                        <a:spcBef>
                          <a:spcPts val="0"/>
                        </a:spcBef>
                        <a:spcAft>
                          <a:spcPts val="12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Vrinda"/>
                      </a:endParaRPr>
                    </a:p>
                    <a:p>
                      <a:pPr marL="104775" marR="0" algn="ctr">
                        <a:lnSpc>
                          <a:spcPct val="107000"/>
                        </a:lnSpc>
                        <a:spcBef>
                          <a:spcPts val="0"/>
                        </a:spcBef>
                        <a:spcAft>
                          <a:spcPts val="12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Vrinda"/>
                      </a:endParaRPr>
                    </a:p>
                    <a:p>
                      <a:pPr marL="104775" marR="0" algn="ctr">
                        <a:lnSpc>
                          <a:spcPct val="107000"/>
                        </a:lnSpc>
                        <a:spcBef>
                          <a:spcPts val="0"/>
                        </a:spcBef>
                        <a:spcAft>
                          <a:spcPts val="45"/>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Vrinda"/>
                      </a:endParaRPr>
                    </a:p>
                    <a:p>
                      <a:pPr marL="307340" marR="241300" algn="ctr">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Thursday 18</a:t>
                      </a:r>
                      <a:r>
                        <a:rPr lang="en-US" sz="1000" baseline="30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a:t>
                      </a: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May by 5 pm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pPr marL="67945" marR="0" algn="l">
                        <a:lnSpc>
                          <a:spcPct val="115000"/>
                        </a:lnSpc>
                        <a:spcBef>
                          <a:spcPts val="0"/>
                        </a:spcBef>
                        <a:spcAft>
                          <a:spcPts val="5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Submission deadline:  </a:t>
                      </a:r>
                      <a:endParaRPr lang="en-US" sz="1000">
                        <a:effectLst/>
                        <a:latin typeface="Times New Roman" panose="02020603050405020304" pitchFamily="18" charset="0"/>
                        <a:ea typeface="Calibri" panose="020F0502020204030204" pitchFamily="34" charset="0"/>
                        <a:cs typeface="Vrinda"/>
                      </a:endParaRPr>
                    </a:p>
                    <a:p>
                      <a:pPr marL="67945" marR="0" algn="l">
                        <a:lnSpc>
                          <a:spcPct val="107000"/>
                        </a:lnSpc>
                        <a:spcBef>
                          <a:spcPts val="0"/>
                        </a:spcBef>
                        <a:spcAft>
                          <a:spcPts val="20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Vrinda"/>
                      </a:endParaRPr>
                    </a:p>
                    <a:p>
                      <a:pPr marL="67945" marR="0" algn="l">
                        <a:lnSpc>
                          <a:spcPct val="105000"/>
                        </a:lnSpc>
                        <a:spcBef>
                          <a:spcPts val="0"/>
                        </a:spcBef>
                        <a:spcAft>
                          <a:spcPts val="35"/>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return date of provisional marks </a:t>
                      </a:r>
                      <a:endParaRPr lang="en-US" sz="1000">
                        <a:effectLst/>
                        <a:latin typeface="Times New Roman" panose="02020603050405020304" pitchFamily="18" charset="0"/>
                        <a:ea typeface="Calibri" panose="020F0502020204030204" pitchFamily="34" charset="0"/>
                        <a:cs typeface="Vrinda"/>
                      </a:endParaRPr>
                    </a:p>
                    <a:p>
                      <a:pPr marL="67945" marR="0" algn="l">
                        <a:lnSpc>
                          <a:spcPct val="107000"/>
                        </a:lnSpc>
                        <a:spcBef>
                          <a:spcPts val="0"/>
                        </a:spcBef>
                        <a:spcAft>
                          <a:spcPts val="0"/>
                        </a:spcAft>
                      </a:pPr>
                      <a:r>
                        <a:rPr lang="en-US" sz="100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&amp; written feedback:  </a:t>
                      </a:r>
                      <a:endParaRPr lang="en-US" sz="100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tc>
                  <a:txBody>
                    <a:bodyPr/>
                    <a:lstStyle/>
                    <a:p>
                      <a:pPr marL="66675" marR="0" algn="ctr">
                        <a:lnSpc>
                          <a:spcPct val="107000"/>
                        </a:lnSpc>
                        <a:spcBef>
                          <a:spcPts val="0"/>
                        </a:spcBef>
                        <a:spcAft>
                          <a:spcPts val="55"/>
                        </a:spcAft>
                      </a:pPr>
                      <a:r>
                        <a:rPr lang="en-US"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11:59 pm Thursday </a:t>
                      </a:r>
                      <a:endParaRPr lang="en-US" sz="1000" dirty="0">
                        <a:effectLst/>
                        <a:latin typeface="Times New Roman" panose="02020603050405020304" pitchFamily="18" charset="0"/>
                        <a:ea typeface="Calibri" panose="020F0502020204030204" pitchFamily="34" charset="0"/>
                        <a:cs typeface="Vrinda"/>
                      </a:endParaRPr>
                    </a:p>
                    <a:p>
                      <a:pPr marL="69215" marR="0" algn="ctr">
                        <a:lnSpc>
                          <a:spcPct val="107000"/>
                        </a:lnSpc>
                        <a:spcBef>
                          <a:spcPts val="0"/>
                        </a:spcBef>
                        <a:spcAft>
                          <a:spcPts val="235"/>
                        </a:spcAft>
                      </a:pPr>
                      <a:r>
                        <a:rPr lang="en-US"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25</a:t>
                      </a:r>
                      <a:r>
                        <a:rPr lang="en-US" sz="1000" baseline="30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a:t>
                      </a:r>
                      <a:r>
                        <a:rPr lang="en-US"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May 2023 </a:t>
                      </a:r>
                      <a:endParaRPr lang="en-US" sz="1000" dirty="0">
                        <a:effectLst/>
                        <a:latin typeface="Times New Roman" panose="02020603050405020304" pitchFamily="18" charset="0"/>
                        <a:ea typeface="Calibri" panose="020F0502020204030204" pitchFamily="34" charset="0"/>
                        <a:cs typeface="Vrinda"/>
                      </a:endParaRPr>
                    </a:p>
                    <a:p>
                      <a:pPr marL="71755" marR="0" algn="l">
                        <a:lnSpc>
                          <a:spcPct val="107000"/>
                        </a:lnSpc>
                        <a:spcBef>
                          <a:spcPts val="0"/>
                        </a:spcBef>
                        <a:spcAft>
                          <a:spcPts val="0"/>
                        </a:spcAft>
                      </a:pPr>
                      <a:r>
                        <a:rPr lang="en-US"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Vrinda"/>
                      </a:endParaRPr>
                    </a:p>
                    <a:p>
                      <a:pPr marL="57785" marR="0" algn="ctr">
                        <a:lnSpc>
                          <a:spcPct val="107000"/>
                        </a:lnSpc>
                        <a:spcBef>
                          <a:spcPts val="0"/>
                        </a:spcBef>
                        <a:spcAft>
                          <a:spcPts val="0"/>
                        </a:spcAft>
                      </a:pPr>
                      <a:r>
                        <a:rPr lang="en-US"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23:59 pm 22</a:t>
                      </a:r>
                      <a:r>
                        <a:rPr lang="en-US" sz="1000" baseline="30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nd</a:t>
                      </a:r>
                      <a:r>
                        <a:rPr lang="en-US" sz="1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June 2023 </a:t>
                      </a:r>
                      <a:endParaRPr lang="en-US" sz="1000" dirty="0">
                        <a:effectLst/>
                        <a:latin typeface="Times New Roman" panose="02020603050405020304" pitchFamily="18" charset="0"/>
                        <a:ea typeface="Calibri" panose="020F0502020204030204" pitchFamily="34" charset="0"/>
                        <a:cs typeface="Vrinda"/>
                      </a:endParaRPr>
                    </a:p>
                  </a:txBody>
                  <a:tcPr marL="2982" marR="0" marT="25990" marB="24285">
                    <a:lnL w="12700" cap="flat" cmpd="sng" algn="ctr">
                      <a:solidFill>
                        <a:srgbClr val="000009"/>
                      </a:solidFill>
                      <a:prstDash val="solid"/>
                      <a:round/>
                      <a:headEnd type="none" w="med" len="med"/>
                      <a:tailEnd type="none" w="med" len="med"/>
                    </a:lnL>
                    <a:lnR w="12700" cap="flat" cmpd="sng" algn="ctr">
                      <a:solidFill>
                        <a:srgbClr val="000009"/>
                      </a:solidFill>
                      <a:prstDash val="solid"/>
                      <a:round/>
                      <a:headEnd type="none" w="med" len="med"/>
                      <a:tailEnd type="none" w="med" len="med"/>
                    </a:lnR>
                    <a:lnT w="12700" cap="flat" cmpd="sng" algn="ctr">
                      <a:solidFill>
                        <a:srgbClr val="000009"/>
                      </a:solidFill>
                      <a:prstDash val="solid"/>
                      <a:round/>
                      <a:headEnd type="none" w="med" len="med"/>
                      <a:tailEnd type="none" w="med" len="med"/>
                    </a:lnT>
                    <a:lnB w="12700" cap="flat" cmpd="sng" algn="ctr">
                      <a:solidFill>
                        <a:srgbClr val="000009"/>
                      </a:solidFill>
                      <a:prstDash val="solid"/>
                      <a:round/>
                      <a:headEnd type="none" w="med" len="med"/>
                      <a:tailEnd type="none" w="med" len="med"/>
                    </a:lnB>
                  </a:tcPr>
                </a:tc>
                <a:extLst>
                  <a:ext uri="{0D108BD9-81ED-4DB2-BD59-A6C34878D82A}">
                    <a16:rowId xmlns:a16="http://schemas.microsoft.com/office/drawing/2014/main" val="487756377"/>
                  </a:ext>
                </a:extLst>
              </a:tr>
            </a:tbl>
          </a:graphicData>
        </a:graphic>
      </p:graphicFrame>
      <p:sp>
        <p:nvSpPr>
          <p:cNvPr id="5" name="Rectangle 2"/>
          <p:cNvSpPr>
            <a:spLocks noChangeArrowheads="1"/>
          </p:cNvSpPr>
          <p:nvPr/>
        </p:nvSpPr>
        <p:spPr bwMode="auto">
          <a:xfrm>
            <a:off x="3992083" y="1612974"/>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41"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34882" y="319162"/>
            <a:ext cx="1828800" cy="70485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p:cNvSpPr>
            <a:spLocks noChangeArrowheads="1"/>
          </p:cNvSpPr>
          <p:nvPr/>
        </p:nvSpPr>
        <p:spPr bwMode="auto">
          <a:xfrm>
            <a:off x="3992083" y="2070174"/>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68263" algn="ctr"/>
                <a:tab pos="549275" algn="ctr"/>
              </a:tabLst>
              <a:defRPr>
                <a:solidFill>
                  <a:schemeClr val="tx1"/>
                </a:solidFill>
                <a:latin typeface="Arial" panose="020B0604020202020204" pitchFamily="34" charset="0"/>
              </a:defRPr>
            </a:lvl1pPr>
            <a:lvl2pPr eaLnBrk="0" fontAlgn="base" hangingPunct="0">
              <a:spcBef>
                <a:spcPct val="0"/>
              </a:spcBef>
              <a:spcAft>
                <a:spcPct val="0"/>
              </a:spcAft>
              <a:tabLst>
                <a:tab pos="68263" algn="ctr"/>
                <a:tab pos="549275" algn="ctr"/>
              </a:tabLst>
              <a:defRPr>
                <a:solidFill>
                  <a:schemeClr val="tx1"/>
                </a:solidFill>
                <a:latin typeface="Arial" panose="020B0604020202020204" pitchFamily="34" charset="0"/>
              </a:defRPr>
            </a:lvl2pPr>
            <a:lvl3pPr eaLnBrk="0" fontAlgn="base" hangingPunct="0">
              <a:spcBef>
                <a:spcPct val="0"/>
              </a:spcBef>
              <a:spcAft>
                <a:spcPct val="0"/>
              </a:spcAft>
              <a:tabLst>
                <a:tab pos="68263" algn="ctr"/>
                <a:tab pos="549275" algn="ctr"/>
              </a:tabLst>
              <a:defRPr>
                <a:solidFill>
                  <a:schemeClr val="tx1"/>
                </a:solidFill>
                <a:latin typeface="Arial" panose="020B0604020202020204" pitchFamily="34" charset="0"/>
              </a:defRPr>
            </a:lvl3pPr>
            <a:lvl4pPr eaLnBrk="0" fontAlgn="base" hangingPunct="0">
              <a:spcBef>
                <a:spcPct val="0"/>
              </a:spcBef>
              <a:spcAft>
                <a:spcPct val="0"/>
              </a:spcAft>
              <a:tabLst>
                <a:tab pos="68263" algn="ctr"/>
                <a:tab pos="549275" algn="ctr"/>
              </a:tabLst>
              <a:defRPr>
                <a:solidFill>
                  <a:schemeClr val="tx1"/>
                </a:solidFill>
                <a:latin typeface="Arial" panose="020B0604020202020204" pitchFamily="34" charset="0"/>
              </a:defRPr>
            </a:lvl4pPr>
            <a:lvl5pPr eaLnBrk="0" fontAlgn="base" hangingPunct="0">
              <a:spcBef>
                <a:spcPct val="0"/>
              </a:spcBef>
              <a:spcAft>
                <a:spcPct val="0"/>
              </a:spcAft>
              <a:tabLst>
                <a:tab pos="68263" algn="ctr"/>
                <a:tab pos="549275" algn="ctr"/>
              </a:tabLst>
              <a:defRPr>
                <a:solidFill>
                  <a:schemeClr val="tx1"/>
                </a:solidFill>
                <a:latin typeface="Arial" panose="020B0604020202020204" pitchFamily="34" charset="0"/>
              </a:defRPr>
            </a:lvl5pPr>
            <a:lvl6pPr eaLnBrk="0" fontAlgn="base" hangingPunct="0">
              <a:spcBef>
                <a:spcPct val="0"/>
              </a:spcBef>
              <a:spcAft>
                <a:spcPct val="0"/>
              </a:spcAft>
              <a:tabLst>
                <a:tab pos="68263" algn="ctr"/>
                <a:tab pos="549275" algn="ctr"/>
              </a:tabLst>
              <a:defRPr>
                <a:solidFill>
                  <a:schemeClr val="tx1"/>
                </a:solidFill>
                <a:latin typeface="Arial" panose="020B0604020202020204" pitchFamily="34" charset="0"/>
              </a:defRPr>
            </a:lvl6pPr>
            <a:lvl7pPr eaLnBrk="0" fontAlgn="base" hangingPunct="0">
              <a:spcBef>
                <a:spcPct val="0"/>
              </a:spcBef>
              <a:spcAft>
                <a:spcPct val="0"/>
              </a:spcAft>
              <a:tabLst>
                <a:tab pos="68263" algn="ctr"/>
                <a:tab pos="549275" algn="ctr"/>
              </a:tabLst>
              <a:defRPr>
                <a:solidFill>
                  <a:schemeClr val="tx1"/>
                </a:solidFill>
                <a:latin typeface="Arial" panose="020B0604020202020204" pitchFamily="34" charset="0"/>
              </a:defRPr>
            </a:lvl7pPr>
            <a:lvl8pPr eaLnBrk="0" fontAlgn="base" hangingPunct="0">
              <a:spcBef>
                <a:spcPct val="0"/>
              </a:spcBef>
              <a:spcAft>
                <a:spcPct val="0"/>
              </a:spcAft>
              <a:tabLst>
                <a:tab pos="68263" algn="ctr"/>
                <a:tab pos="549275" algn="ctr"/>
              </a:tabLst>
              <a:defRPr>
                <a:solidFill>
                  <a:schemeClr val="tx1"/>
                </a:solidFill>
                <a:latin typeface="Arial" panose="020B0604020202020204" pitchFamily="34" charset="0"/>
              </a:defRPr>
            </a:lvl8pPr>
            <a:lvl9pPr eaLnBrk="0" fontAlgn="base" hangingPunct="0">
              <a:spcBef>
                <a:spcPct val="0"/>
              </a:spcBef>
              <a:spcAft>
                <a:spcPct val="0"/>
              </a:spcAft>
              <a:tabLst>
                <a:tab pos="68263" algn="ctr"/>
                <a:tab pos="549275" algn="ct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68263" algn="ctr"/>
                <a:tab pos="549275" algn="ctr"/>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68263" algn="ctr"/>
                <a:tab pos="549275" algn="ctr"/>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50877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0" cy="584775"/>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US" sz="3200" b="1" dirty="0"/>
              <a:t>Table of Contents</a:t>
            </a:r>
          </a:p>
        </p:txBody>
      </p:sp>
      <p:sp>
        <p:nvSpPr>
          <p:cNvPr id="2" name="TextBox 1"/>
          <p:cNvSpPr txBox="1"/>
          <p:nvPr/>
        </p:nvSpPr>
        <p:spPr>
          <a:xfrm>
            <a:off x="1044820" y="1212436"/>
            <a:ext cx="6104125" cy="4801314"/>
          </a:xfrm>
          <a:prstGeom prst="rect">
            <a:avLst/>
          </a:prstGeom>
          <a:noFill/>
        </p:spPr>
        <p:txBody>
          <a:bodyPr wrap="square" rtlCol="0">
            <a:spAutoFit/>
          </a:bodyPr>
          <a:lstStyle/>
          <a:p>
            <a:pPr marL="285750" indent="-285750">
              <a:buFont typeface="Wingdings" panose="05000000000000000000" pitchFamily="2" charset="2"/>
              <a:buChar char="q"/>
            </a:pPr>
            <a:r>
              <a:rPr lang="en-US" b="1" dirty="0"/>
              <a:t>Introduction </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b="1" dirty="0"/>
              <a:t>Core Customers of Conrad Hotel and Resorts </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b="1" dirty="0"/>
              <a:t>Nature of Guest Service of the Conrad Hotel and Resorts</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b="1" dirty="0"/>
              <a:t>Roles of Guest Services at Conrad Hotel and Resorts</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Functions of Guest Service of Conrad Hotel and Resorts</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Significance of Hospitality of Conrad Hotel and Resorts</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Ways of Fulfill Guest Expectations</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Conclusion</a:t>
            </a:r>
          </a:p>
          <a:p>
            <a:pPr marL="285750" indent="-285750">
              <a:buFont typeface="Wingdings" panose="05000000000000000000" pitchFamily="2" charset="2"/>
              <a:buChar char="q"/>
            </a:pPr>
            <a:endParaRPr lang="en-US" b="1" dirty="0"/>
          </a:p>
          <a:p>
            <a:pPr marL="285750" indent="-285750">
              <a:buFont typeface="Wingdings" panose="05000000000000000000" pitchFamily="2" charset="2"/>
              <a:buChar char="q"/>
            </a:pPr>
            <a:r>
              <a:rPr lang="en-US" b="1" dirty="0"/>
              <a:t>Reference</a:t>
            </a:r>
          </a:p>
        </p:txBody>
      </p:sp>
      <p:pic>
        <p:nvPicPr>
          <p:cNvPr id="9220" name="Picture 4" descr="How to Create a Table of Contents in WordPress Posts in 3 steps - Best Info  La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1938" y="1870363"/>
            <a:ext cx="4803080" cy="3512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670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TextBox 3"/>
          <p:cNvSpPr txBox="1"/>
          <p:nvPr/>
        </p:nvSpPr>
        <p:spPr>
          <a:xfrm>
            <a:off x="0" y="0"/>
            <a:ext cx="12192000" cy="584775"/>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US" sz="3200" b="1"/>
              <a:t>Introduction </a:t>
            </a:r>
          </a:p>
        </p:txBody>
      </p:sp>
      <p:sp>
        <p:nvSpPr>
          <p:cNvPr id="2" name="TextBox 1"/>
          <p:cNvSpPr txBox="1"/>
          <p:nvPr/>
        </p:nvSpPr>
        <p:spPr>
          <a:xfrm>
            <a:off x="4913170" y="1481237"/>
            <a:ext cx="7150677" cy="1477328"/>
          </a:xfrm>
          <a:prstGeom prst="rect">
            <a:avLst/>
          </a:prstGeom>
          <a:noFill/>
          <a:ln w="19050">
            <a:solidFill>
              <a:schemeClr val="tx1"/>
            </a:solidFill>
          </a:ln>
        </p:spPr>
        <p:txBody>
          <a:bodyPr wrap="square" rtlCol="0">
            <a:spAutoFit/>
          </a:bodyPr>
          <a:lstStyle/>
          <a:p>
            <a:pPr algn="just"/>
            <a:r>
              <a:rPr lang="en-US" b="1" dirty="0"/>
              <a:t>Hospitality management refers to the process of performing all aspects and tasks to ensure a good customer experience and quality hotel services. Hilton Worldwide is one of the most prominent hotel chains in the world that has more than 18 brands all over the world (</a:t>
            </a:r>
            <a:r>
              <a:rPr lang="en-US" b="1" dirty="0" err="1"/>
              <a:t>Czyżewska</a:t>
            </a:r>
            <a:r>
              <a:rPr lang="en-US" b="1" dirty="0"/>
              <a:t>, 2019). </a:t>
            </a:r>
          </a:p>
        </p:txBody>
      </p:sp>
      <p:sp>
        <p:nvSpPr>
          <p:cNvPr id="3" name="TextBox 2"/>
          <p:cNvSpPr txBox="1"/>
          <p:nvPr/>
        </p:nvSpPr>
        <p:spPr>
          <a:xfrm>
            <a:off x="145472" y="4114799"/>
            <a:ext cx="7150677" cy="1754326"/>
          </a:xfrm>
          <a:prstGeom prst="rect">
            <a:avLst/>
          </a:prstGeom>
          <a:noFill/>
          <a:ln w="19050">
            <a:solidFill>
              <a:schemeClr val="tx1"/>
            </a:solidFill>
          </a:ln>
        </p:spPr>
        <p:txBody>
          <a:bodyPr wrap="square" rtlCol="0">
            <a:spAutoFit/>
          </a:bodyPr>
          <a:lstStyle/>
          <a:p>
            <a:pPr algn="just"/>
            <a:r>
              <a:rPr lang="en-US" b="1" dirty="0"/>
              <a:t>These brands are performing outstandingly and providing pleasant service to their customers. Conrad Hotel and Resorts is a luxury hotel brand of Hilton Worldwide which has 39 properties as well as available in 21 countries in the world. It is a more sophisticated, developed and thoughtful hotel brand that provides helps to experience smart and supreme hotel services.</a:t>
            </a:r>
          </a:p>
        </p:txBody>
      </p:sp>
      <p:pic>
        <p:nvPicPr>
          <p:cNvPr id="1026" name="Picture 2" descr="Hilton to open Conrad hotel next to Walt Disney World – Business Travell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0282" y="3855028"/>
            <a:ext cx="4613565" cy="263929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ilton hotels and resorts Archives - Travel And Tour WorldTravel And Tour  Worl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994494"/>
            <a:ext cx="4598375" cy="2710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8471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TextBox 3"/>
          <p:cNvSpPr txBox="1"/>
          <p:nvPr/>
        </p:nvSpPr>
        <p:spPr>
          <a:xfrm>
            <a:off x="0" y="0"/>
            <a:ext cx="12192000" cy="584775"/>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US" sz="3200" b="1"/>
              <a:t>Core Customers of Conrad Hotel and Resorts </a:t>
            </a:r>
          </a:p>
        </p:txBody>
      </p:sp>
      <p:sp>
        <p:nvSpPr>
          <p:cNvPr id="2" name="TextBox 1"/>
          <p:cNvSpPr txBox="1"/>
          <p:nvPr/>
        </p:nvSpPr>
        <p:spPr>
          <a:xfrm>
            <a:off x="1662546" y="1911928"/>
            <a:ext cx="3896591" cy="3416320"/>
          </a:xfrm>
          <a:prstGeom prst="rect">
            <a:avLst/>
          </a:prstGeom>
          <a:noFill/>
        </p:spPr>
        <p:txBody>
          <a:bodyPr wrap="square" rtlCol="0">
            <a:spAutoFit/>
          </a:bodyPr>
          <a:lstStyle/>
          <a:p>
            <a:pPr marL="342900" indent="-342900">
              <a:buFont typeface="Wingdings" panose="05000000000000000000" pitchFamily="2" charset="2"/>
              <a:buChar char="q"/>
            </a:pPr>
            <a:r>
              <a:rPr lang="en-US" sz="2400" b="1" dirty="0"/>
              <a:t>Luxury travelers</a:t>
            </a:r>
          </a:p>
          <a:p>
            <a:pPr marL="342900" indent="-342900">
              <a:buFont typeface="Wingdings" panose="05000000000000000000" pitchFamily="2" charset="2"/>
              <a:buChar char="q"/>
            </a:pPr>
            <a:endParaRPr lang="en-US" sz="2400" b="1" dirty="0"/>
          </a:p>
          <a:p>
            <a:pPr marL="342900" indent="-342900">
              <a:buFont typeface="Wingdings" panose="05000000000000000000" pitchFamily="2" charset="2"/>
              <a:buChar char="q"/>
            </a:pPr>
            <a:r>
              <a:rPr lang="en-US" sz="2400" b="1" dirty="0"/>
              <a:t>Business travelers</a:t>
            </a:r>
          </a:p>
          <a:p>
            <a:pPr marL="342900" indent="-342900">
              <a:buFont typeface="Wingdings" panose="05000000000000000000" pitchFamily="2" charset="2"/>
              <a:buChar char="q"/>
            </a:pPr>
            <a:endParaRPr lang="en-US" sz="2400" b="1" dirty="0"/>
          </a:p>
          <a:p>
            <a:pPr marL="342900" indent="-342900">
              <a:buFont typeface="Wingdings" panose="05000000000000000000" pitchFamily="2" charset="2"/>
              <a:buChar char="q"/>
            </a:pPr>
            <a:r>
              <a:rPr lang="en-US" sz="2400" b="1" dirty="0"/>
              <a:t>Wealthier boomers</a:t>
            </a:r>
          </a:p>
          <a:p>
            <a:pPr marL="342900" indent="-342900">
              <a:buFont typeface="Wingdings" panose="05000000000000000000" pitchFamily="2" charset="2"/>
              <a:buChar char="q"/>
            </a:pPr>
            <a:endParaRPr lang="en-US" sz="2400" b="1" dirty="0"/>
          </a:p>
          <a:p>
            <a:pPr marL="342900" indent="-342900">
              <a:buFont typeface="Wingdings" panose="05000000000000000000" pitchFamily="2" charset="2"/>
              <a:buChar char="q"/>
            </a:pPr>
            <a:r>
              <a:rPr lang="en-US" sz="2400" b="1" dirty="0"/>
              <a:t>Higher-class people </a:t>
            </a:r>
          </a:p>
          <a:p>
            <a:pPr marL="342900" indent="-342900">
              <a:buFont typeface="Wingdings" panose="05000000000000000000" pitchFamily="2" charset="2"/>
              <a:buChar char="q"/>
            </a:pPr>
            <a:endParaRPr lang="en-US" sz="2400" b="1" dirty="0"/>
          </a:p>
          <a:p>
            <a:pPr marL="342900" indent="-342900">
              <a:buFont typeface="Wingdings" panose="05000000000000000000" pitchFamily="2" charset="2"/>
              <a:buChar char="q"/>
            </a:pPr>
            <a:r>
              <a:rPr lang="en-US" sz="2400" b="1" dirty="0"/>
              <a:t>Conventional vacationers</a:t>
            </a:r>
          </a:p>
        </p:txBody>
      </p:sp>
      <p:pic>
        <p:nvPicPr>
          <p:cNvPr id="2050" name="Picture 2" descr="Hospitality | Online Course &amp; Certific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9137" y="1772862"/>
            <a:ext cx="6223865" cy="37343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6340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TextBox 3"/>
          <p:cNvSpPr txBox="1"/>
          <p:nvPr/>
        </p:nvSpPr>
        <p:spPr>
          <a:xfrm>
            <a:off x="0" y="0"/>
            <a:ext cx="12192000" cy="584775"/>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US" sz="3200" b="1"/>
              <a:t>Nature of Guest Service of the Conrad Hotel and Resorts</a:t>
            </a:r>
          </a:p>
        </p:txBody>
      </p:sp>
      <p:sp>
        <p:nvSpPr>
          <p:cNvPr id="3" name="TextBox 2"/>
          <p:cNvSpPr txBox="1"/>
          <p:nvPr/>
        </p:nvSpPr>
        <p:spPr>
          <a:xfrm>
            <a:off x="7665027" y="1620982"/>
            <a:ext cx="4063649" cy="4708981"/>
          </a:xfrm>
          <a:prstGeom prst="rect">
            <a:avLst/>
          </a:prstGeom>
          <a:noFill/>
        </p:spPr>
        <p:txBody>
          <a:bodyPr wrap="square" rtlCol="0">
            <a:spAutoFit/>
          </a:bodyPr>
          <a:lstStyle/>
          <a:p>
            <a:pPr marL="342900" indent="-342900">
              <a:buFont typeface="Wingdings" panose="05000000000000000000" pitchFamily="2" charset="2"/>
              <a:buChar char="v"/>
            </a:pPr>
            <a:r>
              <a:rPr lang="en-US" sz="2000" b="1" dirty="0"/>
              <a:t>Personal greeting service</a:t>
            </a:r>
          </a:p>
          <a:p>
            <a:pPr marL="342900" indent="-342900">
              <a:buFont typeface="Wingdings" panose="05000000000000000000" pitchFamily="2" charset="2"/>
              <a:buChar char="v"/>
            </a:pPr>
            <a:endParaRPr lang="en-US" sz="2000" b="1" dirty="0"/>
          </a:p>
          <a:p>
            <a:pPr marL="342900" indent="-342900">
              <a:buFont typeface="Wingdings" panose="05000000000000000000" pitchFamily="2" charset="2"/>
              <a:buChar char="v"/>
            </a:pPr>
            <a:r>
              <a:rPr lang="en-US" sz="2000" b="1" dirty="0"/>
              <a:t>Excellent lodging service</a:t>
            </a:r>
          </a:p>
          <a:p>
            <a:pPr marL="342900" indent="-342900">
              <a:buFont typeface="Wingdings" panose="05000000000000000000" pitchFamily="2" charset="2"/>
              <a:buChar char="v"/>
            </a:pPr>
            <a:endParaRPr lang="en-US" sz="2000" b="1" dirty="0"/>
          </a:p>
          <a:p>
            <a:pPr marL="342900" indent="-342900">
              <a:buFont typeface="Wingdings" panose="05000000000000000000" pitchFamily="2" charset="2"/>
              <a:buChar char="v"/>
            </a:pPr>
            <a:r>
              <a:rPr lang="en-US" sz="2000" b="1" dirty="0"/>
              <a:t>Event management</a:t>
            </a:r>
          </a:p>
          <a:p>
            <a:pPr marL="342900" indent="-342900">
              <a:buFont typeface="Wingdings" panose="05000000000000000000" pitchFamily="2" charset="2"/>
              <a:buChar char="v"/>
            </a:pPr>
            <a:endParaRPr lang="en-US" sz="2000" b="1" dirty="0"/>
          </a:p>
          <a:p>
            <a:pPr marL="342900" indent="-342900">
              <a:buFont typeface="Wingdings" panose="05000000000000000000" pitchFamily="2" charset="2"/>
              <a:buChar char="v"/>
            </a:pPr>
            <a:r>
              <a:rPr lang="en-US" sz="2000" b="1" dirty="0"/>
              <a:t>restaurant service</a:t>
            </a:r>
          </a:p>
          <a:p>
            <a:pPr marL="342900" indent="-342900">
              <a:buFont typeface="Wingdings" panose="05000000000000000000" pitchFamily="2" charset="2"/>
              <a:buChar char="v"/>
            </a:pPr>
            <a:endParaRPr lang="en-US" sz="2000" b="1" dirty="0"/>
          </a:p>
          <a:p>
            <a:pPr marL="342900" indent="-342900">
              <a:buFont typeface="Wingdings" panose="05000000000000000000" pitchFamily="2" charset="2"/>
              <a:buChar char="v"/>
            </a:pPr>
            <a:r>
              <a:rPr lang="en-US" sz="2000" b="1" dirty="0"/>
              <a:t>Working space</a:t>
            </a:r>
          </a:p>
          <a:p>
            <a:pPr marL="342900" indent="-342900">
              <a:buFont typeface="Wingdings" panose="05000000000000000000" pitchFamily="2" charset="2"/>
              <a:buChar char="v"/>
            </a:pPr>
            <a:endParaRPr lang="en-US" sz="2000" b="1" dirty="0"/>
          </a:p>
          <a:p>
            <a:pPr marL="342900" indent="-342900">
              <a:buFont typeface="Wingdings" panose="05000000000000000000" pitchFamily="2" charset="2"/>
              <a:buChar char="v"/>
            </a:pPr>
            <a:r>
              <a:rPr lang="en-US" sz="2000" b="1" dirty="0"/>
              <a:t>Free recreational service</a:t>
            </a:r>
          </a:p>
          <a:p>
            <a:pPr marL="342900" indent="-342900">
              <a:buFont typeface="Wingdings" panose="05000000000000000000" pitchFamily="2" charset="2"/>
              <a:buChar char="v"/>
            </a:pPr>
            <a:endParaRPr lang="en-US" sz="2000" b="1" dirty="0"/>
          </a:p>
          <a:p>
            <a:pPr marL="342900" indent="-342900">
              <a:buFont typeface="Wingdings" panose="05000000000000000000" pitchFamily="2" charset="2"/>
              <a:buChar char="v"/>
            </a:pPr>
            <a:r>
              <a:rPr lang="en-US" sz="2000" b="1" dirty="0"/>
              <a:t>Transportation services</a:t>
            </a:r>
          </a:p>
          <a:p>
            <a:pPr marL="342900" indent="-342900">
              <a:buFont typeface="Wingdings" panose="05000000000000000000" pitchFamily="2" charset="2"/>
              <a:buChar char="v"/>
            </a:pPr>
            <a:endParaRPr lang="en-US" sz="2000" b="1" dirty="0"/>
          </a:p>
          <a:p>
            <a:pPr marL="342900" indent="-342900">
              <a:buFont typeface="Wingdings" panose="05000000000000000000" pitchFamily="2" charset="2"/>
              <a:buChar char="v"/>
            </a:pPr>
            <a:r>
              <a:rPr lang="en-US" sz="2000" b="1" dirty="0"/>
              <a:t>Personal gym equipment</a:t>
            </a:r>
          </a:p>
        </p:txBody>
      </p:sp>
      <p:pic>
        <p:nvPicPr>
          <p:cNvPr id="3074" name="Picture 2" descr="Hospitality Cleaning Stock Illustrations – 287 Hospitality Cleaning Stock  Illustrations, Vectors &amp; Clipart - Dreamsti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90699"/>
            <a:ext cx="6748935" cy="3335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432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extBox 3"/>
          <p:cNvSpPr txBox="1"/>
          <p:nvPr/>
        </p:nvSpPr>
        <p:spPr>
          <a:xfrm>
            <a:off x="0" y="0"/>
            <a:ext cx="12192000" cy="584775"/>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US" sz="3200" b="1"/>
              <a:t>Roles of Guest Services at Conrad Hotel and Resorts</a:t>
            </a:r>
            <a:endParaRPr lang="en-US" sz="3200" b="1" dirty="0"/>
          </a:p>
        </p:txBody>
      </p:sp>
      <p:sp>
        <p:nvSpPr>
          <p:cNvPr id="2" name="TextBox 1"/>
          <p:cNvSpPr txBox="1"/>
          <p:nvPr/>
        </p:nvSpPr>
        <p:spPr>
          <a:xfrm>
            <a:off x="800099" y="1610591"/>
            <a:ext cx="4665519" cy="4093428"/>
          </a:xfrm>
          <a:prstGeom prst="rect">
            <a:avLst/>
          </a:prstGeom>
          <a:noFill/>
        </p:spPr>
        <p:txBody>
          <a:bodyPr wrap="square" rtlCol="0">
            <a:spAutoFit/>
          </a:bodyPr>
          <a:lstStyle/>
          <a:p>
            <a:pPr marL="342900" indent="-342900">
              <a:buFont typeface="Wingdings" panose="05000000000000000000" pitchFamily="2" charset="2"/>
              <a:buChar char="§"/>
            </a:pPr>
            <a:r>
              <a:rPr lang="en-US" sz="2000" b="1" dirty="0"/>
              <a:t>Enhances customer engagement</a:t>
            </a:r>
          </a:p>
          <a:p>
            <a:pPr marL="342900" indent="-342900">
              <a:buFont typeface="Wingdings" panose="05000000000000000000" pitchFamily="2" charset="2"/>
              <a:buChar char="§"/>
            </a:pPr>
            <a:endParaRPr lang="en-US" sz="2000" b="1" dirty="0"/>
          </a:p>
          <a:p>
            <a:pPr marL="342900" indent="-342900">
              <a:buFont typeface="Wingdings" panose="05000000000000000000" pitchFamily="2" charset="2"/>
              <a:buChar char="§"/>
            </a:pPr>
            <a:r>
              <a:rPr lang="en-US" sz="2000" b="1" dirty="0"/>
              <a:t>Builds good relationships with customers</a:t>
            </a:r>
          </a:p>
          <a:p>
            <a:pPr marL="342900" indent="-342900">
              <a:buFont typeface="Wingdings" panose="05000000000000000000" pitchFamily="2" charset="2"/>
              <a:buChar char="§"/>
            </a:pPr>
            <a:endParaRPr lang="en-US" sz="2000" b="1" dirty="0"/>
          </a:p>
          <a:p>
            <a:pPr marL="342900" indent="-342900">
              <a:buFont typeface="Wingdings" panose="05000000000000000000" pitchFamily="2" charset="2"/>
              <a:buChar char="§"/>
            </a:pPr>
            <a:r>
              <a:rPr lang="en-US" sz="2000" b="1" dirty="0"/>
              <a:t>Drives satisfaction among the guests</a:t>
            </a:r>
          </a:p>
          <a:p>
            <a:pPr marL="342900" indent="-342900">
              <a:buFont typeface="Wingdings" panose="05000000000000000000" pitchFamily="2" charset="2"/>
              <a:buChar char="§"/>
            </a:pPr>
            <a:endParaRPr lang="en-US" sz="2000" b="1" dirty="0"/>
          </a:p>
          <a:p>
            <a:pPr marL="342900" indent="-342900">
              <a:buFont typeface="Wingdings" panose="05000000000000000000" pitchFamily="2" charset="2"/>
              <a:buChar char="§"/>
            </a:pPr>
            <a:r>
              <a:rPr lang="en-US" sz="2000" b="1" dirty="0"/>
              <a:t>Enrich the brand perception towards guest</a:t>
            </a:r>
          </a:p>
          <a:p>
            <a:pPr marL="342900" indent="-342900">
              <a:buFont typeface="Wingdings" panose="05000000000000000000" pitchFamily="2" charset="2"/>
              <a:buChar char="§"/>
            </a:pPr>
            <a:endParaRPr lang="en-US" sz="2000" b="1" dirty="0"/>
          </a:p>
          <a:p>
            <a:pPr marL="342900" indent="-342900">
              <a:buFont typeface="Wingdings" panose="05000000000000000000" pitchFamily="2" charset="2"/>
              <a:buChar char="§"/>
            </a:pPr>
            <a:r>
              <a:rPr lang="en-US" sz="2000" b="1" dirty="0"/>
              <a:t>Enhance the trust of guests</a:t>
            </a:r>
          </a:p>
          <a:p>
            <a:pPr marL="342900" indent="-342900">
              <a:buFont typeface="Wingdings" panose="05000000000000000000" pitchFamily="2" charset="2"/>
              <a:buChar char="§"/>
            </a:pPr>
            <a:endParaRPr lang="en-US" sz="2000" b="1" dirty="0"/>
          </a:p>
          <a:p>
            <a:pPr marL="342900" indent="-342900">
              <a:buFont typeface="Wingdings" panose="05000000000000000000" pitchFamily="2" charset="2"/>
              <a:buChar char="§"/>
            </a:pPr>
            <a:r>
              <a:rPr lang="en-US" sz="2000" b="1" dirty="0"/>
              <a:t>Enhance Competitive advantage</a:t>
            </a:r>
          </a:p>
        </p:txBody>
      </p:sp>
      <p:pic>
        <p:nvPicPr>
          <p:cNvPr id="4098" name="Picture 2" descr="2,600+ Hotel Manager Illustrations, Royalty-Free Vector Graphics &amp; Clip Art  - iStock | Hotel manager woman, Male hotel manager, Female hotel manag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311" y="1610591"/>
            <a:ext cx="5829300" cy="4162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8687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0" y="0"/>
            <a:ext cx="12192000" cy="584775"/>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US" sz="3200" b="1"/>
              <a:t>Functions of Guest Service of Conrad Hotel and Resorts</a:t>
            </a:r>
          </a:p>
        </p:txBody>
      </p:sp>
      <p:sp>
        <p:nvSpPr>
          <p:cNvPr id="2" name="TextBox 1"/>
          <p:cNvSpPr txBox="1"/>
          <p:nvPr/>
        </p:nvSpPr>
        <p:spPr>
          <a:xfrm>
            <a:off x="6182590" y="1361209"/>
            <a:ext cx="5060373" cy="4893647"/>
          </a:xfrm>
          <a:prstGeom prst="rect">
            <a:avLst/>
          </a:prstGeom>
          <a:noFill/>
        </p:spPr>
        <p:txBody>
          <a:bodyPr wrap="square" rtlCol="0">
            <a:spAutoFit/>
          </a:bodyPr>
          <a:lstStyle/>
          <a:p>
            <a:pPr marL="342900" indent="-342900">
              <a:buFont typeface="Wingdings" panose="05000000000000000000" pitchFamily="2" charset="2"/>
              <a:buChar char="Ø"/>
            </a:pPr>
            <a:r>
              <a:rPr lang="en-US" sz="2400" b="1" dirty="0"/>
              <a:t>Warmed welcomes and greeting</a:t>
            </a:r>
          </a:p>
          <a:p>
            <a:pPr marL="342900" indent="-342900">
              <a:buFont typeface="Wingdings" panose="05000000000000000000" pitchFamily="2" charset="2"/>
              <a:buChar char="Ø"/>
            </a:pPr>
            <a:endParaRPr lang="en-US" sz="2400" b="1" dirty="0"/>
          </a:p>
          <a:p>
            <a:pPr marL="342900" indent="-342900">
              <a:buFont typeface="Wingdings" panose="05000000000000000000" pitchFamily="2" charset="2"/>
              <a:buChar char="Ø"/>
            </a:pPr>
            <a:r>
              <a:rPr lang="en-US" sz="2400" b="1" dirty="0"/>
              <a:t>Providing adequate information about hotel</a:t>
            </a:r>
          </a:p>
          <a:p>
            <a:pPr marL="342900" indent="-342900">
              <a:buFont typeface="Wingdings" panose="05000000000000000000" pitchFamily="2" charset="2"/>
              <a:buChar char="Ø"/>
            </a:pPr>
            <a:endParaRPr lang="en-US" sz="2400" b="1" dirty="0"/>
          </a:p>
          <a:p>
            <a:pPr marL="342900" indent="-342900">
              <a:buFont typeface="Wingdings" panose="05000000000000000000" pitchFamily="2" charset="2"/>
              <a:buChar char="Ø"/>
            </a:pPr>
            <a:r>
              <a:rPr lang="en-US" sz="2400" b="1" dirty="0"/>
              <a:t>Ensures the smooth process of room booking</a:t>
            </a:r>
          </a:p>
          <a:p>
            <a:pPr marL="342900" indent="-342900">
              <a:buFont typeface="Wingdings" panose="05000000000000000000" pitchFamily="2" charset="2"/>
              <a:buChar char="Ø"/>
            </a:pPr>
            <a:endParaRPr lang="en-US" sz="2400" b="1" dirty="0"/>
          </a:p>
          <a:p>
            <a:pPr marL="342900" indent="-342900">
              <a:buFont typeface="Wingdings" panose="05000000000000000000" pitchFamily="2" charset="2"/>
              <a:buChar char="Ø"/>
            </a:pPr>
            <a:r>
              <a:rPr lang="en-US" sz="2400" b="1" dirty="0"/>
              <a:t>Provides good catering service</a:t>
            </a:r>
          </a:p>
          <a:p>
            <a:pPr marL="342900" indent="-342900">
              <a:buFont typeface="Wingdings" panose="05000000000000000000" pitchFamily="2" charset="2"/>
              <a:buChar char="Ø"/>
            </a:pPr>
            <a:endParaRPr lang="en-US" sz="2400" b="1" dirty="0"/>
          </a:p>
          <a:p>
            <a:pPr marL="342900" indent="-342900">
              <a:buFont typeface="Wingdings" panose="05000000000000000000" pitchFamily="2" charset="2"/>
              <a:buChar char="Ø"/>
            </a:pPr>
            <a:r>
              <a:rPr lang="en-US" sz="2400" b="1" dirty="0"/>
              <a:t>Provide transportation facilities</a:t>
            </a:r>
          </a:p>
          <a:p>
            <a:pPr marL="342900" indent="-342900">
              <a:buFont typeface="Wingdings" panose="05000000000000000000" pitchFamily="2" charset="2"/>
              <a:buChar char="Ø"/>
            </a:pPr>
            <a:endParaRPr lang="en-US" sz="2400" b="1" dirty="0"/>
          </a:p>
          <a:p>
            <a:pPr marL="342900" indent="-342900">
              <a:buFont typeface="Wingdings" panose="05000000000000000000" pitchFamily="2" charset="2"/>
              <a:buChar char="Ø"/>
            </a:pPr>
            <a:r>
              <a:rPr lang="en-US" sz="2400" b="1" dirty="0" err="1"/>
              <a:t>Emphasises</a:t>
            </a:r>
            <a:r>
              <a:rPr lang="en-US" sz="2400" b="1" dirty="0"/>
              <a:t> flawless hotel service</a:t>
            </a:r>
          </a:p>
        </p:txBody>
      </p:sp>
      <p:pic>
        <p:nvPicPr>
          <p:cNvPr id="5122" name="Picture 2" descr="Hotel Concierge Cartoon Images – Browse 807 Stock Photos, Vectors, and  Video | Adobe 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701" y="1855499"/>
            <a:ext cx="5619750" cy="3429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2278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extBox 3"/>
          <p:cNvSpPr txBox="1"/>
          <p:nvPr/>
        </p:nvSpPr>
        <p:spPr>
          <a:xfrm>
            <a:off x="0" y="0"/>
            <a:ext cx="12192000" cy="584775"/>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US" sz="3200" b="1"/>
              <a:t>Significance of Hospitality of Conrad Hotel and Resorts</a:t>
            </a:r>
            <a:endParaRPr lang="en-US" sz="3200" b="1" dirty="0"/>
          </a:p>
        </p:txBody>
      </p:sp>
      <p:sp>
        <p:nvSpPr>
          <p:cNvPr id="2" name="TextBox 1"/>
          <p:cNvSpPr txBox="1"/>
          <p:nvPr/>
        </p:nvSpPr>
        <p:spPr>
          <a:xfrm>
            <a:off x="942109" y="1246909"/>
            <a:ext cx="5153891" cy="4708981"/>
          </a:xfrm>
          <a:prstGeom prst="rect">
            <a:avLst/>
          </a:prstGeom>
          <a:noFill/>
        </p:spPr>
        <p:txBody>
          <a:bodyPr wrap="square" rtlCol="0">
            <a:spAutoFit/>
          </a:bodyPr>
          <a:lstStyle/>
          <a:p>
            <a:pPr marL="342900" indent="-342900">
              <a:buFont typeface="Wingdings" panose="05000000000000000000" pitchFamily="2" charset="2"/>
              <a:buChar char="q"/>
            </a:pPr>
            <a:r>
              <a:rPr lang="en-US" sz="2000" b="1" dirty="0"/>
              <a:t>Providing lodging, catering and other services</a:t>
            </a:r>
          </a:p>
          <a:p>
            <a:pPr marL="342900" indent="-342900">
              <a:buFont typeface="Wingdings" panose="05000000000000000000" pitchFamily="2" charset="2"/>
              <a:buChar char="q"/>
            </a:pPr>
            <a:endParaRPr lang="en-US" sz="2000" b="1" dirty="0"/>
          </a:p>
          <a:p>
            <a:pPr marL="342900" indent="-342900">
              <a:buFont typeface="Wingdings" panose="05000000000000000000" pitchFamily="2" charset="2"/>
              <a:buChar char="q"/>
            </a:pPr>
            <a:r>
              <a:rPr lang="en-US" sz="2000" b="1" dirty="0"/>
              <a:t>Providing excellent experience for the guest</a:t>
            </a:r>
          </a:p>
          <a:p>
            <a:pPr marL="342900" indent="-342900">
              <a:buFont typeface="Wingdings" panose="05000000000000000000" pitchFamily="2" charset="2"/>
              <a:buChar char="q"/>
            </a:pPr>
            <a:endParaRPr lang="en-US" sz="2000" b="1" dirty="0"/>
          </a:p>
          <a:p>
            <a:pPr marL="342900" indent="-342900">
              <a:buFont typeface="Wingdings" panose="05000000000000000000" pitchFamily="2" charset="2"/>
              <a:buChar char="q"/>
            </a:pPr>
            <a:r>
              <a:rPr lang="en-US" sz="2000" b="1" dirty="0"/>
              <a:t>Eliminated the tension of accommodation and catering services</a:t>
            </a:r>
          </a:p>
          <a:p>
            <a:pPr marL="342900" indent="-342900">
              <a:buFont typeface="Wingdings" panose="05000000000000000000" pitchFamily="2" charset="2"/>
              <a:buChar char="q"/>
            </a:pPr>
            <a:endParaRPr lang="en-US" sz="2000" b="1" dirty="0"/>
          </a:p>
          <a:p>
            <a:pPr marL="342900" indent="-342900">
              <a:buFont typeface="Wingdings" panose="05000000000000000000" pitchFamily="2" charset="2"/>
              <a:buChar char="q"/>
            </a:pPr>
            <a:r>
              <a:rPr lang="en-US" sz="2000" b="1" dirty="0"/>
              <a:t>Arranges different events</a:t>
            </a:r>
          </a:p>
          <a:p>
            <a:pPr marL="342900" indent="-342900">
              <a:buFont typeface="Wingdings" panose="05000000000000000000" pitchFamily="2" charset="2"/>
              <a:buChar char="q"/>
            </a:pPr>
            <a:endParaRPr lang="en-US" sz="2000" b="1" dirty="0"/>
          </a:p>
          <a:p>
            <a:pPr marL="342900" indent="-342900">
              <a:buFont typeface="Wingdings" panose="05000000000000000000" pitchFamily="2" charset="2"/>
              <a:buChar char="q"/>
            </a:pPr>
            <a:r>
              <a:rPr lang="en-US" sz="2000" b="1" dirty="0"/>
              <a:t>Creates opportunities for employment </a:t>
            </a:r>
          </a:p>
          <a:p>
            <a:pPr marL="342900" indent="-342900">
              <a:buFont typeface="Wingdings" panose="05000000000000000000" pitchFamily="2" charset="2"/>
              <a:buChar char="q"/>
            </a:pPr>
            <a:endParaRPr lang="en-US" sz="2000" b="1" dirty="0"/>
          </a:p>
          <a:p>
            <a:pPr marL="342900" indent="-342900">
              <a:buFont typeface="Wingdings" panose="05000000000000000000" pitchFamily="2" charset="2"/>
              <a:buChar char="q"/>
            </a:pPr>
            <a:r>
              <a:rPr lang="en-US" sz="2000" b="1" dirty="0"/>
              <a:t>Declining customer retention</a:t>
            </a:r>
          </a:p>
          <a:p>
            <a:pPr marL="342900" indent="-342900">
              <a:buFont typeface="Wingdings" panose="05000000000000000000" pitchFamily="2" charset="2"/>
              <a:buChar char="q"/>
            </a:pPr>
            <a:endParaRPr lang="en-US" sz="2000" b="1" dirty="0"/>
          </a:p>
          <a:p>
            <a:pPr marL="342900" indent="-342900">
              <a:buFont typeface="Wingdings" panose="05000000000000000000" pitchFamily="2" charset="2"/>
              <a:buChar char="q"/>
            </a:pPr>
            <a:r>
              <a:rPr lang="en-US" sz="2000" b="1" dirty="0"/>
              <a:t>Creating a brand reputation</a:t>
            </a:r>
          </a:p>
        </p:txBody>
      </p:sp>
      <p:pic>
        <p:nvPicPr>
          <p:cNvPr id="6146" name="Picture 2" descr="1,972 Hotel Porter Cliparts, Stock Vector and Royalty Free Hotel Porter  Illustr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6993" y="1937182"/>
            <a:ext cx="5320434" cy="3623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6247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0" cy="584775"/>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US" sz="3200" b="1"/>
              <a:t>Ways of Fulfill Guest Expectations</a:t>
            </a:r>
          </a:p>
        </p:txBody>
      </p:sp>
      <p:sp>
        <p:nvSpPr>
          <p:cNvPr id="2" name="TextBox 1"/>
          <p:cNvSpPr txBox="1"/>
          <p:nvPr/>
        </p:nvSpPr>
        <p:spPr>
          <a:xfrm>
            <a:off x="6338455" y="1392380"/>
            <a:ext cx="4686300" cy="4708981"/>
          </a:xfrm>
          <a:prstGeom prst="rect">
            <a:avLst/>
          </a:prstGeom>
          <a:noFill/>
        </p:spPr>
        <p:txBody>
          <a:bodyPr wrap="square" rtlCol="0">
            <a:spAutoFit/>
          </a:bodyPr>
          <a:lstStyle/>
          <a:p>
            <a:pPr marL="342900" indent="-342900">
              <a:buFont typeface="Wingdings" panose="05000000000000000000" pitchFamily="2" charset="2"/>
              <a:buChar char="v"/>
            </a:pPr>
            <a:r>
              <a:rPr lang="en-US" sz="2000" b="1" dirty="0"/>
              <a:t>Ensure excellent front desk service</a:t>
            </a:r>
          </a:p>
          <a:p>
            <a:pPr marL="342900" indent="-342900">
              <a:buFont typeface="Wingdings" panose="05000000000000000000" pitchFamily="2" charset="2"/>
              <a:buChar char="v"/>
            </a:pPr>
            <a:endParaRPr lang="en-US" sz="2000" b="1" dirty="0"/>
          </a:p>
          <a:p>
            <a:pPr marL="342900" indent="-342900">
              <a:buFont typeface="Wingdings" panose="05000000000000000000" pitchFamily="2" charset="2"/>
              <a:buChar char="v"/>
            </a:pPr>
            <a:r>
              <a:rPr lang="en-US" sz="2000" b="1" dirty="0"/>
              <a:t>Provide information to the guest</a:t>
            </a:r>
          </a:p>
          <a:p>
            <a:pPr marL="342900" indent="-342900">
              <a:buFont typeface="Wingdings" panose="05000000000000000000" pitchFamily="2" charset="2"/>
              <a:buChar char="v"/>
            </a:pPr>
            <a:endParaRPr lang="en-US" sz="2000" b="1" dirty="0"/>
          </a:p>
          <a:p>
            <a:pPr marL="342900" indent="-342900">
              <a:buFont typeface="Wingdings" panose="05000000000000000000" pitchFamily="2" charset="2"/>
              <a:buChar char="v"/>
            </a:pPr>
            <a:r>
              <a:rPr lang="en-US" sz="2000" b="1" dirty="0"/>
              <a:t>Builds an effective communication system</a:t>
            </a:r>
          </a:p>
          <a:p>
            <a:pPr marL="342900" indent="-342900">
              <a:buFont typeface="Wingdings" panose="05000000000000000000" pitchFamily="2" charset="2"/>
              <a:buChar char="v"/>
            </a:pPr>
            <a:endParaRPr lang="en-US" sz="2000" b="1" dirty="0"/>
          </a:p>
          <a:p>
            <a:pPr marL="342900" indent="-342900">
              <a:buFont typeface="Wingdings" panose="05000000000000000000" pitchFamily="2" charset="2"/>
              <a:buChar char="v"/>
            </a:pPr>
            <a:r>
              <a:rPr lang="en-US" sz="2000" b="1" dirty="0"/>
              <a:t>Recognizes and anticipate the needs of the guest</a:t>
            </a:r>
          </a:p>
          <a:p>
            <a:pPr marL="342900" indent="-342900">
              <a:buFont typeface="Wingdings" panose="05000000000000000000" pitchFamily="2" charset="2"/>
              <a:buChar char="v"/>
            </a:pPr>
            <a:endParaRPr lang="en-US" sz="2000" b="1" dirty="0"/>
          </a:p>
          <a:p>
            <a:pPr marL="342900" indent="-342900">
              <a:buFont typeface="Wingdings" panose="05000000000000000000" pitchFamily="2" charset="2"/>
              <a:buChar char="v"/>
            </a:pPr>
            <a:r>
              <a:rPr lang="en-US" sz="2000" b="1" dirty="0"/>
              <a:t>Ensure good accommodations, restaurants and transportation services</a:t>
            </a:r>
          </a:p>
          <a:p>
            <a:pPr marL="342900" indent="-342900">
              <a:buFont typeface="Wingdings" panose="05000000000000000000" pitchFamily="2" charset="2"/>
              <a:buChar char="v"/>
            </a:pPr>
            <a:endParaRPr lang="en-US" sz="2000" b="1" dirty="0"/>
          </a:p>
          <a:p>
            <a:pPr marL="342900" indent="-342900">
              <a:buFont typeface="Wingdings" panose="05000000000000000000" pitchFamily="2" charset="2"/>
              <a:buChar char="v"/>
            </a:pPr>
            <a:r>
              <a:rPr lang="en-US" sz="2000" b="1" dirty="0"/>
              <a:t>Ensures experienced and skilled employees</a:t>
            </a:r>
          </a:p>
        </p:txBody>
      </p:sp>
      <p:pic>
        <p:nvPicPr>
          <p:cNvPr id="7170" name="Picture 2" descr="1,972 Hotel Porter Cliparts, Stock Vector and Royalty Free Hotel Porter  Illustr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539" y="1603746"/>
            <a:ext cx="4286250"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297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3F5FF"/>
        </a:solidFill>
        <a:effectLst/>
      </p:bgPr>
    </p:bg>
    <p:spTree>
      <p:nvGrpSpPr>
        <p:cNvPr id="1" name=""/>
        <p:cNvGrpSpPr/>
        <p:nvPr/>
      </p:nvGrpSpPr>
      <p:grpSpPr>
        <a:xfrm>
          <a:off x="0" y="0"/>
          <a:ext cx="0" cy="0"/>
          <a:chOff x="0" y="0"/>
          <a:chExt cx="0" cy="0"/>
        </a:xfrm>
      </p:grpSpPr>
      <p:sp>
        <p:nvSpPr>
          <p:cNvPr id="4" name="TextBox 3"/>
          <p:cNvSpPr txBox="1"/>
          <p:nvPr/>
        </p:nvSpPr>
        <p:spPr>
          <a:xfrm>
            <a:off x="0" y="0"/>
            <a:ext cx="12192000" cy="584775"/>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US" sz="3200" b="1"/>
              <a:t>Conclusion</a:t>
            </a:r>
          </a:p>
        </p:txBody>
      </p:sp>
      <p:sp>
        <p:nvSpPr>
          <p:cNvPr id="2" name="TextBox 1"/>
          <p:cNvSpPr txBox="1"/>
          <p:nvPr/>
        </p:nvSpPr>
        <p:spPr>
          <a:xfrm>
            <a:off x="249381" y="1764716"/>
            <a:ext cx="6395968" cy="1477328"/>
          </a:xfrm>
          <a:prstGeom prst="rect">
            <a:avLst/>
          </a:prstGeom>
          <a:noFill/>
          <a:ln w="19050">
            <a:solidFill>
              <a:schemeClr val="tx1"/>
            </a:solidFill>
          </a:ln>
        </p:spPr>
        <p:txBody>
          <a:bodyPr wrap="square" rtlCol="0">
            <a:spAutoFit/>
          </a:bodyPr>
          <a:lstStyle/>
          <a:p>
            <a:pPr algn="just"/>
            <a:r>
              <a:rPr lang="en-US" b="1" dirty="0"/>
              <a:t>Conrad Hotel and Resorts is an exclusive brand of Hilton Worldwide that provides a modern spin and adequate service on luxury. It is ensuring quality service for their guests tremendously and developing their strategy to fulfil guest expectations more efficiently (</a:t>
            </a:r>
            <a:r>
              <a:rPr lang="en-US" b="1" dirty="0" err="1"/>
              <a:t>Josephi</a:t>
            </a:r>
            <a:r>
              <a:rPr lang="en-US" b="1" dirty="0"/>
              <a:t>, 2019). </a:t>
            </a:r>
          </a:p>
        </p:txBody>
      </p:sp>
      <p:sp>
        <p:nvSpPr>
          <p:cNvPr id="3" name="TextBox 2"/>
          <p:cNvSpPr txBox="1"/>
          <p:nvPr/>
        </p:nvSpPr>
        <p:spPr>
          <a:xfrm>
            <a:off x="249381" y="4336311"/>
            <a:ext cx="6395968" cy="923330"/>
          </a:xfrm>
          <a:prstGeom prst="rect">
            <a:avLst/>
          </a:prstGeom>
          <a:noFill/>
          <a:ln w="19050">
            <a:solidFill>
              <a:schemeClr val="tx1"/>
            </a:solidFill>
          </a:ln>
        </p:spPr>
        <p:txBody>
          <a:bodyPr wrap="square" rtlCol="0">
            <a:spAutoFit/>
          </a:bodyPr>
          <a:lstStyle/>
          <a:p>
            <a:pPr algn="just"/>
            <a:r>
              <a:rPr lang="en-US" b="1" dirty="0"/>
              <a:t>This brand is expanding its operations and improving its services for attracting new customers. It is becoming one of the most acceptable hotel brands for its excellent services to guests. </a:t>
            </a:r>
          </a:p>
        </p:txBody>
      </p:sp>
      <p:pic>
        <p:nvPicPr>
          <p:cNvPr id="8194" name="Picture 2" descr="Conrad Hotels &amp; Resorts Debuts in Morocco - English | Hospitality 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48351" y="1143298"/>
            <a:ext cx="4711257" cy="2897073"/>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How Hospitality industry will change after the pandemic - cue medi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5684" y="4040371"/>
            <a:ext cx="4236590" cy="2647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4145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4" name="TextBox 3"/>
          <p:cNvSpPr txBox="1"/>
          <p:nvPr/>
        </p:nvSpPr>
        <p:spPr>
          <a:xfrm>
            <a:off x="0" y="0"/>
            <a:ext cx="12192000" cy="584775"/>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US" sz="3200" b="1"/>
              <a:t>Reference</a:t>
            </a:r>
          </a:p>
        </p:txBody>
      </p:sp>
      <p:sp>
        <p:nvSpPr>
          <p:cNvPr id="2" name="TextBox 1"/>
          <p:cNvSpPr txBox="1"/>
          <p:nvPr/>
        </p:nvSpPr>
        <p:spPr>
          <a:xfrm>
            <a:off x="323851" y="696191"/>
            <a:ext cx="11544298" cy="6001643"/>
          </a:xfrm>
          <a:prstGeom prst="rect">
            <a:avLst/>
          </a:prstGeom>
          <a:noFill/>
          <a:ln w="19050">
            <a:solidFill>
              <a:schemeClr val="tx1"/>
            </a:solidFill>
          </a:ln>
        </p:spPr>
        <p:txBody>
          <a:bodyPr wrap="square" rtlCol="0">
            <a:spAutoFit/>
          </a:bodyPr>
          <a:lstStyle/>
          <a:p>
            <a:r>
              <a:rPr lang="en-US" sz="1600" b="1" dirty="0"/>
              <a:t>Ball, S. (2017) “Hospitality management: A case study approach,” </a:t>
            </a:r>
            <a:r>
              <a:rPr lang="en-US" sz="1600" b="1" i="1" dirty="0"/>
              <a:t>International Journal of Hospitality Management</a:t>
            </a:r>
            <a:r>
              <a:rPr lang="en-US" sz="1600" b="1" dirty="0"/>
              <a:t>, 12(3), pp. 300–301. Available at: https://doi.org/10.1016/0278-4319(93)90030-d. </a:t>
            </a:r>
          </a:p>
          <a:p>
            <a:endParaRPr lang="en-US" sz="1600" b="1" dirty="0"/>
          </a:p>
          <a:p>
            <a:r>
              <a:rPr lang="en-US" sz="1600" b="1" dirty="0" err="1"/>
              <a:t>Czyżewska</a:t>
            </a:r>
            <a:r>
              <a:rPr lang="en-US" sz="1600" b="1" dirty="0"/>
              <a:t>, B. (2019) “The story of Hilton hotels.” Available at: https://doi.org/10.23912/978-1-911396-7-96-3889. </a:t>
            </a:r>
          </a:p>
          <a:p>
            <a:endParaRPr lang="en-US" sz="1600" b="1" dirty="0"/>
          </a:p>
          <a:p>
            <a:r>
              <a:rPr lang="en-US" sz="1600" b="1" dirty="0"/>
              <a:t>Davies, E.J.G. (2015) “The practice of hospitality management,” </a:t>
            </a:r>
            <a:r>
              <a:rPr lang="en-US" sz="1600" b="1" i="1" dirty="0"/>
              <a:t>International Journal of Hospitality Management</a:t>
            </a:r>
            <a:r>
              <a:rPr lang="en-US" sz="1600" b="1" dirty="0"/>
              <a:t>, 1(2), pp. 128–129. Available at: https://doi.org/10.1016/0278-4319(82)90049-4. </a:t>
            </a:r>
          </a:p>
          <a:p>
            <a:endParaRPr lang="en-US" sz="1600" b="1" dirty="0"/>
          </a:p>
          <a:p>
            <a:r>
              <a:rPr lang="en-US" sz="1600" b="1" dirty="0"/>
              <a:t>Joseph, S. (2019) “Quality Management in Hospitality,” </a:t>
            </a:r>
            <a:r>
              <a:rPr lang="en-US" sz="1600" b="1" i="1" dirty="0"/>
              <a:t>Hospitality Experience</a:t>
            </a:r>
            <a:r>
              <a:rPr lang="en-US" sz="1600" b="1" dirty="0"/>
              <a:t>, pp. 214–248. Available at: https://doi.org/10.4324/9781003023814-8. </a:t>
            </a:r>
          </a:p>
          <a:p>
            <a:endParaRPr lang="en-US" sz="1600" b="1" dirty="0"/>
          </a:p>
          <a:p>
            <a:r>
              <a:rPr lang="en-US" sz="1600" b="1" dirty="0"/>
              <a:t>Lindsey, D. (2015) “Guest reviewers,” </a:t>
            </a:r>
            <a:r>
              <a:rPr lang="en-US" sz="1600" b="1" i="1" dirty="0"/>
              <a:t>Children and Youth Services Review</a:t>
            </a:r>
            <a:r>
              <a:rPr lang="en-US" sz="1600" b="1" dirty="0"/>
              <a:t>, 7(4), p. 283. Available at: https://doi.org/10.1016/s0190-7409(85)80001-3. </a:t>
            </a:r>
          </a:p>
          <a:p>
            <a:endParaRPr lang="en-US" sz="1600" b="1" dirty="0"/>
          </a:p>
          <a:p>
            <a:r>
              <a:rPr lang="en-US" sz="1600" b="1" dirty="0"/>
              <a:t>Romero, P.G. (2014) "Hotel Convention Sales, Services and Operations." Available at: https://doi.org/10.4324/9780080478371. </a:t>
            </a:r>
          </a:p>
          <a:p>
            <a:endParaRPr lang="en-US" sz="1600" b="1" dirty="0"/>
          </a:p>
          <a:p>
            <a:r>
              <a:rPr lang="en-US" sz="1600" b="1" dirty="0"/>
              <a:t>Timothy, D.J. (2016) “Hotels, motels, and Resorts,” </a:t>
            </a:r>
            <a:r>
              <a:rPr lang="en-US" sz="1600" b="1" i="1" dirty="0"/>
              <a:t>Tourism and the Lodging Sector</a:t>
            </a:r>
            <a:r>
              <a:rPr lang="en-US" sz="1600" b="1" dirty="0"/>
              <a:t>, pp. 133–154. Available at: https://doi.org/10.1016/b978-0-7506-8659-4.00009-4. </a:t>
            </a:r>
          </a:p>
          <a:p>
            <a:endParaRPr lang="en-US" sz="1600" b="1" dirty="0"/>
          </a:p>
          <a:p>
            <a:r>
              <a:rPr lang="en-US" sz="1600" b="1" dirty="0"/>
              <a:t>Troiano, C.S. (2017) “The attraction of all-Inclusive Resorts,” </a:t>
            </a:r>
            <a:r>
              <a:rPr lang="en-US" sz="1600" b="1" i="1" dirty="0"/>
              <a:t>Cornell Hotel and Restaurant Administration Quarterly</a:t>
            </a:r>
            <a:r>
              <a:rPr lang="en-US" sz="1600" b="1" dirty="0"/>
              <a:t>, 28(3), pp. 25–27. Available at: https://doi.org/10.1177/001088048702800311. </a:t>
            </a:r>
          </a:p>
          <a:p>
            <a:endParaRPr lang="en-US" sz="1600" b="1" dirty="0"/>
          </a:p>
          <a:p>
            <a:r>
              <a:rPr lang="en-US" sz="1600" b="1" dirty="0"/>
              <a:t>Wang, Y. (2016) "Customers' Perceptions of Hotel Brands Survey," </a:t>
            </a:r>
            <a:r>
              <a:rPr lang="en-US" sz="1600" b="1" i="1" dirty="0" err="1"/>
              <a:t>PsycTESTS</a:t>
            </a:r>
            <a:r>
              <a:rPr lang="en-US" sz="1600" b="1" i="1" dirty="0"/>
              <a:t> Dataset</a:t>
            </a:r>
            <a:r>
              <a:rPr lang="en-US" sz="1600" b="1" dirty="0"/>
              <a:t> [Preprint]. Available at: https://doi.org/10.1037/t24900-000. </a:t>
            </a:r>
          </a:p>
        </p:txBody>
      </p:sp>
    </p:spTree>
    <p:extLst>
      <p:ext uri="{BB962C8B-B14F-4D97-AF65-F5344CB8AC3E}">
        <p14:creationId xmlns:p14="http://schemas.microsoft.com/office/powerpoint/2010/main" val="3213292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7" ma:contentTypeDescription="Create a new document." ma:contentTypeScope="" ma:versionID="97c779ff601622d783057dbfb7c9103d">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505bb52b154d9c3bca3a1da36af43c6a"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F055ED63-B3CB-49B1-9F76-F1424A1727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684B750-B1FD-4165-8DB5-E92571680663}">
  <ds:schemaRefs>
    <ds:schemaRef ds:uri="http://schemas.microsoft.com/sharepoint/v3/contenttype/forms"/>
  </ds:schemaRefs>
</ds:datastoreItem>
</file>

<file path=customXml/itemProps3.xml><?xml version="1.0" encoding="utf-8"?>
<ds:datastoreItem xmlns:ds="http://schemas.openxmlformats.org/officeDocument/2006/customXml" ds:itemID="{909B9942-F539-480D-8578-F5D41C155BA7}">
  <ds:schemaRefs>
    <ds:schemaRef ds:uri="http://schemas.microsoft.com/office/2006/documentManagement/types"/>
    <ds:schemaRef ds:uri="http://schemas.microsoft.com/office/2006/metadata/properties"/>
    <ds:schemaRef ds:uri="http://purl.org/dc/dcmitype/"/>
    <ds:schemaRef ds:uri="d8e79d84-78fb-44a9-92e9-d04bdd8f0359"/>
    <ds:schemaRef ds:uri="04c7059f-bde8-4ce9-bb0f-e52888740953"/>
    <ds:schemaRef ds:uri="http://schemas.openxmlformats.org/package/2006/metadata/core-properties"/>
    <ds:schemaRef ds:uri="http://purl.org/dc/terms/"/>
    <ds:schemaRef ds:uri="http://purl.org/dc/elements/1.1/"/>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1712</Words>
  <Application>Microsoft Office PowerPoint</Application>
  <PresentationFormat>Widescreen</PresentationFormat>
  <Paragraphs>184</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2023-04-29T16:22:19Z</dcterms:created>
  <dcterms:modified xsi:type="dcterms:W3CDTF">2023-05-09T11:05:00Z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