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8" r:id="rId2"/>
    <p:sldId id="284" r:id="rId3"/>
    <p:sldId id="298" r:id="rId4"/>
    <p:sldId id="283" r:id="rId5"/>
    <p:sldId id="289" r:id="rId6"/>
    <p:sldId id="266" r:id="rId7"/>
    <p:sldId id="300" r:id="rId8"/>
    <p:sldId id="304" r:id="rId9"/>
    <p:sldId id="268" r:id="rId10"/>
    <p:sldId id="305" r:id="rId11"/>
    <p:sldId id="291" r:id="rId12"/>
    <p:sldId id="274" r:id="rId13"/>
    <p:sldId id="295" r:id="rId14"/>
    <p:sldId id="302" r:id="rId15"/>
    <p:sldId id="278" r:id="rId16"/>
    <p:sldId id="301" r:id="rId17"/>
    <p:sldId id="288" r:id="rId18"/>
    <p:sldId id="270" r:id="rId19"/>
    <p:sldId id="286" r:id="rId20"/>
    <p:sldId id="276" r:id="rId21"/>
    <p:sldId id="292" r:id="rId22"/>
    <p:sldId id="293" r:id="rId23"/>
    <p:sldId id="294" r:id="rId24"/>
    <p:sldId id="273" r:id="rId25"/>
    <p:sldId id="297" r:id="rId26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BDBDB"/>
    <a:srgbClr val="FFFFFF"/>
    <a:srgbClr val="002060"/>
    <a:srgbClr val="F9F4E7"/>
    <a:srgbClr val="E39463"/>
    <a:srgbClr val="E08B56"/>
    <a:srgbClr val="4B82AF"/>
    <a:srgbClr val="558BB7"/>
    <a:srgbClr val="6092BC"/>
    <a:srgbClr val="3E6D9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87544" autoAdjust="0"/>
  </p:normalViewPr>
  <p:slideViewPr>
    <p:cSldViewPr snapToGrid="0">
      <p:cViewPr varScale="1">
        <p:scale>
          <a:sx n="100" d="100"/>
          <a:sy n="100" d="100"/>
        </p:scale>
        <p:origin x="87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594C91-F7A7-4119-9918-CF9300D04459}" type="datetimeFigureOut">
              <a:rPr lang="en-GB" smtClean="0"/>
              <a:t>16/07/2024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900D00-E63B-400A-B066-11F52B2F68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6385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900D00-E63B-400A-B066-11F52B2F68D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1791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900D00-E63B-400A-B066-11F52B2F68D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6883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900D00-E63B-400A-B066-11F52B2F68D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7766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900D00-E63B-400A-B066-11F52B2F68D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3058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Project scope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900D00-E63B-400A-B066-11F52B2F68D9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4481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A094A-ABB8-F3BB-D251-7B0C7F0BA9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680D78-C1E4-8FC6-6B60-877C8A18EB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963770-D8EC-5265-D4D2-9F06EDFEE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331B3-CCD1-4596-A1E9-1CCA71435301}" type="datetimeFigureOut">
              <a:rPr lang="en-GB" smtClean="0"/>
              <a:t>16/07/2024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C8C334-5187-C4D9-59E9-BA6F169453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C127BE-FD2C-BB42-F65D-9BEC8760F5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764AD-67E5-4E5A-A522-E6F907C33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693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95242-769D-60F0-FF1E-E026871EDE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BCE8F9-3D20-BC2F-0623-1C603E59BA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9C5A47-8081-1191-E9B1-AFD11BA20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331B3-CCD1-4596-A1E9-1CCA71435301}" type="datetimeFigureOut">
              <a:rPr lang="en-GB" smtClean="0"/>
              <a:t>16/07/2024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B80376-A985-C9FF-2F1A-D83081212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F61C45-2403-29D2-9517-A16CCA87E3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764AD-67E5-4E5A-A522-E6F907C33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6016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5DB8B-CEAF-B720-F5E1-1A6A473F44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9540AE-BDCE-DBDB-62C3-FA1A581DA5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776683-793A-35D5-A5A3-50CD098AD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331B3-CCD1-4596-A1E9-1CCA71435301}" type="datetimeFigureOut">
              <a:rPr lang="en-GB" smtClean="0"/>
              <a:t>16/07/2024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9052B5-3E22-87DC-E22D-2C0664061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4A3F57-1A7A-DC2C-F847-48FD10523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764AD-67E5-4E5A-A522-E6F907C33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420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49E96-E8BE-8BAA-A4F8-4C4DFF82A6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72395D-F72E-1B35-D923-BF0E9B5666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5519B5-1103-C6F6-B426-9038F28BD8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F4FA47-FA0D-E2B6-6C7F-6DCC3AF5A8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331B3-CCD1-4596-A1E9-1CCA71435301}" type="datetimeFigureOut">
              <a:rPr lang="en-GB" smtClean="0"/>
              <a:t>16/07/2024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2CD899-35CC-9ECA-4A9F-6A5537B5EC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81848C-DA52-8904-F3FE-F37A063D9B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764AD-67E5-4E5A-A522-E6F907C33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5800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DF0DD-0CA4-47FC-B507-11D39AF606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D01968-53BE-426D-03D9-33547CC544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E31E56-D8AB-1B6F-65A4-51BA10D08D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E5C1E21-0237-FEA9-2D1A-AD16EF91536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BAE8E3-2FD0-E7F2-4409-0533A69893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1D0845-8472-4942-8461-528A7C044D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331B3-CCD1-4596-A1E9-1CCA71435301}" type="datetimeFigureOut">
              <a:rPr lang="en-GB" smtClean="0"/>
              <a:t>16/07/2024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3FC61A3-D361-FD5D-A5FC-B397A0D38E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6F7D073-5AE7-D91E-D9F5-9C4968330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764AD-67E5-4E5A-A522-E6F907C33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131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E0369-7B74-F45A-148F-CE13CB1E6F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F6380BE-E2FC-5697-C4A4-9F94582C66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331B3-CCD1-4596-A1E9-1CCA71435301}" type="datetimeFigureOut">
              <a:rPr lang="en-GB" smtClean="0"/>
              <a:t>16/07/2024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4B9B75-ABBC-D4A7-0FBD-F158436DB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09FA05-2113-C4AE-BDD0-696FE0E9CB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764AD-67E5-4E5A-A522-E6F907C33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557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6D4AEC-B59F-19A2-F26C-A1FD06E71C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331B3-CCD1-4596-A1E9-1CCA71435301}" type="datetimeFigureOut">
              <a:rPr lang="en-GB" smtClean="0"/>
              <a:t>16/07/2024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4F8E2F-9E05-C378-A9ED-F879DC1DD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F32A89-C9B5-75A8-3E5C-6152B8355F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764AD-67E5-4E5A-A522-E6F907C33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861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044AD-FAD7-A720-6824-6929CAD00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503D6-DF05-87FB-EBA1-ECB5CF0A8C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6C05D8-F673-8B52-61D7-F4E9608878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4332B9-2278-488D-B179-D25934A1D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331B3-CCD1-4596-A1E9-1CCA71435301}" type="datetimeFigureOut">
              <a:rPr lang="en-GB" smtClean="0"/>
              <a:t>16/07/2024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E35439-F26E-0A42-EC3C-677A523F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04C78D-3E51-F23A-6A73-93C3FB13BF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764AD-67E5-4E5A-A522-E6F907C33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810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4E8E2D-2101-FE0B-93BA-23BA61756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2E1CBA2-F568-2255-A1D3-C0E4CEFDF2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F55ABE-878B-9260-BCEE-9B34F67B83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813DCD-AC66-DAB0-1985-067EB59DB2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331B3-CCD1-4596-A1E9-1CCA71435301}" type="datetimeFigureOut">
              <a:rPr lang="en-GB" smtClean="0"/>
              <a:t>16/07/2024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CEFD1E-8E80-7B5B-75B6-B053AD729C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E05038-2C91-6C4F-3D76-2615911D8C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764AD-67E5-4E5A-A522-E6F907C33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267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B4D1F-89EE-3A84-126F-476006FFE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E97704-AC5C-1882-33BC-AC5E9AABA1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B37E1D-732C-E390-6CF7-FDDCD63A8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331B3-CCD1-4596-A1E9-1CCA71435301}" type="datetimeFigureOut">
              <a:rPr lang="en-GB" smtClean="0"/>
              <a:t>16/07/2024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E41B6C-6444-9121-FCAA-0B5D38EF82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06A426-0389-BDA0-D2E0-E9806A4C8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764AD-67E5-4E5A-A522-E6F907C33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743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4A9E0ED-BD14-23A3-FE7A-0675FBAA81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43A2F4-1605-E453-ED60-C2C5FB2B9E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84FCA2-42B2-59A0-C588-7012DCC87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331B3-CCD1-4596-A1E9-1CCA71435301}" type="datetimeFigureOut">
              <a:rPr lang="en-GB" smtClean="0"/>
              <a:t>16/07/2024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B3D1E1-15D5-6592-FC38-887844A2E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F396F5-6005-7535-97E9-FE4FEEFD7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A764AD-67E5-4E5A-A522-E6F907C33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049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11A2A3-C315-4870-C45C-4C9C11F73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6A076B-D24C-7F30-4177-ED7967C2F3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971638-EE2F-ED9C-0432-D21D0AFD065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6331B3-CCD1-4596-A1E9-1CCA71435301}" type="datetimeFigureOut">
              <a:rPr lang="en-GB" smtClean="0"/>
              <a:t>16/07/2024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9A57F2-DFDA-B2E1-4531-47498D57739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F1D459-85BC-325E-57D9-0C6BE884AF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A764AD-67E5-4E5A-A522-E6F907C33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520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svg"/><Relationship Id="rId7" Type="http://schemas.openxmlformats.org/officeDocument/2006/relationships/image" Target="../media/image24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png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svg"/><Relationship Id="rId7" Type="http://schemas.openxmlformats.org/officeDocument/2006/relationships/image" Target="../media/image24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png"/><Relationship Id="rId5" Type="http://schemas.openxmlformats.org/officeDocument/2006/relationships/image" Target="../media/image22.svg"/><Relationship Id="rId4" Type="http://schemas.openxmlformats.org/officeDocument/2006/relationships/image" Target="../media/image2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png"/><Relationship Id="rId5" Type="http://schemas.openxmlformats.org/officeDocument/2006/relationships/image" Target="../media/image24.svg"/><Relationship Id="rId4" Type="http://schemas.openxmlformats.org/officeDocument/2006/relationships/image" Target="../media/image2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8.sv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building with a roof and a walkway&#10;&#10;Description automatically generated with medium confidence">
            <a:extLst>
              <a:ext uri="{FF2B5EF4-FFF2-40B4-BE49-F238E27FC236}">
                <a16:creationId xmlns:a16="http://schemas.microsoft.com/office/drawing/2014/main" id="{3985388A-7FFD-55F2-8B6D-BF1DD5C616F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64" b="9664"/>
          <a:stretch/>
        </p:blipFill>
        <p:spPr>
          <a:xfrm>
            <a:off x="0" y="662730"/>
            <a:ext cx="12192000" cy="553253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BFA70B-D679-8385-03A4-B4E1E6260D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00097" y="1223176"/>
            <a:ext cx="9326251" cy="1296362"/>
          </a:xfrm>
          <a:solidFill>
            <a:schemeClr val="bg1">
              <a:lumMod val="95000"/>
              <a:alpha val="80000"/>
            </a:schemeClr>
          </a:solidFill>
          <a:ln w="19050">
            <a:solidFill>
              <a:srgbClr val="3B4B58"/>
            </a:solidFill>
          </a:ln>
        </p:spPr>
        <p:txBody>
          <a:bodyPr>
            <a:noAutofit/>
          </a:bodyPr>
          <a:lstStyle/>
          <a:p>
            <a:r>
              <a:rPr lang="en-GB" sz="4200" dirty="0"/>
              <a:t>Introduce a New Model into Mass Production at Sony UK Technology Centre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90353B-F302-CCC5-CEB2-69011B726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99680" y="2823580"/>
            <a:ext cx="2524522" cy="403613"/>
          </a:xfrm>
          <a:solidFill>
            <a:schemeClr val="bg1">
              <a:lumMod val="95000"/>
              <a:alpha val="80000"/>
            </a:schemeClr>
          </a:solidFill>
          <a:ln>
            <a:noFill/>
          </a:ln>
        </p:spPr>
        <p:txBody>
          <a:bodyPr>
            <a:normAutofit lnSpcReduction="10000"/>
          </a:bodyPr>
          <a:lstStyle/>
          <a:p>
            <a:r>
              <a:rPr lang="en-GB" dirty="0"/>
              <a:t>Lauren Lloyd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A6F01B4-C6AC-B154-0961-863CBE26F1F7}"/>
              </a:ext>
            </a:extLst>
          </p:cNvPr>
          <p:cNvSpPr/>
          <p:nvPr/>
        </p:nvSpPr>
        <p:spPr>
          <a:xfrm>
            <a:off x="0" y="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B862EE-8764-892E-810F-8FE4232174F2}"/>
              </a:ext>
            </a:extLst>
          </p:cNvPr>
          <p:cNvSpPr/>
          <p:nvPr/>
        </p:nvSpPr>
        <p:spPr>
          <a:xfrm>
            <a:off x="0" y="619527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5BDCD6E-5298-077E-E9DA-4560CDE18739}"/>
              </a:ext>
            </a:extLst>
          </p:cNvPr>
          <p:cNvGrpSpPr/>
          <p:nvPr/>
        </p:nvGrpSpPr>
        <p:grpSpPr>
          <a:xfrm>
            <a:off x="228510" y="6295802"/>
            <a:ext cx="11697838" cy="461665"/>
            <a:chOff x="228510" y="6295802"/>
            <a:chExt cx="11697838" cy="461665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F4F4E936-43BA-3E48-0F46-28A1A56EE578}"/>
                </a:ext>
              </a:extLst>
            </p:cNvPr>
            <p:cNvSpPr txBox="1"/>
            <p:nvPr/>
          </p:nvSpPr>
          <p:spPr>
            <a:xfrm>
              <a:off x="10550554" y="6295802"/>
              <a:ext cx="13757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17/07/24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02F46E60-8B70-C662-9BD9-146651401FBF}"/>
                </a:ext>
              </a:extLst>
            </p:cNvPr>
            <p:cNvSpPr txBox="1"/>
            <p:nvPr/>
          </p:nvSpPr>
          <p:spPr>
            <a:xfrm>
              <a:off x="4296910" y="6295802"/>
              <a:ext cx="35981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Sony UK Technology Centre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E1C8F985-60BC-31C2-7188-2A144ADFC7ED}"/>
                </a:ext>
              </a:extLst>
            </p:cNvPr>
            <p:cNvSpPr txBox="1"/>
            <p:nvPr/>
          </p:nvSpPr>
          <p:spPr>
            <a:xfrm>
              <a:off x="228510" y="6295802"/>
              <a:ext cx="10416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Slide 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9258247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A6F01B4-C6AC-B154-0961-863CBE26F1F7}"/>
              </a:ext>
            </a:extLst>
          </p:cNvPr>
          <p:cNvSpPr/>
          <p:nvPr/>
        </p:nvSpPr>
        <p:spPr>
          <a:xfrm>
            <a:off x="0" y="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B862EE-8764-892E-810F-8FE4232174F2}"/>
              </a:ext>
            </a:extLst>
          </p:cNvPr>
          <p:cNvSpPr/>
          <p:nvPr/>
        </p:nvSpPr>
        <p:spPr>
          <a:xfrm>
            <a:off x="0" y="619527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11E187B-1D17-8758-002D-658C357CD956}"/>
              </a:ext>
            </a:extLst>
          </p:cNvPr>
          <p:cNvSpPr txBox="1"/>
          <p:nvPr/>
        </p:nvSpPr>
        <p:spPr>
          <a:xfrm>
            <a:off x="178176" y="36009"/>
            <a:ext cx="41301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Agenda</a:t>
            </a:r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38630679-6597-16FD-8232-9FF137DC8E59}"/>
              </a:ext>
            </a:extLst>
          </p:cNvPr>
          <p:cNvGrpSpPr/>
          <p:nvPr/>
        </p:nvGrpSpPr>
        <p:grpSpPr>
          <a:xfrm>
            <a:off x="1724377" y="763004"/>
            <a:ext cx="5205866" cy="5293670"/>
            <a:chOff x="1028090" y="750733"/>
            <a:chExt cx="5205866" cy="5293670"/>
          </a:xfrm>
        </p:grpSpPr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D42F3689-3A9E-3BEA-6897-098DB9A5986B}"/>
                </a:ext>
              </a:extLst>
            </p:cNvPr>
            <p:cNvSpPr txBox="1"/>
            <p:nvPr/>
          </p:nvSpPr>
          <p:spPr>
            <a:xfrm>
              <a:off x="1190539" y="1237434"/>
              <a:ext cx="295453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/>
                <a:t>Project Goals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63FD7624-2D74-FBB6-F197-318F57A65865}"/>
                </a:ext>
              </a:extLst>
            </p:cNvPr>
            <p:cNvSpPr txBox="1"/>
            <p:nvPr/>
          </p:nvSpPr>
          <p:spPr>
            <a:xfrm>
              <a:off x="1117587" y="2826508"/>
              <a:ext cx="511636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/>
                <a:t>Timeline &amp; Work Breakdown Structure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1DF83414-10C5-6F5B-F787-B3C47F77207B}"/>
                </a:ext>
              </a:extLst>
            </p:cNvPr>
            <p:cNvSpPr txBox="1"/>
            <p:nvPr/>
          </p:nvSpPr>
          <p:spPr>
            <a:xfrm>
              <a:off x="1163972" y="750733"/>
              <a:ext cx="358189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/>
                <a:t>Introduction &amp; Background </a:t>
              </a: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1E999368-AB04-3A8F-53FC-FAE44410F68D}"/>
                </a:ext>
              </a:extLst>
            </p:cNvPr>
            <p:cNvSpPr txBox="1"/>
            <p:nvPr/>
          </p:nvSpPr>
          <p:spPr>
            <a:xfrm>
              <a:off x="1203305" y="2289756"/>
              <a:ext cx="211350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/>
                <a:t>Key Milestones</a:t>
              </a:r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33FEE58D-AF07-8DCB-1102-8025C194E828}"/>
                </a:ext>
              </a:extLst>
            </p:cNvPr>
            <p:cNvSpPr txBox="1"/>
            <p:nvPr/>
          </p:nvSpPr>
          <p:spPr>
            <a:xfrm>
              <a:off x="1198222" y="3386359"/>
              <a:ext cx="111920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/>
                <a:t>Budget</a:t>
              </a:r>
            </a:p>
          </p:txBody>
        </p:sp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1BB9C71F-0E48-4726-BEDA-9981598C11B2}"/>
                </a:ext>
              </a:extLst>
            </p:cNvPr>
            <p:cNvSpPr txBox="1"/>
            <p:nvPr/>
          </p:nvSpPr>
          <p:spPr>
            <a:xfrm>
              <a:off x="1028090" y="3932033"/>
              <a:ext cx="352835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/>
                <a:t>HR Plan Communication </a:t>
              </a:r>
            </a:p>
          </p:txBody>
        </p:sp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FBAD6A8E-8B8B-6460-40B7-F9A2C19A0A51}"/>
                </a:ext>
              </a:extLst>
            </p:cNvPr>
            <p:cNvSpPr txBox="1"/>
            <p:nvPr/>
          </p:nvSpPr>
          <p:spPr>
            <a:xfrm>
              <a:off x="1215978" y="4504297"/>
              <a:ext cx="2442038" cy="4601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/>
                <a:t>Risk Management</a:t>
              </a:r>
            </a:p>
          </p:txBody>
        </p:sp>
        <p:sp>
          <p:nvSpPr>
            <p:cNvPr id="56" name="TextBox 55">
              <a:extLst>
                <a:ext uri="{FF2B5EF4-FFF2-40B4-BE49-F238E27FC236}">
                  <a16:creationId xmlns:a16="http://schemas.microsoft.com/office/drawing/2014/main" id="{FA914258-10E9-FF77-2433-E390BE70DE70}"/>
                </a:ext>
              </a:extLst>
            </p:cNvPr>
            <p:cNvSpPr txBox="1"/>
            <p:nvPr/>
          </p:nvSpPr>
          <p:spPr>
            <a:xfrm>
              <a:off x="1216231" y="5040914"/>
              <a:ext cx="262187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/>
                <a:t>Quality Standards</a:t>
              </a:r>
            </a:p>
          </p:txBody>
        </p: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9C586C19-191A-19DC-8381-747B101A77D0}"/>
                </a:ext>
              </a:extLst>
            </p:cNvPr>
            <p:cNvSpPr txBox="1"/>
            <p:nvPr/>
          </p:nvSpPr>
          <p:spPr>
            <a:xfrm>
              <a:off x="1216231" y="5582738"/>
              <a:ext cx="164515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/>
                <a:t>Conclusion</a:t>
              </a:r>
            </a:p>
          </p:txBody>
        </p:sp>
      </p:grp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43C3082-DA46-55FA-D8FF-F29DE97F5F26}"/>
              </a:ext>
            </a:extLst>
          </p:cNvPr>
          <p:cNvCxnSpPr/>
          <p:nvPr/>
        </p:nvCxnSpPr>
        <p:spPr>
          <a:xfrm>
            <a:off x="1592511" y="710591"/>
            <a:ext cx="0" cy="5450506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Rectangle: Rounded Corners 64">
            <a:extLst>
              <a:ext uri="{FF2B5EF4-FFF2-40B4-BE49-F238E27FC236}">
                <a16:creationId xmlns:a16="http://schemas.microsoft.com/office/drawing/2014/main" id="{A9665D1A-B1DF-2067-3DAA-41175009231D}"/>
              </a:ext>
            </a:extLst>
          </p:cNvPr>
          <p:cNvSpPr/>
          <p:nvPr/>
        </p:nvSpPr>
        <p:spPr>
          <a:xfrm>
            <a:off x="437697" y="789717"/>
            <a:ext cx="860500" cy="333357"/>
          </a:xfrm>
          <a:prstGeom prst="round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rgbClr val="002060"/>
                </a:solidFill>
              </a:rPr>
              <a:t>3-4</a:t>
            </a:r>
          </a:p>
        </p:txBody>
      </p:sp>
      <p:sp>
        <p:nvSpPr>
          <p:cNvPr id="66" name="Rectangle: Rounded Corners 65">
            <a:extLst>
              <a:ext uri="{FF2B5EF4-FFF2-40B4-BE49-F238E27FC236}">
                <a16:creationId xmlns:a16="http://schemas.microsoft.com/office/drawing/2014/main" id="{1746694B-8CE3-7403-9164-AD60F467A5F5}"/>
              </a:ext>
            </a:extLst>
          </p:cNvPr>
          <p:cNvSpPr/>
          <p:nvPr/>
        </p:nvSpPr>
        <p:spPr>
          <a:xfrm>
            <a:off x="428752" y="1285217"/>
            <a:ext cx="860500" cy="333357"/>
          </a:xfrm>
          <a:prstGeom prst="round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67" name="Rectangle: Rounded Corners 66">
            <a:extLst>
              <a:ext uri="{FF2B5EF4-FFF2-40B4-BE49-F238E27FC236}">
                <a16:creationId xmlns:a16="http://schemas.microsoft.com/office/drawing/2014/main" id="{C2308F32-16B8-8E8A-46E4-B362CB8DA99E}"/>
              </a:ext>
            </a:extLst>
          </p:cNvPr>
          <p:cNvSpPr/>
          <p:nvPr/>
        </p:nvSpPr>
        <p:spPr>
          <a:xfrm>
            <a:off x="437697" y="1797733"/>
            <a:ext cx="860500" cy="333357"/>
          </a:xfrm>
          <a:prstGeom prst="round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68" name="Rectangle: Rounded Corners 67">
            <a:extLst>
              <a:ext uri="{FF2B5EF4-FFF2-40B4-BE49-F238E27FC236}">
                <a16:creationId xmlns:a16="http://schemas.microsoft.com/office/drawing/2014/main" id="{79B89C62-2D9C-8122-D8E0-E23A911CBA6D}"/>
              </a:ext>
            </a:extLst>
          </p:cNvPr>
          <p:cNvSpPr/>
          <p:nvPr/>
        </p:nvSpPr>
        <p:spPr>
          <a:xfrm>
            <a:off x="437697" y="2354667"/>
            <a:ext cx="860500" cy="333357"/>
          </a:xfrm>
          <a:prstGeom prst="round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69" name="Rectangle: Rounded Corners 68">
            <a:extLst>
              <a:ext uri="{FF2B5EF4-FFF2-40B4-BE49-F238E27FC236}">
                <a16:creationId xmlns:a16="http://schemas.microsoft.com/office/drawing/2014/main" id="{3B24A751-A935-FB47-1529-266AF60500F4}"/>
              </a:ext>
            </a:extLst>
          </p:cNvPr>
          <p:cNvSpPr/>
          <p:nvPr/>
        </p:nvSpPr>
        <p:spPr>
          <a:xfrm>
            <a:off x="428752" y="2895708"/>
            <a:ext cx="860500" cy="333357"/>
          </a:xfrm>
          <a:prstGeom prst="round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8-9</a:t>
            </a:r>
          </a:p>
        </p:txBody>
      </p:sp>
      <p:sp>
        <p:nvSpPr>
          <p:cNvPr id="70" name="Rectangle: Rounded Corners 69">
            <a:extLst>
              <a:ext uri="{FF2B5EF4-FFF2-40B4-BE49-F238E27FC236}">
                <a16:creationId xmlns:a16="http://schemas.microsoft.com/office/drawing/2014/main" id="{C4DAD0D9-1B73-00BC-D140-FA8B354BA755}"/>
              </a:ext>
            </a:extLst>
          </p:cNvPr>
          <p:cNvSpPr/>
          <p:nvPr/>
        </p:nvSpPr>
        <p:spPr>
          <a:xfrm>
            <a:off x="431371" y="3473619"/>
            <a:ext cx="860500" cy="333357"/>
          </a:xfrm>
          <a:prstGeom prst="round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10-13</a:t>
            </a:r>
          </a:p>
        </p:txBody>
      </p:sp>
      <p:sp>
        <p:nvSpPr>
          <p:cNvPr id="71" name="Rectangle: Rounded Corners 70">
            <a:extLst>
              <a:ext uri="{FF2B5EF4-FFF2-40B4-BE49-F238E27FC236}">
                <a16:creationId xmlns:a16="http://schemas.microsoft.com/office/drawing/2014/main" id="{1ECCE676-A76F-FC6E-51ED-A153B1274443}"/>
              </a:ext>
            </a:extLst>
          </p:cNvPr>
          <p:cNvSpPr/>
          <p:nvPr/>
        </p:nvSpPr>
        <p:spPr>
          <a:xfrm>
            <a:off x="437697" y="4039442"/>
            <a:ext cx="860500" cy="333357"/>
          </a:xfrm>
          <a:prstGeom prst="round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14-15</a:t>
            </a:r>
          </a:p>
        </p:txBody>
      </p:sp>
      <p:sp>
        <p:nvSpPr>
          <p:cNvPr id="72" name="Rectangle: Rounded Corners 71">
            <a:extLst>
              <a:ext uri="{FF2B5EF4-FFF2-40B4-BE49-F238E27FC236}">
                <a16:creationId xmlns:a16="http://schemas.microsoft.com/office/drawing/2014/main" id="{E980A839-1F23-E67E-348A-FBCA5AA664B4}"/>
              </a:ext>
            </a:extLst>
          </p:cNvPr>
          <p:cNvSpPr/>
          <p:nvPr/>
        </p:nvSpPr>
        <p:spPr>
          <a:xfrm>
            <a:off x="428752" y="4611429"/>
            <a:ext cx="860500" cy="333357"/>
          </a:xfrm>
          <a:prstGeom prst="round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16</a:t>
            </a:r>
          </a:p>
        </p:txBody>
      </p:sp>
      <p:sp>
        <p:nvSpPr>
          <p:cNvPr id="73" name="Rectangle: Rounded Corners 72">
            <a:extLst>
              <a:ext uri="{FF2B5EF4-FFF2-40B4-BE49-F238E27FC236}">
                <a16:creationId xmlns:a16="http://schemas.microsoft.com/office/drawing/2014/main" id="{9D25B734-95C6-23C9-F878-E1975124C10F}"/>
              </a:ext>
            </a:extLst>
          </p:cNvPr>
          <p:cNvSpPr/>
          <p:nvPr/>
        </p:nvSpPr>
        <p:spPr>
          <a:xfrm>
            <a:off x="428752" y="5161730"/>
            <a:ext cx="860500" cy="333357"/>
          </a:xfrm>
          <a:prstGeom prst="round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17-19</a:t>
            </a:r>
          </a:p>
        </p:txBody>
      </p:sp>
      <p:grpSp>
        <p:nvGrpSpPr>
          <p:cNvPr id="77" name="Group 76">
            <a:extLst>
              <a:ext uri="{FF2B5EF4-FFF2-40B4-BE49-F238E27FC236}">
                <a16:creationId xmlns:a16="http://schemas.microsoft.com/office/drawing/2014/main" id="{5B86776D-6B5F-1E02-5958-A5FC34012274}"/>
              </a:ext>
            </a:extLst>
          </p:cNvPr>
          <p:cNvGrpSpPr/>
          <p:nvPr/>
        </p:nvGrpSpPr>
        <p:grpSpPr>
          <a:xfrm>
            <a:off x="228510" y="6295802"/>
            <a:ext cx="11697838" cy="461665"/>
            <a:chOff x="228510" y="6295802"/>
            <a:chExt cx="11697838" cy="461665"/>
          </a:xfrm>
        </p:grpSpPr>
        <p:sp>
          <p:nvSpPr>
            <p:cNvPr id="78" name="TextBox 77">
              <a:extLst>
                <a:ext uri="{FF2B5EF4-FFF2-40B4-BE49-F238E27FC236}">
                  <a16:creationId xmlns:a16="http://schemas.microsoft.com/office/drawing/2014/main" id="{2D93C526-C48F-4832-6C79-88D7DB76F9B9}"/>
                </a:ext>
              </a:extLst>
            </p:cNvPr>
            <p:cNvSpPr txBox="1"/>
            <p:nvPr/>
          </p:nvSpPr>
          <p:spPr>
            <a:xfrm>
              <a:off x="10550554" y="6295802"/>
              <a:ext cx="13757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17/07/24</a:t>
              </a:r>
            </a:p>
          </p:txBody>
        </p:sp>
        <p:sp>
          <p:nvSpPr>
            <p:cNvPr id="79" name="TextBox 78">
              <a:extLst>
                <a:ext uri="{FF2B5EF4-FFF2-40B4-BE49-F238E27FC236}">
                  <a16:creationId xmlns:a16="http://schemas.microsoft.com/office/drawing/2014/main" id="{8720B531-1178-9CE2-A8F6-3BF646648513}"/>
                </a:ext>
              </a:extLst>
            </p:cNvPr>
            <p:cNvSpPr txBox="1"/>
            <p:nvPr/>
          </p:nvSpPr>
          <p:spPr>
            <a:xfrm>
              <a:off x="4296910" y="6295802"/>
              <a:ext cx="35981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Sony UK Technology Centre</a:t>
              </a:r>
            </a:p>
          </p:txBody>
        </p:sp>
        <p:sp>
          <p:nvSpPr>
            <p:cNvPr id="80" name="TextBox 79">
              <a:extLst>
                <a:ext uri="{FF2B5EF4-FFF2-40B4-BE49-F238E27FC236}">
                  <a16:creationId xmlns:a16="http://schemas.microsoft.com/office/drawing/2014/main" id="{A4B39C4B-8EC5-25F0-2A9E-8E08EF3A354F}"/>
                </a:ext>
              </a:extLst>
            </p:cNvPr>
            <p:cNvSpPr txBox="1"/>
            <p:nvPr/>
          </p:nvSpPr>
          <p:spPr>
            <a:xfrm>
              <a:off x="228510" y="6295802"/>
              <a:ext cx="10416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Slide 2</a:t>
              </a:r>
            </a:p>
          </p:txBody>
        </p:sp>
      </p:grp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08BB048-76B9-8BA5-CC03-3063E88D3737}"/>
              </a:ext>
            </a:extLst>
          </p:cNvPr>
          <p:cNvSpPr/>
          <p:nvPr/>
        </p:nvSpPr>
        <p:spPr>
          <a:xfrm>
            <a:off x="428752" y="5655380"/>
            <a:ext cx="860500" cy="333357"/>
          </a:xfrm>
          <a:prstGeom prst="round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20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0B24BE5-AE70-364C-FFCA-1A0E560D42AD}"/>
              </a:ext>
            </a:extLst>
          </p:cNvPr>
          <p:cNvSpPr txBox="1"/>
          <p:nvPr/>
        </p:nvSpPr>
        <p:spPr>
          <a:xfrm>
            <a:off x="1886825" y="1747519"/>
            <a:ext cx="29545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Project Scope </a:t>
            </a:r>
          </a:p>
        </p:txBody>
      </p:sp>
    </p:spTree>
    <p:extLst>
      <p:ext uri="{BB962C8B-B14F-4D97-AF65-F5344CB8AC3E}">
        <p14:creationId xmlns:p14="http://schemas.microsoft.com/office/powerpoint/2010/main" val="29833408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A6F01B4-C6AC-B154-0961-863CBE26F1F7}"/>
              </a:ext>
            </a:extLst>
          </p:cNvPr>
          <p:cNvSpPr/>
          <p:nvPr/>
        </p:nvSpPr>
        <p:spPr>
          <a:xfrm>
            <a:off x="0" y="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B862EE-8764-892E-810F-8FE4232174F2}"/>
              </a:ext>
            </a:extLst>
          </p:cNvPr>
          <p:cNvSpPr/>
          <p:nvPr/>
        </p:nvSpPr>
        <p:spPr>
          <a:xfrm>
            <a:off x="0" y="619527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F24C4E-25B4-797F-4FC3-6C4C9328B96F}"/>
              </a:ext>
            </a:extLst>
          </p:cNvPr>
          <p:cNvSpPr txBox="1"/>
          <p:nvPr/>
        </p:nvSpPr>
        <p:spPr>
          <a:xfrm>
            <a:off x="265652" y="29144"/>
            <a:ext cx="61029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Introduction &amp; Background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AC14521-A408-57E0-F92D-926EF316A424}"/>
              </a:ext>
            </a:extLst>
          </p:cNvPr>
          <p:cNvGrpSpPr/>
          <p:nvPr/>
        </p:nvGrpSpPr>
        <p:grpSpPr>
          <a:xfrm>
            <a:off x="228510" y="6295802"/>
            <a:ext cx="11697838" cy="461665"/>
            <a:chOff x="228510" y="6295802"/>
            <a:chExt cx="11697838" cy="46166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F1B0BB8-A31A-35EA-8C35-EB9C9C95D765}"/>
                </a:ext>
              </a:extLst>
            </p:cNvPr>
            <p:cNvSpPr txBox="1"/>
            <p:nvPr/>
          </p:nvSpPr>
          <p:spPr>
            <a:xfrm>
              <a:off x="10550554" y="6295802"/>
              <a:ext cx="13757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17/07/24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15B149F0-1B11-5DC9-765D-6326AAF08906}"/>
                </a:ext>
              </a:extLst>
            </p:cNvPr>
            <p:cNvSpPr txBox="1"/>
            <p:nvPr/>
          </p:nvSpPr>
          <p:spPr>
            <a:xfrm>
              <a:off x="4296910" y="6295802"/>
              <a:ext cx="35981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Sony UK Technology Centre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3D4DDC27-F305-52EA-7CF0-633D981D7B1A}"/>
                </a:ext>
              </a:extLst>
            </p:cNvPr>
            <p:cNvSpPr txBox="1"/>
            <p:nvPr/>
          </p:nvSpPr>
          <p:spPr>
            <a:xfrm>
              <a:off x="228510" y="6295802"/>
              <a:ext cx="10416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Slide 3</a:t>
              </a:r>
            </a:p>
          </p:txBody>
        </p:sp>
      </p:grp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4936AD56-8D61-FD4C-A9D8-883ED32A0F32}"/>
              </a:ext>
            </a:extLst>
          </p:cNvPr>
          <p:cNvSpPr/>
          <p:nvPr/>
        </p:nvSpPr>
        <p:spPr>
          <a:xfrm>
            <a:off x="3722165" y="1032971"/>
            <a:ext cx="4747668" cy="331772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What is the project?</a:t>
            </a:r>
          </a:p>
          <a:p>
            <a:pPr algn="ctr"/>
            <a:endParaRPr lang="en-GB" sz="2400" dirty="0">
              <a:solidFill>
                <a:schemeClr val="tx1"/>
              </a:solidFill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Introduce a new model into mass production by October 2023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Estimated annual volume of 3m pcs.</a:t>
            </a:r>
          </a:p>
          <a:p>
            <a:pPr algn="ctr"/>
            <a:endParaRPr lang="en-GB" dirty="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71937AF-E49C-1CC4-0331-0489CF23289A}"/>
              </a:ext>
            </a:extLst>
          </p:cNvPr>
          <p:cNvSpPr/>
          <p:nvPr/>
        </p:nvSpPr>
        <p:spPr>
          <a:xfrm>
            <a:off x="12604690" y="1231370"/>
            <a:ext cx="4747668" cy="331772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rgbClr val="002060"/>
                </a:solidFill>
              </a:rPr>
              <a:t>Why?</a:t>
            </a:r>
          </a:p>
          <a:p>
            <a:pPr algn="ctr"/>
            <a:endParaRPr lang="en-GB" sz="2400" dirty="0">
              <a:solidFill>
                <a:srgbClr val="002060"/>
              </a:solidFill>
            </a:endParaRP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solidFill>
                  <a:srgbClr val="002060"/>
                </a:solidFill>
              </a:rPr>
              <a:t>Increase the diversity of business portfolio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solidFill>
                  <a:srgbClr val="002060"/>
                </a:solidFill>
              </a:rPr>
              <a:t>Increased cash inflow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solidFill>
                  <a:srgbClr val="002060"/>
                </a:solidFill>
              </a:rPr>
              <a:t>Raise business profile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66413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A6F01B4-C6AC-B154-0961-863CBE26F1F7}"/>
              </a:ext>
            </a:extLst>
          </p:cNvPr>
          <p:cNvSpPr/>
          <p:nvPr/>
        </p:nvSpPr>
        <p:spPr>
          <a:xfrm>
            <a:off x="0" y="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B862EE-8764-892E-810F-8FE4232174F2}"/>
              </a:ext>
            </a:extLst>
          </p:cNvPr>
          <p:cNvSpPr/>
          <p:nvPr/>
        </p:nvSpPr>
        <p:spPr>
          <a:xfrm>
            <a:off x="0" y="619527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F24C4E-25B4-797F-4FC3-6C4C9328B96F}"/>
              </a:ext>
            </a:extLst>
          </p:cNvPr>
          <p:cNvSpPr txBox="1"/>
          <p:nvPr/>
        </p:nvSpPr>
        <p:spPr>
          <a:xfrm>
            <a:off x="265652" y="29144"/>
            <a:ext cx="61029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Introduction &amp; Background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AC14521-A408-57E0-F92D-926EF316A424}"/>
              </a:ext>
            </a:extLst>
          </p:cNvPr>
          <p:cNvGrpSpPr/>
          <p:nvPr/>
        </p:nvGrpSpPr>
        <p:grpSpPr>
          <a:xfrm>
            <a:off x="228510" y="6295802"/>
            <a:ext cx="11697838" cy="461665"/>
            <a:chOff x="228510" y="6295802"/>
            <a:chExt cx="11697838" cy="46166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F1B0BB8-A31A-35EA-8C35-EB9C9C95D765}"/>
                </a:ext>
              </a:extLst>
            </p:cNvPr>
            <p:cNvSpPr txBox="1"/>
            <p:nvPr/>
          </p:nvSpPr>
          <p:spPr>
            <a:xfrm>
              <a:off x="10550554" y="6295802"/>
              <a:ext cx="13757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17/07/24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15B149F0-1B11-5DC9-765D-6326AAF08906}"/>
                </a:ext>
              </a:extLst>
            </p:cNvPr>
            <p:cNvSpPr txBox="1"/>
            <p:nvPr/>
          </p:nvSpPr>
          <p:spPr>
            <a:xfrm>
              <a:off x="4296910" y="6295802"/>
              <a:ext cx="35981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Sony UK Technology Centre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3D4DDC27-F305-52EA-7CF0-633D981D7B1A}"/>
                </a:ext>
              </a:extLst>
            </p:cNvPr>
            <p:cNvSpPr txBox="1"/>
            <p:nvPr/>
          </p:nvSpPr>
          <p:spPr>
            <a:xfrm>
              <a:off x="228510" y="6295802"/>
              <a:ext cx="10416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Slide 3</a:t>
              </a:r>
            </a:p>
          </p:txBody>
        </p:sp>
      </p:grp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4936AD56-8D61-FD4C-A9D8-883ED32A0F32}"/>
              </a:ext>
            </a:extLst>
          </p:cNvPr>
          <p:cNvSpPr/>
          <p:nvPr/>
        </p:nvSpPr>
        <p:spPr>
          <a:xfrm>
            <a:off x="499036" y="1074811"/>
            <a:ext cx="4747668" cy="331772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What is the project?</a:t>
            </a:r>
          </a:p>
          <a:p>
            <a:pPr algn="ctr"/>
            <a:endParaRPr lang="en-GB" sz="2400" dirty="0">
              <a:solidFill>
                <a:schemeClr val="tx1"/>
              </a:solidFill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Introduce a new model into mass production by October 2023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Estimated annual volume of 3m pcs.</a:t>
            </a:r>
          </a:p>
          <a:p>
            <a:pPr algn="ctr"/>
            <a:endParaRPr lang="en-GB" dirty="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71937AF-E49C-1CC4-0331-0489CF23289A}"/>
              </a:ext>
            </a:extLst>
          </p:cNvPr>
          <p:cNvSpPr/>
          <p:nvPr/>
        </p:nvSpPr>
        <p:spPr>
          <a:xfrm>
            <a:off x="6670828" y="1074811"/>
            <a:ext cx="4747668" cy="331772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rgbClr val="002060"/>
                </a:solidFill>
              </a:rPr>
              <a:t>Why?</a:t>
            </a:r>
          </a:p>
          <a:p>
            <a:pPr algn="ctr"/>
            <a:endParaRPr lang="en-GB" sz="2400" dirty="0">
              <a:solidFill>
                <a:srgbClr val="002060"/>
              </a:solidFill>
            </a:endParaRP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solidFill>
                  <a:srgbClr val="002060"/>
                </a:solidFill>
              </a:rPr>
              <a:t>Increase the diversity of business portfolio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solidFill>
                  <a:srgbClr val="002060"/>
                </a:solidFill>
              </a:rPr>
              <a:t>Increased cash inflow</a:t>
            </a:r>
          </a:p>
          <a:p>
            <a:pPr marL="342900" indent="-342900" algn="ctr">
              <a:buFont typeface="Wingdings" panose="05000000000000000000" pitchFamily="2" charset="2"/>
              <a:buChar char="ü"/>
            </a:pPr>
            <a:r>
              <a:rPr lang="en-GB" sz="2400" dirty="0">
                <a:solidFill>
                  <a:srgbClr val="002060"/>
                </a:solidFill>
              </a:rPr>
              <a:t>Raise business profile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923CA29-CDD3-5BB0-B338-7D92EEE670F6}"/>
              </a:ext>
            </a:extLst>
          </p:cNvPr>
          <p:cNvSpPr txBox="1"/>
          <p:nvPr/>
        </p:nvSpPr>
        <p:spPr>
          <a:xfrm>
            <a:off x="3317147" y="4804616"/>
            <a:ext cx="5871241" cy="1143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Successful invitation to tender in Jan 2023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Previous experience with the company</a:t>
            </a:r>
          </a:p>
        </p:txBody>
      </p:sp>
    </p:spTree>
    <p:extLst>
      <p:ext uri="{BB962C8B-B14F-4D97-AF65-F5344CB8AC3E}">
        <p14:creationId xmlns:p14="http://schemas.microsoft.com/office/powerpoint/2010/main" val="163542593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A6F01B4-C6AC-B154-0961-863CBE26F1F7}"/>
              </a:ext>
            </a:extLst>
          </p:cNvPr>
          <p:cNvSpPr/>
          <p:nvPr/>
        </p:nvSpPr>
        <p:spPr>
          <a:xfrm>
            <a:off x="0" y="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B862EE-8764-892E-810F-8FE4232174F2}"/>
              </a:ext>
            </a:extLst>
          </p:cNvPr>
          <p:cNvSpPr/>
          <p:nvPr/>
        </p:nvSpPr>
        <p:spPr>
          <a:xfrm>
            <a:off x="0" y="619527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F24C4E-25B4-797F-4FC3-6C4C9328B96F}"/>
              </a:ext>
            </a:extLst>
          </p:cNvPr>
          <p:cNvSpPr txBox="1"/>
          <p:nvPr/>
        </p:nvSpPr>
        <p:spPr>
          <a:xfrm>
            <a:off x="265652" y="29144"/>
            <a:ext cx="61029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Introduction &amp; Background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AC14521-A408-57E0-F92D-926EF316A424}"/>
              </a:ext>
            </a:extLst>
          </p:cNvPr>
          <p:cNvGrpSpPr/>
          <p:nvPr/>
        </p:nvGrpSpPr>
        <p:grpSpPr>
          <a:xfrm>
            <a:off x="228510" y="6295802"/>
            <a:ext cx="11697838" cy="461665"/>
            <a:chOff x="228510" y="6295802"/>
            <a:chExt cx="11697838" cy="46166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F1B0BB8-A31A-35EA-8C35-EB9C9C95D765}"/>
                </a:ext>
              </a:extLst>
            </p:cNvPr>
            <p:cNvSpPr txBox="1"/>
            <p:nvPr/>
          </p:nvSpPr>
          <p:spPr>
            <a:xfrm>
              <a:off x="10550554" y="6295802"/>
              <a:ext cx="13757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17/07/24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15B149F0-1B11-5DC9-765D-6326AAF08906}"/>
                </a:ext>
              </a:extLst>
            </p:cNvPr>
            <p:cNvSpPr txBox="1"/>
            <p:nvPr/>
          </p:nvSpPr>
          <p:spPr>
            <a:xfrm>
              <a:off x="4296910" y="6295802"/>
              <a:ext cx="35981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Sony UK Technology Centre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3D4DDC27-F305-52EA-7CF0-633D981D7B1A}"/>
                </a:ext>
              </a:extLst>
            </p:cNvPr>
            <p:cNvSpPr txBox="1"/>
            <p:nvPr/>
          </p:nvSpPr>
          <p:spPr>
            <a:xfrm>
              <a:off x="228510" y="6295802"/>
              <a:ext cx="10416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Slide 4</a:t>
              </a:r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B8087D31-71F7-AFBD-2418-5FE486796206}"/>
              </a:ext>
            </a:extLst>
          </p:cNvPr>
          <p:cNvGrpSpPr/>
          <p:nvPr/>
        </p:nvGrpSpPr>
        <p:grpSpPr>
          <a:xfrm>
            <a:off x="4928681" y="1236121"/>
            <a:ext cx="2586544" cy="705970"/>
            <a:chOff x="4928681" y="1236121"/>
            <a:chExt cx="2586544" cy="705970"/>
          </a:xfrm>
        </p:grpSpPr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60645AC-671D-0A64-AACE-94740FA10F8A}"/>
                </a:ext>
              </a:extLst>
            </p:cNvPr>
            <p:cNvSpPr/>
            <p:nvPr/>
          </p:nvSpPr>
          <p:spPr>
            <a:xfrm>
              <a:off x="4928681" y="1236121"/>
              <a:ext cx="694353" cy="69435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416557A-5FA5-AEAC-877E-4035BA0335C9}"/>
                </a:ext>
              </a:extLst>
            </p:cNvPr>
            <p:cNvSpPr/>
            <p:nvPr/>
          </p:nvSpPr>
          <p:spPr>
            <a:xfrm>
              <a:off x="5713924" y="1247738"/>
              <a:ext cx="1801301" cy="694353"/>
            </a:xfrm>
            <a:custGeom>
              <a:avLst/>
              <a:gdLst>
                <a:gd name="connsiteX0" fmla="*/ 0 w 1647337"/>
                <a:gd name="connsiteY0" fmla="*/ 0 h 694353"/>
                <a:gd name="connsiteX1" fmla="*/ 1647337 w 1647337"/>
                <a:gd name="connsiteY1" fmla="*/ 0 h 694353"/>
                <a:gd name="connsiteX2" fmla="*/ 1647337 w 1647337"/>
                <a:gd name="connsiteY2" fmla="*/ 694353 h 694353"/>
                <a:gd name="connsiteX3" fmla="*/ 0 w 1647337"/>
                <a:gd name="connsiteY3" fmla="*/ 694353 h 694353"/>
                <a:gd name="connsiteX4" fmla="*/ 0 w 1647337"/>
                <a:gd name="connsiteY4" fmla="*/ 0 h 694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7337" h="694353">
                  <a:moveTo>
                    <a:pt x="0" y="0"/>
                  </a:moveTo>
                  <a:lnTo>
                    <a:pt x="1647337" y="0"/>
                  </a:lnTo>
                  <a:lnTo>
                    <a:pt x="1647337" y="694353"/>
                  </a:lnTo>
                  <a:lnTo>
                    <a:pt x="0" y="69435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1440" tIns="91440" rIns="91440" bIns="91440" numCol="1" spcCol="1270" anchor="ctr" anchorCtr="0">
              <a:noAutofit/>
            </a:bodyPr>
            <a:lstStyle/>
            <a:p>
              <a:pPr marL="0" lvl="0" indent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Lauren Lloyd</a:t>
              </a:r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EF4A93F0-0716-DBD4-2EBB-02466B47D423}"/>
              </a:ext>
            </a:extLst>
          </p:cNvPr>
          <p:cNvGrpSpPr/>
          <p:nvPr/>
        </p:nvGrpSpPr>
        <p:grpSpPr>
          <a:xfrm>
            <a:off x="883542" y="1930475"/>
            <a:ext cx="10330620" cy="1542069"/>
            <a:chOff x="883542" y="1930475"/>
            <a:chExt cx="10330620" cy="1542069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FD4CC849-6573-CA11-8788-537B04A24C4A}"/>
                </a:ext>
              </a:extLst>
            </p:cNvPr>
            <p:cNvSpPr/>
            <p:nvPr/>
          </p:nvSpPr>
          <p:spPr>
            <a:xfrm>
              <a:off x="5275858" y="1930475"/>
              <a:ext cx="4307492" cy="789223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680730"/>
                  </a:lnTo>
                  <a:lnTo>
                    <a:pt x="4307492" y="680730"/>
                  </a:lnTo>
                  <a:lnTo>
                    <a:pt x="4307492" y="789223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FFAAF93-1FB3-4E93-679B-5CF03E33DFCC}"/>
                </a:ext>
              </a:extLst>
            </p:cNvPr>
            <p:cNvSpPr/>
            <p:nvPr/>
          </p:nvSpPr>
          <p:spPr>
            <a:xfrm>
              <a:off x="5275858" y="1930475"/>
              <a:ext cx="1120170" cy="789223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680730"/>
                  </a:lnTo>
                  <a:lnTo>
                    <a:pt x="1120170" y="680730"/>
                  </a:lnTo>
                  <a:lnTo>
                    <a:pt x="1120170" y="789223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5416013-6B70-5FA2-6B9A-7B9C1A56ED56}"/>
                </a:ext>
              </a:extLst>
            </p:cNvPr>
            <p:cNvSpPr/>
            <p:nvPr/>
          </p:nvSpPr>
          <p:spPr>
            <a:xfrm>
              <a:off x="3632186" y="1930475"/>
              <a:ext cx="1643672" cy="789438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1643672" y="0"/>
                  </a:moveTo>
                  <a:lnTo>
                    <a:pt x="1643672" y="680945"/>
                  </a:lnTo>
                  <a:lnTo>
                    <a:pt x="0" y="680945"/>
                  </a:lnTo>
                  <a:lnTo>
                    <a:pt x="0" y="789438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67F7B47-8F17-CCEA-8C5E-A3B1F5D10255}"/>
                </a:ext>
              </a:extLst>
            </p:cNvPr>
            <p:cNvSpPr/>
            <p:nvPr/>
          </p:nvSpPr>
          <p:spPr>
            <a:xfrm>
              <a:off x="1230719" y="1930475"/>
              <a:ext cx="4045139" cy="789202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4045139" y="0"/>
                  </a:moveTo>
                  <a:lnTo>
                    <a:pt x="4045139" y="680709"/>
                  </a:lnTo>
                  <a:lnTo>
                    <a:pt x="0" y="680709"/>
                  </a:lnTo>
                  <a:lnTo>
                    <a:pt x="0" y="789202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DAF250F0-6B02-3770-58AF-1547220CA5BE}"/>
                </a:ext>
              </a:extLst>
            </p:cNvPr>
            <p:cNvSpPr/>
            <p:nvPr/>
          </p:nvSpPr>
          <p:spPr>
            <a:xfrm>
              <a:off x="883542" y="2719678"/>
              <a:ext cx="694353" cy="69435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B8DB092B-207F-D1C0-1035-C8BB14AADF1B}"/>
                </a:ext>
              </a:extLst>
            </p:cNvPr>
            <p:cNvSpPr/>
            <p:nvPr/>
          </p:nvSpPr>
          <p:spPr>
            <a:xfrm>
              <a:off x="1560962" y="2778191"/>
              <a:ext cx="1583366" cy="694353"/>
            </a:xfrm>
            <a:custGeom>
              <a:avLst/>
              <a:gdLst>
                <a:gd name="connsiteX0" fmla="*/ 0 w 1583366"/>
                <a:gd name="connsiteY0" fmla="*/ 0 h 694353"/>
                <a:gd name="connsiteX1" fmla="*/ 1583366 w 1583366"/>
                <a:gd name="connsiteY1" fmla="*/ 0 h 694353"/>
                <a:gd name="connsiteX2" fmla="*/ 1583366 w 1583366"/>
                <a:gd name="connsiteY2" fmla="*/ 694353 h 694353"/>
                <a:gd name="connsiteX3" fmla="*/ 0 w 1583366"/>
                <a:gd name="connsiteY3" fmla="*/ 694353 h 694353"/>
                <a:gd name="connsiteX4" fmla="*/ 0 w 1583366"/>
                <a:gd name="connsiteY4" fmla="*/ 0 h 694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83366" h="694353">
                  <a:moveTo>
                    <a:pt x="0" y="0"/>
                  </a:moveTo>
                  <a:lnTo>
                    <a:pt x="1583366" y="0"/>
                  </a:lnTo>
                  <a:lnTo>
                    <a:pt x="1583366" y="694353"/>
                  </a:lnTo>
                  <a:lnTo>
                    <a:pt x="0" y="69435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1440" tIns="91440" rIns="91440" bIns="91440" numCol="1" spcCol="1270" anchor="ctr" anchorCtr="0">
              <a:noAutofit/>
            </a:bodyPr>
            <a:lstStyle/>
            <a:p>
              <a:pPr marL="0" lvl="0" indent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Daniel Thomas</a:t>
              </a:r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81CEF2B5-DDF3-E615-5D85-FB4BAB596141}"/>
                </a:ext>
              </a:extLst>
            </p:cNvPr>
            <p:cNvSpPr/>
            <p:nvPr/>
          </p:nvSpPr>
          <p:spPr>
            <a:xfrm>
              <a:off x="3285009" y="2719914"/>
              <a:ext cx="694353" cy="69435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6ED3825-09C1-727E-51B6-E41DAB53CF7F}"/>
                </a:ext>
              </a:extLst>
            </p:cNvPr>
            <p:cNvSpPr/>
            <p:nvPr/>
          </p:nvSpPr>
          <p:spPr>
            <a:xfrm>
              <a:off x="4046040" y="2756416"/>
              <a:ext cx="1413638" cy="694353"/>
            </a:xfrm>
            <a:custGeom>
              <a:avLst/>
              <a:gdLst>
                <a:gd name="connsiteX0" fmla="*/ 0 w 1413638"/>
                <a:gd name="connsiteY0" fmla="*/ 0 h 694353"/>
                <a:gd name="connsiteX1" fmla="*/ 1413638 w 1413638"/>
                <a:gd name="connsiteY1" fmla="*/ 0 h 694353"/>
                <a:gd name="connsiteX2" fmla="*/ 1413638 w 1413638"/>
                <a:gd name="connsiteY2" fmla="*/ 694353 h 694353"/>
                <a:gd name="connsiteX3" fmla="*/ 0 w 1413638"/>
                <a:gd name="connsiteY3" fmla="*/ 694353 h 694353"/>
                <a:gd name="connsiteX4" fmla="*/ 0 w 1413638"/>
                <a:gd name="connsiteY4" fmla="*/ 0 h 694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3638" h="694353">
                  <a:moveTo>
                    <a:pt x="0" y="0"/>
                  </a:moveTo>
                  <a:lnTo>
                    <a:pt x="1413638" y="0"/>
                  </a:lnTo>
                  <a:lnTo>
                    <a:pt x="1413638" y="694353"/>
                  </a:lnTo>
                  <a:lnTo>
                    <a:pt x="0" y="69435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1440" tIns="91440" rIns="91440" bIns="91440" numCol="1" spcCol="1270" anchor="ctr" anchorCtr="0">
              <a:noAutofit/>
            </a:bodyPr>
            <a:lstStyle/>
            <a:p>
              <a:pPr marL="0" lvl="0" indent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David Jones</a:t>
              </a:r>
            </a:p>
          </p:txBody>
        </p: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5E3EF324-ECE8-7D3C-3B53-5D66F9D48BB3}"/>
                </a:ext>
              </a:extLst>
            </p:cNvPr>
            <p:cNvSpPr/>
            <p:nvPr/>
          </p:nvSpPr>
          <p:spPr>
            <a:xfrm>
              <a:off x="6048852" y="2719699"/>
              <a:ext cx="694353" cy="69435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DE5357FD-E72E-ABCB-A80F-48950D7D2022}"/>
                </a:ext>
              </a:extLst>
            </p:cNvPr>
            <p:cNvSpPr/>
            <p:nvPr/>
          </p:nvSpPr>
          <p:spPr>
            <a:xfrm>
              <a:off x="6746301" y="2767303"/>
              <a:ext cx="1426491" cy="694353"/>
            </a:xfrm>
            <a:custGeom>
              <a:avLst/>
              <a:gdLst>
                <a:gd name="connsiteX0" fmla="*/ 0 w 1426491"/>
                <a:gd name="connsiteY0" fmla="*/ 0 h 694353"/>
                <a:gd name="connsiteX1" fmla="*/ 1426491 w 1426491"/>
                <a:gd name="connsiteY1" fmla="*/ 0 h 694353"/>
                <a:gd name="connsiteX2" fmla="*/ 1426491 w 1426491"/>
                <a:gd name="connsiteY2" fmla="*/ 694353 h 694353"/>
                <a:gd name="connsiteX3" fmla="*/ 0 w 1426491"/>
                <a:gd name="connsiteY3" fmla="*/ 694353 h 694353"/>
                <a:gd name="connsiteX4" fmla="*/ 0 w 1426491"/>
                <a:gd name="connsiteY4" fmla="*/ 0 h 694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26491" h="694353">
                  <a:moveTo>
                    <a:pt x="0" y="0"/>
                  </a:moveTo>
                  <a:lnTo>
                    <a:pt x="1426491" y="0"/>
                  </a:lnTo>
                  <a:lnTo>
                    <a:pt x="1426491" y="694353"/>
                  </a:lnTo>
                  <a:lnTo>
                    <a:pt x="0" y="69435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1440" tIns="91440" rIns="91440" bIns="91440" numCol="1" spcCol="1270" anchor="ctr" anchorCtr="0">
              <a:noAutofit/>
            </a:bodyPr>
            <a:lstStyle/>
            <a:p>
              <a:pPr marL="0" lvl="0" indent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Charlotte Christie</a:t>
              </a:r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F8B10DEF-4B4F-5FDF-77C9-9A73BC8E2475}"/>
                </a:ext>
              </a:extLst>
            </p:cNvPr>
            <p:cNvSpPr/>
            <p:nvPr/>
          </p:nvSpPr>
          <p:spPr>
            <a:xfrm>
              <a:off x="9236173" y="2719699"/>
              <a:ext cx="694353" cy="69435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A4132FC9-05D4-D563-225B-F651D9701556}"/>
                </a:ext>
              </a:extLst>
            </p:cNvPr>
            <p:cNvSpPr/>
            <p:nvPr/>
          </p:nvSpPr>
          <p:spPr>
            <a:xfrm>
              <a:off x="10029792" y="2734648"/>
              <a:ext cx="1184370" cy="694353"/>
            </a:xfrm>
            <a:custGeom>
              <a:avLst/>
              <a:gdLst>
                <a:gd name="connsiteX0" fmla="*/ 0 w 1041530"/>
                <a:gd name="connsiteY0" fmla="*/ 0 h 694353"/>
                <a:gd name="connsiteX1" fmla="*/ 1041530 w 1041530"/>
                <a:gd name="connsiteY1" fmla="*/ 0 h 694353"/>
                <a:gd name="connsiteX2" fmla="*/ 1041530 w 1041530"/>
                <a:gd name="connsiteY2" fmla="*/ 694353 h 694353"/>
                <a:gd name="connsiteX3" fmla="*/ 0 w 1041530"/>
                <a:gd name="connsiteY3" fmla="*/ 694353 h 694353"/>
                <a:gd name="connsiteX4" fmla="*/ 0 w 1041530"/>
                <a:gd name="connsiteY4" fmla="*/ 0 h 694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1530" h="694353">
                  <a:moveTo>
                    <a:pt x="0" y="0"/>
                  </a:moveTo>
                  <a:lnTo>
                    <a:pt x="1041530" y="0"/>
                  </a:lnTo>
                  <a:lnTo>
                    <a:pt x="1041530" y="694353"/>
                  </a:lnTo>
                  <a:lnTo>
                    <a:pt x="0" y="69435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1440" tIns="91440" rIns="91440" bIns="91440" numCol="1" spcCol="1270" anchor="ctr" anchorCtr="0">
              <a:noAutofit/>
            </a:bodyPr>
            <a:lstStyle/>
            <a:p>
              <a:pPr marL="0" lvl="0" indent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Diane Vincent</a:t>
              </a:r>
            </a:p>
          </p:txBody>
        </p:sp>
      </p:grpSp>
      <p:grpSp>
        <p:nvGrpSpPr>
          <p:cNvPr id="46" name="Group 45">
            <a:extLst>
              <a:ext uri="{FF2B5EF4-FFF2-40B4-BE49-F238E27FC236}">
                <a16:creationId xmlns:a16="http://schemas.microsoft.com/office/drawing/2014/main" id="{42009800-3131-CC22-3BD5-4F4FCC20FD0A}"/>
              </a:ext>
            </a:extLst>
          </p:cNvPr>
          <p:cNvGrpSpPr/>
          <p:nvPr/>
        </p:nvGrpSpPr>
        <p:grpSpPr>
          <a:xfrm>
            <a:off x="116949" y="3414032"/>
            <a:ext cx="11809399" cy="1724976"/>
            <a:chOff x="116949" y="3414032"/>
            <a:chExt cx="11809399" cy="1724976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DAD687F3-7499-EDB5-BDE6-2B43B061D956}"/>
                </a:ext>
              </a:extLst>
            </p:cNvPr>
            <p:cNvSpPr/>
            <p:nvPr/>
          </p:nvSpPr>
          <p:spPr>
            <a:xfrm>
              <a:off x="9583350" y="3414053"/>
              <a:ext cx="666926" cy="887724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779231"/>
                  </a:lnTo>
                  <a:lnTo>
                    <a:pt x="666926" y="779231"/>
                  </a:lnTo>
                  <a:lnTo>
                    <a:pt x="666926" y="887724"/>
                  </a:lnTo>
                </a:path>
              </a:pathLst>
            </a:custGeom>
            <a:noFill/>
          </p:spPr>
          <p:style>
            <a:lnRef idx="2">
              <a:schemeClr val="accent1">
                <a:shade val="8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EC9A0DF5-2858-07E3-4A77-F3C2E2A295AB}"/>
                </a:ext>
              </a:extLst>
            </p:cNvPr>
            <p:cNvSpPr/>
            <p:nvPr/>
          </p:nvSpPr>
          <p:spPr>
            <a:xfrm>
              <a:off x="8490006" y="3414053"/>
              <a:ext cx="1093344" cy="887724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1093344" y="0"/>
                  </a:moveTo>
                  <a:lnTo>
                    <a:pt x="1093344" y="779231"/>
                  </a:lnTo>
                  <a:lnTo>
                    <a:pt x="0" y="779231"/>
                  </a:lnTo>
                  <a:lnTo>
                    <a:pt x="0" y="887724"/>
                  </a:lnTo>
                </a:path>
              </a:pathLst>
            </a:custGeom>
            <a:noFill/>
          </p:spPr>
          <p:style>
            <a:lnRef idx="2">
              <a:schemeClr val="accent1">
                <a:shade val="8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209B876-DEEC-9C55-0A3B-5335BBDA3A84}"/>
                </a:ext>
              </a:extLst>
            </p:cNvPr>
            <p:cNvSpPr/>
            <p:nvPr/>
          </p:nvSpPr>
          <p:spPr>
            <a:xfrm>
              <a:off x="6396029" y="3414053"/>
              <a:ext cx="111768" cy="923247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814754"/>
                  </a:lnTo>
                  <a:lnTo>
                    <a:pt x="111768" y="814754"/>
                  </a:lnTo>
                  <a:lnTo>
                    <a:pt x="111768" y="923247"/>
                  </a:lnTo>
                </a:path>
              </a:pathLst>
            </a:custGeom>
            <a:noFill/>
          </p:spPr>
          <p:style>
            <a:lnRef idx="2">
              <a:schemeClr val="accent1">
                <a:shade val="8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C0B1586-44B4-8AEF-4CC9-50F5A7C61092}"/>
                </a:ext>
              </a:extLst>
            </p:cNvPr>
            <p:cNvSpPr/>
            <p:nvPr/>
          </p:nvSpPr>
          <p:spPr>
            <a:xfrm>
              <a:off x="3632186" y="3414268"/>
              <a:ext cx="767210" cy="931920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823427"/>
                  </a:lnTo>
                  <a:lnTo>
                    <a:pt x="767210" y="823427"/>
                  </a:lnTo>
                  <a:lnTo>
                    <a:pt x="767210" y="931920"/>
                  </a:lnTo>
                </a:path>
              </a:pathLst>
            </a:custGeom>
            <a:noFill/>
          </p:spPr>
          <p:style>
            <a:lnRef idx="2">
              <a:schemeClr val="accent1">
                <a:shade val="8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C32F8A8-C8B2-9C4E-2A9C-0919B5F8B4CA}"/>
                </a:ext>
              </a:extLst>
            </p:cNvPr>
            <p:cNvSpPr/>
            <p:nvPr/>
          </p:nvSpPr>
          <p:spPr>
            <a:xfrm>
              <a:off x="1230719" y="3414032"/>
              <a:ext cx="1259203" cy="861103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752610"/>
                  </a:lnTo>
                  <a:lnTo>
                    <a:pt x="1259203" y="752610"/>
                  </a:lnTo>
                  <a:lnTo>
                    <a:pt x="1259203" y="861103"/>
                  </a:lnTo>
                </a:path>
              </a:pathLst>
            </a:custGeom>
            <a:noFill/>
          </p:spPr>
          <p:style>
            <a:lnRef idx="2">
              <a:schemeClr val="accent1">
                <a:shade val="8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C11D573-853D-BD4A-2218-E103051B6107}"/>
                </a:ext>
              </a:extLst>
            </p:cNvPr>
            <p:cNvSpPr/>
            <p:nvPr/>
          </p:nvSpPr>
          <p:spPr>
            <a:xfrm>
              <a:off x="464126" y="3414032"/>
              <a:ext cx="766592" cy="861103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766592" y="0"/>
                  </a:moveTo>
                  <a:lnTo>
                    <a:pt x="766592" y="752610"/>
                  </a:lnTo>
                  <a:lnTo>
                    <a:pt x="0" y="752610"/>
                  </a:lnTo>
                  <a:lnTo>
                    <a:pt x="0" y="861103"/>
                  </a:lnTo>
                </a:path>
              </a:pathLst>
            </a:custGeom>
            <a:noFill/>
          </p:spPr>
          <p:style>
            <a:lnRef idx="2">
              <a:schemeClr val="accent1">
                <a:shade val="8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F2B3648D-F5AD-6213-1F20-200490F692DC}"/>
                </a:ext>
              </a:extLst>
            </p:cNvPr>
            <p:cNvSpPr/>
            <p:nvPr/>
          </p:nvSpPr>
          <p:spPr>
            <a:xfrm>
              <a:off x="116949" y="4275135"/>
              <a:ext cx="694353" cy="69435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B9649C9-32E2-ACE3-40F7-9B3D71082F2B}"/>
                </a:ext>
              </a:extLst>
            </p:cNvPr>
            <p:cNvSpPr/>
            <p:nvPr/>
          </p:nvSpPr>
          <p:spPr>
            <a:xfrm>
              <a:off x="825609" y="4316865"/>
              <a:ext cx="1274177" cy="694353"/>
            </a:xfrm>
            <a:custGeom>
              <a:avLst/>
              <a:gdLst>
                <a:gd name="connsiteX0" fmla="*/ 0 w 1274177"/>
                <a:gd name="connsiteY0" fmla="*/ 0 h 694353"/>
                <a:gd name="connsiteX1" fmla="*/ 1274177 w 1274177"/>
                <a:gd name="connsiteY1" fmla="*/ 0 h 694353"/>
                <a:gd name="connsiteX2" fmla="*/ 1274177 w 1274177"/>
                <a:gd name="connsiteY2" fmla="*/ 694353 h 694353"/>
                <a:gd name="connsiteX3" fmla="*/ 0 w 1274177"/>
                <a:gd name="connsiteY3" fmla="*/ 694353 h 694353"/>
                <a:gd name="connsiteX4" fmla="*/ 0 w 1274177"/>
                <a:gd name="connsiteY4" fmla="*/ 0 h 694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74177" h="694353">
                  <a:moveTo>
                    <a:pt x="0" y="0"/>
                  </a:moveTo>
                  <a:lnTo>
                    <a:pt x="1274177" y="0"/>
                  </a:lnTo>
                  <a:lnTo>
                    <a:pt x="1274177" y="694353"/>
                  </a:lnTo>
                  <a:lnTo>
                    <a:pt x="0" y="69435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1440" tIns="91440" rIns="91440" bIns="91440" numCol="1" spcCol="1270" anchor="ctr" anchorCtr="0">
              <a:noAutofit/>
            </a:bodyPr>
            <a:lstStyle/>
            <a:p>
              <a:pPr marL="0" lvl="0" indent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Joe Dalton </a:t>
              </a:r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4DA2323-AB36-66EC-6CD9-C1AF2D950EC4}"/>
                </a:ext>
              </a:extLst>
            </p:cNvPr>
            <p:cNvSpPr/>
            <p:nvPr/>
          </p:nvSpPr>
          <p:spPr>
            <a:xfrm>
              <a:off x="2142746" y="4275135"/>
              <a:ext cx="694353" cy="69435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2C2B01A-9E3A-B5BF-6BC0-7B1AE4EE81C5}"/>
                </a:ext>
              </a:extLst>
            </p:cNvPr>
            <p:cNvSpPr/>
            <p:nvPr/>
          </p:nvSpPr>
          <p:spPr>
            <a:xfrm>
              <a:off x="2796385" y="4262442"/>
              <a:ext cx="1207909" cy="694353"/>
            </a:xfrm>
            <a:custGeom>
              <a:avLst/>
              <a:gdLst>
                <a:gd name="connsiteX0" fmla="*/ 0 w 1041530"/>
                <a:gd name="connsiteY0" fmla="*/ 0 h 694353"/>
                <a:gd name="connsiteX1" fmla="*/ 1041530 w 1041530"/>
                <a:gd name="connsiteY1" fmla="*/ 0 h 694353"/>
                <a:gd name="connsiteX2" fmla="*/ 1041530 w 1041530"/>
                <a:gd name="connsiteY2" fmla="*/ 694353 h 694353"/>
                <a:gd name="connsiteX3" fmla="*/ 0 w 1041530"/>
                <a:gd name="connsiteY3" fmla="*/ 694353 h 694353"/>
                <a:gd name="connsiteX4" fmla="*/ 0 w 1041530"/>
                <a:gd name="connsiteY4" fmla="*/ 0 h 694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1530" h="694353">
                  <a:moveTo>
                    <a:pt x="0" y="0"/>
                  </a:moveTo>
                  <a:lnTo>
                    <a:pt x="1041530" y="0"/>
                  </a:lnTo>
                  <a:lnTo>
                    <a:pt x="1041530" y="694353"/>
                  </a:lnTo>
                  <a:lnTo>
                    <a:pt x="0" y="69435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1440" tIns="91440" rIns="91440" bIns="91440" numCol="1" spcCol="1270" anchor="ctr" anchorCtr="0">
              <a:noAutofit/>
            </a:bodyPr>
            <a:lstStyle/>
            <a:p>
              <a:pPr marL="0" lvl="0" indent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Gary Shepard</a:t>
              </a: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20B96D75-3B39-7ADE-5DA3-8685F17FB93F}"/>
                </a:ext>
              </a:extLst>
            </p:cNvPr>
            <p:cNvSpPr/>
            <p:nvPr/>
          </p:nvSpPr>
          <p:spPr>
            <a:xfrm>
              <a:off x="4052219" y="4346188"/>
              <a:ext cx="694353" cy="69435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B9C9479-666F-8D1A-828F-581D2696DC0B}"/>
                </a:ext>
              </a:extLst>
            </p:cNvPr>
            <p:cNvSpPr/>
            <p:nvPr/>
          </p:nvSpPr>
          <p:spPr>
            <a:xfrm>
              <a:off x="4763378" y="4142694"/>
              <a:ext cx="1225642" cy="996314"/>
            </a:xfrm>
            <a:custGeom>
              <a:avLst/>
              <a:gdLst>
                <a:gd name="connsiteX0" fmla="*/ 0 w 1225642"/>
                <a:gd name="connsiteY0" fmla="*/ 0 h 996314"/>
                <a:gd name="connsiteX1" fmla="*/ 1225642 w 1225642"/>
                <a:gd name="connsiteY1" fmla="*/ 0 h 996314"/>
                <a:gd name="connsiteX2" fmla="*/ 1225642 w 1225642"/>
                <a:gd name="connsiteY2" fmla="*/ 996314 h 996314"/>
                <a:gd name="connsiteX3" fmla="*/ 0 w 1225642"/>
                <a:gd name="connsiteY3" fmla="*/ 996314 h 996314"/>
                <a:gd name="connsiteX4" fmla="*/ 0 w 1225642"/>
                <a:gd name="connsiteY4" fmla="*/ 0 h 996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25642" h="996314">
                  <a:moveTo>
                    <a:pt x="0" y="0"/>
                  </a:moveTo>
                  <a:lnTo>
                    <a:pt x="1225642" y="0"/>
                  </a:lnTo>
                  <a:lnTo>
                    <a:pt x="1225642" y="996314"/>
                  </a:lnTo>
                  <a:lnTo>
                    <a:pt x="0" y="99631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1440" tIns="91440" rIns="91440" bIns="91440" numCol="1" spcCol="1270" anchor="ctr" anchorCtr="0">
              <a:noAutofit/>
            </a:bodyPr>
            <a:lstStyle/>
            <a:p>
              <a:pPr marL="0" lvl="0" indent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George Hodder</a:t>
              </a:r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27113D04-6DA1-F6A9-40E1-BCEE8CAE5909}"/>
                </a:ext>
              </a:extLst>
            </p:cNvPr>
            <p:cNvSpPr/>
            <p:nvPr/>
          </p:nvSpPr>
          <p:spPr>
            <a:xfrm>
              <a:off x="6160620" y="4337300"/>
              <a:ext cx="694353" cy="69435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858163D8-6BD5-5B87-76FF-B211C1AFF5CE}"/>
                </a:ext>
              </a:extLst>
            </p:cNvPr>
            <p:cNvSpPr/>
            <p:nvPr/>
          </p:nvSpPr>
          <p:spPr>
            <a:xfrm>
              <a:off x="6891099" y="4344369"/>
              <a:ext cx="1187001" cy="694353"/>
            </a:xfrm>
            <a:custGeom>
              <a:avLst/>
              <a:gdLst>
                <a:gd name="connsiteX0" fmla="*/ 0 w 1187001"/>
                <a:gd name="connsiteY0" fmla="*/ 0 h 694353"/>
                <a:gd name="connsiteX1" fmla="*/ 1187001 w 1187001"/>
                <a:gd name="connsiteY1" fmla="*/ 0 h 694353"/>
                <a:gd name="connsiteX2" fmla="*/ 1187001 w 1187001"/>
                <a:gd name="connsiteY2" fmla="*/ 694353 h 694353"/>
                <a:gd name="connsiteX3" fmla="*/ 0 w 1187001"/>
                <a:gd name="connsiteY3" fmla="*/ 694353 h 694353"/>
                <a:gd name="connsiteX4" fmla="*/ 0 w 1187001"/>
                <a:gd name="connsiteY4" fmla="*/ 0 h 694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87001" h="694353">
                  <a:moveTo>
                    <a:pt x="0" y="0"/>
                  </a:moveTo>
                  <a:lnTo>
                    <a:pt x="1187001" y="0"/>
                  </a:lnTo>
                  <a:lnTo>
                    <a:pt x="1187001" y="694353"/>
                  </a:lnTo>
                  <a:lnTo>
                    <a:pt x="0" y="69435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1440" tIns="91440" rIns="91440" bIns="91440" numCol="1" spcCol="1270" anchor="ctr" anchorCtr="0">
              <a:noAutofit/>
            </a:bodyPr>
            <a:lstStyle/>
            <a:p>
              <a:pPr marL="0" lvl="0" indent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Jess Norris</a:t>
              </a:r>
            </a:p>
          </p:txBody>
        </p: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B8B180B5-D7B7-B89E-D2F7-1AE8A19F6DA4}"/>
                </a:ext>
              </a:extLst>
            </p:cNvPr>
            <p:cNvSpPr/>
            <p:nvPr/>
          </p:nvSpPr>
          <p:spPr>
            <a:xfrm>
              <a:off x="8142829" y="4301777"/>
              <a:ext cx="694353" cy="69435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DE15403E-55EC-C1E7-32B8-FF98922740E6}"/>
                </a:ext>
              </a:extLst>
            </p:cNvPr>
            <p:cNvSpPr/>
            <p:nvPr/>
          </p:nvSpPr>
          <p:spPr>
            <a:xfrm>
              <a:off x="8837182" y="4305985"/>
              <a:ext cx="1314775" cy="694353"/>
            </a:xfrm>
            <a:custGeom>
              <a:avLst/>
              <a:gdLst>
                <a:gd name="connsiteX0" fmla="*/ 0 w 1041530"/>
                <a:gd name="connsiteY0" fmla="*/ 0 h 694353"/>
                <a:gd name="connsiteX1" fmla="*/ 1041530 w 1041530"/>
                <a:gd name="connsiteY1" fmla="*/ 0 h 694353"/>
                <a:gd name="connsiteX2" fmla="*/ 1041530 w 1041530"/>
                <a:gd name="connsiteY2" fmla="*/ 694353 h 694353"/>
                <a:gd name="connsiteX3" fmla="*/ 0 w 1041530"/>
                <a:gd name="connsiteY3" fmla="*/ 694353 h 694353"/>
                <a:gd name="connsiteX4" fmla="*/ 0 w 1041530"/>
                <a:gd name="connsiteY4" fmla="*/ 0 h 694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1530" h="694353">
                  <a:moveTo>
                    <a:pt x="0" y="0"/>
                  </a:moveTo>
                  <a:lnTo>
                    <a:pt x="1041530" y="0"/>
                  </a:lnTo>
                  <a:lnTo>
                    <a:pt x="1041530" y="694353"/>
                  </a:lnTo>
                  <a:lnTo>
                    <a:pt x="0" y="69435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1440" tIns="91440" rIns="91440" bIns="91440" numCol="1" spcCol="1270" anchor="ctr" anchorCtr="0">
              <a:noAutofit/>
            </a:bodyPr>
            <a:lstStyle/>
            <a:p>
              <a:pPr marL="0" lvl="0" indent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Keri Jones</a:t>
              </a:r>
            </a:p>
          </p:txBody>
        </p:sp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B8615354-AC96-10B7-F948-AA7E5DDB985C}"/>
                </a:ext>
              </a:extLst>
            </p:cNvPr>
            <p:cNvSpPr/>
            <p:nvPr/>
          </p:nvSpPr>
          <p:spPr>
            <a:xfrm>
              <a:off x="9903099" y="4301777"/>
              <a:ext cx="694353" cy="694353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809E929-6602-A2C5-D474-D0A19DACC40F}"/>
                </a:ext>
              </a:extLst>
            </p:cNvPr>
            <p:cNvSpPr/>
            <p:nvPr/>
          </p:nvSpPr>
          <p:spPr>
            <a:xfrm>
              <a:off x="10611572" y="4299965"/>
              <a:ext cx="1314776" cy="694353"/>
            </a:xfrm>
            <a:custGeom>
              <a:avLst/>
              <a:gdLst>
                <a:gd name="connsiteX0" fmla="*/ 0 w 1314776"/>
                <a:gd name="connsiteY0" fmla="*/ 0 h 694353"/>
                <a:gd name="connsiteX1" fmla="*/ 1314776 w 1314776"/>
                <a:gd name="connsiteY1" fmla="*/ 0 h 694353"/>
                <a:gd name="connsiteX2" fmla="*/ 1314776 w 1314776"/>
                <a:gd name="connsiteY2" fmla="*/ 694353 h 694353"/>
                <a:gd name="connsiteX3" fmla="*/ 0 w 1314776"/>
                <a:gd name="connsiteY3" fmla="*/ 694353 h 694353"/>
                <a:gd name="connsiteX4" fmla="*/ 0 w 1314776"/>
                <a:gd name="connsiteY4" fmla="*/ 0 h 6943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4776" h="694353">
                  <a:moveTo>
                    <a:pt x="0" y="0"/>
                  </a:moveTo>
                  <a:lnTo>
                    <a:pt x="1314776" y="0"/>
                  </a:lnTo>
                  <a:lnTo>
                    <a:pt x="1314776" y="694353"/>
                  </a:lnTo>
                  <a:lnTo>
                    <a:pt x="0" y="69435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1440" tIns="91440" rIns="91440" bIns="91440" numCol="1" spcCol="1270" anchor="ctr" anchorCtr="0">
              <a:noAutofit/>
            </a:bodyPr>
            <a:lstStyle/>
            <a:p>
              <a:pPr marL="0" lvl="0" indent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Shaun Polley</a:t>
              </a: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9EC6927D-9472-3393-D052-68CFB868F9E8}"/>
              </a:ext>
            </a:extLst>
          </p:cNvPr>
          <p:cNvSpPr txBox="1"/>
          <p:nvPr/>
        </p:nvSpPr>
        <p:spPr>
          <a:xfrm>
            <a:off x="408373" y="843379"/>
            <a:ext cx="38885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Project Team:</a:t>
            </a:r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B69004C7-E324-9B1C-6E6E-D7A1CEFEFB59}"/>
              </a:ext>
            </a:extLst>
          </p:cNvPr>
          <p:cNvGrpSpPr/>
          <p:nvPr/>
        </p:nvGrpSpPr>
        <p:grpSpPr>
          <a:xfrm>
            <a:off x="2570303" y="1229957"/>
            <a:ext cx="2193075" cy="830997"/>
            <a:chOff x="2570303" y="1229957"/>
            <a:chExt cx="2193075" cy="830997"/>
          </a:xfrm>
        </p:grpSpPr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4EB35E96-2270-FA4B-87D7-F7D1774EE27D}"/>
                </a:ext>
              </a:extLst>
            </p:cNvPr>
            <p:cNvCxnSpPr/>
            <p:nvPr/>
          </p:nvCxnSpPr>
          <p:spPr>
            <a:xfrm flipH="1">
              <a:off x="4046040" y="1600200"/>
              <a:ext cx="717338" cy="0"/>
            </a:xfrm>
            <a:prstGeom prst="straightConnector1">
              <a:avLst/>
            </a:prstGeom>
            <a:ln w="57150">
              <a:tailEnd type="triangle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9984C9E6-982D-1F76-C66A-58BFF388AB7F}"/>
                </a:ext>
              </a:extLst>
            </p:cNvPr>
            <p:cNvSpPr txBox="1"/>
            <p:nvPr/>
          </p:nvSpPr>
          <p:spPr>
            <a:xfrm>
              <a:off x="2570303" y="1229957"/>
              <a:ext cx="1836616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/>
                <a:t>Support: Rhian Norris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32850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A6F01B4-C6AC-B154-0961-863CBE26F1F7}"/>
              </a:ext>
            </a:extLst>
          </p:cNvPr>
          <p:cNvSpPr/>
          <p:nvPr/>
        </p:nvSpPr>
        <p:spPr>
          <a:xfrm>
            <a:off x="0" y="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B862EE-8764-892E-810F-8FE4232174F2}"/>
              </a:ext>
            </a:extLst>
          </p:cNvPr>
          <p:cNvSpPr/>
          <p:nvPr/>
        </p:nvSpPr>
        <p:spPr>
          <a:xfrm>
            <a:off x="0" y="619527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F24C4E-25B4-797F-4FC3-6C4C9328B96F}"/>
              </a:ext>
            </a:extLst>
          </p:cNvPr>
          <p:cNvSpPr txBox="1"/>
          <p:nvPr/>
        </p:nvSpPr>
        <p:spPr>
          <a:xfrm>
            <a:off x="265652" y="29144"/>
            <a:ext cx="61029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Project Goals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38AB20D0-D56A-13C7-004A-F37B13C30384}"/>
              </a:ext>
            </a:extLst>
          </p:cNvPr>
          <p:cNvGrpSpPr/>
          <p:nvPr/>
        </p:nvGrpSpPr>
        <p:grpSpPr>
          <a:xfrm>
            <a:off x="1111545" y="1661361"/>
            <a:ext cx="9232774" cy="2655387"/>
            <a:chOff x="859875" y="1702965"/>
            <a:chExt cx="9232774" cy="2655387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1A8A48A0-C7B9-1E69-2B2A-97B7DD2823AB}"/>
                </a:ext>
              </a:extLst>
            </p:cNvPr>
            <p:cNvGrpSpPr/>
            <p:nvPr/>
          </p:nvGrpSpPr>
          <p:grpSpPr>
            <a:xfrm>
              <a:off x="859875" y="1702965"/>
              <a:ext cx="2407634" cy="2655387"/>
              <a:chOff x="859875" y="1702965"/>
              <a:chExt cx="2407634" cy="2655387"/>
            </a:xfrm>
          </p:grpSpPr>
          <p:cxnSp>
            <p:nvCxnSpPr>
              <p:cNvPr id="10" name="Straight Connector 9">
                <a:extLst>
                  <a:ext uri="{FF2B5EF4-FFF2-40B4-BE49-F238E27FC236}">
                    <a16:creationId xmlns:a16="http://schemas.microsoft.com/office/drawing/2014/main" id="{59656285-9184-0437-DC77-9F05FE594AA1}"/>
                  </a:ext>
                </a:extLst>
              </p:cNvPr>
              <p:cNvCxnSpPr/>
              <p:nvPr/>
            </p:nvCxnSpPr>
            <p:spPr>
              <a:xfrm>
                <a:off x="2063692" y="1702965"/>
                <a:ext cx="0" cy="1577130"/>
              </a:xfrm>
              <a:prstGeom prst="line">
                <a:avLst/>
              </a:prstGeom>
            </p:spPr>
            <p:style>
              <a:lnRef idx="3">
                <a:schemeClr val="accent6"/>
              </a:lnRef>
              <a:fillRef idx="0">
                <a:schemeClr val="accent6"/>
              </a:fillRef>
              <a:effectRef idx="2">
                <a:schemeClr val="accent6"/>
              </a:effectRef>
              <a:fontRef idx="minor">
                <a:schemeClr val="tx1"/>
              </a:fontRef>
            </p:style>
          </p:cxn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AC4451DF-85DA-6F05-ABD2-947C6024AF51}"/>
                  </a:ext>
                </a:extLst>
              </p:cNvPr>
              <p:cNvSpPr/>
              <p:nvPr/>
            </p:nvSpPr>
            <p:spPr>
              <a:xfrm>
                <a:off x="859875" y="3282464"/>
                <a:ext cx="2407634" cy="1075888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sz="2400" dirty="0"/>
                  <a:t>Create a clear plan</a:t>
                </a:r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065DDB39-10D0-90D7-BF81-6BE328667945}"/>
                </a:ext>
              </a:extLst>
            </p:cNvPr>
            <p:cNvGrpSpPr/>
            <p:nvPr/>
          </p:nvGrpSpPr>
          <p:grpSpPr>
            <a:xfrm>
              <a:off x="7685015" y="1702965"/>
              <a:ext cx="2407634" cy="2655387"/>
              <a:chOff x="859875" y="1702965"/>
              <a:chExt cx="2407634" cy="2655387"/>
            </a:xfrm>
          </p:grpSpPr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7BF27BB4-847E-C9D7-E562-219602EBAEC4}"/>
                  </a:ext>
                </a:extLst>
              </p:cNvPr>
              <p:cNvCxnSpPr/>
              <p:nvPr/>
            </p:nvCxnSpPr>
            <p:spPr>
              <a:xfrm>
                <a:off x="2063692" y="1702965"/>
                <a:ext cx="0" cy="1577130"/>
              </a:xfrm>
              <a:prstGeom prst="line">
                <a:avLst/>
              </a:prstGeom>
            </p:spPr>
            <p:style>
              <a:lnRef idx="3">
                <a:schemeClr val="accent6"/>
              </a:lnRef>
              <a:fillRef idx="0">
                <a:schemeClr val="accent6"/>
              </a:fillRef>
              <a:effectRef idx="2">
                <a:schemeClr val="accent6"/>
              </a:effectRef>
              <a:fontRef idx="minor">
                <a:schemeClr val="tx1"/>
              </a:fontRef>
            </p:style>
          </p:cxn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F0E70C29-187B-ED51-1089-40DA1D44B0E4}"/>
                  </a:ext>
                </a:extLst>
              </p:cNvPr>
              <p:cNvSpPr/>
              <p:nvPr/>
            </p:nvSpPr>
            <p:spPr>
              <a:xfrm>
                <a:off x="859875" y="3282464"/>
                <a:ext cx="2407634" cy="1075888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sz="2400" dirty="0"/>
                  <a:t>Regular review sessions</a:t>
                </a:r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CED9C347-C3C1-BFAB-1659-F373FAE02E3C}"/>
                </a:ext>
              </a:extLst>
            </p:cNvPr>
            <p:cNvGrpSpPr/>
            <p:nvPr/>
          </p:nvGrpSpPr>
          <p:grpSpPr>
            <a:xfrm>
              <a:off x="4231548" y="1702965"/>
              <a:ext cx="2407634" cy="2655387"/>
              <a:chOff x="859875" y="1702965"/>
              <a:chExt cx="2407634" cy="2655387"/>
            </a:xfrm>
          </p:grpSpPr>
          <p:cxnSp>
            <p:nvCxnSpPr>
              <p:cNvPr id="22" name="Straight Connector 21">
                <a:extLst>
                  <a:ext uri="{FF2B5EF4-FFF2-40B4-BE49-F238E27FC236}">
                    <a16:creationId xmlns:a16="http://schemas.microsoft.com/office/drawing/2014/main" id="{CBF9BF0E-F6DD-E33C-85D5-3A6CDEF7E0F2}"/>
                  </a:ext>
                </a:extLst>
              </p:cNvPr>
              <p:cNvCxnSpPr/>
              <p:nvPr/>
            </p:nvCxnSpPr>
            <p:spPr>
              <a:xfrm>
                <a:off x="2063692" y="1702965"/>
                <a:ext cx="0" cy="1577130"/>
              </a:xfrm>
              <a:prstGeom prst="line">
                <a:avLst/>
              </a:prstGeom>
            </p:spPr>
            <p:style>
              <a:lnRef idx="3">
                <a:schemeClr val="accent6"/>
              </a:lnRef>
              <a:fillRef idx="0">
                <a:schemeClr val="accent6"/>
              </a:fillRef>
              <a:effectRef idx="2">
                <a:schemeClr val="accent6"/>
              </a:effectRef>
              <a:fontRef idx="minor">
                <a:schemeClr val="tx1"/>
              </a:fontRef>
            </p:style>
          </p:cxnSp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D6D1BE8D-9C37-9DCB-87B4-D8E52FBD5529}"/>
                  </a:ext>
                </a:extLst>
              </p:cNvPr>
              <p:cNvSpPr/>
              <p:nvPr/>
            </p:nvSpPr>
            <p:spPr>
              <a:xfrm>
                <a:off x="859875" y="3282464"/>
                <a:ext cx="2407634" cy="1075888"/>
              </a:xfrm>
              <a:prstGeom prst="rect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en-GB" sz="2400" dirty="0"/>
                  <a:t>Everyone deliver on time in full</a:t>
                </a:r>
              </a:p>
            </p:txBody>
          </p:sp>
        </p:grp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568C245A-4EC7-A3C8-2CF4-5C62B08657F6}"/>
              </a:ext>
            </a:extLst>
          </p:cNvPr>
          <p:cNvGrpSpPr/>
          <p:nvPr/>
        </p:nvGrpSpPr>
        <p:grpSpPr>
          <a:xfrm>
            <a:off x="228510" y="6295802"/>
            <a:ext cx="11697838" cy="461665"/>
            <a:chOff x="228510" y="6295802"/>
            <a:chExt cx="11697838" cy="46166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9B34B15-5363-7307-34D2-51A6217B3BC6}"/>
                </a:ext>
              </a:extLst>
            </p:cNvPr>
            <p:cNvSpPr txBox="1"/>
            <p:nvPr/>
          </p:nvSpPr>
          <p:spPr>
            <a:xfrm>
              <a:off x="10550554" y="6295802"/>
              <a:ext cx="13757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17/07/24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410F04F4-B42E-9A10-3B1C-799E9C9E11D9}"/>
                </a:ext>
              </a:extLst>
            </p:cNvPr>
            <p:cNvSpPr txBox="1"/>
            <p:nvPr/>
          </p:nvSpPr>
          <p:spPr>
            <a:xfrm>
              <a:off x="4296910" y="6295802"/>
              <a:ext cx="35981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Sony UK Technology Centre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29F08CEB-E623-86B9-803B-D63D2BCD22EA}"/>
                </a:ext>
              </a:extLst>
            </p:cNvPr>
            <p:cNvSpPr txBox="1"/>
            <p:nvPr/>
          </p:nvSpPr>
          <p:spPr>
            <a:xfrm>
              <a:off x="228510" y="6295802"/>
              <a:ext cx="10416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Slide 5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1D30A09C-D16D-6112-9C5C-22CB1927B904}"/>
              </a:ext>
            </a:extLst>
          </p:cNvPr>
          <p:cNvGrpSpPr/>
          <p:nvPr/>
        </p:nvGrpSpPr>
        <p:grpSpPr>
          <a:xfrm>
            <a:off x="1389776" y="945680"/>
            <a:ext cx="9037117" cy="567519"/>
            <a:chOff x="1389776" y="945680"/>
            <a:chExt cx="9037117" cy="567519"/>
          </a:xfrm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1141AD7F-51E2-6D87-E93C-2A6A71DCAB9C}"/>
                </a:ext>
              </a:extLst>
            </p:cNvPr>
            <p:cNvSpPr txBox="1"/>
            <p:nvPr/>
          </p:nvSpPr>
          <p:spPr>
            <a:xfrm>
              <a:off x="1979831" y="966593"/>
              <a:ext cx="844706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/>
                <a:t>Introduce the new model into mass production by October 2023</a:t>
              </a:r>
            </a:p>
          </p:txBody>
        </p:sp>
        <p:pic>
          <p:nvPicPr>
            <p:cNvPr id="2050" name="Picture 2" descr="Arrow, business, goal, target icon - Download on Iconfinder">
              <a:extLst>
                <a:ext uri="{FF2B5EF4-FFF2-40B4-BE49-F238E27FC236}">
                  <a16:creationId xmlns:a16="http://schemas.microsoft.com/office/drawing/2014/main" id="{67CB3BB4-CBC3-C8AC-0C8E-F375D5EF907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89776" y="945680"/>
              <a:ext cx="567519" cy="5675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65B5AF05-EA2F-01B8-E39C-AED8441485EB}"/>
              </a:ext>
            </a:extLst>
          </p:cNvPr>
          <p:cNvGrpSpPr/>
          <p:nvPr/>
        </p:nvGrpSpPr>
        <p:grpSpPr>
          <a:xfrm>
            <a:off x="1348619" y="4972249"/>
            <a:ext cx="9088726" cy="567519"/>
            <a:chOff x="1348619" y="4972249"/>
            <a:chExt cx="9088726" cy="567519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35B10E61-DE54-FCDB-460E-C65F4BE8B320}"/>
                </a:ext>
              </a:extLst>
            </p:cNvPr>
            <p:cNvSpPr txBox="1"/>
            <p:nvPr/>
          </p:nvSpPr>
          <p:spPr>
            <a:xfrm>
              <a:off x="1990283" y="5025176"/>
              <a:ext cx="844706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/>
                <a:t>Sony to ensure this model is profitable (target 3% profit margin)</a:t>
              </a:r>
            </a:p>
          </p:txBody>
        </p:sp>
        <p:pic>
          <p:nvPicPr>
            <p:cNvPr id="7" name="Picture 2" descr="Arrow, business, goal, target icon - Download on Iconfinder">
              <a:extLst>
                <a:ext uri="{FF2B5EF4-FFF2-40B4-BE49-F238E27FC236}">
                  <a16:creationId xmlns:a16="http://schemas.microsoft.com/office/drawing/2014/main" id="{9B67F76F-1AAD-91F4-C091-7419EA9516C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48619" y="4972249"/>
              <a:ext cx="567519" cy="5675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001019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A6F01B4-C6AC-B154-0961-863CBE26F1F7}"/>
              </a:ext>
            </a:extLst>
          </p:cNvPr>
          <p:cNvSpPr/>
          <p:nvPr/>
        </p:nvSpPr>
        <p:spPr>
          <a:xfrm>
            <a:off x="0" y="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B862EE-8764-892E-810F-8FE4232174F2}"/>
              </a:ext>
            </a:extLst>
          </p:cNvPr>
          <p:cNvSpPr/>
          <p:nvPr/>
        </p:nvSpPr>
        <p:spPr>
          <a:xfrm>
            <a:off x="0" y="619527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F24C4E-25B4-797F-4FC3-6C4C9328B96F}"/>
              </a:ext>
            </a:extLst>
          </p:cNvPr>
          <p:cNvSpPr txBox="1"/>
          <p:nvPr/>
        </p:nvSpPr>
        <p:spPr>
          <a:xfrm>
            <a:off x="265652" y="29144"/>
            <a:ext cx="61029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Project Scope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568C245A-4EC7-A3C8-2CF4-5C62B08657F6}"/>
              </a:ext>
            </a:extLst>
          </p:cNvPr>
          <p:cNvGrpSpPr/>
          <p:nvPr/>
        </p:nvGrpSpPr>
        <p:grpSpPr>
          <a:xfrm>
            <a:off x="228510" y="6295802"/>
            <a:ext cx="11697838" cy="461665"/>
            <a:chOff x="228510" y="6295802"/>
            <a:chExt cx="11697838" cy="46166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9B34B15-5363-7307-34D2-51A6217B3BC6}"/>
                </a:ext>
              </a:extLst>
            </p:cNvPr>
            <p:cNvSpPr txBox="1"/>
            <p:nvPr/>
          </p:nvSpPr>
          <p:spPr>
            <a:xfrm>
              <a:off x="10550554" y="6295802"/>
              <a:ext cx="13757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17/07/24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410F04F4-B42E-9A10-3B1C-799E9C9E11D9}"/>
                </a:ext>
              </a:extLst>
            </p:cNvPr>
            <p:cNvSpPr txBox="1"/>
            <p:nvPr/>
          </p:nvSpPr>
          <p:spPr>
            <a:xfrm>
              <a:off x="4296910" y="6295802"/>
              <a:ext cx="35981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Sony UK Technology Centre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29F08CEB-E623-86B9-803B-D63D2BCD22EA}"/>
                </a:ext>
              </a:extLst>
            </p:cNvPr>
            <p:cNvSpPr txBox="1"/>
            <p:nvPr/>
          </p:nvSpPr>
          <p:spPr>
            <a:xfrm>
              <a:off x="228510" y="6295802"/>
              <a:ext cx="10416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Slide 6</a:t>
              </a: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6CF5B2B2-36CB-96AD-216B-69998676556F}"/>
              </a:ext>
            </a:extLst>
          </p:cNvPr>
          <p:cNvSpPr txBox="1"/>
          <p:nvPr/>
        </p:nvSpPr>
        <p:spPr>
          <a:xfrm>
            <a:off x="12527696" y="779130"/>
            <a:ext cx="5857782" cy="5021055"/>
          </a:xfrm>
          <a:prstGeom prst="rect">
            <a:avLst/>
          </a:prstGeom>
          <a:noFill/>
          <a:ln w="19050"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dirty="0"/>
              <a:t>What is not included: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Upgrading any lines separate to the new model (automation)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Introducing any other new model into production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Any other model scheduled to run during the installation period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Anything after the mass production handover (after sign off)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374A628-8EA4-22DD-1DDF-70835674B353}"/>
              </a:ext>
            </a:extLst>
          </p:cNvPr>
          <p:cNvSpPr txBox="1"/>
          <p:nvPr/>
        </p:nvSpPr>
        <p:spPr>
          <a:xfrm>
            <a:off x="3117541" y="918472"/>
            <a:ext cx="5956916" cy="5021055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dirty="0"/>
              <a:t>What is included: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Introducing project ‘x’ into mass production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Building &amp; installing new equipment to be used within production on project ‘x’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Mainline production concept change to accommodate new line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Material order approval for new model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Hiring &amp; training staff on project processes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Quoting the material &amp; manufacturing cost</a:t>
            </a:r>
          </a:p>
        </p:txBody>
      </p:sp>
    </p:spTree>
    <p:extLst>
      <p:ext uri="{BB962C8B-B14F-4D97-AF65-F5344CB8AC3E}">
        <p14:creationId xmlns:p14="http://schemas.microsoft.com/office/powerpoint/2010/main" val="528561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A6F01B4-C6AC-B154-0961-863CBE26F1F7}"/>
              </a:ext>
            </a:extLst>
          </p:cNvPr>
          <p:cNvSpPr/>
          <p:nvPr/>
        </p:nvSpPr>
        <p:spPr>
          <a:xfrm>
            <a:off x="0" y="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B862EE-8764-892E-810F-8FE4232174F2}"/>
              </a:ext>
            </a:extLst>
          </p:cNvPr>
          <p:cNvSpPr/>
          <p:nvPr/>
        </p:nvSpPr>
        <p:spPr>
          <a:xfrm>
            <a:off x="0" y="619527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F24C4E-25B4-797F-4FC3-6C4C9328B96F}"/>
              </a:ext>
            </a:extLst>
          </p:cNvPr>
          <p:cNvSpPr txBox="1"/>
          <p:nvPr/>
        </p:nvSpPr>
        <p:spPr>
          <a:xfrm>
            <a:off x="265652" y="29144"/>
            <a:ext cx="61029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Project Scope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568C245A-4EC7-A3C8-2CF4-5C62B08657F6}"/>
              </a:ext>
            </a:extLst>
          </p:cNvPr>
          <p:cNvGrpSpPr/>
          <p:nvPr/>
        </p:nvGrpSpPr>
        <p:grpSpPr>
          <a:xfrm>
            <a:off x="228510" y="6295802"/>
            <a:ext cx="11697838" cy="461665"/>
            <a:chOff x="228510" y="6295802"/>
            <a:chExt cx="11697838" cy="461665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E9B34B15-5363-7307-34D2-51A6217B3BC6}"/>
                </a:ext>
              </a:extLst>
            </p:cNvPr>
            <p:cNvSpPr txBox="1"/>
            <p:nvPr/>
          </p:nvSpPr>
          <p:spPr>
            <a:xfrm>
              <a:off x="10550554" y="6295802"/>
              <a:ext cx="13757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17/07/24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410F04F4-B42E-9A10-3B1C-799E9C9E11D9}"/>
                </a:ext>
              </a:extLst>
            </p:cNvPr>
            <p:cNvSpPr txBox="1"/>
            <p:nvPr/>
          </p:nvSpPr>
          <p:spPr>
            <a:xfrm>
              <a:off x="4296910" y="6295802"/>
              <a:ext cx="35981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Sony UK Technology Centre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29F08CEB-E623-86B9-803B-D63D2BCD22EA}"/>
                </a:ext>
              </a:extLst>
            </p:cNvPr>
            <p:cNvSpPr txBox="1"/>
            <p:nvPr/>
          </p:nvSpPr>
          <p:spPr>
            <a:xfrm>
              <a:off x="228510" y="6295802"/>
              <a:ext cx="10416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Slide 6</a:t>
              </a: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6CF5B2B2-36CB-96AD-216B-69998676556F}"/>
              </a:ext>
            </a:extLst>
          </p:cNvPr>
          <p:cNvSpPr txBox="1"/>
          <p:nvPr/>
        </p:nvSpPr>
        <p:spPr>
          <a:xfrm>
            <a:off x="6146538" y="887289"/>
            <a:ext cx="5857782" cy="5021055"/>
          </a:xfrm>
          <a:prstGeom prst="rect">
            <a:avLst/>
          </a:prstGeom>
          <a:noFill/>
          <a:ln w="19050"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dirty="0"/>
              <a:t>What is not included: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Upgrading any lines separate to the new model (automation)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Introducing any other new model into production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Any other model scheduled to run during the installation period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Anything after the mass production handover (after sign off)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374A628-8EA4-22DD-1DDF-70835674B353}"/>
              </a:ext>
            </a:extLst>
          </p:cNvPr>
          <p:cNvSpPr txBox="1"/>
          <p:nvPr/>
        </p:nvSpPr>
        <p:spPr>
          <a:xfrm>
            <a:off x="108867" y="888976"/>
            <a:ext cx="5956916" cy="5021055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dirty="0"/>
              <a:t>What is included: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Introducing project ‘x’ into mass production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Building &amp; installing new equipment to be used within production on project ‘x’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Mainline production concept change to accommodate new line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Material order approval for new model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Hiring &amp; training staff on project processes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Quoting the material &amp; manufacturing cost</a:t>
            </a:r>
          </a:p>
        </p:txBody>
      </p:sp>
    </p:spTree>
    <p:extLst>
      <p:ext uri="{BB962C8B-B14F-4D97-AF65-F5344CB8AC3E}">
        <p14:creationId xmlns:p14="http://schemas.microsoft.com/office/powerpoint/2010/main" val="286378341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A6F01B4-C6AC-B154-0961-863CBE26F1F7}"/>
              </a:ext>
            </a:extLst>
          </p:cNvPr>
          <p:cNvSpPr/>
          <p:nvPr/>
        </p:nvSpPr>
        <p:spPr>
          <a:xfrm>
            <a:off x="0" y="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B862EE-8764-892E-810F-8FE4232174F2}"/>
              </a:ext>
            </a:extLst>
          </p:cNvPr>
          <p:cNvSpPr/>
          <p:nvPr/>
        </p:nvSpPr>
        <p:spPr>
          <a:xfrm>
            <a:off x="0" y="619527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F24C4E-25B4-797F-4FC3-6C4C9328B96F}"/>
              </a:ext>
            </a:extLst>
          </p:cNvPr>
          <p:cNvSpPr txBox="1"/>
          <p:nvPr/>
        </p:nvSpPr>
        <p:spPr>
          <a:xfrm>
            <a:off x="265652" y="29144"/>
            <a:ext cx="61029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Key Milestones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1AECF8C-D2F9-EA71-F017-2689CE09B680}"/>
              </a:ext>
            </a:extLst>
          </p:cNvPr>
          <p:cNvGrpSpPr/>
          <p:nvPr/>
        </p:nvGrpSpPr>
        <p:grpSpPr>
          <a:xfrm>
            <a:off x="228510" y="6295802"/>
            <a:ext cx="11697838" cy="461665"/>
            <a:chOff x="228510" y="6295802"/>
            <a:chExt cx="11697838" cy="461665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943ACC48-2D84-72E5-7037-F9F8CDBB648A}"/>
                </a:ext>
              </a:extLst>
            </p:cNvPr>
            <p:cNvSpPr txBox="1"/>
            <p:nvPr/>
          </p:nvSpPr>
          <p:spPr>
            <a:xfrm>
              <a:off x="10550554" y="6295802"/>
              <a:ext cx="13757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17/07/24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613DAF5-3283-16ED-0633-647251C7E2FB}"/>
                </a:ext>
              </a:extLst>
            </p:cNvPr>
            <p:cNvSpPr txBox="1"/>
            <p:nvPr/>
          </p:nvSpPr>
          <p:spPr>
            <a:xfrm>
              <a:off x="4296910" y="6295802"/>
              <a:ext cx="35981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Sony UK Technology Centre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07648D65-8AF7-F768-30B2-A15171DE0909}"/>
                </a:ext>
              </a:extLst>
            </p:cNvPr>
            <p:cNvSpPr txBox="1"/>
            <p:nvPr/>
          </p:nvSpPr>
          <p:spPr>
            <a:xfrm>
              <a:off x="228510" y="6295802"/>
              <a:ext cx="10416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Slide 7</a:t>
              </a:r>
            </a:p>
          </p:txBody>
        </p:sp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C981A42C-543B-748F-D9B0-1B8C0EEBFBB3}"/>
              </a:ext>
            </a:extLst>
          </p:cNvPr>
          <p:cNvSpPr/>
          <p:nvPr/>
        </p:nvSpPr>
        <p:spPr>
          <a:xfrm>
            <a:off x="352423" y="2454101"/>
            <a:ext cx="11487151" cy="348478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Off-page Connector 6">
            <a:extLst>
              <a:ext uri="{FF2B5EF4-FFF2-40B4-BE49-F238E27FC236}">
                <a16:creationId xmlns:a16="http://schemas.microsoft.com/office/drawing/2014/main" id="{D24C4C90-3A56-ECAF-EACE-BB59C275B432}"/>
              </a:ext>
            </a:extLst>
          </p:cNvPr>
          <p:cNvSpPr/>
          <p:nvPr/>
        </p:nvSpPr>
        <p:spPr>
          <a:xfrm>
            <a:off x="1402117" y="2089613"/>
            <a:ext cx="1143118" cy="955245"/>
          </a:xfrm>
          <a:prstGeom prst="flowChartOffpageConnector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Flowchart: Off-page Connector 8">
            <a:extLst>
              <a:ext uri="{FF2B5EF4-FFF2-40B4-BE49-F238E27FC236}">
                <a16:creationId xmlns:a16="http://schemas.microsoft.com/office/drawing/2014/main" id="{CAEC8FAA-48E1-8E34-DA77-A112DD90F28A}"/>
              </a:ext>
            </a:extLst>
          </p:cNvPr>
          <p:cNvSpPr/>
          <p:nvPr/>
        </p:nvSpPr>
        <p:spPr>
          <a:xfrm>
            <a:off x="4049087" y="2089613"/>
            <a:ext cx="1143118" cy="955245"/>
          </a:xfrm>
          <a:prstGeom prst="flowChartOffpageConnector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Flowchart: Off-page Connector 11">
            <a:extLst>
              <a:ext uri="{FF2B5EF4-FFF2-40B4-BE49-F238E27FC236}">
                <a16:creationId xmlns:a16="http://schemas.microsoft.com/office/drawing/2014/main" id="{74094295-3E72-E643-BAA1-B0568C3B27AE}"/>
              </a:ext>
            </a:extLst>
          </p:cNvPr>
          <p:cNvSpPr/>
          <p:nvPr/>
        </p:nvSpPr>
        <p:spPr>
          <a:xfrm>
            <a:off x="6828030" y="2089613"/>
            <a:ext cx="1143118" cy="955245"/>
          </a:xfrm>
          <a:prstGeom prst="flowChartOffpageConnector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Flowchart: Off-page Connector 12">
            <a:extLst>
              <a:ext uri="{FF2B5EF4-FFF2-40B4-BE49-F238E27FC236}">
                <a16:creationId xmlns:a16="http://schemas.microsoft.com/office/drawing/2014/main" id="{0A1AA2D6-A779-FD21-110B-01B19E1AB8E0}"/>
              </a:ext>
            </a:extLst>
          </p:cNvPr>
          <p:cNvSpPr/>
          <p:nvPr/>
        </p:nvSpPr>
        <p:spPr>
          <a:xfrm>
            <a:off x="9646765" y="2089613"/>
            <a:ext cx="1143118" cy="955245"/>
          </a:xfrm>
          <a:prstGeom prst="flowChartOffpageConnector">
            <a:avLst/>
          </a:prstGeom>
          <a:solidFill>
            <a:schemeClr val="bg1"/>
          </a:solidFill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51FE3C9-D886-3620-CA52-BED6D66AE415}"/>
              </a:ext>
            </a:extLst>
          </p:cNvPr>
          <p:cNvSpPr txBox="1"/>
          <p:nvPr/>
        </p:nvSpPr>
        <p:spPr>
          <a:xfrm>
            <a:off x="781995" y="3923400"/>
            <a:ext cx="2243577" cy="193899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Design freeze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/>
              <a:t>Final </a:t>
            </a:r>
            <a:r>
              <a:rPr lang="en-GB" sz="2400" b="1" dirty="0"/>
              <a:t>B</a:t>
            </a:r>
            <a:r>
              <a:rPr lang="en-GB" sz="2400" dirty="0"/>
              <a:t>ill </a:t>
            </a:r>
            <a:r>
              <a:rPr lang="en-GB" sz="2400" b="1" dirty="0"/>
              <a:t>O</a:t>
            </a:r>
            <a:r>
              <a:rPr lang="en-GB" sz="2400" dirty="0"/>
              <a:t>f </a:t>
            </a:r>
            <a:r>
              <a:rPr lang="en-GB" sz="2400" b="1" dirty="0"/>
              <a:t>M</a:t>
            </a:r>
            <a:r>
              <a:rPr lang="en-GB" sz="2400" dirty="0"/>
              <a:t>aterials submitted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/>
              <a:t>BOM built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6A7B3C9-3E05-5A14-6109-526C77E44809}"/>
              </a:ext>
            </a:extLst>
          </p:cNvPr>
          <p:cNvSpPr txBox="1"/>
          <p:nvPr/>
        </p:nvSpPr>
        <p:spPr>
          <a:xfrm>
            <a:off x="6271774" y="3930930"/>
            <a:ext cx="2243576" cy="193899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Production readiness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/>
              <a:t>Equipment installed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/>
              <a:t>Manning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AFD81F8-1421-360A-6BCE-0FC5E69AF3FD}"/>
              </a:ext>
            </a:extLst>
          </p:cNvPr>
          <p:cNvSpPr txBox="1"/>
          <p:nvPr/>
        </p:nvSpPr>
        <p:spPr>
          <a:xfrm>
            <a:off x="3292170" y="3930930"/>
            <a:ext cx="2707035" cy="193899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Material availability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/>
              <a:t>BOM approval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b="1" dirty="0"/>
              <a:t>A</a:t>
            </a:r>
            <a:r>
              <a:rPr lang="en-GB" sz="2400" dirty="0"/>
              <a:t>dvanced </a:t>
            </a:r>
            <a:r>
              <a:rPr lang="en-GB" sz="2400" b="1" dirty="0"/>
              <a:t>O</a:t>
            </a:r>
            <a:r>
              <a:rPr lang="en-GB" sz="2400" dirty="0"/>
              <a:t>rder </a:t>
            </a:r>
            <a:r>
              <a:rPr lang="en-GB" sz="2400" b="1" dirty="0"/>
              <a:t>M</a:t>
            </a:r>
            <a:r>
              <a:rPr lang="en-GB" sz="2400" dirty="0"/>
              <a:t>eeting approval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/>
              <a:t>Material arrival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E5C161D-4B98-4181-042D-BFFA38A8573B}"/>
              </a:ext>
            </a:extLst>
          </p:cNvPr>
          <p:cNvSpPr txBox="1"/>
          <p:nvPr/>
        </p:nvSpPr>
        <p:spPr>
          <a:xfrm>
            <a:off x="8716709" y="3926065"/>
            <a:ext cx="2989513" cy="193899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Shipment to customer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/>
              <a:t>Built units passed inspection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/>
              <a:t>Selling system set up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2F436EC0-5206-5FFA-1267-16FF54C5BBA9}"/>
              </a:ext>
            </a:extLst>
          </p:cNvPr>
          <p:cNvCxnSpPr/>
          <p:nvPr/>
        </p:nvCxnSpPr>
        <p:spPr>
          <a:xfrm>
            <a:off x="1979629" y="3110847"/>
            <a:ext cx="0" cy="763571"/>
          </a:xfrm>
          <a:prstGeom prst="line">
            <a:avLst/>
          </a:prstGeom>
          <a:ln w="38100">
            <a:solidFill>
              <a:srgbClr val="F9F4E7"/>
            </a:solidFill>
            <a:prstDash val="sys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68BD112-63F0-AEBF-FD4A-FF11A802E034}"/>
              </a:ext>
            </a:extLst>
          </p:cNvPr>
          <p:cNvCxnSpPr/>
          <p:nvPr/>
        </p:nvCxnSpPr>
        <p:spPr>
          <a:xfrm>
            <a:off x="4630132" y="3110847"/>
            <a:ext cx="0" cy="763571"/>
          </a:xfrm>
          <a:prstGeom prst="line">
            <a:avLst/>
          </a:prstGeom>
          <a:ln w="38100">
            <a:solidFill>
              <a:srgbClr val="F9F4E7"/>
            </a:solidFill>
            <a:prstDash val="sys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ADB6CE0-4AC7-F2F3-EBF7-5B68BF95B3A3}"/>
              </a:ext>
            </a:extLst>
          </p:cNvPr>
          <p:cNvCxnSpPr/>
          <p:nvPr/>
        </p:nvCxnSpPr>
        <p:spPr>
          <a:xfrm>
            <a:off x="7403184" y="3120274"/>
            <a:ext cx="0" cy="763571"/>
          </a:xfrm>
          <a:prstGeom prst="line">
            <a:avLst/>
          </a:prstGeom>
          <a:ln w="38100">
            <a:solidFill>
              <a:srgbClr val="F9F4E7"/>
            </a:solidFill>
            <a:prstDash val="sys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9A3B8D8-BE13-E70D-944D-EA052A15DBA3}"/>
              </a:ext>
            </a:extLst>
          </p:cNvPr>
          <p:cNvCxnSpPr/>
          <p:nvPr/>
        </p:nvCxnSpPr>
        <p:spPr>
          <a:xfrm>
            <a:off x="10223369" y="3120273"/>
            <a:ext cx="0" cy="763571"/>
          </a:xfrm>
          <a:prstGeom prst="line">
            <a:avLst/>
          </a:prstGeom>
          <a:ln w="38100">
            <a:solidFill>
              <a:srgbClr val="F9F4E7"/>
            </a:solidFill>
            <a:prstDash val="sys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C05A3977-9CDD-9761-EF03-D3752D17684A}"/>
              </a:ext>
            </a:extLst>
          </p:cNvPr>
          <p:cNvSpPr txBox="1"/>
          <p:nvPr/>
        </p:nvSpPr>
        <p:spPr>
          <a:xfrm>
            <a:off x="2495911" y="995608"/>
            <a:ext cx="75358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The important milestones within this project are: </a:t>
            </a:r>
          </a:p>
        </p:txBody>
      </p:sp>
      <p:pic>
        <p:nvPicPr>
          <p:cNvPr id="1026" name="Picture 2" descr="Manufacture PNG Transparent Images - PNG All">
            <a:extLst>
              <a:ext uri="{FF2B5EF4-FFF2-40B4-BE49-F238E27FC236}">
                <a16:creationId xmlns:a16="http://schemas.microsoft.com/office/drawing/2014/main" id="{9AD139B5-1470-D345-9998-F1446BA6D1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5462" y="2176787"/>
            <a:ext cx="1105686" cy="686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70A9208B-24B1-24E1-D07D-D306BDB48C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3261" y="2117819"/>
            <a:ext cx="797346" cy="797346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C8ECAA96-A683-B544-39BE-8731DC27C2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16113" y="2324528"/>
            <a:ext cx="965750" cy="484846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3DCB6D93-6BF6-2B94-404B-FEC62E6213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2859" y="1984233"/>
            <a:ext cx="1041634" cy="1041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03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 animBg="1"/>
      <p:bldP spid="17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A6F01B4-C6AC-B154-0961-863CBE26F1F7}"/>
              </a:ext>
            </a:extLst>
          </p:cNvPr>
          <p:cNvSpPr/>
          <p:nvPr/>
        </p:nvSpPr>
        <p:spPr>
          <a:xfrm>
            <a:off x="0" y="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B862EE-8764-892E-810F-8FE4232174F2}"/>
              </a:ext>
            </a:extLst>
          </p:cNvPr>
          <p:cNvSpPr/>
          <p:nvPr/>
        </p:nvSpPr>
        <p:spPr>
          <a:xfrm>
            <a:off x="0" y="619527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F24C4E-25B4-797F-4FC3-6C4C9328B96F}"/>
              </a:ext>
            </a:extLst>
          </p:cNvPr>
          <p:cNvSpPr txBox="1"/>
          <p:nvPr/>
        </p:nvSpPr>
        <p:spPr>
          <a:xfrm>
            <a:off x="265651" y="29144"/>
            <a:ext cx="727605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Timeline &amp; Work Breakdown Structure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14737F1-F202-6F4E-56A3-CA3E2F3C6094}"/>
              </a:ext>
            </a:extLst>
          </p:cNvPr>
          <p:cNvGrpSpPr/>
          <p:nvPr/>
        </p:nvGrpSpPr>
        <p:grpSpPr>
          <a:xfrm>
            <a:off x="228510" y="6295802"/>
            <a:ext cx="11697838" cy="461665"/>
            <a:chOff x="228510" y="6295802"/>
            <a:chExt cx="11697838" cy="461665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56BCC610-6AA1-5420-BADA-F4DC13EB6FFE}"/>
                </a:ext>
              </a:extLst>
            </p:cNvPr>
            <p:cNvSpPr txBox="1"/>
            <p:nvPr/>
          </p:nvSpPr>
          <p:spPr>
            <a:xfrm>
              <a:off x="10550554" y="6295802"/>
              <a:ext cx="13757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17/07/24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52533863-D144-DA22-213B-AF4C473E7604}"/>
                </a:ext>
              </a:extLst>
            </p:cNvPr>
            <p:cNvSpPr txBox="1"/>
            <p:nvPr/>
          </p:nvSpPr>
          <p:spPr>
            <a:xfrm>
              <a:off x="4296910" y="6295802"/>
              <a:ext cx="35981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Sony UK Technology Centre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4C84E294-67AF-DB6B-4D47-31A20CBCE974}"/>
                </a:ext>
              </a:extLst>
            </p:cNvPr>
            <p:cNvSpPr txBox="1"/>
            <p:nvPr/>
          </p:nvSpPr>
          <p:spPr>
            <a:xfrm>
              <a:off x="228510" y="6295802"/>
              <a:ext cx="10416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Slide 8</a:t>
              </a:r>
            </a:p>
          </p:txBody>
        </p:sp>
      </p:grp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C3A8B96-2B83-4D82-C5CF-A54F5C8FF247}"/>
              </a:ext>
            </a:extLst>
          </p:cNvPr>
          <p:cNvSpPr/>
          <p:nvPr/>
        </p:nvSpPr>
        <p:spPr>
          <a:xfrm>
            <a:off x="5707335" y="1497827"/>
            <a:ext cx="91440" cy="329109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6769" y="0"/>
                </a:moveTo>
                <a:lnTo>
                  <a:pt x="46769" y="164600"/>
                </a:lnTo>
                <a:lnTo>
                  <a:pt x="45720" y="164600"/>
                </a:lnTo>
                <a:lnTo>
                  <a:pt x="45720" y="329109"/>
                </a:lnTo>
              </a:path>
            </a:pathLst>
          </a:custGeom>
          <a:noFill/>
        </p:spPr>
        <p:style>
          <a:lnRef idx="2">
            <a:schemeClr val="accent1">
              <a:tint val="9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396AAA48-9A7F-5399-FD2C-80FA353895B7}"/>
              </a:ext>
            </a:extLst>
          </p:cNvPr>
          <p:cNvSpPr/>
          <p:nvPr/>
        </p:nvSpPr>
        <p:spPr>
          <a:xfrm>
            <a:off x="4970728" y="714451"/>
            <a:ext cx="1566753" cy="783376"/>
          </a:xfrm>
          <a:custGeom>
            <a:avLst/>
            <a:gdLst>
              <a:gd name="connsiteX0" fmla="*/ 0 w 1566753"/>
              <a:gd name="connsiteY0" fmla="*/ 0 h 783376"/>
              <a:gd name="connsiteX1" fmla="*/ 1566753 w 1566753"/>
              <a:gd name="connsiteY1" fmla="*/ 0 h 783376"/>
              <a:gd name="connsiteX2" fmla="*/ 1566753 w 1566753"/>
              <a:gd name="connsiteY2" fmla="*/ 783376 h 783376"/>
              <a:gd name="connsiteX3" fmla="*/ 0 w 1566753"/>
              <a:gd name="connsiteY3" fmla="*/ 783376 h 783376"/>
              <a:gd name="connsiteX4" fmla="*/ 0 w 1566753"/>
              <a:gd name="connsiteY4" fmla="*/ 0 h 783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66753" h="783376">
                <a:moveTo>
                  <a:pt x="0" y="0"/>
                </a:moveTo>
                <a:lnTo>
                  <a:pt x="1566753" y="0"/>
                </a:lnTo>
                <a:lnTo>
                  <a:pt x="1566753" y="783376"/>
                </a:lnTo>
                <a:lnTo>
                  <a:pt x="0" y="783376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8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8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240" tIns="15240" rIns="15240" bIns="15240" numCol="1" spcCol="1270" anchor="ctr" anchorCtr="0">
            <a:noAutofit/>
          </a:bodyPr>
          <a:lstStyle/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>
                <a:solidFill>
                  <a:schemeClr val="tx1"/>
                </a:solidFill>
              </a:rPr>
              <a:t>New Model Project</a:t>
            </a:r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A4E42F8C-AFB0-CE11-991A-9E00A4488503}"/>
              </a:ext>
            </a:extLst>
          </p:cNvPr>
          <p:cNvGrpSpPr/>
          <p:nvPr/>
        </p:nvGrpSpPr>
        <p:grpSpPr>
          <a:xfrm>
            <a:off x="9034370" y="2610314"/>
            <a:ext cx="1877064" cy="2412275"/>
            <a:chOff x="9034370" y="2610314"/>
            <a:chExt cx="1877064" cy="2412275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D024D4C-690A-0D98-1137-4C5C03E4925C}"/>
                </a:ext>
              </a:extLst>
            </p:cNvPr>
            <p:cNvSpPr/>
            <p:nvPr/>
          </p:nvSpPr>
          <p:spPr>
            <a:xfrm>
              <a:off x="9034370" y="2610314"/>
              <a:ext cx="235013" cy="2020587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2020587"/>
                  </a:lnTo>
                  <a:lnTo>
                    <a:pt x="235013" y="2020587"/>
                  </a:lnTo>
                </a:path>
              </a:pathLst>
            </a:custGeom>
            <a:noFill/>
          </p:spPr>
          <p:style>
            <a:lnRef idx="2">
              <a:schemeClr val="accent1">
                <a:tint val="7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7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400F73-AB09-6D85-A33D-878758959C84}"/>
                </a:ext>
              </a:extLst>
            </p:cNvPr>
            <p:cNvSpPr/>
            <p:nvPr/>
          </p:nvSpPr>
          <p:spPr>
            <a:xfrm>
              <a:off x="9034370" y="2610314"/>
              <a:ext cx="235013" cy="814449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814449"/>
                  </a:lnTo>
                  <a:lnTo>
                    <a:pt x="235013" y="814449"/>
                  </a:lnTo>
                </a:path>
              </a:pathLst>
            </a:custGeom>
            <a:noFill/>
          </p:spPr>
          <p:style>
            <a:lnRef idx="2">
              <a:schemeClr val="accent1">
                <a:tint val="7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7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6D0E872B-7045-4783-D8FC-3D4B59C37BF5}"/>
                </a:ext>
              </a:extLst>
            </p:cNvPr>
            <p:cNvSpPr/>
            <p:nvPr/>
          </p:nvSpPr>
          <p:spPr>
            <a:xfrm>
              <a:off x="9269383" y="2939332"/>
              <a:ext cx="1566753" cy="970862"/>
            </a:xfrm>
            <a:custGeom>
              <a:avLst/>
              <a:gdLst>
                <a:gd name="connsiteX0" fmla="*/ 0 w 1566753"/>
                <a:gd name="connsiteY0" fmla="*/ 0 h 970862"/>
                <a:gd name="connsiteX1" fmla="*/ 1566753 w 1566753"/>
                <a:gd name="connsiteY1" fmla="*/ 0 h 970862"/>
                <a:gd name="connsiteX2" fmla="*/ 1566753 w 1566753"/>
                <a:gd name="connsiteY2" fmla="*/ 970862 h 970862"/>
                <a:gd name="connsiteX3" fmla="*/ 0 w 1566753"/>
                <a:gd name="connsiteY3" fmla="*/ 970862 h 970862"/>
                <a:gd name="connsiteX4" fmla="*/ 0 w 1566753"/>
                <a:gd name="connsiteY4" fmla="*/ 0 h 970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66753" h="970862">
                  <a:moveTo>
                    <a:pt x="0" y="0"/>
                  </a:moveTo>
                  <a:lnTo>
                    <a:pt x="1566753" y="0"/>
                  </a:lnTo>
                  <a:lnTo>
                    <a:pt x="1566753" y="970862"/>
                  </a:lnTo>
                  <a:lnTo>
                    <a:pt x="0" y="970862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>
                  <a:solidFill>
                    <a:schemeClr val="tx1"/>
                  </a:solidFill>
                </a:rPr>
                <a:t>Recruitment Plan</a:t>
              </a:r>
              <a:endParaRPr lang="en-GB" sz="2400" kern="1200" dirty="0">
                <a:solidFill>
                  <a:schemeClr val="tx1"/>
                </a:solidFill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92CADF8-E193-8618-FF86-B50579312DD2}"/>
                </a:ext>
              </a:extLst>
            </p:cNvPr>
            <p:cNvSpPr/>
            <p:nvPr/>
          </p:nvSpPr>
          <p:spPr>
            <a:xfrm>
              <a:off x="9269383" y="4239213"/>
              <a:ext cx="1642051" cy="783376"/>
            </a:xfrm>
            <a:custGeom>
              <a:avLst/>
              <a:gdLst>
                <a:gd name="connsiteX0" fmla="*/ 0 w 1642051"/>
                <a:gd name="connsiteY0" fmla="*/ 0 h 783376"/>
                <a:gd name="connsiteX1" fmla="*/ 1642051 w 1642051"/>
                <a:gd name="connsiteY1" fmla="*/ 0 h 783376"/>
                <a:gd name="connsiteX2" fmla="*/ 1642051 w 1642051"/>
                <a:gd name="connsiteY2" fmla="*/ 783376 h 783376"/>
                <a:gd name="connsiteX3" fmla="*/ 0 w 1642051"/>
                <a:gd name="connsiteY3" fmla="*/ 783376 h 783376"/>
                <a:gd name="connsiteX4" fmla="*/ 0 w 1642051"/>
                <a:gd name="connsiteY4" fmla="*/ 0 h 783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2051" h="783376">
                  <a:moveTo>
                    <a:pt x="0" y="0"/>
                  </a:moveTo>
                  <a:lnTo>
                    <a:pt x="1642051" y="0"/>
                  </a:lnTo>
                  <a:lnTo>
                    <a:pt x="1642051" y="783376"/>
                  </a:lnTo>
                  <a:lnTo>
                    <a:pt x="0" y="78337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solidFill>
                    <a:schemeClr val="tx1"/>
                  </a:solidFill>
                </a:rPr>
                <a:t>Induction</a:t>
              </a:r>
            </a:p>
          </p:txBody>
        </p:sp>
      </p:grpSp>
      <p:grpSp>
        <p:nvGrpSpPr>
          <p:cNvPr id="47" name="Group 46">
            <a:extLst>
              <a:ext uri="{FF2B5EF4-FFF2-40B4-BE49-F238E27FC236}">
                <a16:creationId xmlns:a16="http://schemas.microsoft.com/office/drawing/2014/main" id="{071C3DAF-06ED-1943-51EE-2888B7A390A1}"/>
              </a:ext>
            </a:extLst>
          </p:cNvPr>
          <p:cNvGrpSpPr/>
          <p:nvPr/>
        </p:nvGrpSpPr>
        <p:grpSpPr>
          <a:xfrm>
            <a:off x="7017851" y="2610314"/>
            <a:ext cx="1922513" cy="3337184"/>
            <a:chOff x="7017851" y="2610314"/>
            <a:chExt cx="1922513" cy="3337184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C0E0449-4482-56C3-350B-0BCF3B2FF10F}"/>
                </a:ext>
              </a:extLst>
            </p:cNvPr>
            <p:cNvSpPr/>
            <p:nvPr/>
          </p:nvSpPr>
          <p:spPr>
            <a:xfrm>
              <a:off x="7017851" y="2610314"/>
              <a:ext cx="254359" cy="2945496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2945496"/>
                  </a:lnTo>
                  <a:lnTo>
                    <a:pt x="254359" y="2945496"/>
                  </a:lnTo>
                </a:path>
              </a:pathLst>
            </a:custGeom>
            <a:noFill/>
          </p:spPr>
          <p:style>
            <a:lnRef idx="2">
              <a:schemeClr val="accent1">
                <a:tint val="7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7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90BBFFE-0A95-9ACE-AEF5-40AC2EC08D1A}"/>
                </a:ext>
              </a:extLst>
            </p:cNvPr>
            <p:cNvSpPr/>
            <p:nvPr/>
          </p:nvSpPr>
          <p:spPr>
            <a:xfrm>
              <a:off x="7017851" y="2610314"/>
              <a:ext cx="254359" cy="1833101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1833101"/>
                  </a:lnTo>
                  <a:lnTo>
                    <a:pt x="254359" y="1833101"/>
                  </a:lnTo>
                </a:path>
              </a:pathLst>
            </a:custGeom>
            <a:noFill/>
          </p:spPr>
          <p:style>
            <a:lnRef idx="2">
              <a:schemeClr val="accent1">
                <a:tint val="7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7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9164C28-F14F-94F6-BECE-9918BF8685B6}"/>
                </a:ext>
              </a:extLst>
            </p:cNvPr>
            <p:cNvSpPr/>
            <p:nvPr/>
          </p:nvSpPr>
          <p:spPr>
            <a:xfrm>
              <a:off x="7017851" y="2610314"/>
              <a:ext cx="254359" cy="720706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720706"/>
                  </a:lnTo>
                  <a:lnTo>
                    <a:pt x="254359" y="720706"/>
                  </a:lnTo>
                </a:path>
              </a:pathLst>
            </a:custGeom>
            <a:noFill/>
          </p:spPr>
          <p:style>
            <a:lnRef idx="2">
              <a:schemeClr val="accent1">
                <a:tint val="7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7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E1F4B2C-2352-F871-A033-B96B6DFEB6AF}"/>
                </a:ext>
              </a:extLst>
            </p:cNvPr>
            <p:cNvSpPr/>
            <p:nvPr/>
          </p:nvSpPr>
          <p:spPr>
            <a:xfrm>
              <a:off x="7272211" y="2939332"/>
              <a:ext cx="1666101" cy="783376"/>
            </a:xfrm>
            <a:custGeom>
              <a:avLst/>
              <a:gdLst>
                <a:gd name="connsiteX0" fmla="*/ 0 w 1666101"/>
                <a:gd name="connsiteY0" fmla="*/ 0 h 783376"/>
                <a:gd name="connsiteX1" fmla="*/ 1666101 w 1666101"/>
                <a:gd name="connsiteY1" fmla="*/ 0 h 783376"/>
                <a:gd name="connsiteX2" fmla="*/ 1666101 w 1666101"/>
                <a:gd name="connsiteY2" fmla="*/ 783376 h 783376"/>
                <a:gd name="connsiteX3" fmla="*/ 0 w 1666101"/>
                <a:gd name="connsiteY3" fmla="*/ 783376 h 783376"/>
                <a:gd name="connsiteX4" fmla="*/ 0 w 1666101"/>
                <a:gd name="connsiteY4" fmla="*/ 0 h 783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66101" h="783376">
                  <a:moveTo>
                    <a:pt x="0" y="0"/>
                  </a:moveTo>
                  <a:lnTo>
                    <a:pt x="1666101" y="0"/>
                  </a:lnTo>
                  <a:lnTo>
                    <a:pt x="1666101" y="783376"/>
                  </a:lnTo>
                  <a:lnTo>
                    <a:pt x="0" y="78337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>
                  <a:solidFill>
                    <a:schemeClr val="tx1"/>
                  </a:solidFill>
                </a:rPr>
                <a:t>Call an AOM</a:t>
              </a:r>
              <a:endParaRPr lang="en-GB" sz="2400" kern="1200" dirty="0">
                <a:solidFill>
                  <a:schemeClr val="tx1"/>
                </a:solidFill>
              </a:endParaRPr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BF8129C-DE1F-B321-521A-B97F08DF18E8}"/>
                </a:ext>
              </a:extLst>
            </p:cNvPr>
            <p:cNvSpPr/>
            <p:nvPr/>
          </p:nvSpPr>
          <p:spPr>
            <a:xfrm>
              <a:off x="7272211" y="3887286"/>
              <a:ext cx="1668153" cy="947818"/>
            </a:xfrm>
            <a:custGeom>
              <a:avLst/>
              <a:gdLst>
                <a:gd name="connsiteX0" fmla="*/ 0 w 1668153"/>
                <a:gd name="connsiteY0" fmla="*/ 0 h 783376"/>
                <a:gd name="connsiteX1" fmla="*/ 1668153 w 1668153"/>
                <a:gd name="connsiteY1" fmla="*/ 0 h 783376"/>
                <a:gd name="connsiteX2" fmla="*/ 1668153 w 1668153"/>
                <a:gd name="connsiteY2" fmla="*/ 783376 h 783376"/>
                <a:gd name="connsiteX3" fmla="*/ 0 w 1668153"/>
                <a:gd name="connsiteY3" fmla="*/ 783376 h 783376"/>
                <a:gd name="connsiteX4" fmla="*/ 0 w 1668153"/>
                <a:gd name="connsiteY4" fmla="*/ 0 h 783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68153" h="783376">
                  <a:moveTo>
                    <a:pt x="0" y="0"/>
                  </a:moveTo>
                  <a:lnTo>
                    <a:pt x="1668153" y="0"/>
                  </a:lnTo>
                  <a:lnTo>
                    <a:pt x="1668153" y="783376"/>
                  </a:lnTo>
                  <a:lnTo>
                    <a:pt x="0" y="78337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solidFill>
                    <a:schemeClr val="tx1"/>
                  </a:solidFill>
                </a:rPr>
                <a:t>Load material into MRP</a:t>
              </a:r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4E96D25-9098-F6FC-58D7-01FC4A0DD388}"/>
                </a:ext>
              </a:extLst>
            </p:cNvPr>
            <p:cNvSpPr/>
            <p:nvPr/>
          </p:nvSpPr>
          <p:spPr>
            <a:xfrm>
              <a:off x="7272211" y="5164122"/>
              <a:ext cx="1635721" cy="783376"/>
            </a:xfrm>
            <a:custGeom>
              <a:avLst/>
              <a:gdLst>
                <a:gd name="connsiteX0" fmla="*/ 0 w 1635721"/>
                <a:gd name="connsiteY0" fmla="*/ 0 h 783376"/>
                <a:gd name="connsiteX1" fmla="*/ 1635721 w 1635721"/>
                <a:gd name="connsiteY1" fmla="*/ 0 h 783376"/>
                <a:gd name="connsiteX2" fmla="*/ 1635721 w 1635721"/>
                <a:gd name="connsiteY2" fmla="*/ 783376 h 783376"/>
                <a:gd name="connsiteX3" fmla="*/ 0 w 1635721"/>
                <a:gd name="connsiteY3" fmla="*/ 783376 h 783376"/>
                <a:gd name="connsiteX4" fmla="*/ 0 w 1635721"/>
                <a:gd name="connsiteY4" fmla="*/ 0 h 783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35721" h="783376">
                  <a:moveTo>
                    <a:pt x="0" y="0"/>
                  </a:moveTo>
                  <a:lnTo>
                    <a:pt x="1635721" y="0"/>
                  </a:lnTo>
                  <a:lnTo>
                    <a:pt x="1635721" y="783376"/>
                  </a:lnTo>
                  <a:lnTo>
                    <a:pt x="0" y="78337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>
                  <a:solidFill>
                    <a:schemeClr val="tx1"/>
                  </a:solidFill>
                </a:rPr>
                <a:t>Order Material</a:t>
              </a:r>
              <a:endParaRPr lang="en-GB" sz="2400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6" name="Group 45">
            <a:extLst>
              <a:ext uri="{FF2B5EF4-FFF2-40B4-BE49-F238E27FC236}">
                <a16:creationId xmlns:a16="http://schemas.microsoft.com/office/drawing/2014/main" id="{F5CED861-F21D-1F5F-3030-E475F88C81EA}"/>
              </a:ext>
            </a:extLst>
          </p:cNvPr>
          <p:cNvGrpSpPr/>
          <p:nvPr/>
        </p:nvGrpSpPr>
        <p:grpSpPr>
          <a:xfrm>
            <a:off x="5126354" y="2610314"/>
            <a:ext cx="1784594" cy="3522712"/>
            <a:chOff x="5126354" y="2610314"/>
            <a:chExt cx="1784594" cy="3522712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7EEEE3E-BC44-827B-E06E-4B0ED7B1B6AD}"/>
                </a:ext>
              </a:extLst>
            </p:cNvPr>
            <p:cNvSpPr/>
            <p:nvPr/>
          </p:nvSpPr>
          <p:spPr>
            <a:xfrm>
              <a:off x="5126354" y="2610314"/>
              <a:ext cx="217841" cy="2907800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2907800"/>
                  </a:lnTo>
                  <a:lnTo>
                    <a:pt x="217841" y="2907800"/>
                  </a:lnTo>
                </a:path>
              </a:pathLst>
            </a:custGeom>
            <a:noFill/>
          </p:spPr>
          <p:style>
            <a:lnRef idx="2">
              <a:schemeClr val="accent1">
                <a:tint val="7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7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C3C0BF1-05AF-EFC6-D2E9-5824F8F4AE8F}"/>
                </a:ext>
              </a:extLst>
            </p:cNvPr>
            <p:cNvSpPr/>
            <p:nvPr/>
          </p:nvSpPr>
          <p:spPr>
            <a:xfrm>
              <a:off x="5126354" y="2610314"/>
              <a:ext cx="217841" cy="1146444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1146444"/>
                  </a:lnTo>
                  <a:lnTo>
                    <a:pt x="217841" y="1146444"/>
                  </a:lnTo>
                </a:path>
              </a:pathLst>
            </a:custGeom>
            <a:noFill/>
          </p:spPr>
          <p:style>
            <a:lnRef idx="2">
              <a:schemeClr val="accent1">
                <a:tint val="7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7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95AAD9F-2C9D-EFE2-13D0-3930228D068C}"/>
                </a:ext>
              </a:extLst>
            </p:cNvPr>
            <p:cNvSpPr/>
            <p:nvPr/>
          </p:nvSpPr>
          <p:spPr>
            <a:xfrm>
              <a:off x="5344195" y="2939332"/>
              <a:ext cx="1566753" cy="1634852"/>
            </a:xfrm>
            <a:custGeom>
              <a:avLst/>
              <a:gdLst>
                <a:gd name="connsiteX0" fmla="*/ 0 w 1566753"/>
                <a:gd name="connsiteY0" fmla="*/ 0 h 1634852"/>
                <a:gd name="connsiteX1" fmla="*/ 1566753 w 1566753"/>
                <a:gd name="connsiteY1" fmla="*/ 0 h 1634852"/>
                <a:gd name="connsiteX2" fmla="*/ 1566753 w 1566753"/>
                <a:gd name="connsiteY2" fmla="*/ 1634852 h 1634852"/>
                <a:gd name="connsiteX3" fmla="*/ 0 w 1566753"/>
                <a:gd name="connsiteY3" fmla="*/ 1634852 h 1634852"/>
                <a:gd name="connsiteX4" fmla="*/ 0 w 1566753"/>
                <a:gd name="connsiteY4" fmla="*/ 0 h 1634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66753" h="1634852">
                  <a:moveTo>
                    <a:pt x="0" y="0"/>
                  </a:moveTo>
                  <a:lnTo>
                    <a:pt x="1566753" y="0"/>
                  </a:lnTo>
                  <a:lnTo>
                    <a:pt x="1566753" y="1634852"/>
                  </a:lnTo>
                  <a:lnTo>
                    <a:pt x="0" y="1634852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solidFill>
                    <a:schemeClr val="tx1"/>
                  </a:solidFill>
                </a:rPr>
                <a:t>Gather data of what needs to be covered in the quote</a:t>
              </a:r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D15BB837-22AC-2BB2-E8B1-4576B343C1B1}"/>
                </a:ext>
              </a:extLst>
            </p:cNvPr>
            <p:cNvSpPr/>
            <p:nvPr/>
          </p:nvSpPr>
          <p:spPr>
            <a:xfrm>
              <a:off x="5344195" y="4903203"/>
              <a:ext cx="1566753" cy="1229823"/>
            </a:xfrm>
            <a:custGeom>
              <a:avLst/>
              <a:gdLst>
                <a:gd name="connsiteX0" fmla="*/ 0 w 1566753"/>
                <a:gd name="connsiteY0" fmla="*/ 0 h 1229823"/>
                <a:gd name="connsiteX1" fmla="*/ 1566753 w 1566753"/>
                <a:gd name="connsiteY1" fmla="*/ 0 h 1229823"/>
                <a:gd name="connsiteX2" fmla="*/ 1566753 w 1566753"/>
                <a:gd name="connsiteY2" fmla="*/ 1229823 h 1229823"/>
                <a:gd name="connsiteX3" fmla="*/ 0 w 1566753"/>
                <a:gd name="connsiteY3" fmla="*/ 1229823 h 1229823"/>
                <a:gd name="connsiteX4" fmla="*/ 0 w 1566753"/>
                <a:gd name="connsiteY4" fmla="*/ 0 h 1229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66753" h="1229823">
                  <a:moveTo>
                    <a:pt x="0" y="0"/>
                  </a:moveTo>
                  <a:lnTo>
                    <a:pt x="1566753" y="0"/>
                  </a:lnTo>
                  <a:lnTo>
                    <a:pt x="1566753" y="1229823"/>
                  </a:lnTo>
                  <a:lnTo>
                    <a:pt x="0" y="122982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solidFill>
                    <a:schemeClr val="tx1"/>
                  </a:solidFill>
                </a:rPr>
                <a:t>Organise budget approval data</a:t>
              </a:r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569CF91-E022-0A6D-697F-BD15EC0D2685}"/>
              </a:ext>
            </a:extLst>
          </p:cNvPr>
          <p:cNvGrpSpPr/>
          <p:nvPr/>
        </p:nvGrpSpPr>
        <p:grpSpPr>
          <a:xfrm>
            <a:off x="3213411" y="2610314"/>
            <a:ext cx="1801766" cy="2307984"/>
            <a:chOff x="3213411" y="2610314"/>
            <a:chExt cx="1801766" cy="2307984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081B648E-2770-B6E2-E639-8CCED76762C4}"/>
                </a:ext>
              </a:extLst>
            </p:cNvPr>
            <p:cNvSpPr/>
            <p:nvPr/>
          </p:nvSpPr>
          <p:spPr>
            <a:xfrm>
              <a:off x="3213411" y="2610314"/>
              <a:ext cx="235013" cy="1318501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1318501"/>
                  </a:lnTo>
                  <a:lnTo>
                    <a:pt x="235013" y="1318501"/>
                  </a:lnTo>
                </a:path>
              </a:pathLst>
            </a:custGeom>
            <a:noFill/>
          </p:spPr>
          <p:style>
            <a:lnRef idx="2">
              <a:schemeClr val="accent1">
                <a:tint val="7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7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E6B249B-C81D-6FDB-2D08-7E4F5E75ED1D}"/>
                </a:ext>
              </a:extLst>
            </p:cNvPr>
            <p:cNvSpPr/>
            <p:nvPr/>
          </p:nvSpPr>
          <p:spPr>
            <a:xfrm>
              <a:off x="3448424" y="2939332"/>
              <a:ext cx="1566753" cy="1978966"/>
            </a:xfrm>
            <a:custGeom>
              <a:avLst/>
              <a:gdLst>
                <a:gd name="connsiteX0" fmla="*/ 0 w 1566753"/>
                <a:gd name="connsiteY0" fmla="*/ 0 h 1978966"/>
                <a:gd name="connsiteX1" fmla="*/ 1566753 w 1566753"/>
                <a:gd name="connsiteY1" fmla="*/ 0 h 1978966"/>
                <a:gd name="connsiteX2" fmla="*/ 1566753 w 1566753"/>
                <a:gd name="connsiteY2" fmla="*/ 1978966 h 1978966"/>
                <a:gd name="connsiteX3" fmla="*/ 0 w 1566753"/>
                <a:gd name="connsiteY3" fmla="*/ 1978966 h 1978966"/>
                <a:gd name="connsiteX4" fmla="*/ 0 w 1566753"/>
                <a:gd name="connsiteY4" fmla="*/ 0 h 1978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66753" h="1978966">
                  <a:moveTo>
                    <a:pt x="0" y="0"/>
                  </a:moveTo>
                  <a:lnTo>
                    <a:pt x="1566753" y="0"/>
                  </a:lnTo>
                  <a:lnTo>
                    <a:pt x="1566753" y="1978966"/>
                  </a:lnTo>
                  <a:lnTo>
                    <a:pt x="0" y="197896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>
                  <a:solidFill>
                    <a:schemeClr val="tx1"/>
                  </a:solidFill>
                </a:rPr>
                <a:t>Prepare potential line restructure plans</a:t>
              </a:r>
              <a:endParaRPr lang="en-GB" sz="2400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5804FA5C-AB89-FEAE-90EB-DD51E0912796}"/>
              </a:ext>
            </a:extLst>
          </p:cNvPr>
          <p:cNvGrpSpPr/>
          <p:nvPr/>
        </p:nvGrpSpPr>
        <p:grpSpPr>
          <a:xfrm>
            <a:off x="1160964" y="1497827"/>
            <a:ext cx="9283483" cy="1112486"/>
            <a:chOff x="1160964" y="1497827"/>
            <a:chExt cx="9283483" cy="1112486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E66A4A-0A22-46EE-A853-9B7DB109C3A9}"/>
                </a:ext>
              </a:extLst>
            </p:cNvPr>
            <p:cNvSpPr/>
            <p:nvPr/>
          </p:nvSpPr>
          <p:spPr>
            <a:xfrm>
              <a:off x="5754105" y="1497827"/>
              <a:ext cx="1942037" cy="329109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164600"/>
                  </a:lnTo>
                  <a:lnTo>
                    <a:pt x="1942037" y="164600"/>
                  </a:lnTo>
                  <a:lnTo>
                    <a:pt x="1942037" y="329109"/>
                  </a:lnTo>
                </a:path>
              </a:pathLst>
            </a:custGeom>
            <a:noFill/>
          </p:spPr>
          <p:style>
            <a:lnRef idx="2">
              <a:schemeClr val="accent1">
                <a:tint val="9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9B3EF45A-68CA-A3F7-4C06-B45BF6D5C237}"/>
                </a:ext>
              </a:extLst>
            </p:cNvPr>
            <p:cNvGrpSpPr/>
            <p:nvPr/>
          </p:nvGrpSpPr>
          <p:grpSpPr>
            <a:xfrm>
              <a:off x="1160964" y="1497827"/>
              <a:ext cx="9283483" cy="1112486"/>
              <a:chOff x="1160964" y="1497827"/>
              <a:chExt cx="9283483" cy="1112486"/>
            </a:xfrm>
          </p:grpSpPr>
          <p:sp>
            <p:nvSpPr>
              <p:cNvPr id="8" name="Freeform: Shape 7">
                <a:extLst>
                  <a:ext uri="{FF2B5EF4-FFF2-40B4-BE49-F238E27FC236}">
                    <a16:creationId xmlns:a16="http://schemas.microsoft.com/office/drawing/2014/main" id="{4D19A23E-B2E5-4B28-9A15-CF3D3B595199}"/>
                  </a:ext>
                </a:extLst>
              </p:cNvPr>
              <p:cNvSpPr/>
              <p:nvPr/>
            </p:nvSpPr>
            <p:spPr>
              <a:xfrm>
                <a:off x="1944340" y="1497827"/>
                <a:ext cx="3809764" cy="329109"/>
              </a:xfrm>
              <a:custGeom>
                <a:avLst/>
                <a:gdLst/>
                <a:ahLst/>
                <a:cxnLst/>
                <a:rect l="0" t="0" r="0" b="0"/>
                <a:pathLst>
                  <a:path>
                    <a:moveTo>
                      <a:pt x="3809764" y="0"/>
                    </a:moveTo>
                    <a:lnTo>
                      <a:pt x="3809764" y="164600"/>
                    </a:lnTo>
                    <a:lnTo>
                      <a:pt x="0" y="164600"/>
                    </a:lnTo>
                    <a:lnTo>
                      <a:pt x="0" y="329109"/>
                    </a:lnTo>
                  </a:path>
                </a:pathLst>
              </a:custGeom>
              <a:noFill/>
            </p:spPr>
            <p:style>
              <a:lnRef idx="2">
                <a:schemeClr val="accent1">
                  <a:tint val="90000"/>
                  <a:hueOff val="0"/>
                  <a:satOff val="0"/>
                  <a:lumOff val="0"/>
                  <a:alphaOff val="0"/>
                </a:schemeClr>
              </a:lnRef>
              <a:fillRef idx="0">
                <a:scrgbClr r="0" g="0" b="0"/>
              </a:fillRef>
              <a:effectRef idx="0">
                <a:schemeClr val="accent1">
                  <a:tint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tx1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10" name="Freeform: Shape 9">
                <a:extLst>
                  <a:ext uri="{FF2B5EF4-FFF2-40B4-BE49-F238E27FC236}">
                    <a16:creationId xmlns:a16="http://schemas.microsoft.com/office/drawing/2014/main" id="{CD164A45-F904-9280-4A27-508DF6D36BAD}"/>
                  </a:ext>
                </a:extLst>
              </p:cNvPr>
              <p:cNvSpPr/>
              <p:nvPr/>
            </p:nvSpPr>
            <p:spPr>
              <a:xfrm>
                <a:off x="3840112" y="1497827"/>
                <a:ext cx="1913992" cy="329109"/>
              </a:xfrm>
              <a:custGeom>
                <a:avLst/>
                <a:gdLst/>
                <a:ahLst/>
                <a:cxnLst/>
                <a:rect l="0" t="0" r="0" b="0"/>
                <a:pathLst>
                  <a:path>
                    <a:moveTo>
                      <a:pt x="1913992" y="0"/>
                    </a:moveTo>
                    <a:lnTo>
                      <a:pt x="1913992" y="164600"/>
                    </a:lnTo>
                    <a:lnTo>
                      <a:pt x="0" y="164600"/>
                    </a:lnTo>
                    <a:lnTo>
                      <a:pt x="0" y="329109"/>
                    </a:lnTo>
                  </a:path>
                </a:pathLst>
              </a:custGeom>
              <a:noFill/>
            </p:spPr>
            <p:style>
              <a:lnRef idx="2">
                <a:schemeClr val="accent1">
                  <a:tint val="90000"/>
                  <a:hueOff val="0"/>
                  <a:satOff val="0"/>
                  <a:lumOff val="0"/>
                  <a:alphaOff val="0"/>
                </a:schemeClr>
              </a:lnRef>
              <a:fillRef idx="0">
                <a:scrgbClr r="0" g="0" b="0"/>
              </a:fillRef>
              <a:effectRef idx="0">
                <a:schemeClr val="accent1">
                  <a:tint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tx1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DC288488-0955-350C-E5F1-2B92C749E2AC}"/>
                  </a:ext>
                </a:extLst>
              </p:cNvPr>
              <p:cNvSpPr/>
              <p:nvPr/>
            </p:nvSpPr>
            <p:spPr>
              <a:xfrm>
                <a:off x="5754105" y="1497827"/>
                <a:ext cx="3906966" cy="329109"/>
              </a:xfrm>
              <a:custGeom>
                <a:avLst/>
                <a:gdLst/>
                <a:ahLst/>
                <a:cxnLst/>
                <a:rect l="0" t="0" r="0" b="0"/>
                <a:pathLst>
                  <a:path>
                    <a:moveTo>
                      <a:pt x="0" y="0"/>
                    </a:moveTo>
                    <a:lnTo>
                      <a:pt x="0" y="164600"/>
                    </a:lnTo>
                    <a:lnTo>
                      <a:pt x="3906966" y="164600"/>
                    </a:lnTo>
                    <a:lnTo>
                      <a:pt x="3906966" y="329109"/>
                    </a:lnTo>
                  </a:path>
                </a:pathLst>
              </a:custGeom>
              <a:noFill/>
            </p:spPr>
            <p:style>
              <a:lnRef idx="2">
                <a:schemeClr val="accent1">
                  <a:tint val="90000"/>
                  <a:hueOff val="0"/>
                  <a:satOff val="0"/>
                  <a:lumOff val="0"/>
                  <a:alphaOff val="0"/>
                </a:schemeClr>
              </a:lnRef>
              <a:fillRef idx="0">
                <a:scrgbClr r="0" g="0" b="0"/>
              </a:fillRef>
              <a:effectRef idx="0">
                <a:schemeClr val="accent1">
                  <a:tint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tx1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043E4F4-1E64-6F04-5DFF-973CFD414AE3}"/>
                  </a:ext>
                </a:extLst>
              </p:cNvPr>
              <p:cNvSpPr/>
              <p:nvPr/>
            </p:nvSpPr>
            <p:spPr>
              <a:xfrm>
                <a:off x="8877694" y="1826937"/>
                <a:ext cx="1566753" cy="783376"/>
              </a:xfrm>
              <a:custGeom>
                <a:avLst/>
                <a:gdLst>
                  <a:gd name="connsiteX0" fmla="*/ 0 w 1566753"/>
                  <a:gd name="connsiteY0" fmla="*/ 0 h 783376"/>
                  <a:gd name="connsiteX1" fmla="*/ 1566753 w 1566753"/>
                  <a:gd name="connsiteY1" fmla="*/ 0 h 783376"/>
                  <a:gd name="connsiteX2" fmla="*/ 1566753 w 1566753"/>
                  <a:gd name="connsiteY2" fmla="*/ 783376 h 783376"/>
                  <a:gd name="connsiteX3" fmla="*/ 0 w 1566753"/>
                  <a:gd name="connsiteY3" fmla="*/ 783376 h 783376"/>
                  <a:gd name="connsiteX4" fmla="*/ 0 w 1566753"/>
                  <a:gd name="connsiteY4" fmla="*/ 0 h 7833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66753" h="783376">
                    <a:moveTo>
                      <a:pt x="0" y="0"/>
                    </a:moveTo>
                    <a:lnTo>
                      <a:pt x="1566753" y="0"/>
                    </a:lnTo>
                    <a:lnTo>
                      <a:pt x="1566753" y="783376"/>
                    </a:lnTo>
                    <a:lnTo>
                      <a:pt x="0" y="783376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alpha val="7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alpha val="7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5240" tIns="15240" rIns="15240" bIns="15240" numCol="1" spcCol="1270" anchor="ctr" anchorCtr="0">
                <a:noAutofit/>
              </a:bodyPr>
              <a:lstStyle/>
              <a:p>
                <a:pPr marL="0" lvl="0" indent="0" algn="ctr" defTabSz="10668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r>
                  <a:rPr lang="en-GB" sz="2400" kern="1200">
                    <a:solidFill>
                      <a:schemeClr val="tx1"/>
                    </a:solidFill>
                  </a:rPr>
                  <a:t>Staff Training</a:t>
                </a:r>
                <a:endParaRPr lang="en-GB" sz="2400" kern="12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9025B63B-741B-F266-2B75-DC9F73464B5A}"/>
                  </a:ext>
                </a:extLst>
              </p:cNvPr>
              <p:cNvSpPr/>
              <p:nvPr/>
            </p:nvSpPr>
            <p:spPr>
              <a:xfrm>
                <a:off x="6848279" y="1826937"/>
                <a:ext cx="1695728" cy="783376"/>
              </a:xfrm>
              <a:custGeom>
                <a:avLst/>
                <a:gdLst>
                  <a:gd name="connsiteX0" fmla="*/ 0 w 1695728"/>
                  <a:gd name="connsiteY0" fmla="*/ 0 h 783376"/>
                  <a:gd name="connsiteX1" fmla="*/ 1695728 w 1695728"/>
                  <a:gd name="connsiteY1" fmla="*/ 0 h 783376"/>
                  <a:gd name="connsiteX2" fmla="*/ 1695728 w 1695728"/>
                  <a:gd name="connsiteY2" fmla="*/ 783376 h 783376"/>
                  <a:gd name="connsiteX3" fmla="*/ 0 w 1695728"/>
                  <a:gd name="connsiteY3" fmla="*/ 783376 h 783376"/>
                  <a:gd name="connsiteX4" fmla="*/ 0 w 1695728"/>
                  <a:gd name="connsiteY4" fmla="*/ 0 h 7833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95728" h="783376">
                    <a:moveTo>
                      <a:pt x="0" y="0"/>
                    </a:moveTo>
                    <a:lnTo>
                      <a:pt x="1695728" y="0"/>
                    </a:lnTo>
                    <a:lnTo>
                      <a:pt x="1695728" y="783376"/>
                    </a:lnTo>
                    <a:lnTo>
                      <a:pt x="0" y="783376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alpha val="7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alpha val="7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5240" tIns="15240" rIns="15240" bIns="15240" numCol="1" spcCol="1270" anchor="ctr" anchorCtr="0">
                <a:noAutofit/>
              </a:bodyPr>
              <a:lstStyle/>
              <a:p>
                <a:pPr marL="0" lvl="0" indent="0" algn="ctr" defTabSz="10668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r>
                  <a:rPr lang="en-GB" sz="2400" kern="1200">
                    <a:solidFill>
                      <a:schemeClr val="tx1"/>
                    </a:solidFill>
                  </a:rPr>
                  <a:t>Supply Chain Scheduling</a:t>
                </a:r>
                <a:endParaRPr lang="en-GB" sz="2400" kern="12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7684BE68-D984-F247-DAC9-73BBD6C7AF32}"/>
                  </a:ext>
                </a:extLst>
              </p:cNvPr>
              <p:cNvSpPr/>
              <p:nvPr/>
            </p:nvSpPr>
            <p:spPr>
              <a:xfrm>
                <a:off x="4969679" y="1826937"/>
                <a:ext cx="1566753" cy="783376"/>
              </a:xfrm>
              <a:custGeom>
                <a:avLst/>
                <a:gdLst>
                  <a:gd name="connsiteX0" fmla="*/ 0 w 1566753"/>
                  <a:gd name="connsiteY0" fmla="*/ 0 h 783376"/>
                  <a:gd name="connsiteX1" fmla="*/ 1566753 w 1566753"/>
                  <a:gd name="connsiteY1" fmla="*/ 0 h 783376"/>
                  <a:gd name="connsiteX2" fmla="*/ 1566753 w 1566753"/>
                  <a:gd name="connsiteY2" fmla="*/ 783376 h 783376"/>
                  <a:gd name="connsiteX3" fmla="*/ 0 w 1566753"/>
                  <a:gd name="connsiteY3" fmla="*/ 783376 h 783376"/>
                  <a:gd name="connsiteX4" fmla="*/ 0 w 1566753"/>
                  <a:gd name="connsiteY4" fmla="*/ 0 h 7833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66753" h="783376">
                    <a:moveTo>
                      <a:pt x="0" y="0"/>
                    </a:moveTo>
                    <a:lnTo>
                      <a:pt x="1566753" y="0"/>
                    </a:lnTo>
                    <a:lnTo>
                      <a:pt x="1566753" y="783376"/>
                    </a:lnTo>
                    <a:lnTo>
                      <a:pt x="0" y="783376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alpha val="7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alpha val="7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5240" tIns="15240" rIns="15240" bIns="15240" numCol="1" spcCol="1270" anchor="ctr" anchorCtr="0">
                <a:noAutofit/>
              </a:bodyPr>
              <a:lstStyle/>
              <a:p>
                <a:pPr marL="0" lvl="0" indent="0" algn="ctr" defTabSz="10668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r>
                  <a:rPr lang="en-GB" sz="2400" kern="1200">
                    <a:solidFill>
                      <a:schemeClr val="tx1"/>
                    </a:solidFill>
                  </a:rPr>
                  <a:t>Quote</a:t>
                </a:r>
                <a:endParaRPr lang="en-GB" sz="2400" kern="12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37" name="Freeform: Shape 36">
                <a:extLst>
                  <a:ext uri="{FF2B5EF4-FFF2-40B4-BE49-F238E27FC236}">
                    <a16:creationId xmlns:a16="http://schemas.microsoft.com/office/drawing/2014/main" id="{1C12BF00-7B8D-BE98-9D38-4D53EE4F8BE6}"/>
                  </a:ext>
                </a:extLst>
              </p:cNvPr>
              <p:cNvSpPr/>
              <p:nvPr/>
            </p:nvSpPr>
            <p:spPr>
              <a:xfrm>
                <a:off x="3056735" y="1826937"/>
                <a:ext cx="1566753" cy="783376"/>
              </a:xfrm>
              <a:custGeom>
                <a:avLst/>
                <a:gdLst>
                  <a:gd name="connsiteX0" fmla="*/ 0 w 1566753"/>
                  <a:gd name="connsiteY0" fmla="*/ 0 h 783376"/>
                  <a:gd name="connsiteX1" fmla="*/ 1566753 w 1566753"/>
                  <a:gd name="connsiteY1" fmla="*/ 0 h 783376"/>
                  <a:gd name="connsiteX2" fmla="*/ 1566753 w 1566753"/>
                  <a:gd name="connsiteY2" fmla="*/ 783376 h 783376"/>
                  <a:gd name="connsiteX3" fmla="*/ 0 w 1566753"/>
                  <a:gd name="connsiteY3" fmla="*/ 783376 h 783376"/>
                  <a:gd name="connsiteX4" fmla="*/ 0 w 1566753"/>
                  <a:gd name="connsiteY4" fmla="*/ 0 h 7833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66753" h="783376">
                    <a:moveTo>
                      <a:pt x="0" y="0"/>
                    </a:moveTo>
                    <a:lnTo>
                      <a:pt x="1566753" y="0"/>
                    </a:lnTo>
                    <a:lnTo>
                      <a:pt x="1566753" y="783376"/>
                    </a:lnTo>
                    <a:lnTo>
                      <a:pt x="0" y="783376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alpha val="7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alpha val="7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5240" tIns="15240" rIns="15240" bIns="15240" numCol="1" spcCol="1270" anchor="ctr" anchorCtr="0">
                <a:noAutofit/>
              </a:bodyPr>
              <a:lstStyle/>
              <a:p>
                <a:pPr marL="0" lvl="0" indent="0" algn="ctr" defTabSz="10668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r>
                  <a:rPr lang="en-GB" sz="2400" kern="1200">
                    <a:solidFill>
                      <a:schemeClr val="tx1"/>
                    </a:solidFill>
                  </a:rPr>
                  <a:t>New Line Layout</a:t>
                </a:r>
                <a:endParaRPr lang="en-GB" sz="2400" kern="12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39" name="Freeform: Shape 38">
                <a:extLst>
                  <a:ext uri="{FF2B5EF4-FFF2-40B4-BE49-F238E27FC236}">
                    <a16:creationId xmlns:a16="http://schemas.microsoft.com/office/drawing/2014/main" id="{77FBCFFD-45A4-8FAA-2082-879A265467C0}"/>
                  </a:ext>
                </a:extLst>
              </p:cNvPr>
              <p:cNvSpPr/>
              <p:nvPr/>
            </p:nvSpPr>
            <p:spPr>
              <a:xfrm>
                <a:off x="1160964" y="1826937"/>
                <a:ext cx="1566753" cy="783376"/>
              </a:xfrm>
              <a:custGeom>
                <a:avLst/>
                <a:gdLst>
                  <a:gd name="connsiteX0" fmla="*/ 0 w 1566753"/>
                  <a:gd name="connsiteY0" fmla="*/ 0 h 783376"/>
                  <a:gd name="connsiteX1" fmla="*/ 1566753 w 1566753"/>
                  <a:gd name="connsiteY1" fmla="*/ 0 h 783376"/>
                  <a:gd name="connsiteX2" fmla="*/ 1566753 w 1566753"/>
                  <a:gd name="connsiteY2" fmla="*/ 783376 h 783376"/>
                  <a:gd name="connsiteX3" fmla="*/ 0 w 1566753"/>
                  <a:gd name="connsiteY3" fmla="*/ 783376 h 783376"/>
                  <a:gd name="connsiteX4" fmla="*/ 0 w 1566753"/>
                  <a:gd name="connsiteY4" fmla="*/ 0 h 7833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66753" h="783376">
                    <a:moveTo>
                      <a:pt x="0" y="0"/>
                    </a:moveTo>
                    <a:lnTo>
                      <a:pt x="1566753" y="0"/>
                    </a:lnTo>
                    <a:lnTo>
                      <a:pt x="1566753" y="783376"/>
                    </a:lnTo>
                    <a:lnTo>
                      <a:pt x="0" y="783376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alpha val="7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alpha val="7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5240" tIns="15240" rIns="15240" bIns="15240" numCol="1" spcCol="1270" anchor="ctr" anchorCtr="0">
                <a:noAutofit/>
              </a:bodyPr>
              <a:lstStyle/>
              <a:p>
                <a:pPr marL="0" lvl="0" indent="0" algn="ctr" defTabSz="10668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r>
                  <a:rPr lang="en-GB" sz="2400" kern="1200">
                    <a:solidFill>
                      <a:schemeClr val="tx1"/>
                    </a:solidFill>
                  </a:rPr>
                  <a:t>New Machinery</a:t>
                </a:r>
                <a:endParaRPr lang="en-GB" sz="2400" kern="1200" dirty="0">
                  <a:solidFill>
                    <a:schemeClr val="tx1"/>
                  </a:solidFill>
                </a:endParaRPr>
              </a:p>
            </p:txBody>
          </p:sp>
        </p:grp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4CA45339-EAD0-A960-A6B4-5BF134D6A1DF}"/>
              </a:ext>
            </a:extLst>
          </p:cNvPr>
          <p:cNvGrpSpPr/>
          <p:nvPr/>
        </p:nvGrpSpPr>
        <p:grpSpPr>
          <a:xfrm>
            <a:off x="1317639" y="2610314"/>
            <a:ext cx="1801766" cy="3191390"/>
            <a:chOff x="1317639" y="2610314"/>
            <a:chExt cx="1801766" cy="3191390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678DCC58-C027-647B-882B-4269B11B617A}"/>
                </a:ext>
              </a:extLst>
            </p:cNvPr>
            <p:cNvSpPr/>
            <p:nvPr/>
          </p:nvSpPr>
          <p:spPr>
            <a:xfrm>
              <a:off x="1317639" y="2610314"/>
              <a:ext cx="235013" cy="2579616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2579616"/>
                  </a:lnTo>
                  <a:lnTo>
                    <a:pt x="235013" y="2579616"/>
                  </a:lnTo>
                </a:path>
              </a:pathLst>
            </a:custGeom>
            <a:noFill/>
          </p:spPr>
          <p:style>
            <a:lnRef idx="2">
              <a:schemeClr val="accent1">
                <a:tint val="7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7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69BB3813-6380-43DE-8B39-F0B459BBFCA1}"/>
                </a:ext>
              </a:extLst>
            </p:cNvPr>
            <p:cNvSpPr/>
            <p:nvPr/>
          </p:nvSpPr>
          <p:spPr>
            <a:xfrm>
              <a:off x="1317639" y="2610314"/>
              <a:ext cx="235013" cy="983921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983921"/>
                  </a:lnTo>
                  <a:lnTo>
                    <a:pt x="235013" y="983921"/>
                  </a:lnTo>
                </a:path>
              </a:pathLst>
            </a:custGeom>
            <a:noFill/>
          </p:spPr>
          <p:style>
            <a:lnRef idx="2">
              <a:schemeClr val="accent1">
                <a:tint val="7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7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C25E676A-271E-4871-045E-6BA14CF6693C}"/>
                </a:ext>
              </a:extLst>
            </p:cNvPr>
            <p:cNvSpPr/>
            <p:nvPr/>
          </p:nvSpPr>
          <p:spPr>
            <a:xfrm>
              <a:off x="1552652" y="2939332"/>
              <a:ext cx="1566753" cy="1309805"/>
            </a:xfrm>
            <a:custGeom>
              <a:avLst/>
              <a:gdLst>
                <a:gd name="connsiteX0" fmla="*/ 0 w 1566753"/>
                <a:gd name="connsiteY0" fmla="*/ 0 h 1309805"/>
                <a:gd name="connsiteX1" fmla="*/ 1566753 w 1566753"/>
                <a:gd name="connsiteY1" fmla="*/ 0 h 1309805"/>
                <a:gd name="connsiteX2" fmla="*/ 1566753 w 1566753"/>
                <a:gd name="connsiteY2" fmla="*/ 1309805 h 1309805"/>
                <a:gd name="connsiteX3" fmla="*/ 0 w 1566753"/>
                <a:gd name="connsiteY3" fmla="*/ 1309805 h 1309805"/>
                <a:gd name="connsiteX4" fmla="*/ 0 w 1566753"/>
                <a:gd name="connsiteY4" fmla="*/ 0 h 1309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66753" h="1309805">
                  <a:moveTo>
                    <a:pt x="0" y="0"/>
                  </a:moveTo>
                  <a:lnTo>
                    <a:pt x="1566753" y="0"/>
                  </a:lnTo>
                  <a:lnTo>
                    <a:pt x="1566753" y="1309805"/>
                  </a:lnTo>
                  <a:lnTo>
                    <a:pt x="0" y="1309805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solidFill>
                    <a:schemeClr val="tx1"/>
                  </a:solidFill>
                </a:rPr>
                <a:t>Gather data on new machinery needed</a:t>
              </a: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12327FB5-FECB-D56F-BD5F-E6DF85E05B50}"/>
                </a:ext>
              </a:extLst>
            </p:cNvPr>
            <p:cNvSpPr/>
            <p:nvPr/>
          </p:nvSpPr>
          <p:spPr>
            <a:xfrm>
              <a:off x="1552652" y="4578156"/>
              <a:ext cx="1566753" cy="1223548"/>
            </a:xfrm>
            <a:custGeom>
              <a:avLst/>
              <a:gdLst>
                <a:gd name="connsiteX0" fmla="*/ 0 w 1566753"/>
                <a:gd name="connsiteY0" fmla="*/ 0 h 1223548"/>
                <a:gd name="connsiteX1" fmla="*/ 1566753 w 1566753"/>
                <a:gd name="connsiteY1" fmla="*/ 0 h 1223548"/>
                <a:gd name="connsiteX2" fmla="*/ 1566753 w 1566753"/>
                <a:gd name="connsiteY2" fmla="*/ 1223548 h 1223548"/>
                <a:gd name="connsiteX3" fmla="*/ 0 w 1566753"/>
                <a:gd name="connsiteY3" fmla="*/ 1223548 h 1223548"/>
                <a:gd name="connsiteX4" fmla="*/ 0 w 1566753"/>
                <a:gd name="connsiteY4" fmla="*/ 0 h 1223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66753" h="1223548">
                  <a:moveTo>
                    <a:pt x="0" y="0"/>
                  </a:moveTo>
                  <a:lnTo>
                    <a:pt x="1566753" y="0"/>
                  </a:lnTo>
                  <a:lnTo>
                    <a:pt x="1566753" y="1223548"/>
                  </a:lnTo>
                  <a:lnTo>
                    <a:pt x="0" y="122354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>
                  <a:solidFill>
                    <a:schemeClr val="tx1"/>
                  </a:solidFill>
                </a:rPr>
                <a:t>Propose needed machinery data in AA</a:t>
              </a:r>
              <a:endParaRPr lang="en-GB" sz="2400" kern="12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18532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A6F01B4-C6AC-B154-0961-863CBE26F1F7}"/>
              </a:ext>
            </a:extLst>
          </p:cNvPr>
          <p:cNvSpPr/>
          <p:nvPr/>
        </p:nvSpPr>
        <p:spPr>
          <a:xfrm>
            <a:off x="0" y="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B862EE-8764-892E-810F-8FE4232174F2}"/>
              </a:ext>
            </a:extLst>
          </p:cNvPr>
          <p:cNvSpPr/>
          <p:nvPr/>
        </p:nvSpPr>
        <p:spPr>
          <a:xfrm>
            <a:off x="0" y="619527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F24C4E-25B4-797F-4FC3-6C4C9328B96F}"/>
              </a:ext>
            </a:extLst>
          </p:cNvPr>
          <p:cNvSpPr txBox="1"/>
          <p:nvPr/>
        </p:nvSpPr>
        <p:spPr>
          <a:xfrm>
            <a:off x="265651" y="29144"/>
            <a:ext cx="727605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Timeline &amp; Work Breakdown Structure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14737F1-F202-6F4E-56A3-CA3E2F3C6094}"/>
              </a:ext>
            </a:extLst>
          </p:cNvPr>
          <p:cNvGrpSpPr/>
          <p:nvPr/>
        </p:nvGrpSpPr>
        <p:grpSpPr>
          <a:xfrm>
            <a:off x="228510" y="6295802"/>
            <a:ext cx="11697838" cy="461665"/>
            <a:chOff x="228510" y="6295802"/>
            <a:chExt cx="11697838" cy="461665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56BCC610-6AA1-5420-BADA-F4DC13EB6FFE}"/>
                </a:ext>
              </a:extLst>
            </p:cNvPr>
            <p:cNvSpPr txBox="1"/>
            <p:nvPr/>
          </p:nvSpPr>
          <p:spPr>
            <a:xfrm>
              <a:off x="10550554" y="6295802"/>
              <a:ext cx="13757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17/07/24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52533863-D144-DA22-213B-AF4C473E7604}"/>
                </a:ext>
              </a:extLst>
            </p:cNvPr>
            <p:cNvSpPr txBox="1"/>
            <p:nvPr/>
          </p:nvSpPr>
          <p:spPr>
            <a:xfrm>
              <a:off x="4296910" y="6295802"/>
              <a:ext cx="35981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Sony UK Technology Centre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4C84E294-67AF-DB6B-4D47-31A20CBCE974}"/>
                </a:ext>
              </a:extLst>
            </p:cNvPr>
            <p:cNvSpPr txBox="1"/>
            <p:nvPr/>
          </p:nvSpPr>
          <p:spPr>
            <a:xfrm>
              <a:off x="228510" y="6295802"/>
              <a:ext cx="10416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Slide 8</a:t>
              </a:r>
            </a:p>
          </p:txBody>
        </p:sp>
      </p:grp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C3A8B96-2B83-4D82-C5CF-A54F5C8FF247}"/>
              </a:ext>
            </a:extLst>
          </p:cNvPr>
          <p:cNvSpPr/>
          <p:nvPr/>
        </p:nvSpPr>
        <p:spPr>
          <a:xfrm>
            <a:off x="5707335" y="1497827"/>
            <a:ext cx="91440" cy="329109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6769" y="0"/>
                </a:moveTo>
                <a:lnTo>
                  <a:pt x="46769" y="164600"/>
                </a:lnTo>
                <a:lnTo>
                  <a:pt x="45720" y="164600"/>
                </a:lnTo>
                <a:lnTo>
                  <a:pt x="45720" y="329109"/>
                </a:lnTo>
              </a:path>
            </a:pathLst>
          </a:custGeom>
          <a:noFill/>
        </p:spPr>
        <p:style>
          <a:lnRef idx="2">
            <a:schemeClr val="accent1">
              <a:tint val="90000"/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1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396AAA48-9A7F-5399-FD2C-80FA353895B7}"/>
              </a:ext>
            </a:extLst>
          </p:cNvPr>
          <p:cNvSpPr/>
          <p:nvPr/>
        </p:nvSpPr>
        <p:spPr>
          <a:xfrm>
            <a:off x="4970728" y="714451"/>
            <a:ext cx="1566753" cy="783376"/>
          </a:xfrm>
          <a:custGeom>
            <a:avLst/>
            <a:gdLst>
              <a:gd name="connsiteX0" fmla="*/ 0 w 1566753"/>
              <a:gd name="connsiteY0" fmla="*/ 0 h 783376"/>
              <a:gd name="connsiteX1" fmla="*/ 1566753 w 1566753"/>
              <a:gd name="connsiteY1" fmla="*/ 0 h 783376"/>
              <a:gd name="connsiteX2" fmla="*/ 1566753 w 1566753"/>
              <a:gd name="connsiteY2" fmla="*/ 783376 h 783376"/>
              <a:gd name="connsiteX3" fmla="*/ 0 w 1566753"/>
              <a:gd name="connsiteY3" fmla="*/ 783376 h 783376"/>
              <a:gd name="connsiteX4" fmla="*/ 0 w 1566753"/>
              <a:gd name="connsiteY4" fmla="*/ 0 h 7833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66753" h="783376">
                <a:moveTo>
                  <a:pt x="0" y="0"/>
                </a:moveTo>
                <a:lnTo>
                  <a:pt x="1566753" y="0"/>
                </a:lnTo>
                <a:lnTo>
                  <a:pt x="1566753" y="783376"/>
                </a:lnTo>
                <a:lnTo>
                  <a:pt x="0" y="783376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8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80000"/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240" tIns="15240" rIns="15240" bIns="15240" numCol="1" spcCol="1270" anchor="ctr" anchorCtr="0">
            <a:noAutofit/>
          </a:bodyPr>
          <a:lstStyle/>
          <a:p>
            <a:pPr marL="0" lvl="0" indent="0" algn="ctr" defTabSz="10668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>
                <a:solidFill>
                  <a:schemeClr val="tx1"/>
                </a:solidFill>
              </a:rPr>
              <a:t>New Model Project</a:t>
            </a:r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A4E42F8C-AFB0-CE11-991A-9E00A4488503}"/>
              </a:ext>
            </a:extLst>
          </p:cNvPr>
          <p:cNvGrpSpPr/>
          <p:nvPr/>
        </p:nvGrpSpPr>
        <p:grpSpPr>
          <a:xfrm>
            <a:off x="9034370" y="2610314"/>
            <a:ext cx="1877064" cy="2412275"/>
            <a:chOff x="9034370" y="2610314"/>
            <a:chExt cx="1877064" cy="2412275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D024D4C-690A-0D98-1137-4C5C03E4925C}"/>
                </a:ext>
              </a:extLst>
            </p:cNvPr>
            <p:cNvSpPr/>
            <p:nvPr/>
          </p:nvSpPr>
          <p:spPr>
            <a:xfrm>
              <a:off x="9034370" y="2610314"/>
              <a:ext cx="235013" cy="2020587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2020587"/>
                  </a:lnTo>
                  <a:lnTo>
                    <a:pt x="235013" y="2020587"/>
                  </a:lnTo>
                </a:path>
              </a:pathLst>
            </a:custGeom>
            <a:noFill/>
          </p:spPr>
          <p:style>
            <a:lnRef idx="2">
              <a:schemeClr val="accent1">
                <a:tint val="7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7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400F73-AB09-6D85-A33D-878758959C84}"/>
                </a:ext>
              </a:extLst>
            </p:cNvPr>
            <p:cNvSpPr/>
            <p:nvPr/>
          </p:nvSpPr>
          <p:spPr>
            <a:xfrm>
              <a:off x="9034370" y="2610314"/>
              <a:ext cx="235013" cy="814449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814449"/>
                  </a:lnTo>
                  <a:lnTo>
                    <a:pt x="235013" y="814449"/>
                  </a:lnTo>
                </a:path>
              </a:pathLst>
            </a:custGeom>
            <a:noFill/>
          </p:spPr>
          <p:style>
            <a:lnRef idx="2">
              <a:schemeClr val="accent1">
                <a:tint val="7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7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6D0E872B-7045-4783-D8FC-3D4B59C37BF5}"/>
                </a:ext>
              </a:extLst>
            </p:cNvPr>
            <p:cNvSpPr/>
            <p:nvPr/>
          </p:nvSpPr>
          <p:spPr>
            <a:xfrm>
              <a:off x="9269383" y="2939332"/>
              <a:ext cx="1566753" cy="970862"/>
            </a:xfrm>
            <a:custGeom>
              <a:avLst/>
              <a:gdLst>
                <a:gd name="connsiteX0" fmla="*/ 0 w 1566753"/>
                <a:gd name="connsiteY0" fmla="*/ 0 h 970862"/>
                <a:gd name="connsiteX1" fmla="*/ 1566753 w 1566753"/>
                <a:gd name="connsiteY1" fmla="*/ 0 h 970862"/>
                <a:gd name="connsiteX2" fmla="*/ 1566753 w 1566753"/>
                <a:gd name="connsiteY2" fmla="*/ 970862 h 970862"/>
                <a:gd name="connsiteX3" fmla="*/ 0 w 1566753"/>
                <a:gd name="connsiteY3" fmla="*/ 970862 h 970862"/>
                <a:gd name="connsiteX4" fmla="*/ 0 w 1566753"/>
                <a:gd name="connsiteY4" fmla="*/ 0 h 970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66753" h="970862">
                  <a:moveTo>
                    <a:pt x="0" y="0"/>
                  </a:moveTo>
                  <a:lnTo>
                    <a:pt x="1566753" y="0"/>
                  </a:lnTo>
                  <a:lnTo>
                    <a:pt x="1566753" y="970862"/>
                  </a:lnTo>
                  <a:lnTo>
                    <a:pt x="0" y="970862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>
                  <a:solidFill>
                    <a:schemeClr val="tx1"/>
                  </a:solidFill>
                </a:rPr>
                <a:t>Recruitment Plan</a:t>
              </a:r>
              <a:endParaRPr lang="en-GB" sz="2400" kern="1200" dirty="0">
                <a:solidFill>
                  <a:schemeClr val="tx1"/>
                </a:solidFill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92CADF8-E193-8618-FF86-B50579312DD2}"/>
                </a:ext>
              </a:extLst>
            </p:cNvPr>
            <p:cNvSpPr/>
            <p:nvPr/>
          </p:nvSpPr>
          <p:spPr>
            <a:xfrm>
              <a:off x="9269383" y="4239213"/>
              <a:ext cx="1642051" cy="783376"/>
            </a:xfrm>
            <a:custGeom>
              <a:avLst/>
              <a:gdLst>
                <a:gd name="connsiteX0" fmla="*/ 0 w 1642051"/>
                <a:gd name="connsiteY0" fmla="*/ 0 h 783376"/>
                <a:gd name="connsiteX1" fmla="*/ 1642051 w 1642051"/>
                <a:gd name="connsiteY1" fmla="*/ 0 h 783376"/>
                <a:gd name="connsiteX2" fmla="*/ 1642051 w 1642051"/>
                <a:gd name="connsiteY2" fmla="*/ 783376 h 783376"/>
                <a:gd name="connsiteX3" fmla="*/ 0 w 1642051"/>
                <a:gd name="connsiteY3" fmla="*/ 783376 h 783376"/>
                <a:gd name="connsiteX4" fmla="*/ 0 w 1642051"/>
                <a:gd name="connsiteY4" fmla="*/ 0 h 783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42051" h="783376">
                  <a:moveTo>
                    <a:pt x="0" y="0"/>
                  </a:moveTo>
                  <a:lnTo>
                    <a:pt x="1642051" y="0"/>
                  </a:lnTo>
                  <a:lnTo>
                    <a:pt x="1642051" y="783376"/>
                  </a:lnTo>
                  <a:lnTo>
                    <a:pt x="0" y="78337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solidFill>
                    <a:schemeClr val="tx1"/>
                  </a:solidFill>
                </a:rPr>
                <a:t>Induction</a:t>
              </a:r>
            </a:p>
          </p:txBody>
        </p:sp>
      </p:grpSp>
      <p:grpSp>
        <p:nvGrpSpPr>
          <p:cNvPr id="47" name="Group 46">
            <a:extLst>
              <a:ext uri="{FF2B5EF4-FFF2-40B4-BE49-F238E27FC236}">
                <a16:creationId xmlns:a16="http://schemas.microsoft.com/office/drawing/2014/main" id="{071C3DAF-06ED-1943-51EE-2888B7A390A1}"/>
              </a:ext>
            </a:extLst>
          </p:cNvPr>
          <p:cNvGrpSpPr/>
          <p:nvPr/>
        </p:nvGrpSpPr>
        <p:grpSpPr>
          <a:xfrm>
            <a:off x="7017851" y="2610314"/>
            <a:ext cx="1922513" cy="3337184"/>
            <a:chOff x="7017851" y="2610314"/>
            <a:chExt cx="1922513" cy="3337184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C0E0449-4482-56C3-350B-0BCF3B2FF10F}"/>
                </a:ext>
              </a:extLst>
            </p:cNvPr>
            <p:cNvSpPr/>
            <p:nvPr/>
          </p:nvSpPr>
          <p:spPr>
            <a:xfrm>
              <a:off x="7017851" y="2610314"/>
              <a:ext cx="254359" cy="2945496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2945496"/>
                  </a:lnTo>
                  <a:lnTo>
                    <a:pt x="254359" y="2945496"/>
                  </a:lnTo>
                </a:path>
              </a:pathLst>
            </a:custGeom>
            <a:noFill/>
          </p:spPr>
          <p:style>
            <a:lnRef idx="2">
              <a:schemeClr val="accent1">
                <a:tint val="7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7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90BBFFE-0A95-9ACE-AEF5-40AC2EC08D1A}"/>
                </a:ext>
              </a:extLst>
            </p:cNvPr>
            <p:cNvSpPr/>
            <p:nvPr/>
          </p:nvSpPr>
          <p:spPr>
            <a:xfrm>
              <a:off x="7017851" y="2610314"/>
              <a:ext cx="254359" cy="1833101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1833101"/>
                  </a:lnTo>
                  <a:lnTo>
                    <a:pt x="254359" y="1833101"/>
                  </a:lnTo>
                </a:path>
              </a:pathLst>
            </a:custGeom>
            <a:noFill/>
          </p:spPr>
          <p:style>
            <a:lnRef idx="2">
              <a:schemeClr val="accent1">
                <a:tint val="7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7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9164C28-F14F-94F6-BECE-9918BF8685B6}"/>
                </a:ext>
              </a:extLst>
            </p:cNvPr>
            <p:cNvSpPr/>
            <p:nvPr/>
          </p:nvSpPr>
          <p:spPr>
            <a:xfrm>
              <a:off x="7017851" y="2610314"/>
              <a:ext cx="254359" cy="720706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720706"/>
                  </a:lnTo>
                  <a:lnTo>
                    <a:pt x="254359" y="720706"/>
                  </a:lnTo>
                </a:path>
              </a:pathLst>
            </a:custGeom>
            <a:noFill/>
          </p:spPr>
          <p:style>
            <a:lnRef idx="2">
              <a:schemeClr val="accent1">
                <a:tint val="7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7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E1F4B2C-2352-F871-A033-B96B6DFEB6AF}"/>
                </a:ext>
              </a:extLst>
            </p:cNvPr>
            <p:cNvSpPr/>
            <p:nvPr/>
          </p:nvSpPr>
          <p:spPr>
            <a:xfrm>
              <a:off x="7272211" y="2939332"/>
              <a:ext cx="1666101" cy="783376"/>
            </a:xfrm>
            <a:custGeom>
              <a:avLst/>
              <a:gdLst>
                <a:gd name="connsiteX0" fmla="*/ 0 w 1666101"/>
                <a:gd name="connsiteY0" fmla="*/ 0 h 783376"/>
                <a:gd name="connsiteX1" fmla="*/ 1666101 w 1666101"/>
                <a:gd name="connsiteY1" fmla="*/ 0 h 783376"/>
                <a:gd name="connsiteX2" fmla="*/ 1666101 w 1666101"/>
                <a:gd name="connsiteY2" fmla="*/ 783376 h 783376"/>
                <a:gd name="connsiteX3" fmla="*/ 0 w 1666101"/>
                <a:gd name="connsiteY3" fmla="*/ 783376 h 783376"/>
                <a:gd name="connsiteX4" fmla="*/ 0 w 1666101"/>
                <a:gd name="connsiteY4" fmla="*/ 0 h 783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66101" h="783376">
                  <a:moveTo>
                    <a:pt x="0" y="0"/>
                  </a:moveTo>
                  <a:lnTo>
                    <a:pt x="1666101" y="0"/>
                  </a:lnTo>
                  <a:lnTo>
                    <a:pt x="1666101" y="783376"/>
                  </a:lnTo>
                  <a:lnTo>
                    <a:pt x="0" y="78337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>
                  <a:solidFill>
                    <a:schemeClr val="tx1"/>
                  </a:solidFill>
                </a:rPr>
                <a:t>Call an AOM</a:t>
              </a:r>
              <a:endParaRPr lang="en-GB" sz="2400" kern="1200" dirty="0">
                <a:solidFill>
                  <a:schemeClr val="tx1"/>
                </a:solidFill>
              </a:endParaRPr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BF8129C-DE1F-B321-521A-B97F08DF18E8}"/>
                </a:ext>
              </a:extLst>
            </p:cNvPr>
            <p:cNvSpPr/>
            <p:nvPr/>
          </p:nvSpPr>
          <p:spPr>
            <a:xfrm>
              <a:off x="7272211" y="3887285"/>
              <a:ext cx="1668153" cy="947818"/>
            </a:xfrm>
            <a:custGeom>
              <a:avLst/>
              <a:gdLst>
                <a:gd name="connsiteX0" fmla="*/ 0 w 1668153"/>
                <a:gd name="connsiteY0" fmla="*/ 0 h 783376"/>
                <a:gd name="connsiteX1" fmla="*/ 1668153 w 1668153"/>
                <a:gd name="connsiteY1" fmla="*/ 0 h 783376"/>
                <a:gd name="connsiteX2" fmla="*/ 1668153 w 1668153"/>
                <a:gd name="connsiteY2" fmla="*/ 783376 h 783376"/>
                <a:gd name="connsiteX3" fmla="*/ 0 w 1668153"/>
                <a:gd name="connsiteY3" fmla="*/ 783376 h 783376"/>
                <a:gd name="connsiteX4" fmla="*/ 0 w 1668153"/>
                <a:gd name="connsiteY4" fmla="*/ 0 h 783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68153" h="783376">
                  <a:moveTo>
                    <a:pt x="0" y="0"/>
                  </a:moveTo>
                  <a:lnTo>
                    <a:pt x="1668153" y="0"/>
                  </a:lnTo>
                  <a:lnTo>
                    <a:pt x="1668153" y="783376"/>
                  </a:lnTo>
                  <a:lnTo>
                    <a:pt x="0" y="78337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solidFill>
                    <a:schemeClr val="tx1"/>
                  </a:solidFill>
                </a:rPr>
                <a:t>Load material into MRP</a:t>
              </a:r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4E96D25-9098-F6FC-58D7-01FC4A0DD388}"/>
                </a:ext>
              </a:extLst>
            </p:cNvPr>
            <p:cNvSpPr/>
            <p:nvPr/>
          </p:nvSpPr>
          <p:spPr>
            <a:xfrm>
              <a:off x="7272211" y="5164122"/>
              <a:ext cx="1635721" cy="783376"/>
            </a:xfrm>
            <a:custGeom>
              <a:avLst/>
              <a:gdLst>
                <a:gd name="connsiteX0" fmla="*/ 0 w 1635721"/>
                <a:gd name="connsiteY0" fmla="*/ 0 h 783376"/>
                <a:gd name="connsiteX1" fmla="*/ 1635721 w 1635721"/>
                <a:gd name="connsiteY1" fmla="*/ 0 h 783376"/>
                <a:gd name="connsiteX2" fmla="*/ 1635721 w 1635721"/>
                <a:gd name="connsiteY2" fmla="*/ 783376 h 783376"/>
                <a:gd name="connsiteX3" fmla="*/ 0 w 1635721"/>
                <a:gd name="connsiteY3" fmla="*/ 783376 h 783376"/>
                <a:gd name="connsiteX4" fmla="*/ 0 w 1635721"/>
                <a:gd name="connsiteY4" fmla="*/ 0 h 783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35721" h="783376">
                  <a:moveTo>
                    <a:pt x="0" y="0"/>
                  </a:moveTo>
                  <a:lnTo>
                    <a:pt x="1635721" y="0"/>
                  </a:lnTo>
                  <a:lnTo>
                    <a:pt x="1635721" y="783376"/>
                  </a:lnTo>
                  <a:lnTo>
                    <a:pt x="0" y="78337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>
                  <a:solidFill>
                    <a:schemeClr val="tx1"/>
                  </a:solidFill>
                </a:rPr>
                <a:t>Order Material</a:t>
              </a:r>
              <a:endParaRPr lang="en-GB" sz="2400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6" name="Group 45">
            <a:extLst>
              <a:ext uri="{FF2B5EF4-FFF2-40B4-BE49-F238E27FC236}">
                <a16:creationId xmlns:a16="http://schemas.microsoft.com/office/drawing/2014/main" id="{F5CED861-F21D-1F5F-3030-E475F88C81EA}"/>
              </a:ext>
            </a:extLst>
          </p:cNvPr>
          <p:cNvGrpSpPr/>
          <p:nvPr/>
        </p:nvGrpSpPr>
        <p:grpSpPr>
          <a:xfrm>
            <a:off x="5126354" y="2610314"/>
            <a:ext cx="1784594" cy="3522712"/>
            <a:chOff x="5126354" y="2610314"/>
            <a:chExt cx="1784594" cy="3522712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7EEEE3E-BC44-827B-E06E-4B0ED7B1B6AD}"/>
                </a:ext>
              </a:extLst>
            </p:cNvPr>
            <p:cNvSpPr/>
            <p:nvPr/>
          </p:nvSpPr>
          <p:spPr>
            <a:xfrm>
              <a:off x="5126354" y="2610314"/>
              <a:ext cx="217841" cy="2907800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2907800"/>
                  </a:lnTo>
                  <a:lnTo>
                    <a:pt x="217841" y="2907800"/>
                  </a:lnTo>
                </a:path>
              </a:pathLst>
            </a:custGeom>
            <a:noFill/>
          </p:spPr>
          <p:style>
            <a:lnRef idx="2">
              <a:schemeClr val="accent1">
                <a:tint val="7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7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C3C0BF1-05AF-EFC6-D2E9-5824F8F4AE8F}"/>
                </a:ext>
              </a:extLst>
            </p:cNvPr>
            <p:cNvSpPr/>
            <p:nvPr/>
          </p:nvSpPr>
          <p:spPr>
            <a:xfrm>
              <a:off x="5126354" y="2610314"/>
              <a:ext cx="217841" cy="1146444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1146444"/>
                  </a:lnTo>
                  <a:lnTo>
                    <a:pt x="217841" y="1146444"/>
                  </a:lnTo>
                </a:path>
              </a:pathLst>
            </a:custGeom>
            <a:noFill/>
          </p:spPr>
          <p:style>
            <a:lnRef idx="2">
              <a:schemeClr val="accent1">
                <a:tint val="7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7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95AAD9F-2C9D-EFE2-13D0-3930228D068C}"/>
                </a:ext>
              </a:extLst>
            </p:cNvPr>
            <p:cNvSpPr/>
            <p:nvPr/>
          </p:nvSpPr>
          <p:spPr>
            <a:xfrm>
              <a:off x="5344195" y="2939332"/>
              <a:ext cx="1566753" cy="1634852"/>
            </a:xfrm>
            <a:custGeom>
              <a:avLst/>
              <a:gdLst>
                <a:gd name="connsiteX0" fmla="*/ 0 w 1566753"/>
                <a:gd name="connsiteY0" fmla="*/ 0 h 1634852"/>
                <a:gd name="connsiteX1" fmla="*/ 1566753 w 1566753"/>
                <a:gd name="connsiteY1" fmla="*/ 0 h 1634852"/>
                <a:gd name="connsiteX2" fmla="*/ 1566753 w 1566753"/>
                <a:gd name="connsiteY2" fmla="*/ 1634852 h 1634852"/>
                <a:gd name="connsiteX3" fmla="*/ 0 w 1566753"/>
                <a:gd name="connsiteY3" fmla="*/ 1634852 h 1634852"/>
                <a:gd name="connsiteX4" fmla="*/ 0 w 1566753"/>
                <a:gd name="connsiteY4" fmla="*/ 0 h 16348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66753" h="1634852">
                  <a:moveTo>
                    <a:pt x="0" y="0"/>
                  </a:moveTo>
                  <a:lnTo>
                    <a:pt x="1566753" y="0"/>
                  </a:lnTo>
                  <a:lnTo>
                    <a:pt x="1566753" y="1634852"/>
                  </a:lnTo>
                  <a:lnTo>
                    <a:pt x="0" y="1634852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solidFill>
                    <a:schemeClr val="tx1"/>
                  </a:solidFill>
                </a:rPr>
                <a:t>Gather data of what needs to be covered in the quote</a:t>
              </a:r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D15BB837-22AC-2BB2-E8B1-4576B343C1B1}"/>
                </a:ext>
              </a:extLst>
            </p:cNvPr>
            <p:cNvSpPr/>
            <p:nvPr/>
          </p:nvSpPr>
          <p:spPr>
            <a:xfrm>
              <a:off x="5344195" y="4903203"/>
              <a:ext cx="1566753" cy="1229823"/>
            </a:xfrm>
            <a:custGeom>
              <a:avLst/>
              <a:gdLst>
                <a:gd name="connsiteX0" fmla="*/ 0 w 1566753"/>
                <a:gd name="connsiteY0" fmla="*/ 0 h 1229823"/>
                <a:gd name="connsiteX1" fmla="*/ 1566753 w 1566753"/>
                <a:gd name="connsiteY1" fmla="*/ 0 h 1229823"/>
                <a:gd name="connsiteX2" fmla="*/ 1566753 w 1566753"/>
                <a:gd name="connsiteY2" fmla="*/ 1229823 h 1229823"/>
                <a:gd name="connsiteX3" fmla="*/ 0 w 1566753"/>
                <a:gd name="connsiteY3" fmla="*/ 1229823 h 1229823"/>
                <a:gd name="connsiteX4" fmla="*/ 0 w 1566753"/>
                <a:gd name="connsiteY4" fmla="*/ 0 h 12298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66753" h="1229823">
                  <a:moveTo>
                    <a:pt x="0" y="0"/>
                  </a:moveTo>
                  <a:lnTo>
                    <a:pt x="1566753" y="0"/>
                  </a:lnTo>
                  <a:lnTo>
                    <a:pt x="1566753" y="1229823"/>
                  </a:lnTo>
                  <a:lnTo>
                    <a:pt x="0" y="122982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>
                  <a:solidFill>
                    <a:schemeClr val="tx1"/>
                  </a:solidFill>
                </a:rPr>
                <a:t>Organise budget approval data</a:t>
              </a:r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569CF91-E022-0A6D-697F-BD15EC0D2685}"/>
              </a:ext>
            </a:extLst>
          </p:cNvPr>
          <p:cNvGrpSpPr/>
          <p:nvPr/>
        </p:nvGrpSpPr>
        <p:grpSpPr>
          <a:xfrm>
            <a:off x="3213411" y="2610314"/>
            <a:ext cx="1801766" cy="2307984"/>
            <a:chOff x="3213411" y="2610314"/>
            <a:chExt cx="1801766" cy="2307984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081B648E-2770-B6E2-E639-8CCED76762C4}"/>
                </a:ext>
              </a:extLst>
            </p:cNvPr>
            <p:cNvSpPr/>
            <p:nvPr/>
          </p:nvSpPr>
          <p:spPr>
            <a:xfrm>
              <a:off x="3213411" y="2610314"/>
              <a:ext cx="235013" cy="1318501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1318501"/>
                  </a:lnTo>
                  <a:lnTo>
                    <a:pt x="235013" y="1318501"/>
                  </a:lnTo>
                </a:path>
              </a:pathLst>
            </a:custGeom>
            <a:noFill/>
          </p:spPr>
          <p:style>
            <a:lnRef idx="2">
              <a:schemeClr val="accent1">
                <a:tint val="7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7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5E6B249B-C81D-6FDB-2D08-7E4F5E75ED1D}"/>
                </a:ext>
              </a:extLst>
            </p:cNvPr>
            <p:cNvSpPr/>
            <p:nvPr/>
          </p:nvSpPr>
          <p:spPr>
            <a:xfrm>
              <a:off x="3448424" y="2939332"/>
              <a:ext cx="1566753" cy="1978966"/>
            </a:xfrm>
            <a:custGeom>
              <a:avLst/>
              <a:gdLst>
                <a:gd name="connsiteX0" fmla="*/ 0 w 1566753"/>
                <a:gd name="connsiteY0" fmla="*/ 0 h 1978966"/>
                <a:gd name="connsiteX1" fmla="*/ 1566753 w 1566753"/>
                <a:gd name="connsiteY1" fmla="*/ 0 h 1978966"/>
                <a:gd name="connsiteX2" fmla="*/ 1566753 w 1566753"/>
                <a:gd name="connsiteY2" fmla="*/ 1978966 h 1978966"/>
                <a:gd name="connsiteX3" fmla="*/ 0 w 1566753"/>
                <a:gd name="connsiteY3" fmla="*/ 1978966 h 1978966"/>
                <a:gd name="connsiteX4" fmla="*/ 0 w 1566753"/>
                <a:gd name="connsiteY4" fmla="*/ 0 h 1978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66753" h="1978966">
                  <a:moveTo>
                    <a:pt x="0" y="0"/>
                  </a:moveTo>
                  <a:lnTo>
                    <a:pt x="1566753" y="0"/>
                  </a:lnTo>
                  <a:lnTo>
                    <a:pt x="1566753" y="1978966"/>
                  </a:lnTo>
                  <a:lnTo>
                    <a:pt x="0" y="197896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>
                  <a:solidFill>
                    <a:schemeClr val="tx1"/>
                  </a:solidFill>
                </a:rPr>
                <a:t>Prepare potential line restructure plans</a:t>
              </a:r>
              <a:endParaRPr lang="en-GB" sz="2400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5804FA5C-AB89-FEAE-90EB-DD51E0912796}"/>
              </a:ext>
            </a:extLst>
          </p:cNvPr>
          <p:cNvGrpSpPr/>
          <p:nvPr/>
        </p:nvGrpSpPr>
        <p:grpSpPr>
          <a:xfrm>
            <a:off x="1160964" y="1497827"/>
            <a:ext cx="9283483" cy="1112486"/>
            <a:chOff x="1160964" y="1497827"/>
            <a:chExt cx="9283483" cy="1112486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E66A4A-0A22-46EE-A853-9B7DB109C3A9}"/>
                </a:ext>
              </a:extLst>
            </p:cNvPr>
            <p:cNvSpPr/>
            <p:nvPr/>
          </p:nvSpPr>
          <p:spPr>
            <a:xfrm>
              <a:off x="5754105" y="1497827"/>
              <a:ext cx="1942037" cy="329109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164600"/>
                  </a:lnTo>
                  <a:lnTo>
                    <a:pt x="1942037" y="164600"/>
                  </a:lnTo>
                  <a:lnTo>
                    <a:pt x="1942037" y="329109"/>
                  </a:lnTo>
                </a:path>
              </a:pathLst>
            </a:custGeom>
            <a:noFill/>
          </p:spPr>
          <p:style>
            <a:lnRef idx="2">
              <a:schemeClr val="accent1">
                <a:tint val="9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9B3EF45A-68CA-A3F7-4C06-B45BF6D5C237}"/>
                </a:ext>
              </a:extLst>
            </p:cNvPr>
            <p:cNvGrpSpPr/>
            <p:nvPr/>
          </p:nvGrpSpPr>
          <p:grpSpPr>
            <a:xfrm>
              <a:off x="1160964" y="1497827"/>
              <a:ext cx="9283483" cy="1112486"/>
              <a:chOff x="1160964" y="1497827"/>
              <a:chExt cx="9283483" cy="1112486"/>
            </a:xfrm>
          </p:grpSpPr>
          <p:sp>
            <p:nvSpPr>
              <p:cNvPr id="8" name="Freeform: Shape 7">
                <a:extLst>
                  <a:ext uri="{FF2B5EF4-FFF2-40B4-BE49-F238E27FC236}">
                    <a16:creationId xmlns:a16="http://schemas.microsoft.com/office/drawing/2014/main" id="{4D19A23E-B2E5-4B28-9A15-CF3D3B595199}"/>
                  </a:ext>
                </a:extLst>
              </p:cNvPr>
              <p:cNvSpPr/>
              <p:nvPr/>
            </p:nvSpPr>
            <p:spPr>
              <a:xfrm>
                <a:off x="1944340" y="1497827"/>
                <a:ext cx="3809764" cy="329109"/>
              </a:xfrm>
              <a:custGeom>
                <a:avLst/>
                <a:gdLst/>
                <a:ahLst/>
                <a:cxnLst/>
                <a:rect l="0" t="0" r="0" b="0"/>
                <a:pathLst>
                  <a:path>
                    <a:moveTo>
                      <a:pt x="3809764" y="0"/>
                    </a:moveTo>
                    <a:lnTo>
                      <a:pt x="3809764" y="164600"/>
                    </a:lnTo>
                    <a:lnTo>
                      <a:pt x="0" y="164600"/>
                    </a:lnTo>
                    <a:lnTo>
                      <a:pt x="0" y="329109"/>
                    </a:lnTo>
                  </a:path>
                </a:pathLst>
              </a:custGeom>
              <a:noFill/>
            </p:spPr>
            <p:style>
              <a:lnRef idx="2">
                <a:schemeClr val="accent1">
                  <a:tint val="90000"/>
                  <a:hueOff val="0"/>
                  <a:satOff val="0"/>
                  <a:lumOff val="0"/>
                  <a:alphaOff val="0"/>
                </a:schemeClr>
              </a:lnRef>
              <a:fillRef idx="0">
                <a:scrgbClr r="0" g="0" b="0"/>
              </a:fillRef>
              <a:effectRef idx="0">
                <a:schemeClr val="accent1">
                  <a:tint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tx1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10" name="Freeform: Shape 9">
                <a:extLst>
                  <a:ext uri="{FF2B5EF4-FFF2-40B4-BE49-F238E27FC236}">
                    <a16:creationId xmlns:a16="http://schemas.microsoft.com/office/drawing/2014/main" id="{CD164A45-F904-9280-4A27-508DF6D36BAD}"/>
                  </a:ext>
                </a:extLst>
              </p:cNvPr>
              <p:cNvSpPr/>
              <p:nvPr/>
            </p:nvSpPr>
            <p:spPr>
              <a:xfrm>
                <a:off x="3840112" y="1497827"/>
                <a:ext cx="1913992" cy="329109"/>
              </a:xfrm>
              <a:custGeom>
                <a:avLst/>
                <a:gdLst/>
                <a:ahLst/>
                <a:cxnLst/>
                <a:rect l="0" t="0" r="0" b="0"/>
                <a:pathLst>
                  <a:path>
                    <a:moveTo>
                      <a:pt x="1913992" y="0"/>
                    </a:moveTo>
                    <a:lnTo>
                      <a:pt x="1913992" y="164600"/>
                    </a:lnTo>
                    <a:lnTo>
                      <a:pt x="0" y="164600"/>
                    </a:lnTo>
                    <a:lnTo>
                      <a:pt x="0" y="329109"/>
                    </a:lnTo>
                  </a:path>
                </a:pathLst>
              </a:custGeom>
              <a:noFill/>
            </p:spPr>
            <p:style>
              <a:lnRef idx="2">
                <a:schemeClr val="accent1">
                  <a:tint val="90000"/>
                  <a:hueOff val="0"/>
                  <a:satOff val="0"/>
                  <a:lumOff val="0"/>
                  <a:alphaOff val="0"/>
                </a:schemeClr>
              </a:lnRef>
              <a:fillRef idx="0">
                <a:scrgbClr r="0" g="0" b="0"/>
              </a:fillRef>
              <a:effectRef idx="0">
                <a:schemeClr val="accent1">
                  <a:tint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tx1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DC288488-0955-350C-E5F1-2B92C749E2AC}"/>
                  </a:ext>
                </a:extLst>
              </p:cNvPr>
              <p:cNvSpPr/>
              <p:nvPr/>
            </p:nvSpPr>
            <p:spPr>
              <a:xfrm>
                <a:off x="5754105" y="1497827"/>
                <a:ext cx="3906966" cy="329109"/>
              </a:xfrm>
              <a:custGeom>
                <a:avLst/>
                <a:gdLst/>
                <a:ahLst/>
                <a:cxnLst/>
                <a:rect l="0" t="0" r="0" b="0"/>
                <a:pathLst>
                  <a:path>
                    <a:moveTo>
                      <a:pt x="0" y="0"/>
                    </a:moveTo>
                    <a:lnTo>
                      <a:pt x="0" y="164600"/>
                    </a:lnTo>
                    <a:lnTo>
                      <a:pt x="3906966" y="164600"/>
                    </a:lnTo>
                    <a:lnTo>
                      <a:pt x="3906966" y="329109"/>
                    </a:lnTo>
                  </a:path>
                </a:pathLst>
              </a:custGeom>
              <a:noFill/>
            </p:spPr>
            <p:style>
              <a:lnRef idx="2">
                <a:schemeClr val="accent1">
                  <a:tint val="90000"/>
                  <a:hueOff val="0"/>
                  <a:satOff val="0"/>
                  <a:lumOff val="0"/>
                  <a:alphaOff val="0"/>
                </a:schemeClr>
              </a:lnRef>
              <a:fillRef idx="0">
                <a:scrgbClr r="0" g="0" b="0"/>
              </a:fillRef>
              <a:effectRef idx="0">
                <a:schemeClr val="accent1">
                  <a:tint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tx1">
                  <a:hueOff val="0"/>
                  <a:satOff val="0"/>
                  <a:lumOff val="0"/>
                  <a:alphaOff val="0"/>
                </a:schemeClr>
              </a:fontRef>
            </p:style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2043E4F4-1E64-6F04-5DFF-973CFD414AE3}"/>
                  </a:ext>
                </a:extLst>
              </p:cNvPr>
              <p:cNvSpPr/>
              <p:nvPr/>
            </p:nvSpPr>
            <p:spPr>
              <a:xfrm>
                <a:off x="8877694" y="1826937"/>
                <a:ext cx="1566753" cy="783376"/>
              </a:xfrm>
              <a:custGeom>
                <a:avLst/>
                <a:gdLst>
                  <a:gd name="connsiteX0" fmla="*/ 0 w 1566753"/>
                  <a:gd name="connsiteY0" fmla="*/ 0 h 783376"/>
                  <a:gd name="connsiteX1" fmla="*/ 1566753 w 1566753"/>
                  <a:gd name="connsiteY1" fmla="*/ 0 h 783376"/>
                  <a:gd name="connsiteX2" fmla="*/ 1566753 w 1566753"/>
                  <a:gd name="connsiteY2" fmla="*/ 783376 h 783376"/>
                  <a:gd name="connsiteX3" fmla="*/ 0 w 1566753"/>
                  <a:gd name="connsiteY3" fmla="*/ 783376 h 783376"/>
                  <a:gd name="connsiteX4" fmla="*/ 0 w 1566753"/>
                  <a:gd name="connsiteY4" fmla="*/ 0 h 7833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66753" h="783376">
                    <a:moveTo>
                      <a:pt x="0" y="0"/>
                    </a:moveTo>
                    <a:lnTo>
                      <a:pt x="1566753" y="0"/>
                    </a:lnTo>
                    <a:lnTo>
                      <a:pt x="1566753" y="783376"/>
                    </a:lnTo>
                    <a:lnTo>
                      <a:pt x="0" y="783376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alpha val="7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alpha val="7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5240" tIns="15240" rIns="15240" bIns="15240" numCol="1" spcCol="1270" anchor="ctr" anchorCtr="0">
                <a:noAutofit/>
              </a:bodyPr>
              <a:lstStyle/>
              <a:p>
                <a:pPr marL="0" lvl="0" indent="0" algn="ctr" defTabSz="10668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r>
                  <a:rPr lang="en-GB" sz="2400" kern="1200">
                    <a:solidFill>
                      <a:schemeClr val="tx1"/>
                    </a:solidFill>
                  </a:rPr>
                  <a:t>Staff Training</a:t>
                </a:r>
                <a:endParaRPr lang="en-GB" sz="2400" kern="12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9025B63B-741B-F266-2B75-DC9F73464B5A}"/>
                  </a:ext>
                </a:extLst>
              </p:cNvPr>
              <p:cNvSpPr/>
              <p:nvPr/>
            </p:nvSpPr>
            <p:spPr>
              <a:xfrm>
                <a:off x="6848279" y="1826937"/>
                <a:ext cx="1695728" cy="783376"/>
              </a:xfrm>
              <a:custGeom>
                <a:avLst/>
                <a:gdLst>
                  <a:gd name="connsiteX0" fmla="*/ 0 w 1695728"/>
                  <a:gd name="connsiteY0" fmla="*/ 0 h 783376"/>
                  <a:gd name="connsiteX1" fmla="*/ 1695728 w 1695728"/>
                  <a:gd name="connsiteY1" fmla="*/ 0 h 783376"/>
                  <a:gd name="connsiteX2" fmla="*/ 1695728 w 1695728"/>
                  <a:gd name="connsiteY2" fmla="*/ 783376 h 783376"/>
                  <a:gd name="connsiteX3" fmla="*/ 0 w 1695728"/>
                  <a:gd name="connsiteY3" fmla="*/ 783376 h 783376"/>
                  <a:gd name="connsiteX4" fmla="*/ 0 w 1695728"/>
                  <a:gd name="connsiteY4" fmla="*/ 0 h 7833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95728" h="783376">
                    <a:moveTo>
                      <a:pt x="0" y="0"/>
                    </a:moveTo>
                    <a:lnTo>
                      <a:pt x="1695728" y="0"/>
                    </a:lnTo>
                    <a:lnTo>
                      <a:pt x="1695728" y="783376"/>
                    </a:lnTo>
                    <a:lnTo>
                      <a:pt x="0" y="783376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alpha val="7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alpha val="7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5240" tIns="15240" rIns="15240" bIns="15240" numCol="1" spcCol="1270" anchor="ctr" anchorCtr="0">
                <a:noAutofit/>
              </a:bodyPr>
              <a:lstStyle/>
              <a:p>
                <a:pPr marL="0" lvl="0" indent="0" algn="ctr" defTabSz="10668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r>
                  <a:rPr lang="en-GB" sz="2400" kern="1200">
                    <a:solidFill>
                      <a:schemeClr val="tx1"/>
                    </a:solidFill>
                  </a:rPr>
                  <a:t>Supply Chain Scheduling</a:t>
                </a:r>
                <a:endParaRPr lang="en-GB" sz="2400" kern="12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7684BE68-D984-F247-DAC9-73BBD6C7AF32}"/>
                  </a:ext>
                </a:extLst>
              </p:cNvPr>
              <p:cNvSpPr/>
              <p:nvPr/>
            </p:nvSpPr>
            <p:spPr>
              <a:xfrm>
                <a:off x="4969679" y="1826937"/>
                <a:ext cx="1566753" cy="783376"/>
              </a:xfrm>
              <a:custGeom>
                <a:avLst/>
                <a:gdLst>
                  <a:gd name="connsiteX0" fmla="*/ 0 w 1566753"/>
                  <a:gd name="connsiteY0" fmla="*/ 0 h 783376"/>
                  <a:gd name="connsiteX1" fmla="*/ 1566753 w 1566753"/>
                  <a:gd name="connsiteY1" fmla="*/ 0 h 783376"/>
                  <a:gd name="connsiteX2" fmla="*/ 1566753 w 1566753"/>
                  <a:gd name="connsiteY2" fmla="*/ 783376 h 783376"/>
                  <a:gd name="connsiteX3" fmla="*/ 0 w 1566753"/>
                  <a:gd name="connsiteY3" fmla="*/ 783376 h 783376"/>
                  <a:gd name="connsiteX4" fmla="*/ 0 w 1566753"/>
                  <a:gd name="connsiteY4" fmla="*/ 0 h 7833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66753" h="783376">
                    <a:moveTo>
                      <a:pt x="0" y="0"/>
                    </a:moveTo>
                    <a:lnTo>
                      <a:pt x="1566753" y="0"/>
                    </a:lnTo>
                    <a:lnTo>
                      <a:pt x="1566753" y="783376"/>
                    </a:lnTo>
                    <a:lnTo>
                      <a:pt x="0" y="783376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alpha val="7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alpha val="7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5240" tIns="15240" rIns="15240" bIns="15240" numCol="1" spcCol="1270" anchor="ctr" anchorCtr="0">
                <a:noAutofit/>
              </a:bodyPr>
              <a:lstStyle/>
              <a:p>
                <a:pPr marL="0" lvl="0" indent="0" algn="ctr" defTabSz="10668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r>
                  <a:rPr lang="en-GB" sz="2400" kern="1200">
                    <a:solidFill>
                      <a:schemeClr val="tx1"/>
                    </a:solidFill>
                  </a:rPr>
                  <a:t>Quote</a:t>
                </a:r>
                <a:endParaRPr lang="en-GB" sz="2400" kern="12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37" name="Freeform: Shape 36">
                <a:extLst>
                  <a:ext uri="{FF2B5EF4-FFF2-40B4-BE49-F238E27FC236}">
                    <a16:creationId xmlns:a16="http://schemas.microsoft.com/office/drawing/2014/main" id="{1C12BF00-7B8D-BE98-9D38-4D53EE4F8BE6}"/>
                  </a:ext>
                </a:extLst>
              </p:cNvPr>
              <p:cNvSpPr/>
              <p:nvPr/>
            </p:nvSpPr>
            <p:spPr>
              <a:xfrm>
                <a:off x="3056735" y="1826937"/>
                <a:ext cx="1566753" cy="783376"/>
              </a:xfrm>
              <a:custGeom>
                <a:avLst/>
                <a:gdLst>
                  <a:gd name="connsiteX0" fmla="*/ 0 w 1566753"/>
                  <a:gd name="connsiteY0" fmla="*/ 0 h 783376"/>
                  <a:gd name="connsiteX1" fmla="*/ 1566753 w 1566753"/>
                  <a:gd name="connsiteY1" fmla="*/ 0 h 783376"/>
                  <a:gd name="connsiteX2" fmla="*/ 1566753 w 1566753"/>
                  <a:gd name="connsiteY2" fmla="*/ 783376 h 783376"/>
                  <a:gd name="connsiteX3" fmla="*/ 0 w 1566753"/>
                  <a:gd name="connsiteY3" fmla="*/ 783376 h 783376"/>
                  <a:gd name="connsiteX4" fmla="*/ 0 w 1566753"/>
                  <a:gd name="connsiteY4" fmla="*/ 0 h 7833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66753" h="783376">
                    <a:moveTo>
                      <a:pt x="0" y="0"/>
                    </a:moveTo>
                    <a:lnTo>
                      <a:pt x="1566753" y="0"/>
                    </a:lnTo>
                    <a:lnTo>
                      <a:pt x="1566753" y="783376"/>
                    </a:lnTo>
                    <a:lnTo>
                      <a:pt x="0" y="783376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alpha val="7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alpha val="7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5240" tIns="15240" rIns="15240" bIns="15240" numCol="1" spcCol="1270" anchor="ctr" anchorCtr="0">
                <a:noAutofit/>
              </a:bodyPr>
              <a:lstStyle/>
              <a:p>
                <a:pPr marL="0" lvl="0" indent="0" algn="ctr" defTabSz="10668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r>
                  <a:rPr lang="en-GB" sz="2400" kern="1200">
                    <a:solidFill>
                      <a:schemeClr val="tx1"/>
                    </a:solidFill>
                  </a:rPr>
                  <a:t>New Line Layout</a:t>
                </a:r>
                <a:endParaRPr lang="en-GB" sz="2400" kern="1200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39" name="Freeform: Shape 38">
                <a:extLst>
                  <a:ext uri="{FF2B5EF4-FFF2-40B4-BE49-F238E27FC236}">
                    <a16:creationId xmlns:a16="http://schemas.microsoft.com/office/drawing/2014/main" id="{77FBCFFD-45A4-8FAA-2082-879A265467C0}"/>
                  </a:ext>
                </a:extLst>
              </p:cNvPr>
              <p:cNvSpPr/>
              <p:nvPr/>
            </p:nvSpPr>
            <p:spPr>
              <a:xfrm>
                <a:off x="1160964" y="1826937"/>
                <a:ext cx="1566753" cy="783376"/>
              </a:xfrm>
              <a:custGeom>
                <a:avLst/>
                <a:gdLst>
                  <a:gd name="connsiteX0" fmla="*/ 0 w 1566753"/>
                  <a:gd name="connsiteY0" fmla="*/ 0 h 783376"/>
                  <a:gd name="connsiteX1" fmla="*/ 1566753 w 1566753"/>
                  <a:gd name="connsiteY1" fmla="*/ 0 h 783376"/>
                  <a:gd name="connsiteX2" fmla="*/ 1566753 w 1566753"/>
                  <a:gd name="connsiteY2" fmla="*/ 783376 h 783376"/>
                  <a:gd name="connsiteX3" fmla="*/ 0 w 1566753"/>
                  <a:gd name="connsiteY3" fmla="*/ 783376 h 783376"/>
                  <a:gd name="connsiteX4" fmla="*/ 0 w 1566753"/>
                  <a:gd name="connsiteY4" fmla="*/ 0 h 78337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66753" h="783376">
                    <a:moveTo>
                      <a:pt x="0" y="0"/>
                    </a:moveTo>
                    <a:lnTo>
                      <a:pt x="1566753" y="0"/>
                    </a:lnTo>
                    <a:lnTo>
                      <a:pt x="1566753" y="783376"/>
                    </a:lnTo>
                    <a:lnTo>
                      <a:pt x="0" y="783376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alpha val="7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alpha val="7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15240" tIns="15240" rIns="15240" bIns="15240" numCol="1" spcCol="1270" anchor="ctr" anchorCtr="0">
                <a:noAutofit/>
              </a:bodyPr>
              <a:lstStyle/>
              <a:p>
                <a:pPr marL="0" lvl="0" indent="0" algn="ctr" defTabSz="10668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r>
                  <a:rPr lang="en-GB" sz="2400" kern="1200">
                    <a:solidFill>
                      <a:schemeClr val="tx1"/>
                    </a:solidFill>
                  </a:rPr>
                  <a:t>New Machinery</a:t>
                </a:r>
                <a:endParaRPr lang="en-GB" sz="2400" kern="1200" dirty="0">
                  <a:solidFill>
                    <a:schemeClr val="tx1"/>
                  </a:solidFill>
                </a:endParaRPr>
              </a:p>
            </p:txBody>
          </p:sp>
        </p:grp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4CA45339-EAD0-A960-A6B4-5BF134D6A1DF}"/>
              </a:ext>
            </a:extLst>
          </p:cNvPr>
          <p:cNvGrpSpPr/>
          <p:nvPr/>
        </p:nvGrpSpPr>
        <p:grpSpPr>
          <a:xfrm>
            <a:off x="1317639" y="2610314"/>
            <a:ext cx="1801766" cy="3191390"/>
            <a:chOff x="1317639" y="2610314"/>
            <a:chExt cx="1801766" cy="3191390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678DCC58-C027-647B-882B-4269B11B617A}"/>
                </a:ext>
              </a:extLst>
            </p:cNvPr>
            <p:cNvSpPr/>
            <p:nvPr/>
          </p:nvSpPr>
          <p:spPr>
            <a:xfrm>
              <a:off x="1317639" y="2610314"/>
              <a:ext cx="235013" cy="2579616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2579616"/>
                  </a:lnTo>
                  <a:lnTo>
                    <a:pt x="235013" y="2579616"/>
                  </a:lnTo>
                </a:path>
              </a:pathLst>
            </a:custGeom>
            <a:noFill/>
          </p:spPr>
          <p:style>
            <a:lnRef idx="2">
              <a:schemeClr val="accent1">
                <a:tint val="7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7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69BB3813-6380-43DE-8B39-F0B459BBFCA1}"/>
                </a:ext>
              </a:extLst>
            </p:cNvPr>
            <p:cNvSpPr/>
            <p:nvPr/>
          </p:nvSpPr>
          <p:spPr>
            <a:xfrm>
              <a:off x="1317639" y="2610314"/>
              <a:ext cx="235013" cy="983921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983921"/>
                  </a:lnTo>
                  <a:lnTo>
                    <a:pt x="235013" y="983921"/>
                  </a:lnTo>
                </a:path>
              </a:pathLst>
            </a:custGeom>
            <a:noFill/>
          </p:spPr>
          <p:style>
            <a:lnRef idx="2">
              <a:schemeClr val="accent1">
                <a:tint val="7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tint val="7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C25E676A-271E-4871-045E-6BA14CF6693C}"/>
                </a:ext>
              </a:extLst>
            </p:cNvPr>
            <p:cNvSpPr/>
            <p:nvPr/>
          </p:nvSpPr>
          <p:spPr>
            <a:xfrm>
              <a:off x="1552652" y="2939332"/>
              <a:ext cx="1566753" cy="1309805"/>
            </a:xfrm>
            <a:custGeom>
              <a:avLst/>
              <a:gdLst>
                <a:gd name="connsiteX0" fmla="*/ 0 w 1566753"/>
                <a:gd name="connsiteY0" fmla="*/ 0 h 1309805"/>
                <a:gd name="connsiteX1" fmla="*/ 1566753 w 1566753"/>
                <a:gd name="connsiteY1" fmla="*/ 0 h 1309805"/>
                <a:gd name="connsiteX2" fmla="*/ 1566753 w 1566753"/>
                <a:gd name="connsiteY2" fmla="*/ 1309805 h 1309805"/>
                <a:gd name="connsiteX3" fmla="*/ 0 w 1566753"/>
                <a:gd name="connsiteY3" fmla="*/ 1309805 h 1309805"/>
                <a:gd name="connsiteX4" fmla="*/ 0 w 1566753"/>
                <a:gd name="connsiteY4" fmla="*/ 0 h 13098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66753" h="1309805">
                  <a:moveTo>
                    <a:pt x="0" y="0"/>
                  </a:moveTo>
                  <a:lnTo>
                    <a:pt x="1566753" y="0"/>
                  </a:lnTo>
                  <a:lnTo>
                    <a:pt x="1566753" y="1309805"/>
                  </a:lnTo>
                  <a:lnTo>
                    <a:pt x="0" y="1309805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>
                  <a:solidFill>
                    <a:schemeClr val="tx1"/>
                  </a:solidFill>
                </a:rPr>
                <a:t>Gather data on new machinery needed</a:t>
              </a:r>
              <a:endParaRPr lang="en-GB" sz="2400" kern="1200" dirty="0">
                <a:solidFill>
                  <a:schemeClr val="tx1"/>
                </a:solidFill>
              </a:endParaRP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12327FB5-FECB-D56F-BD5F-E6DF85E05B50}"/>
                </a:ext>
              </a:extLst>
            </p:cNvPr>
            <p:cNvSpPr/>
            <p:nvPr/>
          </p:nvSpPr>
          <p:spPr>
            <a:xfrm>
              <a:off x="1552652" y="4578156"/>
              <a:ext cx="1566753" cy="1223548"/>
            </a:xfrm>
            <a:custGeom>
              <a:avLst/>
              <a:gdLst>
                <a:gd name="connsiteX0" fmla="*/ 0 w 1566753"/>
                <a:gd name="connsiteY0" fmla="*/ 0 h 1223548"/>
                <a:gd name="connsiteX1" fmla="*/ 1566753 w 1566753"/>
                <a:gd name="connsiteY1" fmla="*/ 0 h 1223548"/>
                <a:gd name="connsiteX2" fmla="*/ 1566753 w 1566753"/>
                <a:gd name="connsiteY2" fmla="*/ 1223548 h 1223548"/>
                <a:gd name="connsiteX3" fmla="*/ 0 w 1566753"/>
                <a:gd name="connsiteY3" fmla="*/ 1223548 h 1223548"/>
                <a:gd name="connsiteX4" fmla="*/ 0 w 1566753"/>
                <a:gd name="connsiteY4" fmla="*/ 0 h 1223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66753" h="1223548">
                  <a:moveTo>
                    <a:pt x="0" y="0"/>
                  </a:moveTo>
                  <a:lnTo>
                    <a:pt x="1566753" y="0"/>
                  </a:lnTo>
                  <a:lnTo>
                    <a:pt x="1566753" y="1223548"/>
                  </a:lnTo>
                  <a:lnTo>
                    <a:pt x="0" y="1223548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5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240" tIns="15240" rIns="15240" bIns="15240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>
                  <a:solidFill>
                    <a:schemeClr val="tx1"/>
                  </a:solidFill>
                </a:rPr>
                <a:t>Propose needed machinery data in AA</a:t>
              </a:r>
              <a:endParaRPr lang="en-GB" sz="2400" kern="12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352597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A6F01B4-C6AC-B154-0961-863CBE26F1F7}"/>
              </a:ext>
            </a:extLst>
          </p:cNvPr>
          <p:cNvSpPr/>
          <p:nvPr/>
        </p:nvSpPr>
        <p:spPr>
          <a:xfrm>
            <a:off x="0" y="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B862EE-8764-892E-810F-8FE4232174F2}"/>
              </a:ext>
            </a:extLst>
          </p:cNvPr>
          <p:cNvSpPr/>
          <p:nvPr/>
        </p:nvSpPr>
        <p:spPr>
          <a:xfrm>
            <a:off x="0" y="619527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F24C4E-25B4-797F-4FC3-6C4C9328B96F}"/>
              </a:ext>
            </a:extLst>
          </p:cNvPr>
          <p:cNvSpPr txBox="1"/>
          <p:nvPr/>
        </p:nvSpPr>
        <p:spPr>
          <a:xfrm>
            <a:off x="265651" y="29144"/>
            <a:ext cx="727605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Timeline &amp; Work Breakdown Structure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14737F1-F202-6F4E-56A3-CA3E2F3C6094}"/>
              </a:ext>
            </a:extLst>
          </p:cNvPr>
          <p:cNvGrpSpPr/>
          <p:nvPr/>
        </p:nvGrpSpPr>
        <p:grpSpPr>
          <a:xfrm>
            <a:off x="228510" y="6295802"/>
            <a:ext cx="11697838" cy="461665"/>
            <a:chOff x="228510" y="6295802"/>
            <a:chExt cx="11697838" cy="461665"/>
          </a:xfrm>
        </p:grpSpPr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56BCC610-6AA1-5420-BADA-F4DC13EB6FFE}"/>
                </a:ext>
              </a:extLst>
            </p:cNvPr>
            <p:cNvSpPr txBox="1"/>
            <p:nvPr/>
          </p:nvSpPr>
          <p:spPr>
            <a:xfrm>
              <a:off x="10550554" y="6295802"/>
              <a:ext cx="13757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17/07/24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52533863-D144-DA22-213B-AF4C473E7604}"/>
                </a:ext>
              </a:extLst>
            </p:cNvPr>
            <p:cNvSpPr txBox="1"/>
            <p:nvPr/>
          </p:nvSpPr>
          <p:spPr>
            <a:xfrm>
              <a:off x="4296910" y="6295802"/>
              <a:ext cx="35981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Sony UK Technology Centre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4C84E294-67AF-DB6B-4D47-31A20CBCE974}"/>
                </a:ext>
              </a:extLst>
            </p:cNvPr>
            <p:cNvSpPr txBox="1"/>
            <p:nvPr/>
          </p:nvSpPr>
          <p:spPr>
            <a:xfrm>
              <a:off x="228510" y="6295802"/>
              <a:ext cx="104163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Slide 9</a:t>
              </a: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26A80C9D-D295-8DE5-6D26-E8FD7A724E05}"/>
              </a:ext>
            </a:extLst>
          </p:cNvPr>
          <p:cNvSpPr txBox="1"/>
          <p:nvPr/>
        </p:nvSpPr>
        <p:spPr>
          <a:xfrm>
            <a:off x="265651" y="806536"/>
            <a:ext cx="769550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Top level timeline &amp; tasks assigned to owners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1F47A64A-6856-5EC5-9C62-2EAF078FA207}"/>
              </a:ext>
            </a:extLst>
          </p:cNvPr>
          <p:cNvGrpSpPr/>
          <p:nvPr/>
        </p:nvGrpSpPr>
        <p:grpSpPr>
          <a:xfrm>
            <a:off x="67111" y="1549299"/>
            <a:ext cx="12057775" cy="4356352"/>
            <a:chOff x="67111" y="1549299"/>
            <a:chExt cx="12057775" cy="4356352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84CD5092-18AB-5326-BC56-EC3A94295D1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t="1104"/>
            <a:stretch/>
          </p:blipFill>
          <p:spPr>
            <a:xfrm>
              <a:off x="67111" y="1549299"/>
              <a:ext cx="12057775" cy="4356352"/>
            </a:xfrm>
            <a:prstGeom prst="rect">
              <a:avLst/>
            </a:prstGeom>
          </p:spPr>
        </p:pic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CEE6C9FC-C973-955F-61BB-D9EBA08172FD}"/>
                </a:ext>
              </a:extLst>
            </p:cNvPr>
            <p:cNvSpPr/>
            <p:nvPr/>
          </p:nvSpPr>
          <p:spPr>
            <a:xfrm>
              <a:off x="665825" y="2592280"/>
              <a:ext cx="976544" cy="22194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8" name="Rectangle 7">
            <a:extLst>
              <a:ext uri="{FF2B5EF4-FFF2-40B4-BE49-F238E27FC236}">
                <a16:creationId xmlns:a16="http://schemas.microsoft.com/office/drawing/2014/main" id="{50059B3F-15D4-42E0-0646-C44A7229295C}"/>
              </a:ext>
            </a:extLst>
          </p:cNvPr>
          <p:cNvSpPr/>
          <p:nvPr/>
        </p:nvSpPr>
        <p:spPr>
          <a:xfrm>
            <a:off x="664871" y="3099261"/>
            <a:ext cx="586563" cy="97654"/>
          </a:xfrm>
          <a:prstGeom prst="rect">
            <a:avLst/>
          </a:prstGeom>
          <a:solidFill>
            <a:srgbClr val="DBDBD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9086303-A8FE-5642-3038-4899C77BCEFA}"/>
              </a:ext>
            </a:extLst>
          </p:cNvPr>
          <p:cNvSpPr/>
          <p:nvPr/>
        </p:nvSpPr>
        <p:spPr>
          <a:xfrm>
            <a:off x="142875" y="3080211"/>
            <a:ext cx="1127269" cy="97654"/>
          </a:xfrm>
          <a:prstGeom prst="rect">
            <a:avLst/>
          </a:prstGeom>
          <a:solidFill>
            <a:srgbClr val="DBDBDB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800" dirty="0">
                <a:solidFill>
                  <a:schemeClr val="tx1"/>
                </a:solidFill>
              </a:rPr>
              <a:t>Production Schedule</a:t>
            </a:r>
          </a:p>
        </p:txBody>
      </p:sp>
    </p:spTree>
    <p:extLst>
      <p:ext uri="{BB962C8B-B14F-4D97-AF65-F5344CB8AC3E}">
        <p14:creationId xmlns:p14="http://schemas.microsoft.com/office/powerpoint/2010/main" val="3070603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A6F01B4-C6AC-B154-0961-863CBE26F1F7}"/>
              </a:ext>
            </a:extLst>
          </p:cNvPr>
          <p:cNvSpPr/>
          <p:nvPr/>
        </p:nvSpPr>
        <p:spPr>
          <a:xfrm>
            <a:off x="0" y="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B862EE-8764-892E-810F-8FE4232174F2}"/>
              </a:ext>
            </a:extLst>
          </p:cNvPr>
          <p:cNvSpPr/>
          <p:nvPr/>
        </p:nvSpPr>
        <p:spPr>
          <a:xfrm>
            <a:off x="0" y="619527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F24C4E-25B4-797F-4FC3-6C4C9328B96F}"/>
              </a:ext>
            </a:extLst>
          </p:cNvPr>
          <p:cNvSpPr txBox="1"/>
          <p:nvPr/>
        </p:nvSpPr>
        <p:spPr>
          <a:xfrm>
            <a:off x="265652" y="29144"/>
            <a:ext cx="61029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Budget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3159B0B-DB52-CC33-EDCA-B730D232422F}"/>
              </a:ext>
            </a:extLst>
          </p:cNvPr>
          <p:cNvGrpSpPr/>
          <p:nvPr/>
        </p:nvGrpSpPr>
        <p:grpSpPr>
          <a:xfrm>
            <a:off x="228509" y="6295802"/>
            <a:ext cx="11697839" cy="461665"/>
            <a:chOff x="228509" y="6295802"/>
            <a:chExt cx="11697839" cy="461665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44FA0947-467E-5974-4D4E-6E48C4AF07C8}"/>
                </a:ext>
              </a:extLst>
            </p:cNvPr>
            <p:cNvSpPr txBox="1"/>
            <p:nvPr/>
          </p:nvSpPr>
          <p:spPr>
            <a:xfrm>
              <a:off x="10550554" y="6295802"/>
              <a:ext cx="13757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17/07/24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4FE0AD2-8C43-E6A2-8451-86ADBC1F3255}"/>
                </a:ext>
              </a:extLst>
            </p:cNvPr>
            <p:cNvSpPr txBox="1"/>
            <p:nvPr/>
          </p:nvSpPr>
          <p:spPr>
            <a:xfrm>
              <a:off x="4296910" y="6295802"/>
              <a:ext cx="35981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Sony UK Technology Centre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0E77706-73B6-7A66-488D-542DA586CD7E}"/>
                </a:ext>
              </a:extLst>
            </p:cNvPr>
            <p:cNvSpPr txBox="1"/>
            <p:nvPr/>
          </p:nvSpPr>
          <p:spPr>
            <a:xfrm>
              <a:off x="228509" y="6295802"/>
              <a:ext cx="1164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Slide 10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A21E249-2E6F-DB16-07F4-BDE87069EBF6}"/>
              </a:ext>
            </a:extLst>
          </p:cNvPr>
          <p:cNvGrpSpPr/>
          <p:nvPr/>
        </p:nvGrpSpPr>
        <p:grpSpPr>
          <a:xfrm>
            <a:off x="3240945" y="2671122"/>
            <a:ext cx="5795545" cy="1308583"/>
            <a:chOff x="670569" y="1729326"/>
            <a:chExt cx="5795545" cy="1308583"/>
          </a:xfrm>
        </p:grpSpPr>
        <p:pic>
          <p:nvPicPr>
            <p:cNvPr id="8" name="Graphic 7" descr="Treasure chest with solid fill">
              <a:extLst>
                <a:ext uri="{FF2B5EF4-FFF2-40B4-BE49-F238E27FC236}">
                  <a16:creationId xmlns:a16="http://schemas.microsoft.com/office/drawing/2014/main" id="{18083F76-5609-4E60-BBE8-B76580969C8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670569" y="1729326"/>
              <a:ext cx="1308583" cy="1308583"/>
            </a:xfrm>
            <a:prstGeom prst="rect">
              <a:avLst/>
            </a:prstGeom>
          </p:spPr>
        </p:pic>
        <p:sp>
          <p:nvSpPr>
            <p:cNvPr id="7" name="Arrow: Right 6">
              <a:extLst>
                <a:ext uri="{FF2B5EF4-FFF2-40B4-BE49-F238E27FC236}">
                  <a16:creationId xmlns:a16="http://schemas.microsoft.com/office/drawing/2014/main" id="{B83403ED-3AC9-C76B-853F-5A571747F44F}"/>
                </a:ext>
              </a:extLst>
            </p:cNvPr>
            <p:cNvSpPr/>
            <p:nvPr/>
          </p:nvSpPr>
          <p:spPr>
            <a:xfrm>
              <a:off x="2582138" y="2118614"/>
              <a:ext cx="1524000" cy="552056"/>
            </a:xfrm>
            <a:prstGeom prst="right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AB28A51D-8C0F-46A3-E7A3-55DC5C2A8C6E}"/>
                </a:ext>
              </a:extLst>
            </p:cNvPr>
            <p:cNvSpPr txBox="1"/>
            <p:nvPr/>
          </p:nvSpPr>
          <p:spPr>
            <a:xfrm>
              <a:off x="4296910" y="1979143"/>
              <a:ext cx="216920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/>
                <a:t>Budget</a:t>
              </a:r>
            </a:p>
            <a:p>
              <a:pPr algn="ctr"/>
              <a:r>
                <a:rPr lang="en-GB" sz="2400" dirty="0"/>
                <a:t>£1.8 million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41229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A6F01B4-C6AC-B154-0961-863CBE26F1F7}"/>
              </a:ext>
            </a:extLst>
          </p:cNvPr>
          <p:cNvSpPr/>
          <p:nvPr/>
        </p:nvSpPr>
        <p:spPr>
          <a:xfrm>
            <a:off x="0" y="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B862EE-8764-892E-810F-8FE4232174F2}"/>
              </a:ext>
            </a:extLst>
          </p:cNvPr>
          <p:cNvSpPr/>
          <p:nvPr/>
        </p:nvSpPr>
        <p:spPr>
          <a:xfrm>
            <a:off x="0" y="619527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F24C4E-25B4-797F-4FC3-6C4C9328B96F}"/>
              </a:ext>
            </a:extLst>
          </p:cNvPr>
          <p:cNvSpPr txBox="1"/>
          <p:nvPr/>
        </p:nvSpPr>
        <p:spPr>
          <a:xfrm>
            <a:off x="265652" y="29144"/>
            <a:ext cx="61029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Budget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3159B0B-DB52-CC33-EDCA-B730D232422F}"/>
              </a:ext>
            </a:extLst>
          </p:cNvPr>
          <p:cNvGrpSpPr/>
          <p:nvPr/>
        </p:nvGrpSpPr>
        <p:grpSpPr>
          <a:xfrm>
            <a:off x="228509" y="6295802"/>
            <a:ext cx="11697839" cy="461665"/>
            <a:chOff x="228509" y="6295802"/>
            <a:chExt cx="11697839" cy="461665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44FA0947-467E-5974-4D4E-6E48C4AF07C8}"/>
                </a:ext>
              </a:extLst>
            </p:cNvPr>
            <p:cNvSpPr txBox="1"/>
            <p:nvPr/>
          </p:nvSpPr>
          <p:spPr>
            <a:xfrm>
              <a:off x="10550554" y="6295802"/>
              <a:ext cx="13757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17/07/24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4FE0AD2-8C43-E6A2-8451-86ADBC1F3255}"/>
                </a:ext>
              </a:extLst>
            </p:cNvPr>
            <p:cNvSpPr txBox="1"/>
            <p:nvPr/>
          </p:nvSpPr>
          <p:spPr>
            <a:xfrm>
              <a:off x="4296910" y="6295802"/>
              <a:ext cx="35981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Sony UK Technology Centre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0E77706-73B6-7A66-488D-542DA586CD7E}"/>
                </a:ext>
              </a:extLst>
            </p:cNvPr>
            <p:cNvSpPr txBox="1"/>
            <p:nvPr/>
          </p:nvSpPr>
          <p:spPr>
            <a:xfrm>
              <a:off x="228509" y="6295802"/>
              <a:ext cx="117574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Slide 11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A21E249-2E6F-DB16-07F4-BDE87069EBF6}"/>
              </a:ext>
            </a:extLst>
          </p:cNvPr>
          <p:cNvGrpSpPr/>
          <p:nvPr/>
        </p:nvGrpSpPr>
        <p:grpSpPr>
          <a:xfrm>
            <a:off x="3240945" y="1245095"/>
            <a:ext cx="5795545" cy="1308583"/>
            <a:chOff x="670569" y="1729326"/>
            <a:chExt cx="5795545" cy="1308583"/>
          </a:xfrm>
        </p:grpSpPr>
        <p:pic>
          <p:nvPicPr>
            <p:cNvPr id="8" name="Graphic 7" descr="Treasure chest with solid fill">
              <a:extLst>
                <a:ext uri="{FF2B5EF4-FFF2-40B4-BE49-F238E27FC236}">
                  <a16:creationId xmlns:a16="http://schemas.microsoft.com/office/drawing/2014/main" id="{18083F76-5609-4E60-BBE8-B76580969C8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670569" y="1729326"/>
              <a:ext cx="1308583" cy="1308583"/>
            </a:xfrm>
            <a:prstGeom prst="rect">
              <a:avLst/>
            </a:prstGeom>
          </p:spPr>
        </p:pic>
        <p:sp>
          <p:nvSpPr>
            <p:cNvPr id="7" name="Arrow: Right 6">
              <a:extLst>
                <a:ext uri="{FF2B5EF4-FFF2-40B4-BE49-F238E27FC236}">
                  <a16:creationId xmlns:a16="http://schemas.microsoft.com/office/drawing/2014/main" id="{B83403ED-3AC9-C76B-853F-5A571747F44F}"/>
                </a:ext>
              </a:extLst>
            </p:cNvPr>
            <p:cNvSpPr/>
            <p:nvPr/>
          </p:nvSpPr>
          <p:spPr>
            <a:xfrm>
              <a:off x="2582138" y="2118614"/>
              <a:ext cx="1524000" cy="552056"/>
            </a:xfrm>
            <a:prstGeom prst="right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AB28A51D-8C0F-46A3-E7A3-55DC5C2A8C6E}"/>
                </a:ext>
              </a:extLst>
            </p:cNvPr>
            <p:cNvSpPr txBox="1"/>
            <p:nvPr/>
          </p:nvSpPr>
          <p:spPr>
            <a:xfrm>
              <a:off x="4296910" y="1979143"/>
              <a:ext cx="2169204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 dirty="0"/>
                <a:t>Budget</a:t>
              </a:r>
            </a:p>
            <a:p>
              <a:pPr algn="ctr"/>
              <a:r>
                <a:rPr lang="en-GB" sz="2400" dirty="0"/>
                <a:t>£1.8 million</a:t>
              </a:r>
            </a:p>
          </p:txBody>
        </p:sp>
      </p:grpSp>
      <p:sp>
        <p:nvSpPr>
          <p:cNvPr id="28" name="Arrow: Right 27">
            <a:extLst>
              <a:ext uri="{FF2B5EF4-FFF2-40B4-BE49-F238E27FC236}">
                <a16:creationId xmlns:a16="http://schemas.microsoft.com/office/drawing/2014/main" id="{0A516A6A-761F-7B0A-9DBA-AE378F45A575}"/>
              </a:ext>
            </a:extLst>
          </p:cNvPr>
          <p:cNvSpPr/>
          <p:nvPr/>
        </p:nvSpPr>
        <p:spPr>
          <a:xfrm rot="20293208">
            <a:off x="8845716" y="1443023"/>
            <a:ext cx="797704" cy="551048"/>
          </a:xfrm>
          <a:prstGeom prst="rightArrow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EC5618B-28E1-BEA2-A03E-519903665D0B}"/>
              </a:ext>
            </a:extLst>
          </p:cNvPr>
          <p:cNvSpPr txBox="1"/>
          <p:nvPr/>
        </p:nvSpPr>
        <p:spPr>
          <a:xfrm>
            <a:off x="9717180" y="922466"/>
            <a:ext cx="21692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3% contingency included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1A8C2BD7-A5C3-29B1-B0AF-A46B24A08D5F}"/>
              </a:ext>
            </a:extLst>
          </p:cNvPr>
          <p:cNvGrpSpPr/>
          <p:nvPr/>
        </p:nvGrpSpPr>
        <p:grpSpPr>
          <a:xfrm>
            <a:off x="613740" y="3525331"/>
            <a:ext cx="11178058" cy="1754200"/>
            <a:chOff x="613740" y="2986661"/>
            <a:chExt cx="11178058" cy="1754200"/>
          </a:xfrm>
        </p:grpSpPr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EB690425-3B59-468E-A83B-78820B6C3646}"/>
                </a:ext>
              </a:extLst>
            </p:cNvPr>
            <p:cNvSpPr txBox="1"/>
            <p:nvPr/>
          </p:nvSpPr>
          <p:spPr>
            <a:xfrm>
              <a:off x="8535370" y="3141160"/>
              <a:ext cx="3256428" cy="5890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sz="2400" dirty="0"/>
                <a:t>Network infrastructure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8C5CF64B-A995-5056-C965-ECA07A09390B}"/>
                </a:ext>
              </a:extLst>
            </p:cNvPr>
            <p:cNvSpPr txBox="1"/>
            <p:nvPr/>
          </p:nvSpPr>
          <p:spPr>
            <a:xfrm>
              <a:off x="613740" y="2986661"/>
              <a:ext cx="3042892" cy="114307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lnSpc>
                  <a:spcPct val="150000"/>
                </a:lnSpc>
              </a:pPr>
              <a:r>
                <a:rPr lang="en-GB" sz="2400" dirty="0"/>
                <a:t>New machinery (Capital spend)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67F25624-C542-6F33-E183-B4C140422399}"/>
                </a:ext>
              </a:extLst>
            </p:cNvPr>
            <p:cNvSpPr txBox="1"/>
            <p:nvPr/>
          </p:nvSpPr>
          <p:spPr>
            <a:xfrm>
              <a:off x="4801064" y="2986661"/>
              <a:ext cx="3440723" cy="5890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sz="2400" dirty="0"/>
                <a:t>Inventory storage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62C50E4B-4F77-AF89-E78A-9CEEF3CDDC6F}"/>
                </a:ext>
              </a:extLst>
            </p:cNvPr>
            <p:cNvSpPr txBox="1"/>
            <p:nvPr/>
          </p:nvSpPr>
          <p:spPr>
            <a:xfrm>
              <a:off x="3346292" y="4083918"/>
              <a:ext cx="1901235" cy="5890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sz="2400" dirty="0"/>
                <a:t>Headcount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0119E53C-D7EE-E688-5570-B5E36E03A8C6}"/>
                </a:ext>
              </a:extLst>
            </p:cNvPr>
            <p:cNvSpPr txBox="1"/>
            <p:nvPr/>
          </p:nvSpPr>
          <p:spPr>
            <a:xfrm>
              <a:off x="6676514" y="4151789"/>
              <a:ext cx="2140599" cy="5890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</a:pPr>
              <a:r>
                <a:rPr lang="en-GB" sz="2400" dirty="0"/>
                <a:t>Annual volume</a:t>
              </a:r>
            </a:p>
          </p:txBody>
        </p:sp>
      </p:grpSp>
      <p:sp>
        <p:nvSpPr>
          <p:cNvPr id="13" name="Arrow: Down 12">
            <a:extLst>
              <a:ext uri="{FF2B5EF4-FFF2-40B4-BE49-F238E27FC236}">
                <a16:creationId xmlns:a16="http://schemas.microsoft.com/office/drawing/2014/main" id="{9AD667C7-0EC5-874A-470A-77DF96D3006A}"/>
              </a:ext>
            </a:extLst>
          </p:cNvPr>
          <p:cNvSpPr/>
          <p:nvPr/>
        </p:nvSpPr>
        <p:spPr>
          <a:xfrm>
            <a:off x="2316138" y="2727695"/>
            <a:ext cx="533400" cy="88690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A44B6EBE-D8FE-B018-762D-08CBB237B18D}"/>
              </a:ext>
            </a:extLst>
          </p:cNvPr>
          <p:cNvSpPr/>
          <p:nvPr/>
        </p:nvSpPr>
        <p:spPr>
          <a:xfrm>
            <a:off x="5647814" y="2638425"/>
            <a:ext cx="533400" cy="88690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id="{5D9E8BB9-13BD-F0FE-BD13-9314E9B5166E}"/>
              </a:ext>
            </a:extLst>
          </p:cNvPr>
          <p:cNvSpPr/>
          <p:nvPr/>
        </p:nvSpPr>
        <p:spPr>
          <a:xfrm>
            <a:off x="8979490" y="2714638"/>
            <a:ext cx="533400" cy="88690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5685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A6F01B4-C6AC-B154-0961-863CBE26F1F7}"/>
              </a:ext>
            </a:extLst>
          </p:cNvPr>
          <p:cNvSpPr/>
          <p:nvPr/>
        </p:nvSpPr>
        <p:spPr>
          <a:xfrm>
            <a:off x="0" y="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B862EE-8764-892E-810F-8FE4232174F2}"/>
              </a:ext>
            </a:extLst>
          </p:cNvPr>
          <p:cNvSpPr/>
          <p:nvPr/>
        </p:nvSpPr>
        <p:spPr>
          <a:xfrm>
            <a:off x="0" y="619527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F24C4E-25B4-797F-4FC3-6C4C9328B96F}"/>
              </a:ext>
            </a:extLst>
          </p:cNvPr>
          <p:cNvSpPr txBox="1"/>
          <p:nvPr/>
        </p:nvSpPr>
        <p:spPr>
          <a:xfrm>
            <a:off x="265652" y="29144"/>
            <a:ext cx="61029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Budget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3159B0B-DB52-CC33-EDCA-B730D232422F}"/>
              </a:ext>
            </a:extLst>
          </p:cNvPr>
          <p:cNvGrpSpPr/>
          <p:nvPr/>
        </p:nvGrpSpPr>
        <p:grpSpPr>
          <a:xfrm>
            <a:off x="228509" y="6295802"/>
            <a:ext cx="11697839" cy="461665"/>
            <a:chOff x="228509" y="6295802"/>
            <a:chExt cx="11697839" cy="461665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44FA0947-467E-5974-4D4E-6E48C4AF07C8}"/>
                </a:ext>
              </a:extLst>
            </p:cNvPr>
            <p:cNvSpPr txBox="1"/>
            <p:nvPr/>
          </p:nvSpPr>
          <p:spPr>
            <a:xfrm>
              <a:off x="10550554" y="6295802"/>
              <a:ext cx="13757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17/07/24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4FE0AD2-8C43-E6A2-8451-86ADBC1F3255}"/>
                </a:ext>
              </a:extLst>
            </p:cNvPr>
            <p:cNvSpPr txBox="1"/>
            <p:nvPr/>
          </p:nvSpPr>
          <p:spPr>
            <a:xfrm>
              <a:off x="4296910" y="6295802"/>
              <a:ext cx="35981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Sony UK Technology Centre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0E77706-73B6-7A66-488D-542DA586CD7E}"/>
                </a:ext>
              </a:extLst>
            </p:cNvPr>
            <p:cNvSpPr txBox="1"/>
            <p:nvPr/>
          </p:nvSpPr>
          <p:spPr>
            <a:xfrm>
              <a:off x="228509" y="6295802"/>
              <a:ext cx="1164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Slide 12</a:t>
              </a: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F278B5ED-ED66-6B2A-7921-B1CBA4E7B8EC}"/>
              </a:ext>
            </a:extLst>
          </p:cNvPr>
          <p:cNvGrpSpPr/>
          <p:nvPr/>
        </p:nvGrpSpPr>
        <p:grpSpPr>
          <a:xfrm>
            <a:off x="2726825" y="1453915"/>
            <a:ext cx="6738347" cy="4314491"/>
            <a:chOff x="219923" y="1656938"/>
            <a:chExt cx="5596613" cy="3584759"/>
          </a:xfrm>
        </p:grpSpPr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0A21E7AD-B5A7-7EE9-05C1-35EB6529409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19923" y="1656938"/>
              <a:ext cx="5596613" cy="3584759"/>
            </a:xfrm>
            <a:prstGeom prst="rect">
              <a:avLst/>
            </a:prstGeom>
          </p:spPr>
        </p:pic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5439020F-9095-9C5C-1C12-A66BE392D66B}"/>
                </a:ext>
              </a:extLst>
            </p:cNvPr>
            <p:cNvSpPr txBox="1"/>
            <p:nvPr/>
          </p:nvSpPr>
          <p:spPr>
            <a:xfrm>
              <a:off x="2867323" y="2332583"/>
              <a:ext cx="1420545" cy="3835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solidFill>
                    <a:srgbClr val="00B050"/>
                  </a:solidFill>
                </a:rPr>
                <a:t>-£60,000</a:t>
              </a:r>
            </a:p>
          </p:txBody>
        </p:sp>
      </p:grpSp>
      <p:sp>
        <p:nvSpPr>
          <p:cNvPr id="27" name="TextBox 26">
            <a:extLst>
              <a:ext uri="{FF2B5EF4-FFF2-40B4-BE49-F238E27FC236}">
                <a16:creationId xmlns:a16="http://schemas.microsoft.com/office/drawing/2014/main" id="{CE822E65-CB42-6ADC-18EC-1C6027B64FAA}"/>
              </a:ext>
            </a:extLst>
          </p:cNvPr>
          <p:cNvSpPr txBox="1"/>
          <p:nvPr/>
        </p:nvSpPr>
        <p:spPr>
          <a:xfrm>
            <a:off x="228510" y="891718"/>
            <a:ext cx="7778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Overall – </a:t>
            </a:r>
            <a:r>
              <a:rPr lang="en-GB" sz="2400" dirty="0"/>
              <a:t>Budgeted spend vs actual spend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F073A9-1AB1-E65D-DC8E-A56E24EF28CF}"/>
              </a:ext>
            </a:extLst>
          </p:cNvPr>
          <p:cNvSpPr txBox="1"/>
          <p:nvPr/>
        </p:nvSpPr>
        <p:spPr>
          <a:xfrm>
            <a:off x="12445533" y="1572464"/>
            <a:ext cx="3744916" cy="44670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Project Investment </a:t>
            </a:r>
            <a:r>
              <a:rPr lang="en-GB" sz="2400" dirty="0"/>
              <a:t>- Tracked through internal cost centres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Under budget -  </a:t>
            </a:r>
            <a:br>
              <a:rPr lang="en-GB" sz="2400" b="1" dirty="0"/>
            </a:br>
            <a:r>
              <a:rPr lang="en-GB" sz="2400" dirty="0"/>
              <a:t>Price negotiated (economies of scale) &amp; used excess materials already onsite</a:t>
            </a:r>
          </a:p>
        </p:txBody>
      </p:sp>
    </p:spTree>
    <p:extLst>
      <p:ext uri="{BB962C8B-B14F-4D97-AF65-F5344CB8AC3E}">
        <p14:creationId xmlns:p14="http://schemas.microsoft.com/office/powerpoint/2010/main" val="11318809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A6F01B4-C6AC-B154-0961-863CBE26F1F7}"/>
              </a:ext>
            </a:extLst>
          </p:cNvPr>
          <p:cNvSpPr/>
          <p:nvPr/>
        </p:nvSpPr>
        <p:spPr>
          <a:xfrm>
            <a:off x="0" y="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B862EE-8764-892E-810F-8FE4232174F2}"/>
              </a:ext>
            </a:extLst>
          </p:cNvPr>
          <p:cNvSpPr/>
          <p:nvPr/>
        </p:nvSpPr>
        <p:spPr>
          <a:xfrm>
            <a:off x="0" y="619527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F24C4E-25B4-797F-4FC3-6C4C9328B96F}"/>
              </a:ext>
            </a:extLst>
          </p:cNvPr>
          <p:cNvSpPr txBox="1"/>
          <p:nvPr/>
        </p:nvSpPr>
        <p:spPr>
          <a:xfrm>
            <a:off x="265652" y="29144"/>
            <a:ext cx="61029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Budget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3159B0B-DB52-CC33-EDCA-B730D232422F}"/>
              </a:ext>
            </a:extLst>
          </p:cNvPr>
          <p:cNvGrpSpPr/>
          <p:nvPr/>
        </p:nvGrpSpPr>
        <p:grpSpPr>
          <a:xfrm>
            <a:off x="228509" y="6295802"/>
            <a:ext cx="11697839" cy="461665"/>
            <a:chOff x="228509" y="6295802"/>
            <a:chExt cx="11697839" cy="461665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44FA0947-467E-5974-4D4E-6E48C4AF07C8}"/>
                </a:ext>
              </a:extLst>
            </p:cNvPr>
            <p:cNvSpPr txBox="1"/>
            <p:nvPr/>
          </p:nvSpPr>
          <p:spPr>
            <a:xfrm>
              <a:off x="10550554" y="6295802"/>
              <a:ext cx="13757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17/07/24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4FE0AD2-8C43-E6A2-8451-86ADBC1F3255}"/>
                </a:ext>
              </a:extLst>
            </p:cNvPr>
            <p:cNvSpPr txBox="1"/>
            <p:nvPr/>
          </p:nvSpPr>
          <p:spPr>
            <a:xfrm>
              <a:off x="4296910" y="6295802"/>
              <a:ext cx="35981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Sony UK Technology Centre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0E77706-73B6-7A66-488D-542DA586CD7E}"/>
                </a:ext>
              </a:extLst>
            </p:cNvPr>
            <p:cNvSpPr txBox="1"/>
            <p:nvPr/>
          </p:nvSpPr>
          <p:spPr>
            <a:xfrm>
              <a:off x="228509" y="6295802"/>
              <a:ext cx="1164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Slide 12</a:t>
              </a:r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F278B5ED-ED66-6B2A-7921-B1CBA4E7B8EC}"/>
              </a:ext>
            </a:extLst>
          </p:cNvPr>
          <p:cNvGrpSpPr/>
          <p:nvPr/>
        </p:nvGrpSpPr>
        <p:grpSpPr>
          <a:xfrm>
            <a:off x="450350" y="1530197"/>
            <a:ext cx="6738347" cy="4314491"/>
            <a:chOff x="219923" y="1656938"/>
            <a:chExt cx="5596613" cy="3584759"/>
          </a:xfrm>
        </p:grpSpPr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0A21E7AD-B5A7-7EE9-05C1-35EB6529409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19923" y="1656938"/>
              <a:ext cx="5596613" cy="3584759"/>
            </a:xfrm>
            <a:prstGeom prst="rect">
              <a:avLst/>
            </a:prstGeom>
          </p:spPr>
        </p:pic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5439020F-9095-9C5C-1C12-A66BE392D66B}"/>
                </a:ext>
              </a:extLst>
            </p:cNvPr>
            <p:cNvSpPr txBox="1"/>
            <p:nvPr/>
          </p:nvSpPr>
          <p:spPr>
            <a:xfrm>
              <a:off x="2867323" y="2332583"/>
              <a:ext cx="1420545" cy="38358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solidFill>
                    <a:srgbClr val="00B050"/>
                  </a:solidFill>
                </a:rPr>
                <a:t>-£60,000</a:t>
              </a:r>
            </a:p>
          </p:txBody>
        </p:sp>
      </p:grpSp>
      <p:sp>
        <p:nvSpPr>
          <p:cNvPr id="27" name="TextBox 26">
            <a:extLst>
              <a:ext uri="{FF2B5EF4-FFF2-40B4-BE49-F238E27FC236}">
                <a16:creationId xmlns:a16="http://schemas.microsoft.com/office/drawing/2014/main" id="{CE822E65-CB42-6ADC-18EC-1C6027B64FAA}"/>
              </a:ext>
            </a:extLst>
          </p:cNvPr>
          <p:cNvSpPr txBox="1"/>
          <p:nvPr/>
        </p:nvSpPr>
        <p:spPr>
          <a:xfrm>
            <a:off x="228510" y="891718"/>
            <a:ext cx="77783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Overall – </a:t>
            </a:r>
            <a:r>
              <a:rPr lang="en-GB" sz="2400" dirty="0"/>
              <a:t>Budgeted spend vs actual spend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F073A9-1AB1-E65D-DC8E-A56E24EF28CF}"/>
              </a:ext>
            </a:extLst>
          </p:cNvPr>
          <p:cNvSpPr txBox="1"/>
          <p:nvPr/>
        </p:nvSpPr>
        <p:spPr>
          <a:xfrm>
            <a:off x="7895089" y="1377631"/>
            <a:ext cx="3744916" cy="44670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Project Investment </a:t>
            </a:r>
            <a:r>
              <a:rPr lang="en-GB" sz="2400" dirty="0"/>
              <a:t>- Tracked through internal cost centres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Under budget -  </a:t>
            </a:r>
            <a:br>
              <a:rPr lang="en-GB" sz="2400" b="1" dirty="0"/>
            </a:br>
            <a:r>
              <a:rPr lang="en-GB" sz="2400" dirty="0"/>
              <a:t>Price negotiated (economies of scale) &amp; used excess materials already onsite</a:t>
            </a:r>
          </a:p>
        </p:txBody>
      </p:sp>
    </p:spTree>
    <p:extLst>
      <p:ext uri="{BB962C8B-B14F-4D97-AF65-F5344CB8AC3E}">
        <p14:creationId xmlns:p14="http://schemas.microsoft.com/office/powerpoint/2010/main" val="1930302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A6F01B4-C6AC-B154-0961-863CBE26F1F7}"/>
              </a:ext>
            </a:extLst>
          </p:cNvPr>
          <p:cNvSpPr/>
          <p:nvPr/>
        </p:nvSpPr>
        <p:spPr>
          <a:xfrm>
            <a:off x="0" y="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B862EE-8764-892E-810F-8FE4232174F2}"/>
              </a:ext>
            </a:extLst>
          </p:cNvPr>
          <p:cNvSpPr/>
          <p:nvPr/>
        </p:nvSpPr>
        <p:spPr>
          <a:xfrm>
            <a:off x="0" y="619527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F24C4E-25B4-797F-4FC3-6C4C9328B96F}"/>
              </a:ext>
            </a:extLst>
          </p:cNvPr>
          <p:cNvSpPr txBox="1"/>
          <p:nvPr/>
        </p:nvSpPr>
        <p:spPr>
          <a:xfrm>
            <a:off x="265652" y="29144"/>
            <a:ext cx="61029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Budget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3159B0B-DB52-CC33-EDCA-B730D232422F}"/>
              </a:ext>
            </a:extLst>
          </p:cNvPr>
          <p:cNvGrpSpPr/>
          <p:nvPr/>
        </p:nvGrpSpPr>
        <p:grpSpPr>
          <a:xfrm>
            <a:off x="228509" y="6295802"/>
            <a:ext cx="11697839" cy="461665"/>
            <a:chOff x="228509" y="6295802"/>
            <a:chExt cx="11697839" cy="461665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44FA0947-467E-5974-4D4E-6E48C4AF07C8}"/>
                </a:ext>
              </a:extLst>
            </p:cNvPr>
            <p:cNvSpPr txBox="1"/>
            <p:nvPr/>
          </p:nvSpPr>
          <p:spPr>
            <a:xfrm>
              <a:off x="10550554" y="6295802"/>
              <a:ext cx="13757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17/07/24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4FE0AD2-8C43-E6A2-8451-86ADBC1F3255}"/>
                </a:ext>
              </a:extLst>
            </p:cNvPr>
            <p:cNvSpPr txBox="1"/>
            <p:nvPr/>
          </p:nvSpPr>
          <p:spPr>
            <a:xfrm>
              <a:off x="4296910" y="6295802"/>
              <a:ext cx="35981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Sony UK Technology Centre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0E77706-73B6-7A66-488D-542DA586CD7E}"/>
                </a:ext>
              </a:extLst>
            </p:cNvPr>
            <p:cNvSpPr txBox="1"/>
            <p:nvPr/>
          </p:nvSpPr>
          <p:spPr>
            <a:xfrm>
              <a:off x="228509" y="6295802"/>
              <a:ext cx="119751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Slide 13</a:t>
              </a:r>
            </a:p>
          </p:txBody>
        </p:sp>
      </p:grpSp>
      <p:sp>
        <p:nvSpPr>
          <p:cNvPr id="27" name="TextBox 26">
            <a:extLst>
              <a:ext uri="{FF2B5EF4-FFF2-40B4-BE49-F238E27FC236}">
                <a16:creationId xmlns:a16="http://schemas.microsoft.com/office/drawing/2014/main" id="{CE822E65-CB42-6ADC-18EC-1C6027B64FAA}"/>
              </a:ext>
            </a:extLst>
          </p:cNvPr>
          <p:cNvSpPr txBox="1"/>
          <p:nvPr/>
        </p:nvSpPr>
        <p:spPr>
          <a:xfrm>
            <a:off x="228510" y="1052926"/>
            <a:ext cx="77783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Example: </a:t>
            </a:r>
            <a:r>
              <a:rPr lang="en-GB" sz="2400" dirty="0"/>
              <a:t>Mainline budget vs actual spend</a:t>
            </a:r>
          </a:p>
          <a:p>
            <a:r>
              <a:rPr lang="en-GB" sz="2400" dirty="0"/>
              <a:t>Detailed spend breakdown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53DD89A-DA9A-B45C-9D48-F88CD89CC1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108" y="2157362"/>
            <a:ext cx="11767523" cy="3503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87318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A6F01B4-C6AC-B154-0961-863CBE26F1F7}"/>
              </a:ext>
            </a:extLst>
          </p:cNvPr>
          <p:cNvSpPr/>
          <p:nvPr/>
        </p:nvSpPr>
        <p:spPr>
          <a:xfrm>
            <a:off x="0" y="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B862EE-8764-892E-810F-8FE4232174F2}"/>
              </a:ext>
            </a:extLst>
          </p:cNvPr>
          <p:cNvSpPr/>
          <p:nvPr/>
        </p:nvSpPr>
        <p:spPr>
          <a:xfrm>
            <a:off x="0" y="619527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F24C4E-25B4-797F-4FC3-6C4C9328B96F}"/>
              </a:ext>
            </a:extLst>
          </p:cNvPr>
          <p:cNvSpPr txBox="1"/>
          <p:nvPr/>
        </p:nvSpPr>
        <p:spPr>
          <a:xfrm>
            <a:off x="265652" y="29144"/>
            <a:ext cx="61029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HR Plan Communication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4323215A-7CF9-51C8-AA75-BCA8CFA385AB}"/>
              </a:ext>
            </a:extLst>
          </p:cNvPr>
          <p:cNvGrpSpPr/>
          <p:nvPr/>
        </p:nvGrpSpPr>
        <p:grpSpPr>
          <a:xfrm>
            <a:off x="228510" y="6295802"/>
            <a:ext cx="11697838" cy="461665"/>
            <a:chOff x="228510" y="6295802"/>
            <a:chExt cx="11697838" cy="461665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0889B7CA-6886-1111-86F0-40F07DC3125B}"/>
                </a:ext>
              </a:extLst>
            </p:cNvPr>
            <p:cNvSpPr txBox="1"/>
            <p:nvPr/>
          </p:nvSpPr>
          <p:spPr>
            <a:xfrm>
              <a:off x="10550554" y="6295802"/>
              <a:ext cx="13757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17/07/24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38722D1D-4BB0-7F51-CC84-AC7943D0C288}"/>
                </a:ext>
              </a:extLst>
            </p:cNvPr>
            <p:cNvSpPr txBox="1"/>
            <p:nvPr/>
          </p:nvSpPr>
          <p:spPr>
            <a:xfrm>
              <a:off x="4296910" y="6295802"/>
              <a:ext cx="35981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Sony UK Technology Centre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6B7324F1-CA76-0595-031D-62B0F4B5A413}"/>
                </a:ext>
              </a:extLst>
            </p:cNvPr>
            <p:cNvSpPr txBox="1"/>
            <p:nvPr/>
          </p:nvSpPr>
          <p:spPr>
            <a:xfrm>
              <a:off x="228510" y="6295802"/>
              <a:ext cx="123017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Slide 14</a:t>
              </a:r>
            </a:p>
          </p:txBody>
        </p:sp>
      </p:grp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1E8BC9D8-CE88-ABD7-5065-47B7ABB58F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1472001"/>
              </p:ext>
            </p:extLst>
          </p:nvPr>
        </p:nvGraphicFramePr>
        <p:xfrm>
          <a:off x="83573" y="1525475"/>
          <a:ext cx="12024852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4142">
                  <a:extLst>
                    <a:ext uri="{9D8B030D-6E8A-4147-A177-3AD203B41FA5}">
                      <a16:colId xmlns:a16="http://schemas.microsoft.com/office/drawing/2014/main" val="1817507429"/>
                    </a:ext>
                  </a:extLst>
                </a:gridCol>
                <a:gridCol w="2004142">
                  <a:extLst>
                    <a:ext uri="{9D8B030D-6E8A-4147-A177-3AD203B41FA5}">
                      <a16:colId xmlns:a16="http://schemas.microsoft.com/office/drawing/2014/main" val="1491825670"/>
                    </a:ext>
                  </a:extLst>
                </a:gridCol>
                <a:gridCol w="2004142">
                  <a:extLst>
                    <a:ext uri="{9D8B030D-6E8A-4147-A177-3AD203B41FA5}">
                      <a16:colId xmlns:a16="http://schemas.microsoft.com/office/drawing/2014/main" val="4140704242"/>
                    </a:ext>
                  </a:extLst>
                </a:gridCol>
                <a:gridCol w="2004142">
                  <a:extLst>
                    <a:ext uri="{9D8B030D-6E8A-4147-A177-3AD203B41FA5}">
                      <a16:colId xmlns:a16="http://schemas.microsoft.com/office/drawing/2014/main" val="2313889573"/>
                    </a:ext>
                  </a:extLst>
                </a:gridCol>
                <a:gridCol w="2004142">
                  <a:extLst>
                    <a:ext uri="{9D8B030D-6E8A-4147-A177-3AD203B41FA5}">
                      <a16:colId xmlns:a16="http://schemas.microsoft.com/office/drawing/2014/main" val="1032131408"/>
                    </a:ext>
                  </a:extLst>
                </a:gridCol>
                <a:gridCol w="2004142">
                  <a:extLst>
                    <a:ext uri="{9D8B030D-6E8A-4147-A177-3AD203B41FA5}">
                      <a16:colId xmlns:a16="http://schemas.microsoft.com/office/drawing/2014/main" val="1382862121"/>
                    </a:ext>
                  </a:extLst>
                </a:gridCol>
              </a:tblGrid>
              <a:tr h="452139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Stakeholder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Deliverable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Owner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Frequency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Contents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7824462"/>
                  </a:ext>
                </a:extLst>
              </a:tr>
              <a:tr h="1114865">
                <a:tc>
                  <a:txBody>
                    <a:bodyPr/>
                    <a:lstStyle/>
                    <a:p>
                      <a:r>
                        <a:rPr lang="en-GB" sz="2400" dirty="0"/>
                        <a:t>Project team members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WBS &amp; </a:t>
                      </a:r>
                      <a:r>
                        <a:rPr lang="en-GB" sz="2400" dirty="0" err="1"/>
                        <a:t>gantt</a:t>
                      </a:r>
                      <a:r>
                        <a:rPr lang="en-GB" sz="2400" dirty="0"/>
                        <a:t> chart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Project 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Face-to-face meeting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Weekly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Gantt chart &amp; detailed action update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794419"/>
                  </a:ext>
                </a:extLst>
              </a:tr>
              <a:tr h="452139">
                <a:tc>
                  <a:txBody>
                    <a:bodyPr/>
                    <a:lstStyle/>
                    <a:p>
                      <a:r>
                        <a:rPr lang="en-GB" sz="2400" dirty="0"/>
                        <a:t>Factory director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Status report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Project manager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Email/ meeting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Bi-weekly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Update of where we are vs plan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2908872"/>
                  </a:ext>
                </a:extLst>
              </a:tr>
              <a:tr h="452139">
                <a:tc>
                  <a:txBody>
                    <a:bodyPr/>
                    <a:lstStyle/>
                    <a:p>
                      <a:r>
                        <a:rPr lang="en-GB" sz="2400" dirty="0"/>
                        <a:t>Customer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Action tracker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Commercial lead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Teams meeting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Weekly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Actual vs plan &amp; any open actions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4453874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0F616F22-7B94-3EAD-6FE3-0082614CD069}"/>
              </a:ext>
            </a:extLst>
          </p:cNvPr>
          <p:cNvSpPr txBox="1"/>
          <p:nvPr/>
        </p:nvSpPr>
        <p:spPr>
          <a:xfrm>
            <a:off x="265652" y="879040"/>
            <a:ext cx="61029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Communications Plan:</a:t>
            </a:r>
          </a:p>
        </p:txBody>
      </p:sp>
    </p:spTree>
    <p:extLst>
      <p:ext uri="{BB962C8B-B14F-4D97-AF65-F5344CB8AC3E}">
        <p14:creationId xmlns:p14="http://schemas.microsoft.com/office/powerpoint/2010/main" val="34345123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A6F01B4-C6AC-B154-0961-863CBE26F1F7}"/>
              </a:ext>
            </a:extLst>
          </p:cNvPr>
          <p:cNvSpPr/>
          <p:nvPr/>
        </p:nvSpPr>
        <p:spPr>
          <a:xfrm>
            <a:off x="0" y="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B862EE-8764-892E-810F-8FE4232174F2}"/>
              </a:ext>
            </a:extLst>
          </p:cNvPr>
          <p:cNvSpPr/>
          <p:nvPr/>
        </p:nvSpPr>
        <p:spPr>
          <a:xfrm>
            <a:off x="0" y="619527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F24C4E-25B4-797F-4FC3-6C4C9328B96F}"/>
              </a:ext>
            </a:extLst>
          </p:cNvPr>
          <p:cNvSpPr txBox="1"/>
          <p:nvPr/>
        </p:nvSpPr>
        <p:spPr>
          <a:xfrm>
            <a:off x="265652" y="29144"/>
            <a:ext cx="61029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HR Plan Communication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4323215A-7CF9-51C8-AA75-BCA8CFA385AB}"/>
              </a:ext>
            </a:extLst>
          </p:cNvPr>
          <p:cNvGrpSpPr/>
          <p:nvPr/>
        </p:nvGrpSpPr>
        <p:grpSpPr>
          <a:xfrm>
            <a:off x="228509" y="6295802"/>
            <a:ext cx="11697839" cy="461665"/>
            <a:chOff x="228509" y="6295802"/>
            <a:chExt cx="11697839" cy="461665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0889B7CA-6886-1111-86F0-40F07DC3125B}"/>
                </a:ext>
              </a:extLst>
            </p:cNvPr>
            <p:cNvSpPr txBox="1"/>
            <p:nvPr/>
          </p:nvSpPr>
          <p:spPr>
            <a:xfrm>
              <a:off x="10550554" y="6295802"/>
              <a:ext cx="13757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17/07/24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38722D1D-4BB0-7F51-CC84-AC7943D0C288}"/>
                </a:ext>
              </a:extLst>
            </p:cNvPr>
            <p:cNvSpPr txBox="1"/>
            <p:nvPr/>
          </p:nvSpPr>
          <p:spPr>
            <a:xfrm>
              <a:off x="4296910" y="6295802"/>
              <a:ext cx="35981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Sony UK Technology Centre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6B7324F1-CA76-0595-031D-62B0F4B5A413}"/>
                </a:ext>
              </a:extLst>
            </p:cNvPr>
            <p:cNvSpPr txBox="1"/>
            <p:nvPr/>
          </p:nvSpPr>
          <p:spPr>
            <a:xfrm>
              <a:off x="228509" y="6295802"/>
              <a:ext cx="1164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Slide 15</a:t>
              </a: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F3FA5982-9BB8-6F57-3877-BB3FA7E4C352}"/>
              </a:ext>
            </a:extLst>
          </p:cNvPr>
          <p:cNvSpPr txBox="1"/>
          <p:nvPr/>
        </p:nvSpPr>
        <p:spPr>
          <a:xfrm>
            <a:off x="228510" y="926267"/>
            <a:ext cx="70394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Production recruitment &amp; training: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8EA64B7-67BB-D080-3B22-E05ACBCA9747}"/>
              </a:ext>
            </a:extLst>
          </p:cNvPr>
          <p:cNvSpPr txBox="1"/>
          <p:nvPr/>
        </p:nvSpPr>
        <p:spPr>
          <a:xfrm>
            <a:off x="620486" y="1656367"/>
            <a:ext cx="5181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12 people recruited for production start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65D14D9B-0B5D-249B-BBEE-E571D13B86B8}"/>
              </a:ext>
            </a:extLst>
          </p:cNvPr>
          <p:cNvGrpSpPr/>
          <p:nvPr/>
        </p:nvGrpSpPr>
        <p:grpSpPr>
          <a:xfrm>
            <a:off x="2296885" y="2231571"/>
            <a:ext cx="555172" cy="472346"/>
            <a:chOff x="2296885" y="2231571"/>
            <a:chExt cx="555172" cy="472346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274CF11-5650-260C-069A-E31B2E86CDAE}"/>
                </a:ext>
              </a:extLst>
            </p:cNvPr>
            <p:cNvCxnSpPr/>
            <p:nvPr/>
          </p:nvCxnSpPr>
          <p:spPr>
            <a:xfrm>
              <a:off x="2318657" y="2231571"/>
              <a:ext cx="0" cy="468086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591CBB1C-BE22-C78B-DA11-CA284AC666F8}"/>
                </a:ext>
              </a:extLst>
            </p:cNvPr>
            <p:cNvCxnSpPr>
              <a:cxnSpLocks/>
            </p:cNvCxnSpPr>
            <p:nvPr/>
          </p:nvCxnSpPr>
          <p:spPr>
            <a:xfrm>
              <a:off x="2296885" y="2703917"/>
              <a:ext cx="555172" cy="0"/>
            </a:xfrm>
            <a:prstGeom prst="line">
              <a:avLst/>
            </a:prstGeom>
            <a:ln w="38100">
              <a:solidFill>
                <a:schemeClr val="accent1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45DB1B86-7C31-5AEC-04E6-DDBCE1ECE296}"/>
              </a:ext>
            </a:extLst>
          </p:cNvPr>
          <p:cNvSpPr txBox="1"/>
          <p:nvPr/>
        </p:nvSpPr>
        <p:spPr>
          <a:xfrm>
            <a:off x="3211286" y="2449080"/>
            <a:ext cx="5181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6 week notice for agencies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664824E-1E40-7CEF-DBBE-893B1F824738}"/>
              </a:ext>
            </a:extLst>
          </p:cNvPr>
          <p:cNvGrpSpPr/>
          <p:nvPr/>
        </p:nvGrpSpPr>
        <p:grpSpPr>
          <a:xfrm>
            <a:off x="4849314" y="3040885"/>
            <a:ext cx="555172" cy="472346"/>
            <a:chOff x="2296885" y="2231571"/>
            <a:chExt cx="555172" cy="472346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2942C43-E412-27C8-F57E-78321631C074}"/>
                </a:ext>
              </a:extLst>
            </p:cNvPr>
            <p:cNvCxnSpPr/>
            <p:nvPr/>
          </p:nvCxnSpPr>
          <p:spPr>
            <a:xfrm>
              <a:off x="2318657" y="2231571"/>
              <a:ext cx="0" cy="468086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6E11CC63-05EC-E093-729A-3D645A2AB492}"/>
                </a:ext>
              </a:extLst>
            </p:cNvPr>
            <p:cNvCxnSpPr>
              <a:cxnSpLocks/>
            </p:cNvCxnSpPr>
            <p:nvPr/>
          </p:nvCxnSpPr>
          <p:spPr>
            <a:xfrm>
              <a:off x="2296885" y="2703917"/>
              <a:ext cx="555172" cy="0"/>
            </a:xfrm>
            <a:prstGeom prst="line">
              <a:avLst/>
            </a:prstGeom>
            <a:ln w="38100">
              <a:solidFill>
                <a:schemeClr val="accent1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3F616B29-9FB0-801C-4A33-024D338C4AAC}"/>
              </a:ext>
            </a:extLst>
          </p:cNvPr>
          <p:cNvSpPr txBox="1"/>
          <p:nvPr/>
        </p:nvSpPr>
        <p:spPr>
          <a:xfrm>
            <a:off x="5728832" y="3278308"/>
            <a:ext cx="5181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Training time</a:t>
            </a:r>
          </a:p>
        </p:txBody>
      </p:sp>
      <p:graphicFrame>
        <p:nvGraphicFramePr>
          <p:cNvPr id="25" name="Table 24">
            <a:extLst>
              <a:ext uri="{FF2B5EF4-FFF2-40B4-BE49-F238E27FC236}">
                <a16:creationId xmlns:a16="http://schemas.microsoft.com/office/drawing/2014/main" id="{75106E48-EABA-DAED-3D51-6D39B3CF3F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0233443"/>
              </p:ext>
            </p:extLst>
          </p:nvPr>
        </p:nvGraphicFramePr>
        <p:xfrm>
          <a:off x="1944911" y="3772064"/>
          <a:ext cx="8128000" cy="228600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743984544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99747001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b="0" dirty="0"/>
                        <a:t>Router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/>
                        <a:t>2 Days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85547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Line Feeder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4 Hours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29661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Manual Jig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3 Hours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17992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Visual Inspection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30 Mins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82995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Packer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3 Hours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0248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623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A6F01B4-C6AC-B154-0961-863CBE26F1F7}"/>
              </a:ext>
            </a:extLst>
          </p:cNvPr>
          <p:cNvSpPr/>
          <p:nvPr/>
        </p:nvSpPr>
        <p:spPr>
          <a:xfrm>
            <a:off x="0" y="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B862EE-8764-892E-810F-8FE4232174F2}"/>
              </a:ext>
            </a:extLst>
          </p:cNvPr>
          <p:cNvSpPr/>
          <p:nvPr/>
        </p:nvSpPr>
        <p:spPr>
          <a:xfrm>
            <a:off x="0" y="619527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F24C4E-25B4-797F-4FC3-6C4C9328B96F}"/>
              </a:ext>
            </a:extLst>
          </p:cNvPr>
          <p:cNvSpPr txBox="1"/>
          <p:nvPr/>
        </p:nvSpPr>
        <p:spPr>
          <a:xfrm>
            <a:off x="265652" y="29144"/>
            <a:ext cx="61029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Risk Management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BE16038-3619-724D-CAA9-2B7A6C1DFE39}"/>
              </a:ext>
            </a:extLst>
          </p:cNvPr>
          <p:cNvGrpSpPr/>
          <p:nvPr/>
        </p:nvGrpSpPr>
        <p:grpSpPr>
          <a:xfrm>
            <a:off x="228509" y="6295802"/>
            <a:ext cx="11697839" cy="461665"/>
            <a:chOff x="228509" y="6295802"/>
            <a:chExt cx="11697839" cy="461665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389A32C8-FFCC-EF88-FB7E-4B901F914238}"/>
                </a:ext>
              </a:extLst>
            </p:cNvPr>
            <p:cNvSpPr txBox="1"/>
            <p:nvPr/>
          </p:nvSpPr>
          <p:spPr>
            <a:xfrm>
              <a:off x="10550554" y="6295802"/>
              <a:ext cx="13757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17/07/24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8C606F1C-92F1-B31E-F630-E007635357F3}"/>
                </a:ext>
              </a:extLst>
            </p:cNvPr>
            <p:cNvSpPr txBox="1"/>
            <p:nvPr/>
          </p:nvSpPr>
          <p:spPr>
            <a:xfrm>
              <a:off x="4296910" y="6295802"/>
              <a:ext cx="35981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Sony UK Technology Centre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86982A51-2D81-BE5F-32C3-2AD38624CB8F}"/>
                </a:ext>
              </a:extLst>
            </p:cNvPr>
            <p:cNvSpPr txBox="1"/>
            <p:nvPr/>
          </p:nvSpPr>
          <p:spPr>
            <a:xfrm>
              <a:off x="228509" y="6295802"/>
              <a:ext cx="117574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Slide 16</a:t>
              </a:r>
            </a:p>
          </p:txBody>
        </p:sp>
      </p:grpSp>
      <p:sp>
        <p:nvSpPr>
          <p:cNvPr id="6" name="Oval 5">
            <a:extLst>
              <a:ext uri="{FF2B5EF4-FFF2-40B4-BE49-F238E27FC236}">
                <a16:creationId xmlns:a16="http://schemas.microsoft.com/office/drawing/2014/main" id="{5EC1EF73-ED0D-6EC8-E061-0C1BAFFDAD2F}"/>
              </a:ext>
            </a:extLst>
          </p:cNvPr>
          <p:cNvSpPr/>
          <p:nvPr/>
        </p:nvSpPr>
        <p:spPr>
          <a:xfrm>
            <a:off x="5470618" y="2449585"/>
            <a:ext cx="1736521" cy="1652632"/>
          </a:xfrm>
          <a:prstGeom prst="ellipse">
            <a:avLst/>
          </a:prstGeom>
          <a:solidFill>
            <a:srgbClr val="E3946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Project Risks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8F4C1F8B-9A0A-E6CF-8549-3356BD7DB8DF}"/>
              </a:ext>
            </a:extLst>
          </p:cNvPr>
          <p:cNvSpPr/>
          <p:nvPr/>
        </p:nvSpPr>
        <p:spPr>
          <a:xfrm>
            <a:off x="7166591" y="1057012"/>
            <a:ext cx="2936147" cy="805343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Quality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6DE966B6-5F54-4649-063F-628C5DC35A1D}"/>
              </a:ext>
            </a:extLst>
          </p:cNvPr>
          <p:cNvSpPr/>
          <p:nvPr/>
        </p:nvSpPr>
        <p:spPr>
          <a:xfrm>
            <a:off x="2720774" y="996193"/>
            <a:ext cx="2936147" cy="805343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Cost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0C64EFF7-5525-ADB4-EEE9-BFFFCE599A14}"/>
              </a:ext>
            </a:extLst>
          </p:cNvPr>
          <p:cNvSpPr/>
          <p:nvPr/>
        </p:nvSpPr>
        <p:spPr>
          <a:xfrm>
            <a:off x="1691378" y="2757307"/>
            <a:ext cx="2936147" cy="805343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Inventory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66EB56A5-D512-9053-E480-CA078113154E}"/>
              </a:ext>
            </a:extLst>
          </p:cNvPr>
          <p:cNvSpPr/>
          <p:nvPr/>
        </p:nvSpPr>
        <p:spPr>
          <a:xfrm>
            <a:off x="2745953" y="4565773"/>
            <a:ext cx="2936147" cy="805343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New Process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F043E67D-9D27-10E1-13C4-F9E5C30E98EE}"/>
              </a:ext>
            </a:extLst>
          </p:cNvPr>
          <p:cNvSpPr/>
          <p:nvPr/>
        </p:nvSpPr>
        <p:spPr>
          <a:xfrm>
            <a:off x="8062815" y="2772561"/>
            <a:ext cx="2936147" cy="805343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Timeline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B34FABFA-E89D-5FEA-24AA-D65E35BD1345}"/>
              </a:ext>
            </a:extLst>
          </p:cNvPr>
          <p:cNvSpPr/>
          <p:nvPr/>
        </p:nvSpPr>
        <p:spPr>
          <a:xfrm>
            <a:off x="7166592" y="4568155"/>
            <a:ext cx="2936147" cy="805343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Procurement</a:t>
            </a:r>
          </a:p>
        </p:txBody>
      </p:sp>
      <p:pic>
        <p:nvPicPr>
          <p:cNvPr id="2050" name="Picture 2" descr="5 Stars PNG Images Transparent Free Download | PNGMart">
            <a:extLst>
              <a:ext uri="{FF2B5EF4-FFF2-40B4-BE49-F238E27FC236}">
                <a16:creationId xmlns:a16="http://schemas.microsoft.com/office/drawing/2014/main" id="{33693692-013C-532C-B8F3-BDD6E6D1FE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6620698" y="1215604"/>
            <a:ext cx="1135069" cy="443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F2824762-2550-D0BF-3B6E-52842AFD03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5767" y="2935798"/>
            <a:ext cx="604706" cy="604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2" name="Group 31">
            <a:extLst>
              <a:ext uri="{FF2B5EF4-FFF2-40B4-BE49-F238E27FC236}">
                <a16:creationId xmlns:a16="http://schemas.microsoft.com/office/drawing/2014/main" id="{20660C93-014C-1A65-6FAE-D6EC7471E3CE}"/>
              </a:ext>
            </a:extLst>
          </p:cNvPr>
          <p:cNvGrpSpPr/>
          <p:nvPr/>
        </p:nvGrpSpPr>
        <p:grpSpPr>
          <a:xfrm>
            <a:off x="7317755" y="1924854"/>
            <a:ext cx="3793960" cy="830997"/>
            <a:chOff x="7317755" y="1924854"/>
            <a:chExt cx="3793960" cy="830997"/>
          </a:xfrm>
        </p:grpSpPr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226EC2A8-2E6C-BEC2-3AC4-5BB8D5755849}"/>
                </a:ext>
              </a:extLst>
            </p:cNvPr>
            <p:cNvGrpSpPr/>
            <p:nvPr/>
          </p:nvGrpSpPr>
          <p:grpSpPr>
            <a:xfrm>
              <a:off x="7317755" y="1996580"/>
              <a:ext cx="458839" cy="327170"/>
              <a:chOff x="7317755" y="1996580"/>
              <a:chExt cx="458839" cy="327170"/>
            </a:xfrm>
          </p:grpSpPr>
          <p:cxnSp>
            <p:nvCxnSpPr>
              <p:cNvPr id="24" name="Straight Connector 23">
                <a:extLst>
                  <a:ext uri="{FF2B5EF4-FFF2-40B4-BE49-F238E27FC236}">
                    <a16:creationId xmlns:a16="http://schemas.microsoft.com/office/drawing/2014/main" id="{A48445E4-8C85-7A0F-E988-06D1C921D450}"/>
                  </a:ext>
                </a:extLst>
              </p:cNvPr>
              <p:cNvCxnSpPr/>
              <p:nvPr/>
            </p:nvCxnSpPr>
            <p:spPr>
              <a:xfrm>
                <a:off x="7334533" y="1996580"/>
                <a:ext cx="0" cy="327170"/>
              </a:xfrm>
              <a:prstGeom prst="line">
                <a:avLst/>
              </a:prstGeom>
              <a:ln w="38100">
                <a:solidFill>
                  <a:srgbClr val="00B050"/>
                </a:solidFill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6" name="Straight Arrow Connector 25">
                <a:extLst>
                  <a:ext uri="{FF2B5EF4-FFF2-40B4-BE49-F238E27FC236}">
                    <a16:creationId xmlns:a16="http://schemas.microsoft.com/office/drawing/2014/main" id="{548AA072-B35C-97B6-5621-BECBB41D6C24}"/>
                  </a:ext>
                </a:extLst>
              </p:cNvPr>
              <p:cNvCxnSpPr/>
              <p:nvPr/>
            </p:nvCxnSpPr>
            <p:spPr>
              <a:xfrm>
                <a:off x="7317755" y="2323750"/>
                <a:ext cx="458839" cy="0"/>
              </a:xfrm>
              <a:prstGeom prst="straightConnector1">
                <a:avLst/>
              </a:prstGeom>
              <a:ln w="38100">
                <a:solidFill>
                  <a:srgbClr val="00B050"/>
                </a:solidFill>
                <a:tailEnd type="triangle"/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F34E62A3-BCB4-D638-2050-6E9A0D6B490E}"/>
                </a:ext>
              </a:extLst>
            </p:cNvPr>
            <p:cNvSpPr txBox="1"/>
            <p:nvPr/>
          </p:nvSpPr>
          <p:spPr>
            <a:xfrm>
              <a:off x="8175567" y="1924854"/>
              <a:ext cx="2936148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</a:rPr>
                <a:t>Clear quality targets and measurements </a:t>
              </a: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0B084381-9158-A303-B092-20DA20EF9B80}"/>
              </a:ext>
            </a:extLst>
          </p:cNvPr>
          <p:cNvGrpSpPr/>
          <p:nvPr/>
        </p:nvGrpSpPr>
        <p:grpSpPr>
          <a:xfrm>
            <a:off x="8520564" y="3652974"/>
            <a:ext cx="2890249" cy="830997"/>
            <a:chOff x="8520564" y="3652974"/>
            <a:chExt cx="2890249" cy="830997"/>
          </a:xfrm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43BBEF06-66B9-6240-AFDA-B15FB6BD60DE}"/>
                </a:ext>
              </a:extLst>
            </p:cNvPr>
            <p:cNvGrpSpPr/>
            <p:nvPr/>
          </p:nvGrpSpPr>
          <p:grpSpPr>
            <a:xfrm>
              <a:off x="8520564" y="3661726"/>
              <a:ext cx="458839" cy="327170"/>
              <a:chOff x="7317755" y="1996580"/>
              <a:chExt cx="458839" cy="327170"/>
            </a:xfrm>
          </p:grpSpPr>
          <p:cxnSp>
            <p:nvCxnSpPr>
              <p:cNvPr id="29" name="Straight Connector 28">
                <a:extLst>
                  <a:ext uri="{FF2B5EF4-FFF2-40B4-BE49-F238E27FC236}">
                    <a16:creationId xmlns:a16="http://schemas.microsoft.com/office/drawing/2014/main" id="{14852FE6-3FEF-0EC3-AE7F-17059D91F273}"/>
                  </a:ext>
                </a:extLst>
              </p:cNvPr>
              <p:cNvCxnSpPr/>
              <p:nvPr/>
            </p:nvCxnSpPr>
            <p:spPr>
              <a:xfrm>
                <a:off x="7334533" y="1996580"/>
                <a:ext cx="0" cy="327170"/>
              </a:xfrm>
              <a:prstGeom prst="line">
                <a:avLst/>
              </a:prstGeom>
              <a:ln w="38100">
                <a:solidFill>
                  <a:srgbClr val="00B050"/>
                </a:solidFill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0" name="Straight Arrow Connector 29">
                <a:extLst>
                  <a:ext uri="{FF2B5EF4-FFF2-40B4-BE49-F238E27FC236}">
                    <a16:creationId xmlns:a16="http://schemas.microsoft.com/office/drawing/2014/main" id="{869A4B3A-A1F8-700B-9523-C599ED1FBCBA}"/>
                  </a:ext>
                </a:extLst>
              </p:cNvPr>
              <p:cNvCxnSpPr/>
              <p:nvPr/>
            </p:nvCxnSpPr>
            <p:spPr>
              <a:xfrm>
                <a:off x="7317755" y="2323750"/>
                <a:ext cx="458839" cy="0"/>
              </a:xfrm>
              <a:prstGeom prst="straightConnector1">
                <a:avLst/>
              </a:prstGeom>
              <a:ln w="38100">
                <a:solidFill>
                  <a:srgbClr val="00B050"/>
                </a:solidFill>
                <a:tailEnd type="triangle"/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94A79242-7C8A-816D-A2F4-51EEB3EC2E03}"/>
                </a:ext>
              </a:extLst>
            </p:cNvPr>
            <p:cNvSpPr txBox="1"/>
            <p:nvPr/>
          </p:nvSpPr>
          <p:spPr>
            <a:xfrm>
              <a:off x="9115790" y="3652974"/>
              <a:ext cx="229502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</a:rPr>
                <a:t>SMART goals set &amp; reviewed</a:t>
              </a:r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7CF892D-91BC-BA14-2E7E-770F8D663025}"/>
              </a:ext>
            </a:extLst>
          </p:cNvPr>
          <p:cNvGrpSpPr/>
          <p:nvPr/>
        </p:nvGrpSpPr>
        <p:grpSpPr>
          <a:xfrm>
            <a:off x="7755767" y="5395043"/>
            <a:ext cx="4158734" cy="830997"/>
            <a:chOff x="7755767" y="5395043"/>
            <a:chExt cx="4158734" cy="830997"/>
          </a:xfrm>
        </p:grpSpPr>
        <p:cxnSp>
          <p:nvCxnSpPr>
            <p:cNvPr id="2049" name="Straight Connector 2048">
              <a:extLst>
                <a:ext uri="{FF2B5EF4-FFF2-40B4-BE49-F238E27FC236}">
                  <a16:creationId xmlns:a16="http://schemas.microsoft.com/office/drawing/2014/main" id="{69B64394-94D0-1BDD-A8E0-0522BEFB0728}"/>
                </a:ext>
              </a:extLst>
            </p:cNvPr>
            <p:cNvCxnSpPr/>
            <p:nvPr/>
          </p:nvCxnSpPr>
          <p:spPr>
            <a:xfrm>
              <a:off x="7772545" y="5545822"/>
              <a:ext cx="0" cy="327170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051" name="Straight Arrow Connector 2050">
              <a:extLst>
                <a:ext uri="{FF2B5EF4-FFF2-40B4-BE49-F238E27FC236}">
                  <a16:creationId xmlns:a16="http://schemas.microsoft.com/office/drawing/2014/main" id="{2386F05D-A9D5-4E40-CA2C-CD269954C3A2}"/>
                </a:ext>
              </a:extLst>
            </p:cNvPr>
            <p:cNvCxnSpPr/>
            <p:nvPr/>
          </p:nvCxnSpPr>
          <p:spPr>
            <a:xfrm>
              <a:off x="7755767" y="5872992"/>
              <a:ext cx="458839" cy="0"/>
            </a:xfrm>
            <a:prstGeom prst="straightConnector1">
              <a:avLst/>
            </a:prstGeom>
            <a:ln w="38100">
              <a:solidFill>
                <a:srgbClr val="00B050"/>
              </a:solidFill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053" name="TextBox 2052">
              <a:extLst>
                <a:ext uri="{FF2B5EF4-FFF2-40B4-BE49-F238E27FC236}">
                  <a16:creationId xmlns:a16="http://schemas.microsoft.com/office/drawing/2014/main" id="{59B7BEF2-B60F-6D37-6C3D-6BA30F9A31FD}"/>
                </a:ext>
              </a:extLst>
            </p:cNvPr>
            <p:cNvSpPr txBox="1"/>
            <p:nvPr/>
          </p:nvSpPr>
          <p:spPr>
            <a:xfrm>
              <a:off x="8316323" y="5395043"/>
              <a:ext cx="3598178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</a:rPr>
                <a:t>Long lead time parts ordered early (AOM)</a:t>
              </a:r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81866441-D17A-E91C-416F-234AC53628D9}"/>
              </a:ext>
            </a:extLst>
          </p:cNvPr>
          <p:cNvGrpSpPr/>
          <p:nvPr/>
        </p:nvGrpSpPr>
        <p:grpSpPr>
          <a:xfrm>
            <a:off x="1725194" y="5379658"/>
            <a:ext cx="3361169" cy="830997"/>
            <a:chOff x="1725194" y="5379658"/>
            <a:chExt cx="3361169" cy="830997"/>
          </a:xfrm>
        </p:grpSpPr>
        <p:cxnSp>
          <p:nvCxnSpPr>
            <p:cNvPr id="2057" name="Straight Connector 2056">
              <a:extLst>
                <a:ext uri="{FF2B5EF4-FFF2-40B4-BE49-F238E27FC236}">
                  <a16:creationId xmlns:a16="http://schemas.microsoft.com/office/drawing/2014/main" id="{854F69BC-2D12-E5BA-8F0F-B337BEBB2AC8}"/>
                </a:ext>
              </a:extLst>
            </p:cNvPr>
            <p:cNvCxnSpPr/>
            <p:nvPr/>
          </p:nvCxnSpPr>
          <p:spPr>
            <a:xfrm flipH="1">
              <a:off x="5069585" y="5563364"/>
              <a:ext cx="0" cy="327170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059" name="Straight Arrow Connector 2058">
              <a:extLst>
                <a:ext uri="{FF2B5EF4-FFF2-40B4-BE49-F238E27FC236}">
                  <a16:creationId xmlns:a16="http://schemas.microsoft.com/office/drawing/2014/main" id="{9D7454F5-A8AB-F478-2EDF-542D9D1DADED}"/>
                </a:ext>
              </a:extLst>
            </p:cNvPr>
            <p:cNvCxnSpPr/>
            <p:nvPr/>
          </p:nvCxnSpPr>
          <p:spPr>
            <a:xfrm flipH="1">
              <a:off x="4627525" y="5890534"/>
              <a:ext cx="458838" cy="0"/>
            </a:xfrm>
            <a:prstGeom prst="straightConnector1">
              <a:avLst/>
            </a:prstGeom>
            <a:ln w="38100">
              <a:solidFill>
                <a:srgbClr val="00B050"/>
              </a:solidFill>
              <a:tailEnd type="triangle"/>
            </a:ln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061" name="TextBox 2060">
              <a:extLst>
                <a:ext uri="{FF2B5EF4-FFF2-40B4-BE49-F238E27FC236}">
                  <a16:creationId xmlns:a16="http://schemas.microsoft.com/office/drawing/2014/main" id="{3BB407B8-3ED7-5E59-11AE-6B7642B0DD67}"/>
                </a:ext>
              </a:extLst>
            </p:cNvPr>
            <p:cNvSpPr txBox="1"/>
            <p:nvPr/>
          </p:nvSpPr>
          <p:spPr>
            <a:xfrm>
              <a:off x="1725194" y="5379658"/>
              <a:ext cx="2800613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</a:rPr>
                <a:t>Clear recruitment &amp; training schedule</a:t>
              </a: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09BEEE0E-1A38-96BD-F16C-CA9D53BEBECA}"/>
              </a:ext>
            </a:extLst>
          </p:cNvPr>
          <p:cNvGrpSpPr/>
          <p:nvPr/>
        </p:nvGrpSpPr>
        <p:grpSpPr>
          <a:xfrm>
            <a:off x="498806" y="3561312"/>
            <a:ext cx="3885591" cy="830997"/>
            <a:chOff x="498806" y="3561312"/>
            <a:chExt cx="3885591" cy="830997"/>
          </a:xfrm>
        </p:grpSpPr>
        <p:sp>
          <p:nvSpPr>
            <p:cNvPr id="2063" name="TextBox 2062">
              <a:extLst>
                <a:ext uri="{FF2B5EF4-FFF2-40B4-BE49-F238E27FC236}">
                  <a16:creationId xmlns:a16="http://schemas.microsoft.com/office/drawing/2014/main" id="{9757AFF2-8399-4113-0C2A-7FFC4E12893A}"/>
                </a:ext>
              </a:extLst>
            </p:cNvPr>
            <p:cNvSpPr txBox="1"/>
            <p:nvPr/>
          </p:nvSpPr>
          <p:spPr>
            <a:xfrm>
              <a:off x="498806" y="3561312"/>
              <a:ext cx="3842158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</a:rPr>
                <a:t>Be mindful of unique parts &amp; clause in customer contract</a:t>
              </a:r>
            </a:p>
          </p:txBody>
        </p:sp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D2C87C3E-5B5F-C868-11C4-16FEBEE2098C}"/>
                </a:ext>
              </a:extLst>
            </p:cNvPr>
            <p:cNvGrpSpPr/>
            <p:nvPr/>
          </p:nvGrpSpPr>
          <p:grpSpPr>
            <a:xfrm>
              <a:off x="3925559" y="3677063"/>
              <a:ext cx="458838" cy="327170"/>
              <a:chOff x="3849357" y="3677063"/>
              <a:chExt cx="458838" cy="327170"/>
            </a:xfrm>
          </p:grpSpPr>
          <p:cxnSp>
            <p:nvCxnSpPr>
              <p:cNvPr id="2065" name="Straight Connector 2064">
                <a:extLst>
                  <a:ext uri="{FF2B5EF4-FFF2-40B4-BE49-F238E27FC236}">
                    <a16:creationId xmlns:a16="http://schemas.microsoft.com/office/drawing/2014/main" id="{B95A9F50-B26E-DB3E-C3C0-68B95CC04716}"/>
                  </a:ext>
                </a:extLst>
              </p:cNvPr>
              <p:cNvCxnSpPr/>
              <p:nvPr/>
            </p:nvCxnSpPr>
            <p:spPr>
              <a:xfrm flipH="1">
                <a:off x="4291417" y="3677063"/>
                <a:ext cx="0" cy="327170"/>
              </a:xfrm>
              <a:prstGeom prst="line">
                <a:avLst/>
              </a:prstGeom>
              <a:ln w="38100">
                <a:solidFill>
                  <a:srgbClr val="00B050"/>
                </a:solidFill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066" name="Straight Arrow Connector 2065">
                <a:extLst>
                  <a:ext uri="{FF2B5EF4-FFF2-40B4-BE49-F238E27FC236}">
                    <a16:creationId xmlns:a16="http://schemas.microsoft.com/office/drawing/2014/main" id="{65277813-CBC9-5778-C0BA-E9C55B326EFB}"/>
                  </a:ext>
                </a:extLst>
              </p:cNvPr>
              <p:cNvCxnSpPr/>
              <p:nvPr/>
            </p:nvCxnSpPr>
            <p:spPr>
              <a:xfrm flipH="1">
                <a:off x="3849357" y="4004233"/>
                <a:ext cx="458838" cy="0"/>
              </a:xfrm>
              <a:prstGeom prst="straightConnector1">
                <a:avLst/>
              </a:prstGeom>
              <a:ln w="38100">
                <a:solidFill>
                  <a:srgbClr val="00B050"/>
                </a:solidFill>
                <a:tailEnd type="triangle"/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C62A1EB9-9B5A-8DC7-630A-84B32B2C9A37}"/>
              </a:ext>
            </a:extLst>
          </p:cNvPr>
          <p:cNvGrpSpPr/>
          <p:nvPr/>
        </p:nvGrpSpPr>
        <p:grpSpPr>
          <a:xfrm>
            <a:off x="704332" y="1841463"/>
            <a:ext cx="4290773" cy="830997"/>
            <a:chOff x="704332" y="1841463"/>
            <a:chExt cx="4290773" cy="830997"/>
          </a:xfrm>
        </p:grpSpPr>
        <p:grpSp>
          <p:nvGrpSpPr>
            <p:cNvPr id="2067" name="Group 2066">
              <a:extLst>
                <a:ext uri="{FF2B5EF4-FFF2-40B4-BE49-F238E27FC236}">
                  <a16:creationId xmlns:a16="http://schemas.microsoft.com/office/drawing/2014/main" id="{56C25050-B26D-CC06-AD6E-0EE837EA104A}"/>
                </a:ext>
              </a:extLst>
            </p:cNvPr>
            <p:cNvGrpSpPr/>
            <p:nvPr/>
          </p:nvGrpSpPr>
          <p:grpSpPr>
            <a:xfrm flipH="1">
              <a:off x="4536267" y="1950460"/>
              <a:ext cx="458838" cy="327170"/>
              <a:chOff x="7317755" y="1996580"/>
              <a:chExt cx="458839" cy="327170"/>
            </a:xfrm>
          </p:grpSpPr>
          <p:cxnSp>
            <p:nvCxnSpPr>
              <p:cNvPr id="2068" name="Straight Connector 2067">
                <a:extLst>
                  <a:ext uri="{FF2B5EF4-FFF2-40B4-BE49-F238E27FC236}">
                    <a16:creationId xmlns:a16="http://schemas.microsoft.com/office/drawing/2014/main" id="{2A3BF042-7134-7B22-1CED-0E736E3749BD}"/>
                  </a:ext>
                </a:extLst>
              </p:cNvPr>
              <p:cNvCxnSpPr/>
              <p:nvPr/>
            </p:nvCxnSpPr>
            <p:spPr>
              <a:xfrm>
                <a:off x="7334533" y="1996580"/>
                <a:ext cx="0" cy="327170"/>
              </a:xfrm>
              <a:prstGeom prst="line">
                <a:avLst/>
              </a:prstGeom>
              <a:ln w="38100">
                <a:solidFill>
                  <a:srgbClr val="00B050"/>
                </a:solidFill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069" name="Straight Arrow Connector 2068">
                <a:extLst>
                  <a:ext uri="{FF2B5EF4-FFF2-40B4-BE49-F238E27FC236}">
                    <a16:creationId xmlns:a16="http://schemas.microsoft.com/office/drawing/2014/main" id="{5BB8310B-9E1D-C2E0-594E-C1EBFE9F28C4}"/>
                  </a:ext>
                </a:extLst>
              </p:cNvPr>
              <p:cNvCxnSpPr/>
              <p:nvPr/>
            </p:nvCxnSpPr>
            <p:spPr>
              <a:xfrm>
                <a:off x="7317755" y="2323750"/>
                <a:ext cx="458839" cy="0"/>
              </a:xfrm>
              <a:prstGeom prst="straightConnector1">
                <a:avLst/>
              </a:prstGeom>
              <a:ln w="38100">
                <a:solidFill>
                  <a:srgbClr val="00B050"/>
                </a:solidFill>
                <a:tailEnd type="triangle"/>
              </a:ln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7DB51344-713B-9EBB-D21D-03B4F26185DA}"/>
                </a:ext>
              </a:extLst>
            </p:cNvPr>
            <p:cNvSpPr txBox="1"/>
            <p:nvPr/>
          </p:nvSpPr>
          <p:spPr>
            <a:xfrm>
              <a:off x="704332" y="1841463"/>
              <a:ext cx="4120769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rgbClr val="00B050"/>
                  </a:solidFill>
                </a:rPr>
                <a:t>Project allocated a cost centre to keep track of spending</a:t>
              </a:r>
            </a:p>
          </p:txBody>
        </p:sp>
      </p:grpSp>
      <p:pic>
        <p:nvPicPr>
          <p:cNvPr id="20" name="Graphic 19" descr="Coins outline">
            <a:extLst>
              <a:ext uri="{FF2B5EF4-FFF2-40B4-BE49-F238E27FC236}">
                <a16:creationId xmlns:a16="http://schemas.microsoft.com/office/drawing/2014/main" id="{A0FC36A7-3373-21E7-17E9-843E7751ACC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172838" y="1029749"/>
            <a:ext cx="842484" cy="842484"/>
          </a:xfrm>
          <a:prstGeom prst="rect">
            <a:avLst/>
          </a:prstGeom>
        </p:spPr>
      </p:pic>
      <p:pic>
        <p:nvPicPr>
          <p:cNvPr id="2058" name="Picture 10">
            <a:extLst>
              <a:ext uri="{FF2B5EF4-FFF2-40B4-BE49-F238E27FC236}">
                <a16:creationId xmlns:a16="http://schemas.microsoft.com/office/drawing/2014/main" id="{6DE7CD88-083D-68DC-6401-DAC16D32FC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0884" y="4266118"/>
            <a:ext cx="481124" cy="1229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Inventory PNG Images Transparent Free Download | PNGMart">
            <a:extLst>
              <a:ext uri="{FF2B5EF4-FFF2-40B4-BE49-F238E27FC236}">
                <a16:creationId xmlns:a16="http://schemas.microsoft.com/office/drawing/2014/main" id="{63359EDC-6B39-0CBD-A693-E0AD166125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5901" y="2702777"/>
            <a:ext cx="899884" cy="913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Ordering Supply Chain Clipart - Full Size Clipart (#5673801) - PinClipart">
            <a:extLst>
              <a:ext uri="{FF2B5EF4-FFF2-40B4-BE49-F238E27FC236}">
                <a16:creationId xmlns:a16="http://schemas.microsoft.com/office/drawing/2014/main" id="{EC153E73-61BD-670F-CC5B-B66E2A5A8B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7958" y="4697217"/>
            <a:ext cx="699825" cy="575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836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A6F01B4-C6AC-B154-0961-863CBE26F1F7}"/>
              </a:ext>
            </a:extLst>
          </p:cNvPr>
          <p:cNvSpPr/>
          <p:nvPr/>
        </p:nvSpPr>
        <p:spPr>
          <a:xfrm>
            <a:off x="0" y="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B862EE-8764-892E-810F-8FE4232174F2}"/>
              </a:ext>
            </a:extLst>
          </p:cNvPr>
          <p:cNvSpPr/>
          <p:nvPr/>
        </p:nvSpPr>
        <p:spPr>
          <a:xfrm>
            <a:off x="0" y="619527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F24C4E-25B4-797F-4FC3-6C4C9328B96F}"/>
              </a:ext>
            </a:extLst>
          </p:cNvPr>
          <p:cNvSpPr txBox="1"/>
          <p:nvPr/>
        </p:nvSpPr>
        <p:spPr>
          <a:xfrm>
            <a:off x="265652" y="29144"/>
            <a:ext cx="61029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Quality Standards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CEC8BBEE-19D1-3392-6186-61355349539C}"/>
              </a:ext>
            </a:extLst>
          </p:cNvPr>
          <p:cNvGrpSpPr/>
          <p:nvPr/>
        </p:nvGrpSpPr>
        <p:grpSpPr>
          <a:xfrm>
            <a:off x="228509" y="6295802"/>
            <a:ext cx="11697839" cy="461665"/>
            <a:chOff x="228509" y="6295802"/>
            <a:chExt cx="11697839" cy="461665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F7590F09-0E5B-DF94-0AE7-6CE171564318}"/>
                </a:ext>
              </a:extLst>
            </p:cNvPr>
            <p:cNvSpPr txBox="1"/>
            <p:nvPr/>
          </p:nvSpPr>
          <p:spPr>
            <a:xfrm>
              <a:off x="10550554" y="6295802"/>
              <a:ext cx="13757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17/07/24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E2352274-4856-42FA-6FE0-1D50E47F568E}"/>
                </a:ext>
              </a:extLst>
            </p:cNvPr>
            <p:cNvSpPr txBox="1"/>
            <p:nvPr/>
          </p:nvSpPr>
          <p:spPr>
            <a:xfrm>
              <a:off x="4296910" y="6295802"/>
              <a:ext cx="35981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Sony UK Technology Centre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B49361C-54A1-1A4C-3A26-0C9C94D36AF6}"/>
                </a:ext>
              </a:extLst>
            </p:cNvPr>
            <p:cNvSpPr txBox="1"/>
            <p:nvPr/>
          </p:nvSpPr>
          <p:spPr>
            <a:xfrm>
              <a:off x="228509" y="6295802"/>
              <a:ext cx="118663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Slide 17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B2FEE0E-0313-0718-1E5F-DCD3A98D0829}"/>
              </a:ext>
            </a:extLst>
          </p:cNvPr>
          <p:cNvGrpSpPr/>
          <p:nvPr/>
        </p:nvGrpSpPr>
        <p:grpSpPr>
          <a:xfrm>
            <a:off x="2757947" y="1657632"/>
            <a:ext cx="5805735" cy="1123774"/>
            <a:chOff x="3672562" y="882499"/>
            <a:chExt cx="5805735" cy="1112648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5F275D05-A867-0077-D4D1-89774EAD41E6}"/>
                </a:ext>
              </a:extLst>
            </p:cNvPr>
            <p:cNvSpPr txBox="1"/>
            <p:nvPr/>
          </p:nvSpPr>
          <p:spPr>
            <a:xfrm>
              <a:off x="4965290" y="1207991"/>
              <a:ext cx="451300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/>
                <a:t>1. Plan quality standards</a:t>
              </a:r>
            </a:p>
          </p:txBody>
        </p:sp>
        <p:pic>
          <p:nvPicPr>
            <p:cNvPr id="8" name="Graphic 7" descr="Blueprint with solid fill">
              <a:extLst>
                <a:ext uri="{FF2B5EF4-FFF2-40B4-BE49-F238E27FC236}">
                  <a16:creationId xmlns:a16="http://schemas.microsoft.com/office/drawing/2014/main" id="{BD6AA1C7-5AF5-DFB1-BDCD-0F0535F6C96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839710" y="981623"/>
              <a:ext cx="914400" cy="914400"/>
            </a:xfrm>
            <a:prstGeom prst="rect">
              <a:avLst/>
            </a:prstGeom>
          </p:spPr>
        </p:pic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56DFA553-D2C9-325B-FF9F-031DD96A450C}"/>
                </a:ext>
              </a:extLst>
            </p:cNvPr>
            <p:cNvSpPr/>
            <p:nvPr/>
          </p:nvSpPr>
          <p:spPr>
            <a:xfrm>
              <a:off x="3672562" y="882499"/>
              <a:ext cx="1273064" cy="1112648"/>
            </a:xfrm>
            <a:prstGeom prst="ellipse">
              <a:avLst/>
            </a:prstGeom>
            <a:noFill/>
            <a:ln w="9525" cap="flat" cmpd="sng" algn="ctr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3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E846366-527C-DC18-E68E-12BA278580AF}"/>
              </a:ext>
            </a:extLst>
          </p:cNvPr>
          <p:cNvGrpSpPr/>
          <p:nvPr/>
        </p:nvGrpSpPr>
        <p:grpSpPr>
          <a:xfrm>
            <a:off x="4935578" y="3237307"/>
            <a:ext cx="4085517" cy="1123774"/>
            <a:chOff x="5850193" y="2019727"/>
            <a:chExt cx="4085517" cy="1112648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625F9C42-1504-0327-1958-E9FEF80BEEBD}"/>
                </a:ext>
              </a:extLst>
            </p:cNvPr>
            <p:cNvSpPr/>
            <p:nvPr/>
          </p:nvSpPr>
          <p:spPr>
            <a:xfrm>
              <a:off x="8662646" y="2019727"/>
              <a:ext cx="1273064" cy="1112648"/>
            </a:xfrm>
            <a:prstGeom prst="ellipse">
              <a:avLst/>
            </a:prstGeom>
            <a:noFill/>
            <a:ln w="9525" cap="flat" cmpd="sng" algn="ctr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3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D3B3B96B-315A-33D1-7B2F-70B6D890ACF4}"/>
                </a:ext>
              </a:extLst>
            </p:cNvPr>
            <p:cNvSpPr txBox="1"/>
            <p:nvPr/>
          </p:nvSpPr>
          <p:spPr>
            <a:xfrm>
              <a:off x="5850193" y="2311383"/>
              <a:ext cx="317581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/>
                <a:t>2. Quality Assurance</a:t>
              </a:r>
            </a:p>
          </p:txBody>
        </p:sp>
        <p:pic>
          <p:nvPicPr>
            <p:cNvPr id="19" name="Graphic 18" descr="Clipboard Checked with solid fill">
              <a:extLst>
                <a:ext uri="{FF2B5EF4-FFF2-40B4-BE49-F238E27FC236}">
                  <a16:creationId xmlns:a16="http://schemas.microsoft.com/office/drawing/2014/main" id="{4656A45F-97D1-5D7C-4F03-E86558CBBAB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8841978" y="2118851"/>
              <a:ext cx="914400" cy="914400"/>
            </a:xfrm>
            <a:prstGeom prst="rect">
              <a:avLst/>
            </a:prstGeom>
          </p:spPr>
        </p:pic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B61F619A-BF98-0542-DCBB-5D3AAD1115AB}"/>
              </a:ext>
            </a:extLst>
          </p:cNvPr>
          <p:cNvGrpSpPr/>
          <p:nvPr/>
        </p:nvGrpSpPr>
        <p:grpSpPr>
          <a:xfrm>
            <a:off x="2760725" y="4767838"/>
            <a:ext cx="4765131" cy="1123774"/>
            <a:chOff x="3675340" y="3097967"/>
            <a:chExt cx="4765131" cy="1112648"/>
          </a:xfrm>
        </p:grpSpPr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47F1188A-8C45-176F-6338-AC3BB6426347}"/>
                </a:ext>
              </a:extLst>
            </p:cNvPr>
            <p:cNvSpPr txBox="1"/>
            <p:nvPr/>
          </p:nvSpPr>
          <p:spPr>
            <a:xfrm>
              <a:off x="4979516" y="3402711"/>
              <a:ext cx="346095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/>
                <a:t>3. Quality Check</a:t>
              </a:r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CF50169A-DB6E-B035-3613-9BEB9AFC3F2A}"/>
                </a:ext>
              </a:extLst>
            </p:cNvPr>
            <p:cNvSpPr/>
            <p:nvPr/>
          </p:nvSpPr>
          <p:spPr>
            <a:xfrm>
              <a:off x="3675340" y="3097967"/>
              <a:ext cx="1273064" cy="1112648"/>
            </a:xfrm>
            <a:prstGeom prst="ellipse">
              <a:avLst/>
            </a:prstGeom>
            <a:noFill/>
            <a:ln w="9525" cap="flat" cmpd="sng" algn="ctr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3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24" name="Graphic 23" descr="Clipboard Badge with solid fill">
              <a:extLst>
                <a:ext uri="{FF2B5EF4-FFF2-40B4-BE49-F238E27FC236}">
                  <a16:creationId xmlns:a16="http://schemas.microsoft.com/office/drawing/2014/main" id="{4518192C-49BE-A929-01E3-98D6AB57D4A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3851894" y="3197091"/>
              <a:ext cx="914400" cy="914400"/>
            </a:xfrm>
            <a:prstGeom prst="rect">
              <a:avLst/>
            </a:prstGeom>
          </p:spPr>
        </p:pic>
      </p:grpSp>
      <p:sp>
        <p:nvSpPr>
          <p:cNvPr id="27" name="TextBox 26">
            <a:extLst>
              <a:ext uri="{FF2B5EF4-FFF2-40B4-BE49-F238E27FC236}">
                <a16:creationId xmlns:a16="http://schemas.microsoft.com/office/drawing/2014/main" id="{9341C864-0FB8-30A6-E7E1-3828603514B8}"/>
              </a:ext>
            </a:extLst>
          </p:cNvPr>
          <p:cNvSpPr txBox="1"/>
          <p:nvPr/>
        </p:nvSpPr>
        <p:spPr>
          <a:xfrm>
            <a:off x="211276" y="875071"/>
            <a:ext cx="73145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3 Steps to effective quality control:</a:t>
            </a:r>
          </a:p>
        </p:txBody>
      </p:sp>
      <p:pic>
        <p:nvPicPr>
          <p:cNvPr id="2050" name="Picture 2" descr="Best Quality PNG Transparent Images - PNG All">
            <a:extLst>
              <a:ext uri="{FF2B5EF4-FFF2-40B4-BE49-F238E27FC236}">
                <a16:creationId xmlns:a16="http://schemas.microsoft.com/office/drawing/2014/main" id="{FEF2CC3B-EA58-C894-440C-8E65AF53C5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1095" y="764180"/>
            <a:ext cx="2860995" cy="2615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84575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A6F01B4-C6AC-B154-0961-863CBE26F1F7}"/>
              </a:ext>
            </a:extLst>
          </p:cNvPr>
          <p:cNvSpPr/>
          <p:nvPr/>
        </p:nvSpPr>
        <p:spPr>
          <a:xfrm>
            <a:off x="0" y="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B862EE-8764-892E-810F-8FE4232174F2}"/>
              </a:ext>
            </a:extLst>
          </p:cNvPr>
          <p:cNvSpPr/>
          <p:nvPr/>
        </p:nvSpPr>
        <p:spPr>
          <a:xfrm>
            <a:off x="0" y="619527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F24C4E-25B4-797F-4FC3-6C4C9328B96F}"/>
              </a:ext>
            </a:extLst>
          </p:cNvPr>
          <p:cNvSpPr txBox="1"/>
          <p:nvPr/>
        </p:nvSpPr>
        <p:spPr>
          <a:xfrm>
            <a:off x="265652" y="29144"/>
            <a:ext cx="61029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Quality Standards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CEC8BBEE-19D1-3392-6186-61355349539C}"/>
              </a:ext>
            </a:extLst>
          </p:cNvPr>
          <p:cNvGrpSpPr/>
          <p:nvPr/>
        </p:nvGrpSpPr>
        <p:grpSpPr>
          <a:xfrm>
            <a:off x="228510" y="6295802"/>
            <a:ext cx="11697838" cy="461665"/>
            <a:chOff x="228510" y="6295802"/>
            <a:chExt cx="11697838" cy="461665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F7590F09-0E5B-DF94-0AE7-6CE171564318}"/>
                </a:ext>
              </a:extLst>
            </p:cNvPr>
            <p:cNvSpPr txBox="1"/>
            <p:nvPr/>
          </p:nvSpPr>
          <p:spPr>
            <a:xfrm>
              <a:off x="10550554" y="6295802"/>
              <a:ext cx="13757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17/07/24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E2352274-4856-42FA-6FE0-1D50E47F568E}"/>
                </a:ext>
              </a:extLst>
            </p:cNvPr>
            <p:cNvSpPr txBox="1"/>
            <p:nvPr/>
          </p:nvSpPr>
          <p:spPr>
            <a:xfrm>
              <a:off x="4296910" y="6295802"/>
              <a:ext cx="35981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Sony UK Technology Centre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B49361C-54A1-1A4C-3A26-0C9C94D36AF6}"/>
                </a:ext>
              </a:extLst>
            </p:cNvPr>
            <p:cNvSpPr txBox="1"/>
            <p:nvPr/>
          </p:nvSpPr>
          <p:spPr>
            <a:xfrm>
              <a:off x="228510" y="6295802"/>
              <a:ext cx="115681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Slide 18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DB2FEE0E-0313-0718-1E5F-DCD3A98D0829}"/>
              </a:ext>
            </a:extLst>
          </p:cNvPr>
          <p:cNvGrpSpPr/>
          <p:nvPr/>
        </p:nvGrpSpPr>
        <p:grpSpPr>
          <a:xfrm>
            <a:off x="303778" y="927398"/>
            <a:ext cx="5805735" cy="1123774"/>
            <a:chOff x="3672562" y="882499"/>
            <a:chExt cx="5805735" cy="1112648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5F275D05-A867-0077-D4D1-89774EAD41E6}"/>
                </a:ext>
              </a:extLst>
            </p:cNvPr>
            <p:cNvSpPr txBox="1"/>
            <p:nvPr/>
          </p:nvSpPr>
          <p:spPr>
            <a:xfrm>
              <a:off x="4965290" y="1207991"/>
              <a:ext cx="451300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/>
                <a:t>1. Plan quality standards</a:t>
              </a:r>
            </a:p>
          </p:txBody>
        </p:sp>
        <p:pic>
          <p:nvPicPr>
            <p:cNvPr id="8" name="Graphic 7" descr="Blueprint with solid fill">
              <a:extLst>
                <a:ext uri="{FF2B5EF4-FFF2-40B4-BE49-F238E27FC236}">
                  <a16:creationId xmlns:a16="http://schemas.microsoft.com/office/drawing/2014/main" id="{BD6AA1C7-5AF5-DFB1-BDCD-0F0535F6C96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3839710" y="981623"/>
              <a:ext cx="914400" cy="914400"/>
            </a:xfrm>
            <a:prstGeom prst="rect">
              <a:avLst/>
            </a:prstGeom>
          </p:spPr>
        </p:pic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56DFA553-D2C9-325B-FF9F-031DD96A450C}"/>
                </a:ext>
              </a:extLst>
            </p:cNvPr>
            <p:cNvSpPr/>
            <p:nvPr/>
          </p:nvSpPr>
          <p:spPr>
            <a:xfrm>
              <a:off x="3672562" y="882499"/>
              <a:ext cx="1273064" cy="1112648"/>
            </a:xfrm>
            <a:prstGeom prst="ellipse">
              <a:avLst/>
            </a:prstGeom>
            <a:noFill/>
            <a:ln w="9525" cap="flat" cmpd="sng" algn="ctr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3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E846366-527C-DC18-E68E-12BA278580AF}"/>
              </a:ext>
            </a:extLst>
          </p:cNvPr>
          <p:cNvGrpSpPr/>
          <p:nvPr/>
        </p:nvGrpSpPr>
        <p:grpSpPr>
          <a:xfrm>
            <a:off x="-5164703" y="2051172"/>
            <a:ext cx="4085517" cy="1123774"/>
            <a:chOff x="5850193" y="2019727"/>
            <a:chExt cx="4085517" cy="1112648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625F9C42-1504-0327-1958-E9FEF80BEEBD}"/>
                </a:ext>
              </a:extLst>
            </p:cNvPr>
            <p:cNvSpPr/>
            <p:nvPr/>
          </p:nvSpPr>
          <p:spPr>
            <a:xfrm>
              <a:off x="8662646" y="2019727"/>
              <a:ext cx="1273064" cy="1112648"/>
            </a:xfrm>
            <a:prstGeom prst="ellipse">
              <a:avLst/>
            </a:prstGeom>
            <a:noFill/>
            <a:ln w="9525" cap="flat" cmpd="sng" algn="ctr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3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D3B3B96B-315A-33D1-7B2F-70B6D890ACF4}"/>
                </a:ext>
              </a:extLst>
            </p:cNvPr>
            <p:cNvSpPr txBox="1"/>
            <p:nvPr/>
          </p:nvSpPr>
          <p:spPr>
            <a:xfrm>
              <a:off x="5850193" y="2311383"/>
              <a:ext cx="317581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/>
                <a:t>2. Quality Assurance</a:t>
              </a:r>
            </a:p>
          </p:txBody>
        </p:sp>
        <p:pic>
          <p:nvPicPr>
            <p:cNvPr id="19" name="Graphic 18" descr="Clipboard Checked with solid fill">
              <a:extLst>
                <a:ext uri="{FF2B5EF4-FFF2-40B4-BE49-F238E27FC236}">
                  <a16:creationId xmlns:a16="http://schemas.microsoft.com/office/drawing/2014/main" id="{4656A45F-97D1-5D7C-4F03-E86558CBBAB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8841978" y="2118851"/>
              <a:ext cx="914400" cy="914400"/>
            </a:xfrm>
            <a:prstGeom prst="rect">
              <a:avLst/>
            </a:prstGeom>
          </p:spPr>
        </p:pic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B61F619A-BF98-0542-DCBB-5D3AAD1115AB}"/>
              </a:ext>
            </a:extLst>
          </p:cNvPr>
          <p:cNvGrpSpPr/>
          <p:nvPr/>
        </p:nvGrpSpPr>
        <p:grpSpPr>
          <a:xfrm>
            <a:off x="12330418" y="4253940"/>
            <a:ext cx="4765131" cy="1123774"/>
            <a:chOff x="3675340" y="3097967"/>
            <a:chExt cx="4765131" cy="1112648"/>
          </a:xfrm>
        </p:grpSpPr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47F1188A-8C45-176F-6338-AC3BB6426347}"/>
                </a:ext>
              </a:extLst>
            </p:cNvPr>
            <p:cNvSpPr txBox="1"/>
            <p:nvPr/>
          </p:nvSpPr>
          <p:spPr>
            <a:xfrm>
              <a:off x="4979516" y="3402711"/>
              <a:ext cx="346095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/>
                <a:t>3. Quality Check</a:t>
              </a:r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CF50169A-DB6E-B035-3613-9BEB9AFC3F2A}"/>
                </a:ext>
              </a:extLst>
            </p:cNvPr>
            <p:cNvSpPr/>
            <p:nvPr/>
          </p:nvSpPr>
          <p:spPr>
            <a:xfrm>
              <a:off x="3675340" y="3097967"/>
              <a:ext cx="1273064" cy="1112648"/>
            </a:xfrm>
            <a:prstGeom prst="ellipse">
              <a:avLst/>
            </a:prstGeom>
            <a:noFill/>
            <a:ln w="9525" cap="flat" cmpd="sng" algn="ctr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3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24" name="Graphic 23" descr="Clipboard Badge with solid fill">
              <a:extLst>
                <a:ext uri="{FF2B5EF4-FFF2-40B4-BE49-F238E27FC236}">
                  <a16:creationId xmlns:a16="http://schemas.microsoft.com/office/drawing/2014/main" id="{4518192C-49BE-A929-01E3-98D6AB57D4A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3851894" y="3197091"/>
              <a:ext cx="914400" cy="914400"/>
            </a:xfrm>
            <a:prstGeom prst="rect">
              <a:avLst/>
            </a:prstGeom>
          </p:spPr>
        </p:pic>
      </p:grpSp>
      <p:sp>
        <p:nvSpPr>
          <p:cNvPr id="27" name="TextBox 26">
            <a:extLst>
              <a:ext uri="{FF2B5EF4-FFF2-40B4-BE49-F238E27FC236}">
                <a16:creationId xmlns:a16="http://schemas.microsoft.com/office/drawing/2014/main" id="{9341C864-0FB8-30A6-E7E1-3828603514B8}"/>
              </a:ext>
            </a:extLst>
          </p:cNvPr>
          <p:cNvSpPr txBox="1"/>
          <p:nvPr/>
        </p:nvSpPr>
        <p:spPr>
          <a:xfrm>
            <a:off x="-262811" y="-897512"/>
            <a:ext cx="73145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3 Steps to effective quality control: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4A81EB3-46F4-DDDB-659A-A66429206FD8}"/>
              </a:ext>
            </a:extLst>
          </p:cNvPr>
          <p:cNvSpPr/>
          <p:nvPr/>
        </p:nvSpPr>
        <p:spPr>
          <a:xfrm>
            <a:off x="-8392641" y="773970"/>
            <a:ext cx="7423355" cy="4595914"/>
          </a:xfrm>
          <a:prstGeom prst="rect">
            <a:avLst/>
          </a:prstGeom>
          <a:noFill/>
          <a:ln w="38100" cap="flat" cmpd="sng" algn="ctr">
            <a:solidFill>
              <a:schemeClr val="accent3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50" name="Picture 2" descr="Best Quality PNG Transparent Images - PNG All">
            <a:extLst>
              <a:ext uri="{FF2B5EF4-FFF2-40B4-BE49-F238E27FC236}">
                <a16:creationId xmlns:a16="http://schemas.microsoft.com/office/drawing/2014/main" id="{FEF2CC3B-EA58-C894-440C-8E65AF53C5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6781" y="773970"/>
            <a:ext cx="3488121" cy="3188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4098AEC-0A3E-A2F9-425C-5F48674E6164}"/>
              </a:ext>
            </a:extLst>
          </p:cNvPr>
          <p:cNvSpPr txBox="1"/>
          <p:nvPr/>
        </p:nvSpPr>
        <p:spPr>
          <a:xfrm>
            <a:off x="1596506" y="2139657"/>
            <a:ext cx="6696320" cy="3785652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dirty="0"/>
              <a:t>Internal quality target for the new model project:</a:t>
            </a:r>
          </a:p>
          <a:p>
            <a:pPr marL="342900" indent="-342900" algn="ctr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400" dirty="0"/>
              <a:t>Zero market defects</a:t>
            </a:r>
          </a:p>
          <a:p>
            <a:pPr marL="342900" indent="-342900" algn="ctr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400" dirty="0"/>
              <a:t>Mainline test detecting automount defects: 0.2%</a:t>
            </a:r>
          </a:p>
          <a:p>
            <a:pPr marL="342900" indent="-342900" algn="ctr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400" dirty="0"/>
              <a:t>Auto-test FTY: 90%</a:t>
            </a:r>
          </a:p>
          <a:p>
            <a:pPr marL="342900" indent="-342900" algn="ctr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400" dirty="0"/>
              <a:t>Mainline defect rate: 1%</a:t>
            </a:r>
          </a:p>
          <a:p>
            <a:pPr marL="342900" indent="-342900" algn="ctr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400" dirty="0"/>
              <a:t>QC defect detection: 0.2%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9893522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A6F01B4-C6AC-B154-0961-863CBE26F1F7}"/>
              </a:ext>
            </a:extLst>
          </p:cNvPr>
          <p:cNvSpPr/>
          <p:nvPr/>
        </p:nvSpPr>
        <p:spPr>
          <a:xfrm>
            <a:off x="0" y="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B862EE-8764-892E-810F-8FE4232174F2}"/>
              </a:ext>
            </a:extLst>
          </p:cNvPr>
          <p:cNvSpPr/>
          <p:nvPr/>
        </p:nvSpPr>
        <p:spPr>
          <a:xfrm>
            <a:off x="0" y="619527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F24C4E-25B4-797F-4FC3-6C4C9328B96F}"/>
              </a:ext>
            </a:extLst>
          </p:cNvPr>
          <p:cNvSpPr txBox="1"/>
          <p:nvPr/>
        </p:nvSpPr>
        <p:spPr>
          <a:xfrm>
            <a:off x="265652" y="29144"/>
            <a:ext cx="61029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Quality Standards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CEC8BBEE-19D1-3392-6186-61355349539C}"/>
              </a:ext>
            </a:extLst>
          </p:cNvPr>
          <p:cNvGrpSpPr/>
          <p:nvPr/>
        </p:nvGrpSpPr>
        <p:grpSpPr>
          <a:xfrm>
            <a:off x="228510" y="6295802"/>
            <a:ext cx="11697838" cy="461665"/>
            <a:chOff x="228510" y="6295802"/>
            <a:chExt cx="11697838" cy="461665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F7590F09-0E5B-DF94-0AE7-6CE171564318}"/>
                </a:ext>
              </a:extLst>
            </p:cNvPr>
            <p:cNvSpPr txBox="1"/>
            <p:nvPr/>
          </p:nvSpPr>
          <p:spPr>
            <a:xfrm>
              <a:off x="10550554" y="6295802"/>
              <a:ext cx="13757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17/07/24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E2352274-4856-42FA-6FE0-1D50E47F568E}"/>
                </a:ext>
              </a:extLst>
            </p:cNvPr>
            <p:cNvSpPr txBox="1"/>
            <p:nvPr/>
          </p:nvSpPr>
          <p:spPr>
            <a:xfrm>
              <a:off x="4296910" y="6295802"/>
              <a:ext cx="35981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Sony UK Technology Centre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B49361C-54A1-1A4C-3A26-0C9C94D36AF6}"/>
                </a:ext>
              </a:extLst>
            </p:cNvPr>
            <p:cNvSpPr txBox="1"/>
            <p:nvPr/>
          </p:nvSpPr>
          <p:spPr>
            <a:xfrm>
              <a:off x="228510" y="6295802"/>
              <a:ext cx="12084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Slide 19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E846366-527C-DC18-E68E-12BA278580AF}"/>
              </a:ext>
            </a:extLst>
          </p:cNvPr>
          <p:cNvGrpSpPr/>
          <p:nvPr/>
        </p:nvGrpSpPr>
        <p:grpSpPr>
          <a:xfrm>
            <a:off x="749327" y="1176768"/>
            <a:ext cx="4401211" cy="1123774"/>
            <a:chOff x="5850193" y="2019727"/>
            <a:chExt cx="4401211" cy="1112648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625F9C42-1504-0327-1958-E9FEF80BEEBD}"/>
                </a:ext>
              </a:extLst>
            </p:cNvPr>
            <p:cNvSpPr/>
            <p:nvPr/>
          </p:nvSpPr>
          <p:spPr>
            <a:xfrm>
              <a:off x="8978340" y="2019727"/>
              <a:ext cx="1273064" cy="1112648"/>
            </a:xfrm>
            <a:prstGeom prst="ellipse">
              <a:avLst/>
            </a:prstGeom>
            <a:noFill/>
            <a:ln w="9525" cap="flat" cmpd="sng" algn="ctr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3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D3B3B96B-315A-33D1-7B2F-70B6D890ACF4}"/>
                </a:ext>
              </a:extLst>
            </p:cNvPr>
            <p:cNvSpPr txBox="1"/>
            <p:nvPr/>
          </p:nvSpPr>
          <p:spPr>
            <a:xfrm>
              <a:off x="5850193" y="2311383"/>
              <a:ext cx="3175819" cy="51804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 dirty="0"/>
                <a:t>2. Quality Assurance</a:t>
              </a:r>
            </a:p>
          </p:txBody>
        </p:sp>
        <p:pic>
          <p:nvPicPr>
            <p:cNvPr id="19" name="Graphic 18" descr="Clipboard Checked with solid fill">
              <a:extLst>
                <a:ext uri="{FF2B5EF4-FFF2-40B4-BE49-F238E27FC236}">
                  <a16:creationId xmlns:a16="http://schemas.microsoft.com/office/drawing/2014/main" id="{4656A45F-97D1-5D7C-4F03-E86558CBBAB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9157665" y="2118851"/>
              <a:ext cx="914400" cy="914400"/>
            </a:xfrm>
            <a:prstGeom prst="rect">
              <a:avLst/>
            </a:prstGeom>
          </p:spPr>
        </p:pic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B61F619A-BF98-0542-DCBB-5D3AAD1115AB}"/>
              </a:ext>
            </a:extLst>
          </p:cNvPr>
          <p:cNvGrpSpPr/>
          <p:nvPr/>
        </p:nvGrpSpPr>
        <p:grpSpPr>
          <a:xfrm>
            <a:off x="6389340" y="1169769"/>
            <a:ext cx="4765131" cy="1123774"/>
            <a:chOff x="3675340" y="3097967"/>
            <a:chExt cx="4765131" cy="1112648"/>
          </a:xfrm>
        </p:grpSpPr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47F1188A-8C45-176F-6338-AC3BB6426347}"/>
                </a:ext>
              </a:extLst>
            </p:cNvPr>
            <p:cNvSpPr txBox="1"/>
            <p:nvPr/>
          </p:nvSpPr>
          <p:spPr>
            <a:xfrm>
              <a:off x="4979516" y="3402711"/>
              <a:ext cx="3460955" cy="51804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 dirty="0"/>
                <a:t>3. Quality Check</a:t>
              </a:r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CF50169A-DB6E-B035-3613-9BEB9AFC3F2A}"/>
                </a:ext>
              </a:extLst>
            </p:cNvPr>
            <p:cNvSpPr/>
            <p:nvPr/>
          </p:nvSpPr>
          <p:spPr>
            <a:xfrm>
              <a:off x="3675340" y="3097967"/>
              <a:ext cx="1273064" cy="1112648"/>
            </a:xfrm>
            <a:prstGeom prst="ellipse">
              <a:avLst/>
            </a:prstGeom>
            <a:noFill/>
            <a:ln w="9525" cap="flat" cmpd="sng" algn="ctr">
              <a:solidFill>
                <a:schemeClr val="accent3"/>
              </a:solidFill>
              <a:prstDash val="solid"/>
              <a:round/>
              <a:headEnd type="none" w="med" len="med"/>
              <a:tailEnd type="none" w="med" len="med"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accent3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24" name="Graphic 23" descr="Clipboard Badge with solid fill">
              <a:extLst>
                <a:ext uri="{FF2B5EF4-FFF2-40B4-BE49-F238E27FC236}">
                  <a16:creationId xmlns:a16="http://schemas.microsoft.com/office/drawing/2014/main" id="{4518192C-49BE-A929-01E3-98D6AB57D4A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3851894" y="3197091"/>
              <a:ext cx="914400" cy="914400"/>
            </a:xfrm>
            <a:prstGeom prst="rect">
              <a:avLst/>
            </a:prstGeom>
          </p:spPr>
        </p:pic>
      </p:grpSp>
      <p:pic>
        <p:nvPicPr>
          <p:cNvPr id="2050" name="Picture 2" descr="Best Quality PNG Transparent Images - PNG All">
            <a:extLst>
              <a:ext uri="{FF2B5EF4-FFF2-40B4-BE49-F238E27FC236}">
                <a16:creationId xmlns:a16="http://schemas.microsoft.com/office/drawing/2014/main" id="{FEF2CC3B-EA58-C894-440C-8E65AF53C5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23635" y="4029074"/>
            <a:ext cx="2315989" cy="2117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8DDAC3A-312F-1C2C-E4FD-6C55DE857DB3}"/>
              </a:ext>
            </a:extLst>
          </p:cNvPr>
          <p:cNvSpPr txBox="1"/>
          <p:nvPr/>
        </p:nvSpPr>
        <p:spPr>
          <a:xfrm>
            <a:off x="421771" y="2517622"/>
            <a:ext cx="5946871" cy="22048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2400" dirty="0"/>
              <a:t>Clear process flows &amp; checklists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2400" dirty="0"/>
              <a:t>Clear timelines &amp; schedules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2400" dirty="0"/>
              <a:t>Process audits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A2073C3-BA8D-B077-CC32-639831022C8D}"/>
              </a:ext>
            </a:extLst>
          </p:cNvPr>
          <p:cNvSpPr txBox="1"/>
          <p:nvPr/>
        </p:nvSpPr>
        <p:spPr>
          <a:xfrm>
            <a:off x="6709700" y="2523505"/>
            <a:ext cx="5216648" cy="22048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2400" dirty="0"/>
              <a:t>Dashboards measuring performance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2400" dirty="0"/>
              <a:t>Delivery schedule vs actuals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2400" dirty="0"/>
              <a:t>Before &amp; after checks</a:t>
            </a:r>
          </a:p>
        </p:txBody>
      </p:sp>
    </p:spTree>
    <p:extLst>
      <p:ext uri="{BB962C8B-B14F-4D97-AF65-F5344CB8AC3E}">
        <p14:creationId xmlns:p14="http://schemas.microsoft.com/office/powerpoint/2010/main" val="40536938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A6F01B4-C6AC-B154-0961-863CBE26F1F7}"/>
              </a:ext>
            </a:extLst>
          </p:cNvPr>
          <p:cNvSpPr/>
          <p:nvPr/>
        </p:nvSpPr>
        <p:spPr>
          <a:xfrm>
            <a:off x="0" y="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B862EE-8764-892E-810F-8FE4232174F2}"/>
              </a:ext>
            </a:extLst>
          </p:cNvPr>
          <p:cNvSpPr/>
          <p:nvPr/>
        </p:nvSpPr>
        <p:spPr>
          <a:xfrm>
            <a:off x="0" y="619527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F24C4E-25B4-797F-4FC3-6C4C9328B96F}"/>
              </a:ext>
            </a:extLst>
          </p:cNvPr>
          <p:cNvSpPr txBox="1"/>
          <p:nvPr/>
        </p:nvSpPr>
        <p:spPr>
          <a:xfrm>
            <a:off x="265652" y="29144"/>
            <a:ext cx="61029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Conclusion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4FBBC1CA-7797-5DFD-DCB7-B75D933C8447}"/>
              </a:ext>
            </a:extLst>
          </p:cNvPr>
          <p:cNvGrpSpPr/>
          <p:nvPr/>
        </p:nvGrpSpPr>
        <p:grpSpPr>
          <a:xfrm>
            <a:off x="228509" y="6295802"/>
            <a:ext cx="11697839" cy="461665"/>
            <a:chOff x="228509" y="6295802"/>
            <a:chExt cx="11697839" cy="461665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E45899E5-8645-ACAB-B082-31516AD43710}"/>
                </a:ext>
              </a:extLst>
            </p:cNvPr>
            <p:cNvSpPr txBox="1"/>
            <p:nvPr/>
          </p:nvSpPr>
          <p:spPr>
            <a:xfrm>
              <a:off x="10550554" y="6295802"/>
              <a:ext cx="13757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17/07/24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FD58F3B0-D736-6C4A-3E73-75905941501C}"/>
                </a:ext>
              </a:extLst>
            </p:cNvPr>
            <p:cNvSpPr txBox="1"/>
            <p:nvPr/>
          </p:nvSpPr>
          <p:spPr>
            <a:xfrm>
              <a:off x="4296910" y="6295802"/>
              <a:ext cx="35981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Sony UK Technology Centre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3ACBC27E-4334-7249-F07D-18CBB9E28476}"/>
                </a:ext>
              </a:extLst>
            </p:cNvPr>
            <p:cNvSpPr txBox="1"/>
            <p:nvPr/>
          </p:nvSpPr>
          <p:spPr>
            <a:xfrm>
              <a:off x="228509" y="6295802"/>
              <a:ext cx="116486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Slide 20</a:t>
              </a:r>
            </a:p>
          </p:txBody>
        </p:sp>
      </p:grpSp>
      <p:pic>
        <p:nvPicPr>
          <p:cNvPr id="1028" name="Picture 4" descr="Conclusion clipart, Conclusion Transparent FREE for download on ...">
            <a:extLst>
              <a:ext uri="{FF2B5EF4-FFF2-40B4-BE49-F238E27FC236}">
                <a16:creationId xmlns:a16="http://schemas.microsoft.com/office/drawing/2014/main" id="{8D33237E-4C4D-CA0F-9841-354A74603B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942" y="1051995"/>
            <a:ext cx="4562475" cy="4379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C7536C6B-74DE-2640-4FAB-0E936DECE520}"/>
              </a:ext>
            </a:extLst>
          </p:cNvPr>
          <p:cNvGrpSpPr/>
          <p:nvPr/>
        </p:nvGrpSpPr>
        <p:grpSpPr>
          <a:xfrm>
            <a:off x="5885573" y="1259497"/>
            <a:ext cx="966138" cy="4172474"/>
            <a:chOff x="7622691" y="1392686"/>
            <a:chExt cx="966138" cy="4172474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42BE7123-555D-3564-2B75-EB4409896CF4}"/>
                </a:ext>
              </a:extLst>
            </p:cNvPr>
            <p:cNvGrpSpPr/>
            <p:nvPr/>
          </p:nvGrpSpPr>
          <p:grpSpPr>
            <a:xfrm>
              <a:off x="7622691" y="2558107"/>
              <a:ext cx="945712" cy="783771"/>
              <a:chOff x="7719317" y="2951327"/>
              <a:chExt cx="945712" cy="783771"/>
            </a:xfrm>
          </p:grpSpPr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CCD0C7D7-86C4-128F-6DAC-4E395DEF2F8F}"/>
                  </a:ext>
                </a:extLst>
              </p:cNvPr>
              <p:cNvSpPr/>
              <p:nvPr/>
            </p:nvSpPr>
            <p:spPr>
              <a:xfrm>
                <a:off x="7719317" y="2951327"/>
                <a:ext cx="869512" cy="783771"/>
              </a:xfrm>
              <a:prstGeom prst="ellipse">
                <a:avLst/>
              </a:prstGeom>
            </p:spPr>
            <p:style>
              <a:lnRef idx="2">
                <a:schemeClr val="accent3">
                  <a:shade val="15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46B6B027-4D59-87B3-8937-E4F410AD0423}"/>
                  </a:ext>
                </a:extLst>
              </p:cNvPr>
              <p:cNvSpPr/>
              <p:nvPr/>
            </p:nvSpPr>
            <p:spPr>
              <a:xfrm>
                <a:off x="7795517" y="2951327"/>
                <a:ext cx="869512" cy="783771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73BC231-B102-12EF-4B60-E3A4862FCBD9}"/>
                </a:ext>
              </a:extLst>
            </p:cNvPr>
            <p:cNvGrpSpPr/>
            <p:nvPr/>
          </p:nvGrpSpPr>
          <p:grpSpPr>
            <a:xfrm>
              <a:off x="7643117" y="3668026"/>
              <a:ext cx="945712" cy="783771"/>
              <a:chOff x="7719317" y="2951327"/>
              <a:chExt cx="945712" cy="783771"/>
            </a:xfrm>
          </p:grpSpPr>
          <p:sp>
            <p:nvSpPr>
              <p:cNvPr id="18" name="Oval 17">
                <a:extLst>
                  <a:ext uri="{FF2B5EF4-FFF2-40B4-BE49-F238E27FC236}">
                    <a16:creationId xmlns:a16="http://schemas.microsoft.com/office/drawing/2014/main" id="{DCF2D5C7-34A6-9944-0ABA-584054BC960C}"/>
                  </a:ext>
                </a:extLst>
              </p:cNvPr>
              <p:cNvSpPr/>
              <p:nvPr/>
            </p:nvSpPr>
            <p:spPr>
              <a:xfrm>
                <a:off x="7719317" y="2951327"/>
                <a:ext cx="869512" cy="783771"/>
              </a:xfrm>
              <a:prstGeom prst="ellipse">
                <a:avLst/>
              </a:prstGeom>
            </p:spPr>
            <p:style>
              <a:lnRef idx="2">
                <a:schemeClr val="accent3">
                  <a:shade val="15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9" name="Oval 18">
                <a:extLst>
                  <a:ext uri="{FF2B5EF4-FFF2-40B4-BE49-F238E27FC236}">
                    <a16:creationId xmlns:a16="http://schemas.microsoft.com/office/drawing/2014/main" id="{8A781E78-8435-D2F0-3674-937754C8943D}"/>
                  </a:ext>
                </a:extLst>
              </p:cNvPr>
              <p:cNvSpPr/>
              <p:nvPr/>
            </p:nvSpPr>
            <p:spPr>
              <a:xfrm>
                <a:off x="7795517" y="2951327"/>
                <a:ext cx="869512" cy="783771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259EEF9B-C919-2552-E3E0-01D03B968FC0}"/>
                </a:ext>
              </a:extLst>
            </p:cNvPr>
            <p:cNvGrpSpPr/>
            <p:nvPr/>
          </p:nvGrpSpPr>
          <p:grpSpPr>
            <a:xfrm>
              <a:off x="7622691" y="4781389"/>
              <a:ext cx="945712" cy="783771"/>
              <a:chOff x="7719317" y="2951327"/>
              <a:chExt cx="945712" cy="783771"/>
            </a:xfrm>
          </p:grpSpPr>
          <p:sp>
            <p:nvSpPr>
              <p:cNvPr id="21" name="Oval 20">
                <a:extLst>
                  <a:ext uri="{FF2B5EF4-FFF2-40B4-BE49-F238E27FC236}">
                    <a16:creationId xmlns:a16="http://schemas.microsoft.com/office/drawing/2014/main" id="{28645635-2AD4-1D36-98E2-21D983159A98}"/>
                  </a:ext>
                </a:extLst>
              </p:cNvPr>
              <p:cNvSpPr/>
              <p:nvPr/>
            </p:nvSpPr>
            <p:spPr>
              <a:xfrm>
                <a:off x="7719317" y="2951327"/>
                <a:ext cx="869512" cy="783771"/>
              </a:xfrm>
              <a:prstGeom prst="ellipse">
                <a:avLst/>
              </a:prstGeom>
            </p:spPr>
            <p:style>
              <a:lnRef idx="2">
                <a:schemeClr val="accent3">
                  <a:shade val="15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2" name="Oval 21">
                <a:extLst>
                  <a:ext uri="{FF2B5EF4-FFF2-40B4-BE49-F238E27FC236}">
                    <a16:creationId xmlns:a16="http://schemas.microsoft.com/office/drawing/2014/main" id="{5D06EC97-0C5C-2161-4560-D23CF8E1540B}"/>
                  </a:ext>
                </a:extLst>
              </p:cNvPr>
              <p:cNvSpPr/>
              <p:nvPr/>
            </p:nvSpPr>
            <p:spPr>
              <a:xfrm>
                <a:off x="7795517" y="2951327"/>
                <a:ext cx="869512" cy="783771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8D68315D-E873-2A02-CE4E-C38A1274971F}"/>
                </a:ext>
              </a:extLst>
            </p:cNvPr>
            <p:cNvGrpSpPr/>
            <p:nvPr/>
          </p:nvGrpSpPr>
          <p:grpSpPr>
            <a:xfrm>
              <a:off x="7622691" y="1392686"/>
              <a:ext cx="945712" cy="783771"/>
              <a:chOff x="7719317" y="2951327"/>
              <a:chExt cx="945712" cy="783771"/>
            </a:xfrm>
          </p:grpSpPr>
          <p:sp>
            <p:nvSpPr>
              <p:cNvPr id="24" name="Oval 23">
                <a:extLst>
                  <a:ext uri="{FF2B5EF4-FFF2-40B4-BE49-F238E27FC236}">
                    <a16:creationId xmlns:a16="http://schemas.microsoft.com/office/drawing/2014/main" id="{1AC88575-C1B6-AF4E-D381-424BFBD4E648}"/>
                  </a:ext>
                </a:extLst>
              </p:cNvPr>
              <p:cNvSpPr/>
              <p:nvPr/>
            </p:nvSpPr>
            <p:spPr>
              <a:xfrm>
                <a:off x="7719317" y="2951327"/>
                <a:ext cx="869512" cy="783771"/>
              </a:xfrm>
              <a:prstGeom prst="ellipse">
                <a:avLst/>
              </a:prstGeom>
            </p:spPr>
            <p:style>
              <a:lnRef idx="2">
                <a:schemeClr val="accent3">
                  <a:shade val="15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5" name="Oval 24">
                <a:extLst>
                  <a:ext uri="{FF2B5EF4-FFF2-40B4-BE49-F238E27FC236}">
                    <a16:creationId xmlns:a16="http://schemas.microsoft.com/office/drawing/2014/main" id="{80194AD1-0F74-863C-5115-45465AD4CB73}"/>
                  </a:ext>
                </a:extLst>
              </p:cNvPr>
              <p:cNvSpPr/>
              <p:nvPr/>
            </p:nvSpPr>
            <p:spPr>
              <a:xfrm>
                <a:off x="7795517" y="2951327"/>
                <a:ext cx="869512" cy="783771"/>
              </a:xfrm>
              <a:prstGeom prst="ellipse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B190BCF6-6B79-CC7B-E863-25B0F338F656}"/>
              </a:ext>
            </a:extLst>
          </p:cNvPr>
          <p:cNvSpPr txBox="1"/>
          <p:nvPr/>
        </p:nvSpPr>
        <p:spPr>
          <a:xfrm>
            <a:off x="7239000" y="1394159"/>
            <a:ext cx="36132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Under budget (£60,000)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8EAA1D-69CD-9E33-4D91-E9775B9AABDB}"/>
              </a:ext>
            </a:extLst>
          </p:cNvPr>
          <p:cNvSpPr txBox="1"/>
          <p:nvPr/>
        </p:nvSpPr>
        <p:spPr>
          <a:xfrm>
            <a:off x="7239000" y="2571989"/>
            <a:ext cx="40001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Project delivered on schedule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218C920-5B17-7177-4A23-525DA1F31C8D}"/>
              </a:ext>
            </a:extLst>
          </p:cNvPr>
          <p:cNvSpPr txBox="1"/>
          <p:nvPr/>
        </p:nvSpPr>
        <p:spPr>
          <a:xfrm>
            <a:off x="7238321" y="3677802"/>
            <a:ext cx="40001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Met customer expectations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A7B8CCD-FFD3-97F4-21B6-D06CE8639A3B}"/>
              </a:ext>
            </a:extLst>
          </p:cNvPr>
          <p:cNvSpPr txBox="1"/>
          <p:nvPr/>
        </p:nvSpPr>
        <p:spPr>
          <a:xfrm>
            <a:off x="7238320" y="4837588"/>
            <a:ext cx="47631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Model met target of 3% profitability</a:t>
            </a:r>
          </a:p>
        </p:txBody>
      </p:sp>
      <p:pic>
        <p:nvPicPr>
          <p:cNvPr id="28" name="Graphic 27" descr="Badge Tick outline">
            <a:extLst>
              <a:ext uri="{FF2B5EF4-FFF2-40B4-BE49-F238E27FC236}">
                <a16:creationId xmlns:a16="http://schemas.microsoft.com/office/drawing/2014/main" id="{0A730469-97AA-FFBD-D14F-124F857938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982198" y="1233926"/>
            <a:ext cx="843643" cy="843643"/>
          </a:xfrm>
          <a:prstGeom prst="rect">
            <a:avLst/>
          </a:prstGeom>
        </p:spPr>
      </p:pic>
      <p:pic>
        <p:nvPicPr>
          <p:cNvPr id="29" name="Graphic 28" descr="Badge Tick outline">
            <a:extLst>
              <a:ext uri="{FF2B5EF4-FFF2-40B4-BE49-F238E27FC236}">
                <a16:creationId xmlns:a16="http://schemas.microsoft.com/office/drawing/2014/main" id="{336C6585-D041-1C2F-18EF-8720900E0D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999410" y="2398340"/>
            <a:ext cx="843643" cy="843643"/>
          </a:xfrm>
          <a:prstGeom prst="rect">
            <a:avLst/>
          </a:prstGeom>
        </p:spPr>
      </p:pic>
      <p:pic>
        <p:nvPicPr>
          <p:cNvPr id="30" name="Graphic 29" descr="Badge Tick outline">
            <a:extLst>
              <a:ext uri="{FF2B5EF4-FFF2-40B4-BE49-F238E27FC236}">
                <a16:creationId xmlns:a16="http://schemas.microsoft.com/office/drawing/2014/main" id="{D5250DA2-37E7-DD1F-1071-25B563A9D0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08068" y="3514653"/>
            <a:ext cx="843643" cy="843643"/>
          </a:xfrm>
          <a:prstGeom prst="rect">
            <a:avLst/>
          </a:prstGeom>
        </p:spPr>
      </p:pic>
      <p:pic>
        <p:nvPicPr>
          <p:cNvPr id="31" name="Graphic 30" descr="Badge Tick outline">
            <a:extLst>
              <a:ext uri="{FF2B5EF4-FFF2-40B4-BE49-F238E27FC236}">
                <a16:creationId xmlns:a16="http://schemas.microsoft.com/office/drawing/2014/main" id="{9F3109BC-837C-8BE0-F65F-45A14467BD0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966291" y="4618263"/>
            <a:ext cx="843643" cy="843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347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building with a roof and a walkway&#10;&#10;Description automatically generated with medium confidence">
            <a:extLst>
              <a:ext uri="{FF2B5EF4-FFF2-40B4-BE49-F238E27FC236}">
                <a16:creationId xmlns:a16="http://schemas.microsoft.com/office/drawing/2014/main" id="{3985388A-7FFD-55F2-8B6D-BF1DD5C616F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64" b="9664"/>
          <a:stretch/>
        </p:blipFill>
        <p:spPr>
          <a:xfrm>
            <a:off x="0" y="662730"/>
            <a:ext cx="12192000" cy="553253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BFA70B-D679-8385-03A4-B4E1E6260D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23897" y="1081661"/>
            <a:ext cx="9326251" cy="1296362"/>
          </a:xfrm>
          <a:solidFill>
            <a:schemeClr val="bg1">
              <a:lumMod val="95000"/>
              <a:alpha val="80000"/>
            </a:schemeClr>
          </a:solidFill>
          <a:ln w="19050">
            <a:solidFill>
              <a:srgbClr val="3B4B58"/>
            </a:solidFill>
          </a:ln>
        </p:spPr>
        <p:txBody>
          <a:bodyPr>
            <a:noAutofit/>
          </a:bodyPr>
          <a:lstStyle/>
          <a:p>
            <a:r>
              <a:rPr lang="en-GB" sz="4200" dirty="0"/>
              <a:t>Thank you for listening</a:t>
            </a:r>
            <a:br>
              <a:rPr lang="en-GB" sz="4200" dirty="0"/>
            </a:br>
            <a:r>
              <a:rPr lang="en-GB" sz="4200" dirty="0"/>
              <a:t>Any questions?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A6F01B4-C6AC-B154-0961-863CBE26F1F7}"/>
              </a:ext>
            </a:extLst>
          </p:cNvPr>
          <p:cNvSpPr/>
          <p:nvPr/>
        </p:nvSpPr>
        <p:spPr>
          <a:xfrm>
            <a:off x="0" y="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B862EE-8764-892E-810F-8FE4232174F2}"/>
              </a:ext>
            </a:extLst>
          </p:cNvPr>
          <p:cNvSpPr/>
          <p:nvPr/>
        </p:nvSpPr>
        <p:spPr>
          <a:xfrm>
            <a:off x="0" y="6195270"/>
            <a:ext cx="12192000" cy="662730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5BDCD6E-5298-077E-E9DA-4560CDE18739}"/>
              </a:ext>
            </a:extLst>
          </p:cNvPr>
          <p:cNvGrpSpPr/>
          <p:nvPr/>
        </p:nvGrpSpPr>
        <p:grpSpPr>
          <a:xfrm>
            <a:off x="228509" y="6295802"/>
            <a:ext cx="11697839" cy="461665"/>
            <a:chOff x="228509" y="6295802"/>
            <a:chExt cx="11697839" cy="461665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F4F4E936-43BA-3E48-0F46-28A1A56EE578}"/>
                </a:ext>
              </a:extLst>
            </p:cNvPr>
            <p:cNvSpPr txBox="1"/>
            <p:nvPr/>
          </p:nvSpPr>
          <p:spPr>
            <a:xfrm>
              <a:off x="10550554" y="6295802"/>
              <a:ext cx="13757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17/07/24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02F46E60-8B70-C662-9BD9-146651401FBF}"/>
                </a:ext>
              </a:extLst>
            </p:cNvPr>
            <p:cNvSpPr txBox="1"/>
            <p:nvPr/>
          </p:nvSpPr>
          <p:spPr>
            <a:xfrm>
              <a:off x="4296910" y="6295802"/>
              <a:ext cx="359817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Sony UK Technology Centre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E1C8F985-60BC-31C2-7188-2A144ADFC7ED}"/>
                </a:ext>
              </a:extLst>
            </p:cNvPr>
            <p:cNvSpPr txBox="1"/>
            <p:nvPr/>
          </p:nvSpPr>
          <p:spPr>
            <a:xfrm>
              <a:off x="228509" y="6295802"/>
              <a:ext cx="12096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olidFill>
                    <a:schemeClr val="bg1"/>
                  </a:solidFill>
                </a:rPr>
                <a:t>Slide 21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783981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7570</TotalTime>
  <Words>1182</Words>
  <Application>Microsoft Office PowerPoint</Application>
  <PresentationFormat>Widescreen</PresentationFormat>
  <Paragraphs>335</Paragraphs>
  <Slides>25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Calibri</vt:lpstr>
      <vt:lpstr>Calibri Light</vt:lpstr>
      <vt:lpstr>Wingdings</vt:lpstr>
      <vt:lpstr>Office Theme</vt:lpstr>
      <vt:lpstr>Introduce a New Model into Mass Production at Sony UK Technology Centre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 for listening 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of a New Model into Mass Production at Sony UK Technology Centre</dc:title>
  <dc:creator>Lloyd, Lauren</dc:creator>
  <cp:lastModifiedBy>Lloyd, Lauren</cp:lastModifiedBy>
  <cp:revision>96</cp:revision>
  <cp:lastPrinted>2024-07-15T16:15:00Z</cp:lastPrinted>
  <dcterms:created xsi:type="dcterms:W3CDTF">2024-07-02T06:58:33Z</dcterms:created>
  <dcterms:modified xsi:type="dcterms:W3CDTF">2024-07-16T07:01:15Z</dcterms:modified>
</cp:coreProperties>
</file>